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5" r:id="rId5"/>
    <p:sldId id="276" r:id="rId6"/>
    <p:sldId id="257" r:id="rId7"/>
    <p:sldId id="258" r:id="rId8"/>
    <p:sldId id="259" r:id="rId9"/>
    <p:sldId id="261" r:id="rId10"/>
    <p:sldId id="265" r:id="rId11"/>
    <p:sldId id="266" r:id="rId12"/>
    <p:sldId id="260" r:id="rId13"/>
    <p:sldId id="262" r:id="rId14"/>
    <p:sldId id="263" r:id="rId15"/>
    <p:sldId id="264" r:id="rId16"/>
    <p:sldId id="279" r:id="rId17"/>
    <p:sldId id="267" r:id="rId18"/>
    <p:sldId id="268" r:id="rId19"/>
    <p:sldId id="269" r:id="rId20"/>
    <p:sldId id="270" r:id="rId21"/>
    <p:sldId id="28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076F-C051-4C86-84B8-A2A3E7AA8D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86D0-6595-43FE-8A84-D79F372A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mnoTe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 of 2</a:t>
            </a:r>
          </a:p>
          <a:p>
            <a:r>
              <a:rPr lang="en-US" dirty="0" smtClean="0"/>
              <a:t>April 24, 2018</a:t>
            </a:r>
            <a:endParaRPr lang="en-US" dirty="0"/>
          </a:p>
        </p:txBody>
      </p:sp>
      <p:pic>
        <p:nvPicPr>
          <p:cNvPr id="4" name="Picture 4" descr="Image result for limno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9467"/>
            <a:ext cx="2743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17" y="4140247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read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pd.read_table</a:t>
            </a:r>
            <a:r>
              <a:rPr lang="en-US" dirty="0" smtClean="0">
                <a:latin typeface="Consolas" panose="020B0609020204030204" pitchFamily="49" charset="0"/>
              </a:rPr>
              <a:t>([file name], param1=x, param2=x)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read_json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read_excel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heet_name</a:t>
            </a:r>
            <a:r>
              <a:rPr lang="en-US" sz="2000" dirty="0" smtClean="0"/>
              <a:t> = name or number of Excel sheet</a:t>
            </a:r>
          </a:p>
          <a:p>
            <a:pPr marL="457200" lvl="1" indent="0">
              <a:buNone/>
            </a:pPr>
            <a:r>
              <a:rPr lang="en-US" sz="2000" dirty="0" smtClean="0"/>
              <a:t>header = row number of header row</a:t>
            </a:r>
          </a:p>
          <a:p>
            <a:pPr marL="457200" lvl="1" indent="0">
              <a:buNone/>
            </a:pPr>
            <a:r>
              <a:rPr lang="en-US" sz="2000" dirty="0" err="1" smtClean="0"/>
              <a:t>skiprows</a:t>
            </a:r>
            <a:r>
              <a:rPr lang="en-US" sz="2000" dirty="0" smtClean="0"/>
              <a:t> = number of rows to skip at the top</a:t>
            </a:r>
          </a:p>
          <a:p>
            <a:pPr marL="457200" lvl="1" indent="0">
              <a:buNone/>
            </a:pPr>
            <a:r>
              <a:rPr lang="en-US" sz="2000" dirty="0" err="1" smtClean="0"/>
              <a:t>index_col</a:t>
            </a:r>
            <a:r>
              <a:rPr lang="en-US" sz="2000" dirty="0" smtClean="0"/>
              <a:t> = number of column to use as a row index</a:t>
            </a:r>
          </a:p>
          <a:p>
            <a:pPr marL="457200" lvl="1" indent="0">
              <a:buNone/>
            </a:pPr>
            <a:r>
              <a:rPr lang="en-US" sz="2000" dirty="0" smtClean="0"/>
              <a:t>names = list of manually defined column names</a:t>
            </a:r>
          </a:p>
          <a:p>
            <a:pPr marL="457200" lvl="1" indent="0">
              <a:buNone/>
            </a:pPr>
            <a:r>
              <a:rPr lang="en-US" sz="2000" dirty="0" err="1" smtClean="0"/>
              <a:t>usecols</a:t>
            </a:r>
            <a:r>
              <a:rPr lang="en-US" sz="2000" dirty="0" smtClean="0"/>
              <a:t> = list of column numbers to use (don’t waste time reading data you don’t need)</a:t>
            </a:r>
          </a:p>
          <a:p>
            <a:pPr marL="457200" lvl="1" indent="0">
              <a:buNone/>
            </a:pPr>
            <a:r>
              <a:rPr lang="en-US" sz="2000" dirty="0" err="1" smtClean="0"/>
              <a:t>parse_dates</a:t>
            </a:r>
            <a:r>
              <a:rPr lang="en-US" sz="2000" dirty="0" smtClean="0"/>
              <a:t> = </a:t>
            </a:r>
            <a:r>
              <a:rPr lang="en-US" sz="2000" dirty="0" err="1" smtClean="0"/>
              <a:t>True|False</a:t>
            </a:r>
            <a:r>
              <a:rPr lang="en-US" sz="2000" dirty="0" smtClean="0"/>
              <a:t> Pandas tries to parse dates into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objects. Very useful and well done, but slow. Can also hard code date converter.</a:t>
            </a:r>
          </a:p>
          <a:p>
            <a:pPr marL="457200" lvl="1" indent="0">
              <a:buNone/>
            </a:pPr>
            <a:r>
              <a:rPr lang="en-US" sz="2000" dirty="0" smtClean="0"/>
              <a:t>See documentation for more….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Specialized functions for: csv, </a:t>
            </a:r>
            <a:r>
              <a:rPr lang="en-US" sz="2000" dirty="0" err="1" smtClean="0"/>
              <a:t>json</a:t>
            </a:r>
            <a:r>
              <a:rPr lang="en-US" sz="2000" dirty="0" smtClean="0"/>
              <a:t>, html, clipboard, excel, </a:t>
            </a:r>
            <a:r>
              <a:rPr lang="en-US" sz="2000" dirty="0" err="1" smtClean="0"/>
              <a:t>hdf</a:t>
            </a:r>
            <a:r>
              <a:rPr lang="en-US" sz="2000" dirty="0" smtClean="0"/>
              <a:t>, feather, parquet, </a:t>
            </a:r>
            <a:r>
              <a:rPr lang="en-US" sz="2000" dirty="0" err="1" smtClean="0"/>
              <a:t>msgpack</a:t>
            </a:r>
            <a:r>
              <a:rPr lang="en-US" sz="2000" dirty="0" smtClean="0"/>
              <a:t>, </a:t>
            </a:r>
            <a:r>
              <a:rPr lang="en-US" sz="2000" dirty="0" err="1" smtClean="0"/>
              <a:t>stata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 smtClean="0"/>
              <a:t>, pickle, </a:t>
            </a:r>
            <a:r>
              <a:rPr lang="en-US" sz="2000" dirty="0" err="1" smtClean="0"/>
              <a:t>sql</a:t>
            </a:r>
            <a:r>
              <a:rPr lang="en-US" sz="2000" dirty="0" smtClean="0"/>
              <a:t>, </a:t>
            </a:r>
            <a:r>
              <a:rPr lang="en-US" sz="2000" dirty="0" err="1" smtClean="0"/>
              <a:t>gbq</a:t>
            </a:r>
            <a:r>
              <a:rPr lang="en-US" sz="2000" dirty="0" smtClean="0"/>
              <a:t>. </a:t>
            </a:r>
            <a:r>
              <a:rPr lang="en-US" sz="2000" dirty="0" err="1" smtClean="0"/>
              <a:t>read_table</a:t>
            </a:r>
            <a:r>
              <a:rPr lang="en-US" sz="2000" dirty="0" smtClean="0"/>
              <a:t> is most general.</a:t>
            </a:r>
          </a:p>
        </p:txBody>
      </p:sp>
    </p:spTree>
    <p:extLst>
      <p:ext uri="{BB962C8B-B14F-4D97-AF65-F5344CB8AC3E}">
        <p14:creationId xmlns:p14="http://schemas.microsoft.com/office/powerpoint/2010/main" val="380215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read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658" y="1690688"/>
            <a:ext cx="10515600" cy="2128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pd.read_table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jsmfile</a:t>
            </a:r>
            <a:r>
              <a:rPr lang="en-US" sz="2000" dirty="0" smtClean="0">
                <a:latin typeface="Consolas" panose="020B0609020204030204" pitchFamily="49" charset="0"/>
              </a:rPr>
              <a:t>,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delim_whitespace</a:t>
            </a:r>
            <a:r>
              <a:rPr lang="en-US" sz="2000" dirty="0" smtClean="0">
                <a:latin typeface="Consolas" panose="020B0609020204030204" pitchFamily="49" charset="0"/>
              </a:rPr>
              <a:t>=True,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skiprows</a:t>
            </a:r>
            <a:r>
              <a:rPr lang="en-US" sz="2000" dirty="0" smtClean="0">
                <a:latin typeface="Consolas" panose="020B0609020204030204" pitchFamily="49" charset="0"/>
              </a:rPr>
              <a:t>=10,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usecols</a:t>
            </a:r>
            <a:r>
              <a:rPr lang="en-US" sz="2000" dirty="0">
                <a:latin typeface="Consolas" panose="020B0609020204030204" pitchFamily="49" charset="0"/>
              </a:rPr>
              <a:t>=[0,1,15</a:t>
            </a:r>
            <a:r>
              <a:rPr lang="en-US" sz="2000" dirty="0" smtClean="0">
                <a:latin typeface="Consolas" panose="020B0609020204030204" pitchFamily="49" charset="0"/>
              </a:rPr>
              <a:t>],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skip_blank_lines</a:t>
            </a:r>
            <a:r>
              <a:rPr lang="en-US" sz="2000" dirty="0" smtClean="0">
                <a:latin typeface="Consolas" panose="020B0609020204030204" pitchFamily="49" charset="0"/>
              </a:rPr>
              <a:t>=False,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header=None,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               names</a:t>
            </a:r>
            <a:r>
              <a:rPr lang="en-US" sz="2000" dirty="0">
                <a:latin typeface="Consolas" panose="020B0609020204030204" pitchFamily="49" charset="0"/>
              </a:rPr>
              <a:t>=["days", "node", "</a:t>
            </a:r>
            <a:r>
              <a:rPr lang="en-US" sz="2000" dirty="0" err="1">
                <a:latin typeface="Consolas" panose="020B0609020204030204" pitchFamily="49" charset="0"/>
              </a:rPr>
              <a:t>RawEC</a:t>
            </a:r>
            <a:r>
              <a:rPr lang="en-US" sz="2000" dirty="0">
                <a:latin typeface="Consolas" panose="020B0609020204030204" pitchFamily="49" charset="0"/>
              </a:rPr>
              <a:t>"])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3225105"/>
            <a:ext cx="6434137" cy="2974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4389120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109" y="4384766"/>
            <a:ext cx="22642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4183" y="4340740"/>
            <a:ext cx="287383" cy="190717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636" y="284457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jsmfile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915729"/>
              </p:ext>
            </p:extLst>
          </p:nvPr>
        </p:nvGraphicFramePr>
        <p:xfrm>
          <a:off x="592667" y="1933207"/>
          <a:ext cx="6572250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Series4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Benning Road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Upstream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Rockcreek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60747" y="1149977"/>
            <a:ext cx="16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“</a:t>
            </a:r>
            <a:r>
              <a:rPr lang="en-US" dirty="0" err="1" smtClean="0"/>
              <a:t>df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4734" y="289378"/>
            <a:ext cx="33505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 = [1  9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2  6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   7  3000]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4734" y="1682247"/>
            <a:ext cx="34772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[‘Series1’].max() = 8500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734" y="2107760"/>
            <a:ext cx="3603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[‘Series1’].sum() = 16741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4734" y="2633132"/>
            <a:ext cx="41104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f2 = 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[T,F,F,T,F,T,F]=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807460"/>
              </p:ext>
            </p:extLst>
          </p:nvPr>
        </p:nvGraphicFramePr>
        <p:xfrm>
          <a:off x="7814734" y="3712502"/>
          <a:ext cx="4165600" cy="107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Series3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Series4</a:t>
                      </a:r>
                      <a:endParaRPr lang="en-US" sz="900" dirty="0"/>
                    </a:p>
                  </a:txBody>
                  <a:tcPr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mg/m3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Bladensburg</a:t>
                      </a:r>
                    </a:p>
                  </a:txBody>
                  <a:tcPr marL="9525" marR="9525" marT="9525" marB="0" anchor="ctr"/>
                </a:tc>
              </a:tr>
              <a:tr h="26933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mpn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/100ml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 PA Ave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0948" y="4965332"/>
            <a:ext cx="62632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[‘Series2’]==“Yes”][‘Series1’].sum()=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[9,8500,4100].sum()=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12609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771357" y="-1574713"/>
            <a:ext cx="299538" cy="648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803" y="154984"/>
            <a:ext cx="6516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(‘pathtodata.</a:t>
            </a:r>
            <a:r>
              <a:rPr lang="en-US" dirty="0" err="1" smtClean="0">
                <a:latin typeface="Consolas" panose="020B0609020204030204" pitchFamily="49" charset="0"/>
              </a:rPr>
              <a:t>xlsx</a:t>
            </a:r>
            <a:r>
              <a:rPr lang="en-US" dirty="0" smtClean="0">
                <a:latin typeface="Consolas" panose="020B0609020204030204" pitchFamily="49" charset="0"/>
              </a:rPr>
              <a:t>’,</a:t>
            </a:r>
            <a:r>
              <a:rPr lang="en-US" dirty="0" err="1" smtClean="0">
                <a:latin typeface="Consolas" panose="020B0609020204030204" pitchFamily="49" charset="0"/>
              </a:rPr>
              <a:t>index_col</a:t>
            </a:r>
            <a:r>
              <a:rPr lang="en-US" dirty="0" smtClean="0">
                <a:latin typeface="Consolas" panose="020B0609020204030204" pitchFamily="49" charset="0"/>
              </a:rPr>
              <a:t>=0)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read_table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802" y="5722941"/>
            <a:ext cx="44903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df2.to_excel(‘pathto_output.xlsx’)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to_json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to_csv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7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Cheat Sheet in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467"/>
            <a:ext cx="10515600" cy="477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df.head</a:t>
            </a:r>
            <a:r>
              <a:rPr lang="en-US" sz="1800" dirty="0" smtClean="0">
                <a:latin typeface="Consolas" panose="020B0609020204030204" pitchFamily="49" charset="0"/>
              </a:rPr>
              <a:t>(5) #Display the first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df.tail</a:t>
            </a:r>
            <a:r>
              <a:rPr lang="en-US" sz="1800" dirty="0" smtClean="0">
                <a:latin typeface="Consolas" panose="020B0609020204030204" pitchFamily="49" charset="0"/>
              </a:rPr>
              <a:t>(5) #Display the last 5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df.sample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frac</a:t>
            </a:r>
            <a:r>
              <a:rPr lang="en-US" sz="1800" dirty="0" smtClean="0">
                <a:latin typeface="Consolas" panose="020B0609020204030204" pitchFamily="49" charset="0"/>
              </a:rPr>
              <a:t>=0.5) #Randomly select half of the rows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df.describe</a:t>
            </a:r>
            <a:r>
              <a:rPr lang="en-US" sz="1800" dirty="0" smtClean="0">
                <a:latin typeface="Consolas" panose="020B0609020204030204" pitchFamily="49" charset="0"/>
              </a:rPr>
              <a:t>() #Display basic stats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Slice data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</a:rPr>
              <a:t>iloc</a:t>
            </a:r>
            <a:r>
              <a:rPr lang="en-US" sz="1800" b="1" dirty="0" smtClean="0">
                <a:latin typeface="Consolas" panose="020B0609020204030204" pitchFamily="49" charset="0"/>
              </a:rPr>
              <a:t> for numerical indices, </a:t>
            </a:r>
            <a:r>
              <a:rPr lang="en-US" sz="1800" b="1" dirty="0" err="1" smtClean="0">
                <a:latin typeface="Consolas" panose="020B0609020204030204" pitchFamily="49" charset="0"/>
              </a:rPr>
              <a:t>loc</a:t>
            </a:r>
            <a:r>
              <a:rPr lang="en-US" sz="1800" b="1" dirty="0" smtClean="0">
                <a:latin typeface="Consolas" panose="020B0609020204030204" pitchFamily="49" charset="0"/>
              </a:rPr>
              <a:t> for named indices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[10:20,2:3] #Display rows 10-20, columns 2-3 (0 index)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df.iloc</a:t>
            </a:r>
            <a:r>
              <a:rPr lang="en-US" sz="1800" dirty="0" smtClean="0">
                <a:latin typeface="Consolas" panose="020B0609020204030204" pitchFamily="49" charset="0"/>
              </a:rPr>
              <a:t>[:,2:3] #Display all rows, columns 2-3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df.loc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[:,’C’] #Display column C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Same as </a:t>
            </a:r>
            <a:r>
              <a:rPr lang="en-US" sz="18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[‘C’]</a:t>
            </a:r>
            <a:endParaRPr lang="en-US" sz="1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[’C’] = </a:t>
            </a:r>
            <a:r>
              <a:rPr lang="en-US" sz="1800" dirty="0" err="1" smtClean="0">
                <a:latin typeface="Consolas" panose="020B0609020204030204" pitchFamily="49" charset="0"/>
              </a:rPr>
              <a:t>df</a:t>
            </a:r>
            <a:r>
              <a:rPr lang="en-US" sz="1800" dirty="0" smtClean="0">
                <a:latin typeface="Consolas" panose="020B0609020204030204" pitchFamily="49" charset="0"/>
              </a:rPr>
              <a:t>[’A’] #Copy column A as column C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stuff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 * 0.4536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an operation to a column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Can </a:t>
            </a:r>
            <a:r>
              <a:rPr lang="en-US" sz="1600" dirty="0">
                <a:latin typeface="Consolas" panose="020B0609020204030204" pitchFamily="49" charset="0"/>
              </a:rPr>
              <a:t>also use </a:t>
            </a:r>
            <a:r>
              <a:rPr lang="en-US" sz="1600" b="1" dirty="0">
                <a:latin typeface="Consolas" panose="020B0609020204030204" pitchFamily="49" charset="0"/>
              </a:rPr>
              <a:t>apply </a:t>
            </a:r>
            <a:r>
              <a:rPr lang="en-US" sz="1600" dirty="0">
                <a:latin typeface="Consolas" panose="020B0609020204030204" pitchFamily="49" charset="0"/>
              </a:rPr>
              <a:t>for a complicated function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’].apply(np.log)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Take </a:t>
            </a:r>
            <a:r>
              <a:rPr lang="en-US" sz="1600" dirty="0">
                <a:latin typeface="Consolas" panose="020B0609020204030204" pitchFamily="49" charset="0"/>
              </a:rPr>
              <a:t>the log of everything in column C</a:t>
            </a:r>
            <a:r>
              <a:rPr lang="en-US" sz="1600" dirty="0" smtClean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latin typeface="Consolas" panose="020B0609020204030204" pitchFamily="49" charset="0"/>
              </a:rPr>
              <a:t>x+x-x</a:t>
            </a:r>
            <a:r>
              <a:rPr lang="en-US" sz="1600" dirty="0" smtClean="0">
                <a:latin typeface="Consolas" panose="020B0609020204030204" pitchFamily="49" charset="0"/>
              </a:rPr>
              <a:t>*x/35+22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[’C</a:t>
            </a:r>
            <a:r>
              <a:rPr lang="en-US" sz="1600" dirty="0">
                <a:latin typeface="Consolas" panose="020B0609020204030204" pitchFamily="49" charset="0"/>
              </a:rPr>
              <a:t>’] = </a:t>
            </a:r>
            <a:r>
              <a:rPr lang="en-US" sz="1600" dirty="0" err="1" smtClean="0">
                <a:latin typeface="Consolas" panose="020B0609020204030204" pitchFamily="49" charset="0"/>
              </a:rPr>
              <a:t>df</a:t>
            </a:r>
            <a:r>
              <a:rPr lang="en-US" sz="1600" dirty="0" smtClean="0">
                <a:latin typeface="Consolas" panose="020B0609020204030204" pitchFamily="49" charset="0"/>
              </a:rPr>
              <a:t>[’A</a:t>
            </a:r>
            <a:r>
              <a:rPr lang="en-US" sz="1600" dirty="0">
                <a:latin typeface="Consolas" panose="020B0609020204030204" pitchFamily="49" charset="0"/>
              </a:rPr>
              <a:t>’].</a:t>
            </a:r>
            <a:r>
              <a:rPr lang="en-US" sz="1600" dirty="0" smtClean="0">
                <a:latin typeface="Consolas" panose="020B0609020204030204" pitchFamily="49" charset="0"/>
              </a:rPr>
              <a:t>apply(</a:t>
            </a:r>
            <a:r>
              <a:rPr lang="en-US" sz="1600" dirty="0" err="1" smtClean="0">
                <a:latin typeface="Consolas" panose="020B0609020204030204" pitchFamily="49" charset="0"/>
              </a:rPr>
              <a:t>myfunction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Do complicated math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38200" y="4199467"/>
            <a:ext cx="6189133" cy="18203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87" y="912855"/>
            <a:ext cx="6592227" cy="634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9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you’ve plotted in MATLAB, this will be familiar</a:t>
            </a:r>
          </a:p>
          <a:p>
            <a:r>
              <a:rPr lang="en-US" sz="2400" dirty="0" err="1" smtClean="0"/>
              <a:t>Matplotlib</a:t>
            </a:r>
            <a:r>
              <a:rPr lang="en-US" sz="2400" dirty="0" smtClean="0"/>
              <a:t> is incorporated in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notebooks for interactive plotting</a:t>
            </a:r>
          </a:p>
          <a:p>
            <a:r>
              <a:rPr lang="en-US" sz="2400" dirty="0" smtClean="0"/>
              <a:t>Use another editor to export to high quality .</a:t>
            </a:r>
            <a:r>
              <a:rPr lang="en-US" sz="2400" dirty="0" err="1" smtClean="0"/>
              <a:t>png</a:t>
            </a:r>
            <a:endParaRPr lang="en-US" sz="2400" dirty="0"/>
          </a:p>
        </p:txBody>
      </p:sp>
      <p:pic>
        <p:nvPicPr>
          <p:cNvPr id="1026" name="Picture 2" descr="../../_images/line_demo_dash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3" y="3160557"/>
            <a:ext cx="3571388" cy="29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../../_images/bxp_demo_00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79" y="3160557"/>
            <a:ext cx="3357377" cy="33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plot_fivethirtye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09" y="3444427"/>
            <a:ext cx="3012120" cy="24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3822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https://matplotlib.org/gallery.html</a:t>
            </a:r>
            <a:r>
              <a:rPr lang="en-US" dirty="0" smtClean="0"/>
              <a:t> for great starting points.</a:t>
            </a:r>
          </a:p>
          <a:p>
            <a:r>
              <a:rPr lang="en-US" dirty="0" smtClean="0"/>
              <a:t>Find a plot that is similar to what you want to do and make modifications.</a:t>
            </a:r>
            <a:endParaRPr lang="en-US" dirty="0"/>
          </a:p>
        </p:txBody>
      </p:sp>
      <p:pic>
        <p:nvPicPr>
          <p:cNvPr id="4" name="Picture 2" descr="../../_images/bachelors_degrees_by_ge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25" y="783156"/>
            <a:ext cx="4680887" cy="54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../../_images/sankey_demo_basics_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8" y="3940579"/>
            <a:ext cx="3125638" cy="25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packages are better for animations, non-static graphics, and web-based graphics</a:t>
            </a:r>
          </a:p>
          <a:p>
            <a:r>
              <a:rPr lang="en-US" dirty="0" err="1" smtClean="0"/>
              <a:t>Bokeh</a:t>
            </a: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err="1" smtClean="0"/>
              <a:t>Geoplotlib</a:t>
            </a:r>
            <a:endParaRPr lang="en-US" dirty="0" smtClean="0"/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ggplot</a:t>
            </a:r>
            <a:r>
              <a:rPr lang="en-US" dirty="0" smtClean="0"/>
              <a:t> (for you R pros – ported </a:t>
            </a:r>
            <a:r>
              <a:rPr lang="en-US" dirty="0" err="1" smtClean="0"/>
              <a:t>ggplot</a:t>
            </a:r>
            <a:r>
              <a:rPr lang="en-US" dirty="0" smtClean="0"/>
              <a:t> package)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github.com/LimnoTech</a:t>
            </a:r>
            <a:endParaRPr lang="en-US" dirty="0" smtClean="0"/>
          </a:p>
          <a:p>
            <a:r>
              <a:rPr lang="en-US" dirty="0" smtClean="0"/>
              <a:t>Click on Python-Data-Analysis-Course</a:t>
            </a:r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893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Matplotlib</a:t>
            </a:r>
            <a:r>
              <a:rPr lang="en-US" dirty="0" smtClean="0"/>
              <a:t> Plots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Follow </a:t>
            </a:r>
            <a:r>
              <a:rPr lang="en-US" dirty="0" smtClean="0"/>
              <a:t>the Same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91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Modules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matplotlib.pyplot</a:t>
            </a:r>
            <a:r>
              <a:rPr lang="en-US" sz="1400" dirty="0">
                <a:latin typeface="Consolas" panose="020B0609020204030204" pitchFamily="49" charset="0"/>
              </a:rPr>
              <a:t> as </a:t>
            </a:r>
            <a:r>
              <a:rPr lang="en-US" sz="1400" dirty="0" err="1">
                <a:latin typeface="Consolas" panose="020B0609020204030204" pitchFamily="49" charset="0"/>
              </a:rPr>
              <a:t>plt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import pandas as 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#Import Data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df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pd.read_excel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Output_data</a:t>
            </a:r>
            <a:r>
              <a:rPr lang="en-US" sz="1400" dirty="0">
                <a:latin typeface="Consolas" panose="020B0609020204030204" pitchFamily="49" charset="0"/>
              </a:rPr>
              <a:t>/df_daily.</a:t>
            </a:r>
            <a:r>
              <a:rPr lang="en-US" sz="1400" dirty="0" err="1">
                <a:latin typeface="Consolas" panose="020B0609020204030204" pitchFamily="49" charset="0"/>
              </a:rPr>
              <a:t>xlsx</a:t>
            </a:r>
            <a:r>
              <a:rPr lang="en-US" sz="1400" dirty="0">
                <a:latin typeface="Consolas" panose="020B0609020204030204" pitchFamily="49" charset="0"/>
              </a:rPr>
              <a:t>",</a:t>
            </a:r>
            <a:r>
              <a:rPr lang="en-US" sz="1400" dirty="0" err="1">
                <a:latin typeface="Consolas" panose="020B0609020204030204" pitchFamily="49" charset="0"/>
              </a:rPr>
              <a:t>index_col</a:t>
            </a:r>
            <a:r>
              <a:rPr lang="en-US" sz="1400" dirty="0">
                <a:latin typeface="Consolas" panose="020B0609020204030204" pitchFamily="49" charset="0"/>
              </a:rPr>
              <a:t>=0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0771" y="3971750"/>
            <a:ext cx="0" cy="10041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7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Matplotlib</a:t>
            </a:r>
            <a:r>
              <a:rPr lang="en-US" sz="2800" dirty="0" smtClean="0"/>
              <a:t> Recipe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336" y="640829"/>
            <a:ext cx="43896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S</a:t>
            </a:r>
            <a:r>
              <a:rPr lang="en-US" sz="1400" b="1" dirty="0" smtClean="0">
                <a:latin typeface="Consolas" panose="020B0609020204030204" pitchFamily="49" charset="0"/>
              </a:rPr>
              <a:t>tep 1. Create a figure. </a:t>
            </a:r>
            <a:r>
              <a:rPr lang="en-US" sz="1400" dirty="0" smtClean="0">
                <a:latin typeface="Consolas" panose="020B0609020204030204" pitchFamily="49" charset="0"/>
              </a:rPr>
              <a:t>A figure is a single page with 1 or more plots on it.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2. Create an axis. </a:t>
            </a:r>
            <a:r>
              <a:rPr lang="en-US" sz="1400" dirty="0" smtClean="0">
                <a:latin typeface="Consolas" panose="020B0609020204030204" pitchFamily="49" charset="0"/>
              </a:rPr>
              <a:t>This is a single "plot".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3. Draw your plot. </a:t>
            </a:r>
            <a:r>
              <a:rPr lang="en-US" sz="1400" dirty="0" smtClean="0">
                <a:latin typeface="Consolas" panose="020B0609020204030204" pitchFamily="49" charset="0"/>
              </a:rPr>
              <a:t>Basic function is plot(</a:t>
            </a:r>
            <a:r>
              <a:rPr lang="en-US" sz="1400" dirty="0" err="1" smtClean="0">
                <a:latin typeface="Consolas" panose="020B0609020204030204" pitchFamily="49" charset="0"/>
              </a:rPr>
              <a:t>xdata,ydata</a:t>
            </a:r>
            <a:r>
              <a:rPr lang="en-US" sz="1400" dirty="0" smtClean="0">
                <a:latin typeface="Consolas" panose="020B0609020204030204" pitchFamily="49" charset="0"/>
              </a:rPr>
              <a:t>,...other optional parameters)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See </a:t>
            </a:r>
            <a:r>
              <a:rPr lang="en-US" sz="1400" dirty="0">
                <a:latin typeface="Consolas" panose="020B0609020204030204" pitchFamily="49" charset="0"/>
                <a:hlinkClick r:id="rId2"/>
              </a:rPr>
              <a:t>https://matplotlib.org/api/_</a:t>
            </a:r>
            <a:r>
              <a:rPr lang="en-US" sz="1400" dirty="0" smtClean="0">
                <a:latin typeface="Consolas" panose="020B0609020204030204" pitchFamily="49" charset="0"/>
                <a:hlinkClick r:id="rId2"/>
              </a:rPr>
              <a:t>as_gen/matplotlib.pyplot.plot.html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4</a:t>
            </a:r>
            <a:r>
              <a:rPr lang="en-US" sz="1400" b="1" dirty="0">
                <a:latin typeface="Consolas" panose="020B0609020204030204" pitchFamily="49" charset="0"/>
              </a:rPr>
              <a:t>. Personalize it</a:t>
            </a:r>
            <a:r>
              <a:rPr lang="en-US" sz="1400" b="1" dirty="0" smtClean="0">
                <a:latin typeface="Consolas" panose="020B0609020204030204" pitchFamily="49" charset="0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This is where you’ll spend the most time getting your plot to look the way you want it to look. Nearly infinite ways to customize a plot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>
                <a:latin typeface="Consolas" panose="020B0609020204030204" pitchFamily="49" charset="0"/>
              </a:rPr>
              <a:t>Step 5</a:t>
            </a:r>
            <a:r>
              <a:rPr lang="en-US" sz="1400" b="1" dirty="0">
                <a:latin typeface="Consolas" panose="020B0609020204030204" pitchFamily="49" charset="0"/>
              </a:rPr>
              <a:t>: Output it</a:t>
            </a:r>
            <a:r>
              <a:rPr lang="en-US" sz="1400" b="1" dirty="0" smtClean="0">
                <a:latin typeface="Consolas" panose="020B0609020204030204" pitchFamily="49" charset="0"/>
              </a:rPr>
              <a:t>! Or View it.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86860" y="640829"/>
            <a:ext cx="5916613" cy="59093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fig = </a:t>
            </a:r>
            <a:r>
              <a:rPr lang="en-US" sz="1400" dirty="0" err="1" smtClean="0">
                <a:latin typeface="Consolas" panose="020B0609020204030204" pitchFamily="49" charset="0"/>
              </a:rPr>
              <a:t>plt.figure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figsize</a:t>
            </a:r>
            <a:r>
              <a:rPr lang="en-US" sz="1400" dirty="0" smtClean="0">
                <a:latin typeface="Consolas" panose="020B0609020204030204" pitchFamily="49" charset="0"/>
              </a:rPr>
              <a:t>=(11,8))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#The 1,1,1 is a short cut for a page layout. 1 plot vertically on page, 1 plot horizontally on page, and this is the first one.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ax = </a:t>
            </a:r>
            <a:r>
              <a:rPr lang="en-US" sz="1400" dirty="0" err="1" smtClean="0">
                <a:latin typeface="Consolas" panose="020B0609020204030204" pitchFamily="49" charset="0"/>
              </a:rPr>
              <a:t>fig.add_subplot</a:t>
            </a:r>
            <a:r>
              <a:rPr lang="en-US" sz="1400" dirty="0" smtClean="0">
                <a:latin typeface="Consolas" panose="020B0609020204030204" pitchFamily="49" charset="0"/>
              </a:rPr>
              <a:t>(1,1,1)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x = </a:t>
            </a:r>
            <a:r>
              <a:rPr lang="en-US" sz="1400" dirty="0" err="1" smtClean="0">
                <a:latin typeface="Consolas" panose="020B0609020204030204" pitchFamily="49" charset="0"/>
              </a:rPr>
              <a:t>df.index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y1 = </a:t>
            </a:r>
            <a:r>
              <a:rPr lang="en-US" sz="1400" dirty="0" err="1" smtClean="0">
                <a:latin typeface="Consolas" panose="020B0609020204030204" pitchFamily="49" charset="0"/>
              </a:rPr>
              <a:t>df</a:t>
            </a:r>
            <a:r>
              <a:rPr lang="en-US" sz="1400" dirty="0" smtClean="0">
                <a:latin typeface="Consolas" panose="020B0609020204030204" pitchFamily="49" charset="0"/>
              </a:rPr>
              <a:t>["</a:t>
            </a:r>
            <a:r>
              <a:rPr lang="en-US" sz="1400" dirty="0" err="1" smtClean="0">
                <a:latin typeface="Consolas" panose="020B0609020204030204" pitchFamily="49" charset="0"/>
              </a:rPr>
              <a:t>Precip_in</a:t>
            </a:r>
            <a:r>
              <a:rPr lang="en-US" sz="1400" dirty="0" smtClean="0">
                <a:latin typeface="Consolas" panose="020B0609020204030204" pitchFamily="49" charset="0"/>
              </a:rPr>
              <a:t>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l1 = </a:t>
            </a:r>
            <a:r>
              <a:rPr lang="en-US" sz="1400" dirty="0" err="1" smtClean="0">
                <a:latin typeface="Consolas" panose="020B0609020204030204" pitchFamily="49" charset="0"/>
              </a:rPr>
              <a:t>ax.plot</a:t>
            </a:r>
            <a:r>
              <a:rPr lang="en-US" sz="1400" dirty="0" smtClean="0">
                <a:latin typeface="Consolas" panose="020B0609020204030204" pitchFamily="49" charset="0"/>
              </a:rPr>
              <a:t>(x,y1)   #you can add MANY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MANY</a:t>
            </a:r>
            <a:r>
              <a:rPr lang="en-US" sz="1400" dirty="0" smtClean="0">
                <a:latin typeface="Consolas" panose="020B0609020204030204" pitchFamily="49" charset="0"/>
              </a:rPr>
              <a:t> parameters here to parameterize your plot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ax.set_title</a:t>
            </a:r>
            <a:r>
              <a:rPr lang="en-US" sz="1400" dirty="0" smtClean="0">
                <a:latin typeface="Consolas" panose="020B0609020204030204" pitchFamily="49" charset="0"/>
              </a:rPr>
              <a:t>("Daily Rainfall at DCA")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ax.set_ylabel</a:t>
            </a:r>
            <a:r>
              <a:rPr lang="en-US" sz="1400" dirty="0" smtClean="0">
                <a:latin typeface="Consolas" panose="020B0609020204030204" pitchFamily="49" charset="0"/>
              </a:rPr>
              <a:t>("Date")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ax.set_xlabel</a:t>
            </a:r>
            <a:r>
              <a:rPr lang="en-US" sz="1400" dirty="0" smtClean="0">
                <a:latin typeface="Consolas" panose="020B0609020204030204" pitchFamily="49" charset="0"/>
              </a:rPr>
              <a:t>("Rainfall, in")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ax.grid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plt.tight_layout</a:t>
            </a:r>
            <a:r>
              <a:rPr lang="en-US" sz="1400" dirty="0" smtClean="0">
                <a:latin typeface="Consolas" panose="020B0609020204030204" pitchFamily="49" charset="0"/>
              </a:rPr>
              <a:t>()  #Makes the plot fill the page and fix spacing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 smtClean="0">
                <a:latin typeface="Consolas" panose="020B0609020204030204" pitchFamily="49" charset="0"/>
              </a:rPr>
              <a:t>plt.savefig</a:t>
            </a:r>
            <a:r>
              <a:rPr lang="en-US" sz="1400" dirty="0" smtClean="0">
                <a:latin typeface="Consolas" panose="020B0609020204030204" pitchFamily="49" charset="0"/>
              </a:rPr>
              <a:t>("</a:t>
            </a:r>
            <a:r>
              <a:rPr lang="en-US" sz="1400" dirty="0" err="1" smtClean="0">
                <a:latin typeface="Consolas" panose="020B0609020204030204" pitchFamily="49" charset="0"/>
              </a:rPr>
              <a:t>Output_data</a:t>
            </a:r>
            <a:r>
              <a:rPr lang="en-US" sz="1400" dirty="0" smtClean="0">
                <a:latin typeface="Consolas" panose="020B0609020204030204" pitchFamily="49" charset="0"/>
              </a:rPr>
              <a:t>/dailyrain.</a:t>
            </a:r>
            <a:r>
              <a:rPr lang="en-US" sz="1400" dirty="0" err="1" smtClean="0">
                <a:latin typeface="Consolas" panose="020B0609020204030204" pitchFamily="49" charset="0"/>
              </a:rPr>
              <a:t>png</a:t>
            </a:r>
            <a:r>
              <a:rPr lang="en-US" sz="1400" dirty="0" smtClean="0">
                <a:latin typeface="Consolas" panose="020B0609020204030204" pitchFamily="49" charset="0"/>
              </a:rPr>
              <a:t>",dpi=600)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</a:t>
            </a:r>
            <a:r>
              <a:rPr lang="en-US" sz="1400" dirty="0" err="1" smtClean="0">
                <a:latin typeface="Consolas" panose="020B0609020204030204" pitchFamily="49" charset="0"/>
              </a:rPr>
              <a:t>plt.show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2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 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lob 	</a:t>
            </a:r>
            <a:r>
              <a:rPr lang="en-US" dirty="0" smtClean="0"/>
              <a:t>selects files based on wildcard </a:t>
            </a:r>
            <a:r>
              <a:rPr lang="en-US" dirty="0" smtClean="0"/>
              <a:t>characters</a:t>
            </a:r>
          </a:p>
          <a:p>
            <a:pPr lvl="4"/>
            <a:r>
              <a:rPr lang="en-US" dirty="0" smtClean="0"/>
              <a:t>common usage:</a:t>
            </a:r>
          </a:p>
          <a:p>
            <a:pPr lvl="4"/>
            <a:r>
              <a:rPr lang="en-US" dirty="0" smtClean="0">
                <a:latin typeface="Consolas" panose="020B0609020204030204" pitchFamily="49" charset="0"/>
              </a:rPr>
              <a:t>a = glob(“*.csv”) </a:t>
            </a:r>
            <a:r>
              <a:rPr lang="en-US" dirty="0" smtClean="0"/>
              <a:t>will produce a list of paths to every file in the current directory that matches *.csv.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/>
              <a:t>re</a:t>
            </a:r>
            <a:r>
              <a:rPr lang="en-US" dirty="0" smtClean="0"/>
              <a:t> 		regular expressions</a:t>
            </a:r>
          </a:p>
          <a:p>
            <a:r>
              <a:rPr lang="en-US" b="1" dirty="0" err="1" smtClean="0"/>
              <a:t>os</a:t>
            </a:r>
            <a:r>
              <a:rPr lang="en-US" dirty="0" smtClean="0"/>
              <a:t>		interact with the operating system and paths</a:t>
            </a:r>
          </a:p>
          <a:p>
            <a:r>
              <a:rPr lang="en-US" b="1" dirty="0" err="1" smtClean="0"/>
              <a:t>datetime</a:t>
            </a:r>
            <a:r>
              <a:rPr lang="en-US" dirty="0" smtClean="0"/>
              <a:t>	very useful </a:t>
            </a:r>
            <a:r>
              <a:rPr lang="en-US" dirty="0" err="1" smtClean="0"/>
              <a:t>datetime</a:t>
            </a:r>
            <a:r>
              <a:rPr lang="en-US" dirty="0" smtClean="0"/>
              <a:t> objects. Time zones. Time math.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1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Requests		</a:t>
            </a:r>
            <a:r>
              <a:rPr lang="en-US" sz="2400" dirty="0" smtClean="0"/>
              <a:t>Interact with web services</a:t>
            </a:r>
          </a:p>
          <a:p>
            <a:r>
              <a:rPr lang="en-US" sz="2400" b="1" dirty="0" err="1" smtClean="0"/>
              <a:t>json</a:t>
            </a:r>
            <a:r>
              <a:rPr lang="en-US" sz="2400" b="1" dirty="0" smtClean="0"/>
              <a:t>			</a:t>
            </a:r>
            <a:r>
              <a:rPr lang="en-US" sz="2400" dirty="0" smtClean="0"/>
              <a:t>Parse </a:t>
            </a:r>
            <a:r>
              <a:rPr lang="en-US" sz="2400" dirty="0" err="1" smtClean="0"/>
              <a:t>json</a:t>
            </a:r>
            <a:r>
              <a:rPr lang="en-US" sz="2400" dirty="0" smtClean="0"/>
              <a:t> files easily</a:t>
            </a:r>
          </a:p>
          <a:p>
            <a:r>
              <a:rPr lang="en-US" sz="2400" b="1" dirty="0" err="1" smtClean="0"/>
              <a:t>ElementTree</a:t>
            </a:r>
            <a:r>
              <a:rPr lang="en-US" sz="2400" b="1" dirty="0" smtClean="0"/>
              <a:t>		</a:t>
            </a:r>
            <a:r>
              <a:rPr lang="en-US" sz="2400" dirty="0" smtClean="0"/>
              <a:t>Parse xml and other structured data</a:t>
            </a:r>
          </a:p>
          <a:p>
            <a:r>
              <a:rPr lang="en-US" sz="2400" b="1" dirty="0" err="1" smtClean="0"/>
              <a:t>BeautifulSoup</a:t>
            </a:r>
            <a:r>
              <a:rPr lang="en-US" sz="2400" b="1" dirty="0" smtClean="0"/>
              <a:t>	</a:t>
            </a:r>
            <a:r>
              <a:rPr lang="en-US" sz="2400" dirty="0" smtClean="0"/>
              <a:t>HTML and web scraping</a:t>
            </a:r>
          </a:p>
          <a:p>
            <a:r>
              <a:rPr lang="en-US" sz="2400" b="1" dirty="0" smtClean="0"/>
              <a:t>Django</a:t>
            </a:r>
            <a:r>
              <a:rPr lang="en-US" sz="2400" dirty="0" smtClean="0"/>
              <a:t>		Full-featured web framework</a:t>
            </a:r>
          </a:p>
          <a:p>
            <a:r>
              <a:rPr lang="en-US" sz="2400" b="1" dirty="0" smtClean="0"/>
              <a:t>Flask			</a:t>
            </a:r>
            <a:r>
              <a:rPr lang="en-US" sz="2400" dirty="0" smtClean="0"/>
              <a:t>Smaller, nimbler web framework</a:t>
            </a:r>
          </a:p>
          <a:p>
            <a:r>
              <a:rPr lang="en-US" sz="2400" b="1" dirty="0" smtClean="0"/>
              <a:t>Jekyll		</a:t>
            </a:r>
            <a:r>
              <a:rPr lang="en-US" sz="2400" dirty="0" smtClean="0"/>
              <a:t>Even smaller static website generator from markdown</a:t>
            </a:r>
          </a:p>
          <a:p>
            <a:r>
              <a:rPr lang="en-US" sz="2400" b="1" dirty="0" smtClean="0"/>
              <a:t>NetCDF4		</a:t>
            </a:r>
            <a:r>
              <a:rPr lang="en-US" sz="2400" dirty="0" smtClean="0"/>
              <a:t>API for NetCDF4 C library</a:t>
            </a:r>
          </a:p>
          <a:p>
            <a:r>
              <a:rPr lang="en-US" sz="2400" b="1" dirty="0" err="1" smtClean="0"/>
              <a:t>PySWMM</a:t>
            </a:r>
            <a:r>
              <a:rPr lang="en-US" sz="2400" b="1" dirty="0" smtClean="0"/>
              <a:t>		</a:t>
            </a:r>
            <a:r>
              <a:rPr lang="en-US" sz="2400" dirty="0" smtClean="0"/>
              <a:t>Interact with SWMM </a:t>
            </a:r>
            <a:r>
              <a:rPr lang="en-US" sz="2400" dirty="0" smtClean="0"/>
              <a:t>models</a:t>
            </a:r>
          </a:p>
          <a:p>
            <a:r>
              <a:rPr lang="en-US" sz="2400" b="1" dirty="0" err="1" smtClean="0"/>
              <a:t>SQLAlchemy</a:t>
            </a:r>
            <a:r>
              <a:rPr lang="en-US" sz="2400" b="1" dirty="0" smtClean="0"/>
              <a:t>		</a:t>
            </a:r>
            <a:r>
              <a:rPr lang="en-US" sz="2400" dirty="0" smtClean="0"/>
              <a:t>Intuitive database connections. Nearly database agnostic.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4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</a:t>
            </a:r>
            <a:r>
              <a:rPr lang="en-US" dirty="0" smtClean="0"/>
              <a:t>modules and projects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  <p:pic>
        <p:nvPicPr>
          <p:cNvPr id="3074" name="Picture 2" descr="Image result for pa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80" y="2392680"/>
            <a:ext cx="3984414" cy="224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2331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pandas is a Python package providing fast, flexible, and expressive data structures designed to make working with “relational” or “labeled” data both easy and intuitive. It aims to be the fundamental high-level building block for doing practical, real world data analysis in Python. Additionally, it has the </a:t>
            </a:r>
            <a:r>
              <a:rPr lang="en-US" b="1" dirty="0" smtClean="0"/>
              <a:t>broader goal of becoming the most powerful and flexible open source data analysis / manipulation tool available in any language. </a:t>
            </a:r>
            <a:r>
              <a:rPr lang="en-US" dirty="0" smtClean="0"/>
              <a:t>It is already well on its way toward this goal.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will this make my life easier?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Easy handling of </a:t>
            </a:r>
            <a:r>
              <a:rPr lang="en-US" b="1" dirty="0"/>
              <a:t>missing data</a:t>
            </a:r>
            <a:r>
              <a:rPr lang="en-US" dirty="0"/>
              <a:t> (represented as </a:t>
            </a:r>
            <a:r>
              <a:rPr lang="en-US" dirty="0" err="1"/>
              <a:t>NaN</a:t>
            </a:r>
            <a:r>
              <a:rPr lang="en-US" dirty="0"/>
              <a:t>) in floating point as well as non-floating point data</a:t>
            </a:r>
          </a:p>
          <a:p>
            <a:r>
              <a:rPr lang="en-US" dirty="0"/>
              <a:t>Size mutability: columns can be </a:t>
            </a:r>
            <a:r>
              <a:rPr lang="en-US" b="1" dirty="0"/>
              <a:t>inserted and deleted</a:t>
            </a:r>
            <a:r>
              <a:rPr lang="en-US" dirty="0"/>
              <a:t> from </a:t>
            </a:r>
            <a:r>
              <a:rPr lang="en-US" dirty="0" err="1"/>
              <a:t>DataFrame</a:t>
            </a:r>
            <a:r>
              <a:rPr lang="en-US" dirty="0"/>
              <a:t> and higher dimensional objects</a:t>
            </a:r>
          </a:p>
          <a:p>
            <a:r>
              <a:rPr lang="en-US" dirty="0"/>
              <a:t>Automatic and explicit </a:t>
            </a:r>
            <a:r>
              <a:rPr lang="en-US" b="1" dirty="0"/>
              <a:t>data alignment</a:t>
            </a:r>
            <a:r>
              <a:rPr lang="en-US" dirty="0"/>
              <a:t>: objects can be explicitly aligned to a set of labels, or the user can simply ignore the labels and let </a:t>
            </a:r>
            <a:r>
              <a:rPr lang="en-US" i="1" dirty="0"/>
              <a:t>Series</a:t>
            </a:r>
            <a:r>
              <a:rPr lang="en-US" dirty="0"/>
              <a:t>, </a:t>
            </a:r>
            <a:r>
              <a:rPr lang="en-US" i="1" dirty="0" err="1"/>
              <a:t>DataFrame</a:t>
            </a:r>
            <a:r>
              <a:rPr lang="en-US" dirty="0"/>
              <a:t>, etc. automatically align the data for you in computations</a:t>
            </a:r>
          </a:p>
          <a:p>
            <a:r>
              <a:rPr lang="en-US" dirty="0"/>
              <a:t>Powerful, flexible </a:t>
            </a:r>
            <a:r>
              <a:rPr lang="en-US" b="1" dirty="0"/>
              <a:t>group by</a:t>
            </a:r>
            <a:r>
              <a:rPr lang="en-US" dirty="0"/>
              <a:t> functionality to perform split-apply-combine operations on data sets, for both aggregating and transforming data</a:t>
            </a:r>
          </a:p>
          <a:p>
            <a:r>
              <a:rPr lang="en-US" dirty="0"/>
              <a:t>Make it </a:t>
            </a:r>
            <a:r>
              <a:rPr lang="en-US" b="1" dirty="0"/>
              <a:t>easy to convert</a:t>
            </a:r>
            <a:r>
              <a:rPr lang="en-US" dirty="0"/>
              <a:t> ragged, differently-indexed data in other Python and </a:t>
            </a:r>
            <a:r>
              <a:rPr lang="en-US" dirty="0" err="1"/>
              <a:t>NumPy</a:t>
            </a:r>
            <a:r>
              <a:rPr lang="en-US" dirty="0"/>
              <a:t> data structures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Intelligent label-based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fancy indexing</a:t>
            </a:r>
            <a:r>
              <a:rPr lang="en-US" dirty="0"/>
              <a:t>, and </a:t>
            </a:r>
            <a:r>
              <a:rPr lang="en-US" b="1" dirty="0" err="1"/>
              <a:t>subsetting</a:t>
            </a:r>
            <a:r>
              <a:rPr lang="en-US" dirty="0"/>
              <a:t> of large data sets</a:t>
            </a:r>
          </a:p>
          <a:p>
            <a:r>
              <a:rPr lang="en-US" dirty="0"/>
              <a:t>Intuitive </a:t>
            </a:r>
            <a:r>
              <a:rPr lang="en-US" b="1" dirty="0"/>
              <a:t>merging</a:t>
            </a:r>
            <a:r>
              <a:rPr lang="en-US" dirty="0"/>
              <a:t> and </a:t>
            </a:r>
            <a:r>
              <a:rPr lang="en-US" b="1" dirty="0"/>
              <a:t>joining</a:t>
            </a:r>
            <a:r>
              <a:rPr lang="en-US" dirty="0"/>
              <a:t> data sets</a:t>
            </a:r>
          </a:p>
          <a:p>
            <a:r>
              <a:rPr lang="en-US" dirty="0"/>
              <a:t>Flexible </a:t>
            </a:r>
            <a:r>
              <a:rPr lang="en-US" b="1" dirty="0"/>
              <a:t>reshaping</a:t>
            </a:r>
            <a:r>
              <a:rPr lang="en-US" dirty="0"/>
              <a:t> and pivoting of data sets</a:t>
            </a:r>
          </a:p>
          <a:p>
            <a:r>
              <a:rPr lang="en-US" b="1" dirty="0"/>
              <a:t>Hierarchical</a:t>
            </a:r>
            <a:r>
              <a:rPr lang="en-US" dirty="0"/>
              <a:t> labeling of axes (possible to have multiple labels per tick)</a:t>
            </a:r>
          </a:p>
          <a:p>
            <a:r>
              <a:rPr lang="en-US" dirty="0"/>
              <a:t>Robust IO tools for loading data from </a:t>
            </a:r>
            <a:r>
              <a:rPr lang="en-US" b="1" dirty="0"/>
              <a:t>flat files</a:t>
            </a:r>
            <a:r>
              <a:rPr lang="en-US" dirty="0"/>
              <a:t> (CSV and delimited), Excel files, databases, and saving / loading data from the ultrafast </a:t>
            </a:r>
            <a:r>
              <a:rPr lang="en-US" b="1" dirty="0"/>
              <a:t>HDF5 format</a:t>
            </a:r>
            <a:endParaRPr lang="en-US" dirty="0"/>
          </a:p>
          <a:p>
            <a:r>
              <a:rPr lang="en-US" b="1" dirty="0"/>
              <a:t>Time series</a:t>
            </a:r>
            <a:r>
              <a:rPr lang="en-US" dirty="0"/>
              <a:t>-specific functionality: date range generation and frequency conversion, moving window statistics, moving window linear regressions, date shifting and lagging,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0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</a:t>
            </a:r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Series: 1-D array – data with an index (or not)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: multi-D array with an index (or not). Made up of multiple Series.</a:t>
            </a:r>
          </a:p>
        </p:txBody>
      </p:sp>
    </p:spTree>
    <p:extLst>
      <p:ext uri="{BB962C8B-B14F-4D97-AF65-F5344CB8AC3E}">
        <p14:creationId xmlns:p14="http://schemas.microsoft.com/office/powerpoint/2010/main" val="3335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pandas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Read data or create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pd.read_excel</a:t>
            </a:r>
            <a:r>
              <a:rPr lang="en-US" dirty="0" smtClean="0">
                <a:latin typeface="Consolas" panose="020B0609020204030204" pitchFamily="49" charset="0"/>
              </a:rPr>
              <a:t>(‘file’)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See documentation for many ways to modify this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Pandas will guess at unknowns (it does a decent job)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Set it and forget it. It’s worth it.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pd.DataFrame</a:t>
            </a:r>
            <a:r>
              <a:rPr lang="en-US" dirty="0" smtClean="0">
                <a:latin typeface="Consolas" panose="020B0609020204030204" pitchFamily="49" charset="0"/>
              </a:rPr>
              <a:t>([1,2,3,4],index=[‘</a:t>
            </a:r>
            <a:r>
              <a:rPr lang="en-US" dirty="0" err="1" smtClean="0">
                <a:latin typeface="Consolas" panose="020B0609020204030204" pitchFamily="49" charset="0"/>
              </a:rPr>
              <a:t>a’,’b’,’c’,’d</a:t>
            </a:r>
            <a:r>
              <a:rPr lang="en-US" dirty="0" smtClean="0">
                <a:latin typeface="Consolas" panose="020B0609020204030204" pitchFamily="49" charset="0"/>
              </a:rPr>
              <a:t>’])</a:t>
            </a:r>
          </a:p>
          <a:p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Anything at all</a:t>
            </a:r>
          </a:p>
          <a:p>
            <a:r>
              <a:rPr lang="en-US" dirty="0" smtClean="0"/>
              <a:t>Write data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df.to_xxx</a:t>
            </a:r>
            <a:r>
              <a:rPr lang="en-US" dirty="0" smtClean="0"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latin typeface="Consolas" panose="020B0609020204030204" pitchFamily="49" charset="0"/>
              </a:rPr>
              <a:t>outfile</a:t>
            </a:r>
            <a:r>
              <a:rPr lang="en-US" dirty="0" smtClean="0">
                <a:latin typeface="Consolas" panose="020B0609020204030204" pitchFamily="49" charset="0"/>
              </a:rPr>
              <a:t>’)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1024</Words>
  <Application>Microsoft Office PowerPoint</Application>
  <PresentationFormat>Widescreen</PresentationFormat>
  <Paragraphs>292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Data Analysis in Python</vt:lpstr>
      <vt:lpstr>Get GitHub Repository</vt:lpstr>
      <vt:lpstr>Agenda</vt:lpstr>
      <vt:lpstr>Python’s Data Analysis Modules</vt:lpstr>
      <vt:lpstr>Typical Workflow</vt:lpstr>
      <vt:lpstr>Pandas</vt:lpstr>
      <vt:lpstr>Why will this make my life easier?</vt:lpstr>
      <vt:lpstr>Series and DataFrames</vt:lpstr>
      <vt:lpstr>Data I/O</vt:lpstr>
      <vt:lpstr>Common read parameters</vt:lpstr>
      <vt:lpstr>Sample read function</vt:lpstr>
      <vt:lpstr>PowerPoint Presentation</vt:lpstr>
      <vt:lpstr>Useful pandas functions</vt:lpstr>
      <vt:lpstr>Subset Observations</vt:lpstr>
      <vt:lpstr>Doing stuff to data</vt:lpstr>
      <vt:lpstr>Demo number 1</vt:lpstr>
      <vt:lpstr>Intro to Matplotlib</vt:lpstr>
      <vt:lpstr>Intro to Matplotlib</vt:lpstr>
      <vt:lpstr>Non-static graphics</vt:lpstr>
      <vt:lpstr>All Matplotlib Plots  Follow the Same Recipe</vt:lpstr>
      <vt:lpstr>Matplotlib Recipe</vt:lpstr>
      <vt:lpstr>Demos</vt:lpstr>
      <vt:lpstr>Other Standard Python Libraries</vt:lpstr>
      <vt:lpstr>More Python Packages</vt:lpstr>
      <vt:lpstr>Some examples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Steve Skripnik</dc:creator>
  <cp:lastModifiedBy>Steve Skripnik</cp:lastModifiedBy>
  <cp:revision>29</cp:revision>
  <dcterms:created xsi:type="dcterms:W3CDTF">2018-04-09T21:21:04Z</dcterms:created>
  <dcterms:modified xsi:type="dcterms:W3CDTF">2018-04-24T14:52:51Z</dcterms:modified>
</cp:coreProperties>
</file>