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df.head</a:t>
            </a:r>
            <a:r>
              <a:rPr lang="en-US" sz="1800" dirty="0" smtClean="0">
                <a:latin typeface="Consolas" panose="020B0609020204030204" pitchFamily="49" charset="0"/>
              </a:rPr>
              <a:t>(5) #Display the first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df.tail</a:t>
            </a:r>
            <a:r>
              <a:rPr lang="en-US" sz="1800" dirty="0" smtClean="0">
                <a:latin typeface="Consolas" panose="020B0609020204030204" pitchFamily="49" charset="0"/>
              </a:rPr>
              <a:t>(5) #Display the last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df.sample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frac</a:t>
            </a:r>
            <a:r>
              <a:rPr lang="en-US" sz="1800" dirty="0" smtClean="0">
                <a:latin typeface="Consolas" panose="020B0609020204030204" pitchFamily="49" charset="0"/>
              </a:rPr>
              <a:t>=0.5) #Randomly select half of the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df.describe</a:t>
            </a:r>
            <a:r>
              <a:rPr lang="en-US" sz="1800" dirty="0" smtClean="0">
                <a:latin typeface="Consolas" panose="020B0609020204030204" pitchFamily="49" charset="0"/>
              </a:rPr>
              <a:t>() #Display basic stats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Slice data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iloc</a:t>
            </a:r>
            <a:r>
              <a:rPr lang="en-US" sz="1800" b="1" dirty="0" smtClean="0">
                <a:latin typeface="Consolas" panose="020B0609020204030204" pitchFamily="49" charset="0"/>
              </a:rPr>
              <a:t> for numerical indices, </a:t>
            </a:r>
            <a:r>
              <a:rPr lang="en-US" sz="1800" b="1" dirty="0" err="1" smtClean="0">
                <a:latin typeface="Consolas" panose="020B0609020204030204" pitchFamily="49" charset="0"/>
              </a:rPr>
              <a:t>loc</a:t>
            </a:r>
            <a:r>
              <a:rPr lang="en-US" sz="1800" b="1" dirty="0" smtClean="0">
                <a:latin typeface="Consolas" panose="020B0609020204030204" pitchFamily="49" charset="0"/>
              </a:rPr>
              <a:t> for named indices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[10:20,2:3] #Display rows 10-20, columns 2-3 (0 index)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[:,2:3] #Display all rows, columns 2-3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[:,’C’] #Display column C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Same as 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[‘C’]</a:t>
            </a:r>
            <a:endParaRPr lang="en-US" sz="1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#Copy column A as column C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* 0.4536 #Apply an operation to a column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Can also use </a:t>
            </a:r>
            <a:r>
              <a:rPr lang="en-US" sz="1800" b="1" dirty="0" smtClean="0">
                <a:latin typeface="Consolas" panose="020B0609020204030204" pitchFamily="49" charset="0"/>
              </a:rPr>
              <a:t>apply </a:t>
            </a:r>
            <a:r>
              <a:rPr lang="en-US" sz="1800" dirty="0" smtClean="0">
                <a:latin typeface="Consolas" panose="020B0609020204030204" pitchFamily="49" charset="0"/>
              </a:rPr>
              <a:t>for a complicated function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[’A’].apply(np.log) #Take the log of everything in column C.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stuff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 * 0.4536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an operation to a column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Can </a:t>
            </a:r>
            <a:r>
              <a:rPr lang="en-US" sz="1600" dirty="0">
                <a:latin typeface="Consolas" panose="020B0609020204030204" pitchFamily="49" charset="0"/>
              </a:rPr>
              <a:t>also use </a:t>
            </a:r>
            <a:r>
              <a:rPr lang="en-US" sz="1600" b="1" dirty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for a complicated function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’].apply(np.log)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Take </a:t>
            </a:r>
            <a:r>
              <a:rPr lang="en-US" sz="1600" dirty="0">
                <a:latin typeface="Consolas" panose="020B0609020204030204" pitchFamily="49" charset="0"/>
              </a:rPr>
              <a:t>the log of everything in column C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x+x-x</a:t>
            </a:r>
            <a:r>
              <a:rPr lang="en-US" sz="1600" dirty="0" smtClean="0">
                <a:latin typeface="Consolas" panose="020B0609020204030204" pitchFamily="49" charset="0"/>
              </a:rPr>
              <a:t>*x/35+22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</a:t>
            </a:r>
            <a:r>
              <a:rPr lang="en-US" sz="1600" dirty="0" smtClean="0">
                <a:latin typeface="Consolas" panose="020B0609020204030204" pitchFamily="49" charset="0"/>
              </a:rPr>
              <a:t>apply(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Do complicated math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4199467"/>
            <a:ext cx="6189133" cy="18203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smtClean="0">
                <a:latin typeface="Consolas" panose="020B0609020204030204" pitchFamily="49" charset="0"/>
              </a:rPr>
              <a:t>file</a:t>
            </a:r>
            <a:r>
              <a:rPr lang="en-US" dirty="0" smtClean="0">
                <a:latin typeface="Consolas" panose="020B0609020204030204" pitchFamily="49" charset="0"/>
              </a:rPr>
              <a:t>’)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See documentation for many ways to modify this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guess at unknowns (it does a decent job)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Set it and forget it. It’s worth it.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pd.read_table</a:t>
            </a:r>
            <a:r>
              <a:rPr lang="en-US" dirty="0" smtClean="0">
                <a:latin typeface="Consolas" panose="020B0609020204030204" pitchFamily="49" charset="0"/>
              </a:rPr>
              <a:t>([file name], param1=x, param2=x)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read_json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heet_name</a:t>
            </a:r>
            <a:r>
              <a:rPr lang="en-US" sz="2000" dirty="0" smtClean="0"/>
              <a:t> = name or number of Excel sheet</a:t>
            </a:r>
          </a:p>
          <a:p>
            <a:pPr marL="457200" lvl="1" indent="0">
              <a:buNone/>
            </a:pPr>
            <a:r>
              <a:rPr lang="en-US" sz="2000" dirty="0" smtClean="0"/>
              <a:t>header = row number of header row</a:t>
            </a:r>
          </a:p>
          <a:p>
            <a:pPr marL="457200" lvl="1" indent="0">
              <a:buNone/>
            </a:pPr>
            <a:r>
              <a:rPr lang="en-US" sz="2000" dirty="0" err="1" smtClean="0"/>
              <a:t>skiprows</a:t>
            </a:r>
            <a:r>
              <a:rPr lang="en-US" sz="2000" dirty="0" smtClean="0"/>
              <a:t> = number of rows to skip at the top</a:t>
            </a:r>
          </a:p>
          <a:p>
            <a:pPr marL="457200" lvl="1" indent="0">
              <a:buNone/>
            </a:pPr>
            <a:r>
              <a:rPr lang="en-US" sz="2000" dirty="0" err="1" smtClean="0"/>
              <a:t>index_col</a:t>
            </a:r>
            <a:r>
              <a:rPr lang="en-US" sz="2000" dirty="0" smtClean="0"/>
              <a:t> = number of column to use as a row index</a:t>
            </a:r>
          </a:p>
          <a:p>
            <a:pPr marL="457200" lvl="1" indent="0">
              <a:buNone/>
            </a:pPr>
            <a:r>
              <a:rPr lang="en-US" sz="2000" dirty="0" smtClean="0"/>
              <a:t>names = list of manually defined column names</a:t>
            </a:r>
          </a:p>
          <a:p>
            <a:pPr marL="457200" lvl="1" indent="0">
              <a:buNone/>
            </a:pPr>
            <a:r>
              <a:rPr lang="en-US" sz="2000" dirty="0" err="1" smtClean="0"/>
              <a:t>usecols</a:t>
            </a:r>
            <a:r>
              <a:rPr lang="en-US" sz="2000" dirty="0" smtClean="0"/>
              <a:t> = list of column numbers to use (don’t waste time reading data you don’t need)</a:t>
            </a:r>
          </a:p>
          <a:p>
            <a:pPr marL="457200" lvl="1" indent="0">
              <a:buNone/>
            </a:pPr>
            <a:r>
              <a:rPr lang="en-US" sz="2000" dirty="0" err="1" smtClean="0"/>
              <a:t>parse_dates</a:t>
            </a:r>
            <a:r>
              <a:rPr lang="en-US" sz="2000" dirty="0" smtClean="0"/>
              <a:t> = </a:t>
            </a:r>
            <a:r>
              <a:rPr lang="en-US" sz="2000" dirty="0" err="1" smtClean="0"/>
              <a:t>True|False</a:t>
            </a:r>
            <a:r>
              <a:rPr lang="en-US" sz="2000" dirty="0" smtClean="0"/>
              <a:t> Pandas tries to parse dates into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objects. Very useful and well done, but slow. Can also hard code date converter.</a:t>
            </a:r>
          </a:p>
          <a:p>
            <a:pPr marL="457200" lvl="1" indent="0">
              <a:buNone/>
            </a:pPr>
            <a:r>
              <a:rPr lang="en-US" sz="2000" dirty="0" smtClean="0"/>
              <a:t>See documentation for more….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/>
              <a:t>Specialied</a:t>
            </a:r>
            <a:r>
              <a:rPr lang="en-US" sz="2000" dirty="0" smtClean="0"/>
              <a:t> functions for: csv, </a:t>
            </a:r>
            <a:r>
              <a:rPr lang="en-US" sz="2000" dirty="0" err="1" smtClean="0"/>
              <a:t>json</a:t>
            </a:r>
            <a:r>
              <a:rPr lang="en-US" sz="2000" dirty="0" smtClean="0"/>
              <a:t>, html, clipboard, excel, </a:t>
            </a:r>
            <a:r>
              <a:rPr lang="en-US" sz="2000" dirty="0" err="1" smtClean="0"/>
              <a:t>hdf</a:t>
            </a:r>
            <a:r>
              <a:rPr lang="en-US" sz="2000" dirty="0" smtClean="0"/>
              <a:t>, feather, parquet, </a:t>
            </a:r>
            <a:r>
              <a:rPr lang="en-US" sz="2000" dirty="0" err="1" smtClean="0"/>
              <a:t>msgpack</a:t>
            </a:r>
            <a:r>
              <a:rPr lang="en-US" sz="2000" dirty="0" smtClean="0"/>
              <a:t>, </a:t>
            </a:r>
            <a:r>
              <a:rPr lang="en-US" sz="2000" dirty="0" err="1" smtClean="0"/>
              <a:t>stata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 smtClean="0"/>
              <a:t>, pickle, 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 smtClean="0"/>
              <a:t>gbq</a:t>
            </a:r>
            <a:r>
              <a:rPr lang="en-US" sz="2000" dirty="0" smtClean="0"/>
              <a:t>. </a:t>
            </a:r>
            <a:r>
              <a:rPr lang="en-US" sz="2000" dirty="0" err="1" smtClean="0"/>
              <a:t>read_table</a:t>
            </a:r>
            <a:r>
              <a:rPr lang="en-US" sz="2000" dirty="0" smtClean="0"/>
              <a:t> is most general.</a:t>
            </a:r>
          </a:p>
        </p:txBody>
      </p:sp>
    </p:spTree>
    <p:extLst>
      <p:ext uri="{BB962C8B-B14F-4D97-AF65-F5344CB8AC3E}">
        <p14:creationId xmlns:p14="http://schemas.microsoft.com/office/powerpoint/2010/main" val="380215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58" y="1690688"/>
            <a:ext cx="10515600" cy="21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pd.read_table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jsmfile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delim_whitespace</a:t>
            </a:r>
            <a:r>
              <a:rPr lang="en-US" sz="2000" dirty="0" smtClean="0">
                <a:latin typeface="Consolas" panose="020B0609020204030204" pitchFamily="49" charset="0"/>
              </a:rPr>
              <a:t>=True,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skiprows</a:t>
            </a:r>
            <a:r>
              <a:rPr lang="en-US" sz="2000" dirty="0" smtClean="0">
                <a:latin typeface="Consolas" panose="020B0609020204030204" pitchFamily="49" charset="0"/>
              </a:rPr>
              <a:t>=10,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usecols</a:t>
            </a:r>
            <a:r>
              <a:rPr lang="en-US" sz="2000" dirty="0">
                <a:latin typeface="Consolas" panose="020B0609020204030204" pitchFamily="49" charset="0"/>
              </a:rPr>
              <a:t>=[0,1,15</a:t>
            </a:r>
            <a:r>
              <a:rPr lang="en-US" sz="2000" dirty="0" smtClean="0">
                <a:latin typeface="Consolas" panose="020B0609020204030204" pitchFamily="49" charset="0"/>
              </a:rPr>
              <a:t>],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skip_blank_lines</a:t>
            </a:r>
            <a:r>
              <a:rPr lang="en-US" sz="2000" dirty="0" smtClean="0">
                <a:latin typeface="Consolas" panose="020B0609020204030204" pitchFamily="49" charset="0"/>
              </a:rPr>
              <a:t>=False,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header=None,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names</a:t>
            </a:r>
            <a:r>
              <a:rPr lang="en-US" sz="2000" dirty="0">
                <a:latin typeface="Consolas" panose="020B0609020204030204" pitchFamily="49" charset="0"/>
              </a:rPr>
              <a:t>=["days", "node", "</a:t>
            </a:r>
            <a:r>
              <a:rPr lang="en-US" sz="2000" dirty="0" err="1">
                <a:latin typeface="Consolas" panose="020B0609020204030204" pitchFamily="49" charset="0"/>
              </a:rPr>
              <a:t>RawEC</a:t>
            </a:r>
            <a:r>
              <a:rPr lang="en-US" sz="2000" dirty="0">
                <a:latin typeface="Consolas" panose="020B0609020204030204" pitchFamily="49" charset="0"/>
              </a:rPr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225105"/>
            <a:ext cx="6434137" cy="2974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4389120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109" y="4384766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183" y="4340740"/>
            <a:ext cx="28738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636" y="284457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jsmfile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48702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802" y="5722941"/>
            <a:ext cx="44903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Cheat Sheet in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0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562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Pandas</vt:lpstr>
      <vt:lpstr>Pandas</vt:lpstr>
      <vt:lpstr>Why will this make my life easier?</vt:lpstr>
      <vt:lpstr>Series and DataFrames</vt:lpstr>
      <vt:lpstr>Data I/O</vt:lpstr>
      <vt:lpstr>Common read parameters</vt:lpstr>
      <vt:lpstr>Sample read function</vt:lpstr>
      <vt:lpstr>PowerPoint Presentation</vt:lpstr>
      <vt:lpstr>Useful pandas functions</vt:lpstr>
      <vt:lpstr>Subset Observations</vt:lpstr>
      <vt:lpstr>Doing stuff to data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13</cp:revision>
  <dcterms:created xsi:type="dcterms:W3CDTF">2018-04-09T21:21:04Z</dcterms:created>
  <dcterms:modified xsi:type="dcterms:W3CDTF">2018-04-10T17:36:57Z</dcterms:modified>
</cp:coreProperties>
</file>