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0" r:id="rId3"/>
    <p:sldId id="276" r:id="rId4"/>
    <p:sldId id="286" r:id="rId5"/>
    <p:sldId id="279" r:id="rId6"/>
    <p:sldId id="278" r:id="rId7"/>
    <p:sldId id="277" r:id="rId8"/>
    <p:sldId id="257" r:id="rId9"/>
    <p:sldId id="269" r:id="rId10"/>
    <p:sldId id="270" r:id="rId11"/>
    <p:sldId id="271" r:id="rId12"/>
    <p:sldId id="272" r:id="rId13"/>
    <p:sldId id="283" r:id="rId14"/>
    <p:sldId id="263" r:id="rId15"/>
    <p:sldId id="264" r:id="rId16"/>
    <p:sldId id="265" r:id="rId17"/>
    <p:sldId id="267" r:id="rId18"/>
    <p:sldId id="289" r:id="rId19"/>
    <p:sldId id="290" r:id="rId20"/>
    <p:sldId id="268" r:id="rId21"/>
    <p:sldId id="288" r:id="rId22"/>
    <p:sldId id="259" r:id="rId23"/>
    <p:sldId id="284" r:id="rId24"/>
    <p:sldId id="285" r:id="rId25"/>
    <p:sldId id="258" r:id="rId26"/>
    <p:sldId id="262" r:id="rId27"/>
    <p:sldId id="260" r:id="rId28"/>
    <p:sldId id="292" r:id="rId29"/>
    <p:sldId id="261" r:id="rId30"/>
    <p:sldId id="291" r:id="rId31"/>
    <p:sldId id="273" r:id="rId32"/>
    <p:sldId id="294" r:id="rId33"/>
    <p:sldId id="293" r:id="rId34"/>
    <p:sldId id="274" r:id="rId35"/>
    <p:sldId id="275" r:id="rId36"/>
    <p:sldId id="295" r:id="rId37"/>
    <p:sldId id="282" r:id="rId38"/>
    <p:sldId id="297" r:id="rId39"/>
    <p:sldId id="296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9CB9C-F838-4CC4-98C4-9550D57018A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1A92B-A9B0-454C-9299-D1604CAF6584}">
      <dgm:prSet phldrT="[Text]"/>
      <dgm:spPr/>
      <dgm:t>
        <a:bodyPr/>
        <a:lstStyle/>
        <a:p>
          <a:r>
            <a:rPr lang="en-US" dirty="0" smtClean="0"/>
            <a:t>Shell</a:t>
          </a:r>
          <a:endParaRPr lang="en-US" dirty="0"/>
        </a:p>
      </dgm:t>
    </dgm:pt>
    <dgm:pt modelId="{74407E68-0D71-4ACB-9F58-E9656E9595A3}" type="parTrans" cxnId="{17B837D6-6FD8-4848-9468-BBE0C3238185}">
      <dgm:prSet/>
      <dgm:spPr/>
      <dgm:t>
        <a:bodyPr/>
        <a:lstStyle/>
        <a:p>
          <a:endParaRPr lang="en-US"/>
        </a:p>
      </dgm:t>
    </dgm:pt>
    <dgm:pt modelId="{C1F9B20C-B29B-445D-8640-69A1468DC5F8}" type="sibTrans" cxnId="{17B837D6-6FD8-4848-9468-BBE0C3238185}">
      <dgm:prSet/>
      <dgm:spPr/>
      <dgm:t>
        <a:bodyPr/>
        <a:lstStyle/>
        <a:p>
          <a:endParaRPr lang="en-US"/>
        </a:p>
      </dgm:t>
    </dgm:pt>
    <dgm:pt modelId="{90DF25CD-834E-4BC5-8F20-C056E15D8300}">
      <dgm:prSet phldrT="[Text]"/>
      <dgm:spPr/>
      <dgm:t>
        <a:bodyPr/>
        <a:lstStyle/>
        <a:p>
          <a:r>
            <a:rPr lang="en-US" dirty="0" smtClean="0"/>
            <a:t>Rarely used</a:t>
          </a:r>
          <a:endParaRPr lang="en-US" dirty="0"/>
        </a:p>
      </dgm:t>
    </dgm:pt>
    <dgm:pt modelId="{C790DC9B-E5E6-4BDE-8125-D828544167A8}" type="parTrans" cxnId="{D7ADDADD-238D-4034-B3FC-2DD8E2BBB6D0}">
      <dgm:prSet/>
      <dgm:spPr/>
      <dgm:t>
        <a:bodyPr/>
        <a:lstStyle/>
        <a:p>
          <a:endParaRPr lang="en-US"/>
        </a:p>
      </dgm:t>
    </dgm:pt>
    <dgm:pt modelId="{6C94DE6B-2336-4CDF-8675-877B1C8E97AA}" type="sibTrans" cxnId="{D7ADDADD-238D-4034-B3FC-2DD8E2BBB6D0}">
      <dgm:prSet/>
      <dgm:spPr/>
      <dgm:t>
        <a:bodyPr/>
        <a:lstStyle/>
        <a:p>
          <a:endParaRPr lang="en-US"/>
        </a:p>
      </dgm:t>
    </dgm:pt>
    <dgm:pt modelId="{FB05B8D0-77E6-493C-AD4E-E93DE69DFD08}">
      <dgm:prSet phldrT="[Text]"/>
      <dgm:spPr/>
      <dgm:t>
        <a:bodyPr/>
        <a:lstStyle/>
        <a:p>
          <a:r>
            <a:rPr lang="en-US" dirty="0" err="1" smtClean="0"/>
            <a:t>Jupyter</a:t>
          </a:r>
          <a:r>
            <a:rPr lang="en-US" dirty="0" smtClean="0"/>
            <a:t> Notebook</a:t>
          </a:r>
          <a:endParaRPr lang="en-US" dirty="0"/>
        </a:p>
      </dgm:t>
    </dgm:pt>
    <dgm:pt modelId="{DA58C5E9-0EB3-4F4C-9151-05731B4E3C87}" type="parTrans" cxnId="{51D7D089-9168-48D4-A5C9-1F341E1A3CE5}">
      <dgm:prSet/>
      <dgm:spPr/>
      <dgm:t>
        <a:bodyPr/>
        <a:lstStyle/>
        <a:p>
          <a:endParaRPr lang="en-US"/>
        </a:p>
      </dgm:t>
    </dgm:pt>
    <dgm:pt modelId="{C95372CC-FB36-4237-8A12-18C711FD2A87}" type="sibTrans" cxnId="{51D7D089-9168-48D4-A5C9-1F341E1A3CE5}">
      <dgm:prSet/>
      <dgm:spPr/>
      <dgm:t>
        <a:bodyPr/>
        <a:lstStyle/>
        <a:p>
          <a:endParaRPr lang="en-US"/>
        </a:p>
      </dgm:t>
    </dgm:pt>
    <dgm:pt modelId="{CE11A53E-1EE1-45F2-BCB4-119920E9BAD1}">
      <dgm:prSet phldrT="[Text]"/>
      <dgm:spPr/>
      <dgm:t>
        <a:bodyPr/>
        <a:lstStyle/>
        <a:p>
          <a:r>
            <a:rPr lang="en-US" dirty="0" smtClean="0"/>
            <a:t>Mostly used</a:t>
          </a:r>
          <a:endParaRPr lang="en-US" dirty="0"/>
        </a:p>
      </dgm:t>
    </dgm:pt>
    <dgm:pt modelId="{B9736AA9-A314-4D17-BF7E-5F1C0105656B}" type="parTrans" cxnId="{AE438D52-2CBA-4502-B278-D47C35C80AD0}">
      <dgm:prSet/>
      <dgm:spPr/>
      <dgm:t>
        <a:bodyPr/>
        <a:lstStyle/>
        <a:p>
          <a:endParaRPr lang="en-US"/>
        </a:p>
      </dgm:t>
    </dgm:pt>
    <dgm:pt modelId="{81DE026D-9D4B-4D43-8192-3701F45D03E7}" type="sibTrans" cxnId="{AE438D52-2CBA-4502-B278-D47C35C80AD0}">
      <dgm:prSet/>
      <dgm:spPr/>
      <dgm:t>
        <a:bodyPr/>
        <a:lstStyle/>
        <a:p>
          <a:endParaRPr lang="en-US"/>
        </a:p>
      </dgm:t>
    </dgm:pt>
    <dgm:pt modelId="{A80DF7DE-4A76-4F69-BC9D-5CC2725F8784}">
      <dgm:prSet phldrT="[Text]"/>
      <dgm:spPr/>
      <dgm:t>
        <a:bodyPr/>
        <a:lstStyle/>
        <a:p>
          <a:r>
            <a:rPr lang="en-US" dirty="0" smtClean="0"/>
            <a:t>Share with others</a:t>
          </a:r>
          <a:endParaRPr lang="en-US" dirty="0"/>
        </a:p>
      </dgm:t>
    </dgm:pt>
    <dgm:pt modelId="{9F98F39B-8A2C-4925-937C-AB5FD20F8D1B}" type="parTrans" cxnId="{B0EBD813-E5CE-4577-A40E-E4E8E3CB3617}">
      <dgm:prSet/>
      <dgm:spPr/>
      <dgm:t>
        <a:bodyPr/>
        <a:lstStyle/>
        <a:p>
          <a:endParaRPr lang="en-US"/>
        </a:p>
      </dgm:t>
    </dgm:pt>
    <dgm:pt modelId="{9635910E-AAD7-46AC-A93A-3D4C6623F354}" type="sibTrans" cxnId="{B0EBD813-E5CE-4577-A40E-E4E8E3CB3617}">
      <dgm:prSet/>
      <dgm:spPr/>
      <dgm:t>
        <a:bodyPr/>
        <a:lstStyle/>
        <a:p>
          <a:endParaRPr lang="en-US"/>
        </a:p>
      </dgm:t>
    </dgm:pt>
    <dgm:pt modelId="{9D7DECE3-DD26-4563-AF8C-ACFBA953AD50}">
      <dgm:prSet phldrT="[Text]"/>
      <dgm:spPr/>
      <dgm:t>
        <a:bodyPr/>
        <a:lstStyle/>
        <a:p>
          <a:r>
            <a:rPr lang="en-US" dirty="0" smtClean="0"/>
            <a:t>Editor</a:t>
          </a:r>
          <a:endParaRPr lang="en-US" dirty="0"/>
        </a:p>
      </dgm:t>
    </dgm:pt>
    <dgm:pt modelId="{37183F5E-681F-4222-AC8A-88FF90429220}" type="parTrans" cxnId="{E8E17E56-7148-4ED3-BC9E-DEB274C9E2B3}">
      <dgm:prSet/>
      <dgm:spPr/>
      <dgm:t>
        <a:bodyPr/>
        <a:lstStyle/>
        <a:p>
          <a:endParaRPr lang="en-US"/>
        </a:p>
      </dgm:t>
    </dgm:pt>
    <dgm:pt modelId="{1BF51B98-1F4C-4C39-ADE0-0EF5222FCDEF}" type="sibTrans" cxnId="{E8E17E56-7148-4ED3-BC9E-DEB274C9E2B3}">
      <dgm:prSet/>
      <dgm:spPr/>
      <dgm:t>
        <a:bodyPr/>
        <a:lstStyle/>
        <a:p>
          <a:endParaRPr lang="en-US"/>
        </a:p>
      </dgm:t>
    </dgm:pt>
    <dgm:pt modelId="{A47403F5-2843-478C-B0A2-1CB145B36A6B}">
      <dgm:prSet phldrT="[Text]"/>
      <dgm:spPr/>
      <dgm:t>
        <a:bodyPr/>
        <a:lstStyle/>
        <a:p>
          <a:r>
            <a:rPr lang="en-US" dirty="0" smtClean="0"/>
            <a:t>Developing full application</a:t>
          </a:r>
          <a:endParaRPr lang="en-US" dirty="0"/>
        </a:p>
      </dgm:t>
    </dgm:pt>
    <dgm:pt modelId="{9036ED1C-D675-4138-9253-0470E3526B6B}" type="parTrans" cxnId="{83A385C5-B0BD-4637-9071-EFF95122893A}">
      <dgm:prSet/>
      <dgm:spPr/>
      <dgm:t>
        <a:bodyPr/>
        <a:lstStyle/>
        <a:p>
          <a:endParaRPr lang="en-US"/>
        </a:p>
      </dgm:t>
    </dgm:pt>
    <dgm:pt modelId="{1D5B71C6-0BF5-48F4-B9D6-AD5A50F814CC}" type="sibTrans" cxnId="{83A385C5-B0BD-4637-9071-EFF95122893A}">
      <dgm:prSet/>
      <dgm:spPr/>
      <dgm:t>
        <a:bodyPr/>
        <a:lstStyle/>
        <a:p>
          <a:endParaRPr lang="en-US"/>
        </a:p>
      </dgm:t>
    </dgm:pt>
    <dgm:pt modelId="{CCC7BC82-0F1B-4D8D-A24A-0D1D9E77AA63}">
      <dgm:prSet phldrT="[Text]"/>
      <dgm:spPr/>
      <dgm:t>
        <a:bodyPr/>
        <a:lstStyle/>
        <a:p>
          <a:r>
            <a:rPr lang="en-US" dirty="0" smtClean="0"/>
            <a:t>Organize multiple files</a:t>
          </a:r>
          <a:endParaRPr lang="en-US" dirty="0"/>
        </a:p>
      </dgm:t>
    </dgm:pt>
    <dgm:pt modelId="{BC4AECB3-C557-4267-91D9-D53E3391E97F}" type="parTrans" cxnId="{475CC2D6-47DC-4823-B0EA-C7780D000286}">
      <dgm:prSet/>
      <dgm:spPr/>
      <dgm:t>
        <a:bodyPr/>
        <a:lstStyle/>
        <a:p>
          <a:endParaRPr lang="en-US"/>
        </a:p>
      </dgm:t>
    </dgm:pt>
    <dgm:pt modelId="{6A55C335-13AD-465A-97EA-44DCE62994A3}" type="sibTrans" cxnId="{475CC2D6-47DC-4823-B0EA-C7780D000286}">
      <dgm:prSet/>
      <dgm:spPr/>
      <dgm:t>
        <a:bodyPr/>
        <a:lstStyle/>
        <a:p>
          <a:endParaRPr lang="en-US"/>
        </a:p>
      </dgm:t>
    </dgm:pt>
    <dgm:pt modelId="{4CE1F595-03E9-480D-B6E4-E1942CEF175C}">
      <dgm:prSet phldrT="[Text]"/>
      <dgm:spPr/>
      <dgm:t>
        <a:bodyPr/>
        <a:lstStyle/>
        <a:p>
          <a:r>
            <a:rPr lang="en-US" dirty="0" smtClean="0"/>
            <a:t>Testing things out</a:t>
          </a:r>
          <a:endParaRPr lang="en-US" dirty="0"/>
        </a:p>
      </dgm:t>
    </dgm:pt>
    <dgm:pt modelId="{3F8EAAD8-426D-4B88-8D84-01B4726E54EB}" type="parTrans" cxnId="{63329D0D-F409-4649-BC70-B5CC88980BF9}">
      <dgm:prSet/>
      <dgm:spPr/>
      <dgm:t>
        <a:bodyPr/>
        <a:lstStyle/>
        <a:p>
          <a:endParaRPr lang="en-US"/>
        </a:p>
      </dgm:t>
    </dgm:pt>
    <dgm:pt modelId="{9F8C3FD2-7B07-405F-B827-10E468BA4A68}" type="sibTrans" cxnId="{63329D0D-F409-4649-BC70-B5CC88980BF9}">
      <dgm:prSet/>
      <dgm:spPr/>
      <dgm:t>
        <a:bodyPr/>
        <a:lstStyle/>
        <a:p>
          <a:endParaRPr lang="en-US"/>
        </a:p>
      </dgm:t>
    </dgm:pt>
    <dgm:pt modelId="{E71A4EFA-E6A6-410D-AF14-AF0CE85E2A1F}">
      <dgm:prSet phldrT="[Text]"/>
      <dgm:spPr/>
      <dgm:t>
        <a:bodyPr/>
        <a:lstStyle/>
        <a:p>
          <a:r>
            <a:rPr lang="en-US" dirty="0" smtClean="0"/>
            <a:t>Debugging</a:t>
          </a:r>
          <a:endParaRPr lang="en-US" dirty="0"/>
        </a:p>
      </dgm:t>
    </dgm:pt>
    <dgm:pt modelId="{2C254605-97FC-4DD2-93B8-37F62B65D488}" type="parTrans" cxnId="{AB99EEB9-F69D-47BD-B458-EB752444C324}">
      <dgm:prSet/>
      <dgm:spPr/>
      <dgm:t>
        <a:bodyPr/>
        <a:lstStyle/>
        <a:p>
          <a:endParaRPr lang="en-US"/>
        </a:p>
      </dgm:t>
    </dgm:pt>
    <dgm:pt modelId="{02E069C5-CED1-4A2A-AB42-F8FDB78D8F16}" type="sibTrans" cxnId="{AB99EEB9-F69D-47BD-B458-EB752444C324}">
      <dgm:prSet/>
      <dgm:spPr/>
      <dgm:t>
        <a:bodyPr/>
        <a:lstStyle/>
        <a:p>
          <a:endParaRPr lang="en-US"/>
        </a:p>
      </dgm:t>
    </dgm:pt>
    <dgm:pt modelId="{23F0F7B4-DA29-4983-8856-7DBADF1ABBED}">
      <dgm:prSet phldrT="[Text]"/>
      <dgm:spPr/>
      <dgm:t>
        <a:bodyPr/>
        <a:lstStyle/>
        <a:p>
          <a:r>
            <a:rPr lang="en-US" dirty="0" smtClean="0"/>
            <a:t>Interact with data and document work</a:t>
          </a:r>
          <a:endParaRPr lang="en-US" dirty="0"/>
        </a:p>
      </dgm:t>
    </dgm:pt>
    <dgm:pt modelId="{E6A49CA1-1108-4914-AA61-921BF93962E3}" type="parTrans" cxnId="{9C64946E-3E29-472E-AD5E-E55CD13B2358}">
      <dgm:prSet/>
      <dgm:spPr/>
      <dgm:t>
        <a:bodyPr/>
        <a:lstStyle/>
        <a:p>
          <a:endParaRPr lang="en-US"/>
        </a:p>
      </dgm:t>
    </dgm:pt>
    <dgm:pt modelId="{414A9323-34A9-4483-9E8E-2C6E7A8D7D54}" type="sibTrans" cxnId="{9C64946E-3E29-472E-AD5E-E55CD13B2358}">
      <dgm:prSet/>
      <dgm:spPr/>
      <dgm:t>
        <a:bodyPr/>
        <a:lstStyle/>
        <a:p>
          <a:endParaRPr lang="en-US"/>
        </a:p>
      </dgm:t>
    </dgm:pt>
    <dgm:pt modelId="{4F00A4D2-237A-4024-8DC2-62D5F87811D9}">
      <dgm:prSet phldrT="[Text]"/>
      <dgm:spPr/>
      <dgm:t>
        <a:bodyPr/>
        <a:lstStyle/>
        <a:p>
          <a:r>
            <a:rPr lang="en-US" dirty="0" smtClean="0"/>
            <a:t>Robust bug testing</a:t>
          </a:r>
          <a:endParaRPr lang="en-US" dirty="0"/>
        </a:p>
      </dgm:t>
    </dgm:pt>
    <dgm:pt modelId="{958D1E9D-C71D-4C8C-BBDC-7EF65C809A39}" type="parTrans" cxnId="{F334D5E0-B0DA-4CEF-A4C1-C6AFE18052CF}">
      <dgm:prSet/>
      <dgm:spPr/>
    </dgm:pt>
    <dgm:pt modelId="{65E1743B-74FF-4FC1-92FB-9485F016EAB4}" type="sibTrans" cxnId="{F334D5E0-B0DA-4CEF-A4C1-C6AFE18052CF}">
      <dgm:prSet/>
      <dgm:spPr/>
    </dgm:pt>
    <dgm:pt modelId="{B0CEE7BD-7746-482E-B2A0-A93FFA129C2B}" type="pres">
      <dgm:prSet presAssocID="{8DB9CB9C-F838-4CC4-98C4-9550D57018A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27EDEA-0534-4458-8247-F88FD378DDE5}" type="pres">
      <dgm:prSet presAssocID="{7F21A92B-A9B0-454C-9299-D1604CAF6584}" presName="composite" presStyleCnt="0"/>
      <dgm:spPr/>
    </dgm:pt>
    <dgm:pt modelId="{CEC1B8EA-340A-445A-9DC9-37D40C323C3F}" type="pres">
      <dgm:prSet presAssocID="{7F21A92B-A9B0-454C-9299-D1604CAF658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D388E-8449-4438-BAD4-7C6E4D7D8B06}" type="pres">
      <dgm:prSet presAssocID="{7F21A92B-A9B0-454C-9299-D1604CAF658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C4C2A-1E09-44E9-931F-6FDEE5300683}" type="pres">
      <dgm:prSet presAssocID="{C1F9B20C-B29B-445D-8640-69A1468DC5F8}" presName="sp" presStyleCnt="0"/>
      <dgm:spPr/>
    </dgm:pt>
    <dgm:pt modelId="{EBA86B29-11CB-461F-95B0-811DA404DCBC}" type="pres">
      <dgm:prSet presAssocID="{FB05B8D0-77E6-493C-AD4E-E93DE69DFD08}" presName="composite" presStyleCnt="0"/>
      <dgm:spPr/>
    </dgm:pt>
    <dgm:pt modelId="{5EBCA018-F934-4593-BA73-5F5F573330C7}" type="pres">
      <dgm:prSet presAssocID="{FB05B8D0-77E6-493C-AD4E-E93DE69DFD0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9CAE6-2E5D-469F-9DD2-1B33EF89E26C}" type="pres">
      <dgm:prSet presAssocID="{FB05B8D0-77E6-493C-AD4E-E93DE69DFD0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D02DF-9CBB-4E72-95F2-92D1C4E6DD4F}" type="pres">
      <dgm:prSet presAssocID="{C95372CC-FB36-4237-8A12-18C711FD2A87}" presName="sp" presStyleCnt="0"/>
      <dgm:spPr/>
    </dgm:pt>
    <dgm:pt modelId="{0CFEC66D-1307-44BE-BE76-8B818DE1C9A5}" type="pres">
      <dgm:prSet presAssocID="{9D7DECE3-DD26-4563-AF8C-ACFBA953AD50}" presName="composite" presStyleCnt="0"/>
      <dgm:spPr/>
    </dgm:pt>
    <dgm:pt modelId="{4D29504E-A7BA-489A-B889-9C65D8487F1C}" type="pres">
      <dgm:prSet presAssocID="{9D7DECE3-DD26-4563-AF8C-ACFBA953AD5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62737-312D-483F-BA76-ED92FFF56B21}" type="pres">
      <dgm:prSet presAssocID="{9D7DECE3-DD26-4563-AF8C-ACFBA953AD5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DDADD-238D-4034-B3FC-2DD8E2BBB6D0}" srcId="{7F21A92B-A9B0-454C-9299-D1604CAF6584}" destId="{90DF25CD-834E-4BC5-8F20-C056E15D8300}" srcOrd="0" destOrd="0" parTransId="{C790DC9B-E5E6-4BDE-8125-D828544167A8}" sibTransId="{6C94DE6B-2336-4CDF-8675-877B1C8E97AA}"/>
    <dgm:cxn modelId="{83A385C5-B0BD-4637-9071-EFF95122893A}" srcId="{9D7DECE3-DD26-4563-AF8C-ACFBA953AD50}" destId="{A47403F5-2843-478C-B0A2-1CB145B36A6B}" srcOrd="0" destOrd="0" parTransId="{9036ED1C-D675-4138-9253-0470E3526B6B}" sibTransId="{1D5B71C6-0BF5-48F4-B9D6-AD5A50F814CC}"/>
    <dgm:cxn modelId="{AE438D52-2CBA-4502-B278-D47C35C80AD0}" srcId="{FB05B8D0-77E6-493C-AD4E-E93DE69DFD08}" destId="{CE11A53E-1EE1-45F2-BCB4-119920E9BAD1}" srcOrd="0" destOrd="0" parTransId="{B9736AA9-A314-4D17-BF7E-5F1C0105656B}" sibTransId="{81DE026D-9D4B-4D43-8192-3701F45D03E7}"/>
    <dgm:cxn modelId="{63329D0D-F409-4649-BC70-B5CC88980BF9}" srcId="{7F21A92B-A9B0-454C-9299-D1604CAF6584}" destId="{4CE1F595-03E9-480D-B6E4-E1942CEF175C}" srcOrd="1" destOrd="0" parTransId="{3F8EAAD8-426D-4B88-8D84-01B4726E54EB}" sibTransId="{9F8C3FD2-7B07-405F-B827-10E468BA4A68}"/>
    <dgm:cxn modelId="{17B837D6-6FD8-4848-9468-BBE0C3238185}" srcId="{8DB9CB9C-F838-4CC4-98C4-9550D57018AA}" destId="{7F21A92B-A9B0-454C-9299-D1604CAF6584}" srcOrd="0" destOrd="0" parTransId="{74407E68-0D71-4ACB-9F58-E9656E9595A3}" sibTransId="{C1F9B20C-B29B-445D-8640-69A1468DC5F8}"/>
    <dgm:cxn modelId="{475CC2D6-47DC-4823-B0EA-C7780D000286}" srcId="{9D7DECE3-DD26-4563-AF8C-ACFBA953AD50}" destId="{CCC7BC82-0F1B-4D8D-A24A-0D1D9E77AA63}" srcOrd="1" destOrd="0" parTransId="{BC4AECB3-C557-4267-91D9-D53E3391E97F}" sibTransId="{6A55C335-13AD-465A-97EA-44DCE62994A3}"/>
    <dgm:cxn modelId="{7521868D-B299-4FCE-BE27-1B8DBD7C7A19}" type="presOf" srcId="{E71A4EFA-E6A6-410D-AF14-AF0CE85E2A1F}" destId="{CFDD388E-8449-4438-BAD4-7C6E4D7D8B06}" srcOrd="0" destOrd="2" presId="urn:microsoft.com/office/officeart/2005/8/layout/chevron2"/>
    <dgm:cxn modelId="{EC4B6F13-C50B-4EE5-848D-CD5CDCEA7FD4}" type="presOf" srcId="{8DB9CB9C-F838-4CC4-98C4-9550D57018AA}" destId="{B0CEE7BD-7746-482E-B2A0-A93FFA129C2B}" srcOrd="0" destOrd="0" presId="urn:microsoft.com/office/officeart/2005/8/layout/chevron2"/>
    <dgm:cxn modelId="{51D7D089-9168-48D4-A5C9-1F341E1A3CE5}" srcId="{8DB9CB9C-F838-4CC4-98C4-9550D57018AA}" destId="{FB05B8D0-77E6-493C-AD4E-E93DE69DFD08}" srcOrd="1" destOrd="0" parTransId="{DA58C5E9-0EB3-4F4C-9151-05731B4E3C87}" sibTransId="{C95372CC-FB36-4237-8A12-18C711FD2A87}"/>
    <dgm:cxn modelId="{B0EBD813-E5CE-4577-A40E-E4E8E3CB3617}" srcId="{FB05B8D0-77E6-493C-AD4E-E93DE69DFD08}" destId="{A80DF7DE-4A76-4F69-BC9D-5CC2725F8784}" srcOrd="2" destOrd="0" parTransId="{9F98F39B-8A2C-4925-937C-AB5FD20F8D1B}" sibTransId="{9635910E-AAD7-46AC-A93A-3D4C6623F354}"/>
    <dgm:cxn modelId="{6D8BCA0B-95AA-4BA6-930A-72CF504D6656}" type="presOf" srcId="{FB05B8D0-77E6-493C-AD4E-E93DE69DFD08}" destId="{5EBCA018-F934-4593-BA73-5F5F573330C7}" srcOrd="0" destOrd="0" presId="urn:microsoft.com/office/officeart/2005/8/layout/chevron2"/>
    <dgm:cxn modelId="{19546F9A-5B8B-43B9-8CC0-2EEC00A2154B}" type="presOf" srcId="{7F21A92B-A9B0-454C-9299-D1604CAF6584}" destId="{CEC1B8EA-340A-445A-9DC9-37D40C323C3F}" srcOrd="0" destOrd="0" presId="urn:microsoft.com/office/officeart/2005/8/layout/chevron2"/>
    <dgm:cxn modelId="{6C70B851-96F2-4740-A9D5-E69A0251F930}" type="presOf" srcId="{CCC7BC82-0F1B-4D8D-A24A-0D1D9E77AA63}" destId="{DF262737-312D-483F-BA76-ED92FFF56B21}" srcOrd="0" destOrd="1" presId="urn:microsoft.com/office/officeart/2005/8/layout/chevron2"/>
    <dgm:cxn modelId="{9EBFB1C2-F32E-452A-8679-38316C06B06D}" type="presOf" srcId="{A47403F5-2843-478C-B0A2-1CB145B36A6B}" destId="{DF262737-312D-483F-BA76-ED92FFF56B21}" srcOrd="0" destOrd="0" presId="urn:microsoft.com/office/officeart/2005/8/layout/chevron2"/>
    <dgm:cxn modelId="{AB99EEB9-F69D-47BD-B458-EB752444C324}" srcId="{7F21A92B-A9B0-454C-9299-D1604CAF6584}" destId="{E71A4EFA-E6A6-410D-AF14-AF0CE85E2A1F}" srcOrd="2" destOrd="0" parTransId="{2C254605-97FC-4DD2-93B8-37F62B65D488}" sibTransId="{02E069C5-CED1-4A2A-AB42-F8FDB78D8F16}"/>
    <dgm:cxn modelId="{48B10321-1329-4507-86B7-2EAEE4CB9BEB}" type="presOf" srcId="{9D7DECE3-DD26-4563-AF8C-ACFBA953AD50}" destId="{4D29504E-A7BA-489A-B889-9C65D8487F1C}" srcOrd="0" destOrd="0" presId="urn:microsoft.com/office/officeart/2005/8/layout/chevron2"/>
    <dgm:cxn modelId="{321C925F-E3FD-4C91-8478-EADEF48D3A61}" type="presOf" srcId="{23F0F7B4-DA29-4983-8856-7DBADF1ABBED}" destId="{CAE9CAE6-2E5D-469F-9DD2-1B33EF89E26C}" srcOrd="0" destOrd="1" presId="urn:microsoft.com/office/officeart/2005/8/layout/chevron2"/>
    <dgm:cxn modelId="{3B460947-95F3-485B-8FD9-DC92EB56DEBC}" type="presOf" srcId="{4F00A4D2-237A-4024-8DC2-62D5F87811D9}" destId="{DF262737-312D-483F-BA76-ED92FFF56B21}" srcOrd="0" destOrd="2" presId="urn:microsoft.com/office/officeart/2005/8/layout/chevron2"/>
    <dgm:cxn modelId="{84B13717-25D8-4336-8554-71B7D3D5A8E2}" type="presOf" srcId="{CE11A53E-1EE1-45F2-BCB4-119920E9BAD1}" destId="{CAE9CAE6-2E5D-469F-9DD2-1B33EF89E26C}" srcOrd="0" destOrd="0" presId="urn:microsoft.com/office/officeart/2005/8/layout/chevron2"/>
    <dgm:cxn modelId="{3C6B0610-0B11-4E90-B578-E1142A928A53}" type="presOf" srcId="{4CE1F595-03E9-480D-B6E4-E1942CEF175C}" destId="{CFDD388E-8449-4438-BAD4-7C6E4D7D8B06}" srcOrd="0" destOrd="1" presId="urn:microsoft.com/office/officeart/2005/8/layout/chevron2"/>
    <dgm:cxn modelId="{E8E17E56-7148-4ED3-BC9E-DEB274C9E2B3}" srcId="{8DB9CB9C-F838-4CC4-98C4-9550D57018AA}" destId="{9D7DECE3-DD26-4563-AF8C-ACFBA953AD50}" srcOrd="2" destOrd="0" parTransId="{37183F5E-681F-4222-AC8A-88FF90429220}" sibTransId="{1BF51B98-1F4C-4C39-ADE0-0EF5222FCDEF}"/>
    <dgm:cxn modelId="{71F69682-1C95-452C-A06B-1542F90EE998}" type="presOf" srcId="{A80DF7DE-4A76-4F69-BC9D-5CC2725F8784}" destId="{CAE9CAE6-2E5D-469F-9DD2-1B33EF89E26C}" srcOrd="0" destOrd="2" presId="urn:microsoft.com/office/officeart/2005/8/layout/chevron2"/>
    <dgm:cxn modelId="{F334D5E0-B0DA-4CEF-A4C1-C6AFE18052CF}" srcId="{9D7DECE3-DD26-4563-AF8C-ACFBA953AD50}" destId="{4F00A4D2-237A-4024-8DC2-62D5F87811D9}" srcOrd="2" destOrd="0" parTransId="{958D1E9D-C71D-4C8C-BBDC-7EF65C809A39}" sibTransId="{65E1743B-74FF-4FC1-92FB-9485F016EAB4}"/>
    <dgm:cxn modelId="{9C64946E-3E29-472E-AD5E-E55CD13B2358}" srcId="{FB05B8D0-77E6-493C-AD4E-E93DE69DFD08}" destId="{23F0F7B4-DA29-4983-8856-7DBADF1ABBED}" srcOrd="1" destOrd="0" parTransId="{E6A49CA1-1108-4914-AA61-921BF93962E3}" sibTransId="{414A9323-34A9-4483-9E8E-2C6E7A8D7D54}"/>
    <dgm:cxn modelId="{CA639B99-344E-4769-8B81-B206D79A516D}" type="presOf" srcId="{90DF25CD-834E-4BC5-8F20-C056E15D8300}" destId="{CFDD388E-8449-4438-BAD4-7C6E4D7D8B06}" srcOrd="0" destOrd="0" presId="urn:microsoft.com/office/officeart/2005/8/layout/chevron2"/>
    <dgm:cxn modelId="{4D912CEB-EACA-4C55-9463-3EE2C0967EE8}" type="presParOf" srcId="{B0CEE7BD-7746-482E-B2A0-A93FFA129C2B}" destId="{8C27EDEA-0534-4458-8247-F88FD378DDE5}" srcOrd="0" destOrd="0" presId="urn:microsoft.com/office/officeart/2005/8/layout/chevron2"/>
    <dgm:cxn modelId="{4E80ECA2-E3F2-4F35-A054-7899B2200A4B}" type="presParOf" srcId="{8C27EDEA-0534-4458-8247-F88FD378DDE5}" destId="{CEC1B8EA-340A-445A-9DC9-37D40C323C3F}" srcOrd="0" destOrd="0" presId="urn:microsoft.com/office/officeart/2005/8/layout/chevron2"/>
    <dgm:cxn modelId="{530F64AF-B5D7-484C-9E7D-7199BD7E163E}" type="presParOf" srcId="{8C27EDEA-0534-4458-8247-F88FD378DDE5}" destId="{CFDD388E-8449-4438-BAD4-7C6E4D7D8B06}" srcOrd="1" destOrd="0" presId="urn:microsoft.com/office/officeart/2005/8/layout/chevron2"/>
    <dgm:cxn modelId="{3A48E466-7AEF-4548-A3A4-815484376EB9}" type="presParOf" srcId="{B0CEE7BD-7746-482E-B2A0-A93FFA129C2B}" destId="{6E4C4C2A-1E09-44E9-931F-6FDEE5300683}" srcOrd="1" destOrd="0" presId="urn:microsoft.com/office/officeart/2005/8/layout/chevron2"/>
    <dgm:cxn modelId="{D8F2AD36-B600-4E69-9F00-B645820562FA}" type="presParOf" srcId="{B0CEE7BD-7746-482E-B2A0-A93FFA129C2B}" destId="{EBA86B29-11CB-461F-95B0-811DA404DCBC}" srcOrd="2" destOrd="0" presId="urn:microsoft.com/office/officeart/2005/8/layout/chevron2"/>
    <dgm:cxn modelId="{6EB04622-1783-4B3A-B615-33025BDB99F1}" type="presParOf" srcId="{EBA86B29-11CB-461F-95B0-811DA404DCBC}" destId="{5EBCA018-F934-4593-BA73-5F5F573330C7}" srcOrd="0" destOrd="0" presId="urn:microsoft.com/office/officeart/2005/8/layout/chevron2"/>
    <dgm:cxn modelId="{BCE47298-BD7C-432D-AACA-86289641AB06}" type="presParOf" srcId="{EBA86B29-11CB-461F-95B0-811DA404DCBC}" destId="{CAE9CAE6-2E5D-469F-9DD2-1B33EF89E26C}" srcOrd="1" destOrd="0" presId="urn:microsoft.com/office/officeart/2005/8/layout/chevron2"/>
    <dgm:cxn modelId="{4A76F011-52FF-4C36-98C3-9BE6D05FAD9A}" type="presParOf" srcId="{B0CEE7BD-7746-482E-B2A0-A93FFA129C2B}" destId="{0F0D02DF-9CBB-4E72-95F2-92D1C4E6DD4F}" srcOrd="3" destOrd="0" presId="urn:microsoft.com/office/officeart/2005/8/layout/chevron2"/>
    <dgm:cxn modelId="{C9343219-F7F3-49F3-949B-A04B654F6CAE}" type="presParOf" srcId="{B0CEE7BD-7746-482E-B2A0-A93FFA129C2B}" destId="{0CFEC66D-1307-44BE-BE76-8B818DE1C9A5}" srcOrd="4" destOrd="0" presId="urn:microsoft.com/office/officeart/2005/8/layout/chevron2"/>
    <dgm:cxn modelId="{1A5DD799-DE8C-496B-8260-6BEBB0E16593}" type="presParOf" srcId="{0CFEC66D-1307-44BE-BE76-8B818DE1C9A5}" destId="{4D29504E-A7BA-489A-B889-9C65D8487F1C}" srcOrd="0" destOrd="0" presId="urn:microsoft.com/office/officeart/2005/8/layout/chevron2"/>
    <dgm:cxn modelId="{79EB18BA-E175-4DCB-AF50-CB48C2384A6F}" type="presParOf" srcId="{0CFEC66D-1307-44BE-BE76-8B818DE1C9A5}" destId="{DF262737-312D-483F-BA76-ED92FFF56B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1B8EA-340A-445A-9DC9-37D40C323C3F}">
      <dsp:nvSpPr>
        <dsp:cNvPr id="0" name=""/>
        <dsp:cNvSpPr/>
      </dsp:nvSpPr>
      <dsp:spPr>
        <a:xfrm rot="5400000">
          <a:off x="-270253" y="273234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Shell</a:t>
          </a:r>
          <a:endParaRPr lang="en-US" sz="1800" kern="1200" dirty="0"/>
        </a:p>
      </dsp:txBody>
      <dsp:txXfrm rot="-5400000">
        <a:off x="1" y="633574"/>
        <a:ext cx="1261185" cy="540507"/>
      </dsp:txXfrm>
    </dsp:sp>
    <dsp:sp modelId="{CFDD388E-8449-4438-BAD4-7C6E4D7D8B06}">
      <dsp:nvSpPr>
        <dsp:cNvPr id="0" name=""/>
        <dsp:cNvSpPr/>
      </dsp:nvSpPr>
      <dsp:spPr>
        <a:xfrm rot="5400000">
          <a:off x="3926967" y="-2662801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Rarely used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Testing things out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Debugging</a:t>
          </a:r>
          <a:endParaRPr lang="en-US" sz="2200" kern="1200" dirty="0"/>
        </a:p>
      </dsp:txBody>
      <dsp:txXfrm rot="-5400000">
        <a:off x="1261185" y="60149"/>
        <a:ext cx="6445496" cy="1056764"/>
      </dsp:txXfrm>
    </dsp:sp>
    <dsp:sp modelId="{5EBCA018-F934-4593-BA73-5F5F573330C7}">
      <dsp:nvSpPr>
        <dsp:cNvPr id="0" name=""/>
        <dsp:cNvSpPr/>
      </dsp:nvSpPr>
      <dsp:spPr>
        <a:xfrm rot="5400000">
          <a:off x="-270253" y="1882940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Jupyter</a:t>
          </a:r>
          <a:r>
            <a:rPr lang="en-US" sz="1800" kern="1200" dirty="0" smtClean="0"/>
            <a:t> Notebook</a:t>
          </a:r>
          <a:endParaRPr lang="en-US" sz="1800" kern="1200" dirty="0"/>
        </a:p>
      </dsp:txBody>
      <dsp:txXfrm rot="-5400000">
        <a:off x="1" y="2243280"/>
        <a:ext cx="1261185" cy="540507"/>
      </dsp:txXfrm>
    </dsp:sp>
    <dsp:sp modelId="{CAE9CAE6-2E5D-469F-9DD2-1B33EF89E26C}">
      <dsp:nvSpPr>
        <dsp:cNvPr id="0" name=""/>
        <dsp:cNvSpPr/>
      </dsp:nvSpPr>
      <dsp:spPr>
        <a:xfrm rot="5400000">
          <a:off x="3926967" y="-1053095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Mostly used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Interact with data and document work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Share with others</a:t>
          </a:r>
          <a:endParaRPr lang="en-US" sz="2200" kern="1200" dirty="0"/>
        </a:p>
      </dsp:txBody>
      <dsp:txXfrm rot="-5400000">
        <a:off x="1261185" y="1669855"/>
        <a:ext cx="6445496" cy="1056764"/>
      </dsp:txXfrm>
    </dsp:sp>
    <dsp:sp modelId="{4D29504E-A7BA-489A-B889-9C65D8487F1C}">
      <dsp:nvSpPr>
        <dsp:cNvPr id="0" name=""/>
        <dsp:cNvSpPr/>
      </dsp:nvSpPr>
      <dsp:spPr>
        <a:xfrm rot="5400000">
          <a:off x="-270253" y="3492647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Editor</a:t>
          </a:r>
          <a:endParaRPr lang="en-US" sz="1800" kern="1200" dirty="0"/>
        </a:p>
      </dsp:txBody>
      <dsp:txXfrm rot="-5400000">
        <a:off x="1" y="3852987"/>
        <a:ext cx="1261185" cy="540507"/>
      </dsp:txXfrm>
    </dsp:sp>
    <dsp:sp modelId="{DF262737-312D-483F-BA76-ED92FFF56B21}">
      <dsp:nvSpPr>
        <dsp:cNvPr id="0" name=""/>
        <dsp:cNvSpPr/>
      </dsp:nvSpPr>
      <dsp:spPr>
        <a:xfrm rot="5400000">
          <a:off x="3926967" y="556610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Developing full application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Organize multiple files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Robust bug testing</a:t>
          </a:r>
          <a:endParaRPr lang="en-US" sz="2200" kern="1200" dirty="0"/>
        </a:p>
      </dsp:txBody>
      <dsp:txXfrm rot="-5400000">
        <a:off x="1261185" y="3279560"/>
        <a:ext cx="6445496" cy="1056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1E502-61DD-464E-9C65-3E48C6000E37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1274D-414F-42E0-A064-336568F3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3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new methodology requires</a:t>
            </a:r>
            <a:r>
              <a:rPr lang="en-US" baseline="0" dirty="0" smtClean="0"/>
              <a:t> activation energy. Our goal is to only have this activation energy take place once, as a company.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Dividends will pay off down the road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189AB-52EC-49B8-B495-010E12EA52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new methodology requires</a:t>
            </a:r>
            <a:r>
              <a:rPr lang="en-US" baseline="0" dirty="0" smtClean="0"/>
              <a:t> activation energy. Our goal is to only have this activation energy take place once, as a company.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Dividends will pay off down the road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189AB-52EC-49B8-B495-010E12EA52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1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A70F-1A90-4B22-836B-83082A52A68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xinyminutes.com/docs/python3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***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Reminder: Open </a:t>
            </a:r>
            <a:r>
              <a:rPr lang="en-US" dirty="0" err="1" smtClean="0"/>
              <a:t>spyder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</a:t>
            </a:r>
            <a:r>
              <a:rPr lang="en-US" dirty="0" err="1" smtClean="0"/>
              <a:t>pycharm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6355532"/>
            <a:ext cx="9144000" cy="367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/>
              <a:t>Reminder: Open spyder, ipython, pycharm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65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Python 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as fast as a fully compiled language</a:t>
            </a:r>
          </a:p>
          <a:p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No need to define variables or types</a:t>
            </a:r>
          </a:p>
          <a:p>
            <a:pPr lvl="1"/>
            <a:r>
              <a:rPr lang="en-US" dirty="0" smtClean="0"/>
              <a:t>Python guesses, and is usually right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A HUGE user community and library support</a:t>
            </a:r>
          </a:p>
        </p:txBody>
      </p:sp>
    </p:spTree>
    <p:extLst>
      <p:ext uri="{BB962C8B-B14F-4D97-AF65-F5344CB8AC3E}">
        <p14:creationId xmlns:p14="http://schemas.microsoft.com/office/powerpoint/2010/main" val="27820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Popularity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7" y="1609464"/>
            <a:ext cx="8481358" cy="48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Python?</a:t>
            </a:r>
            <a:endParaRPr lang="en-US" dirty="0"/>
          </a:p>
        </p:txBody>
      </p:sp>
      <p:pic>
        <p:nvPicPr>
          <p:cNvPr id="1028" name="Picture 4" descr="Image result for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6" y="1404851"/>
            <a:ext cx="2621280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dd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6" y="4828637"/>
            <a:ext cx="3328266" cy="110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774" y="3794934"/>
            <a:ext cx="2143125" cy="2143125"/>
          </a:xfrm>
          <a:prstGeom prst="rect">
            <a:avLst/>
          </a:prstGeom>
        </p:spPr>
      </p:pic>
      <p:pic>
        <p:nvPicPr>
          <p:cNvPr id="1034" name="Picture 10" descr="Image result for arcg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778" y="2076554"/>
            <a:ext cx="2855653" cy="127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nst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908" y="1584829"/>
            <a:ext cx="2261322" cy="226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4128" y="3597101"/>
            <a:ext cx="3453244" cy="230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use Python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Reading/parsing files</a:t>
            </a:r>
          </a:p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Visualizations</a:t>
            </a:r>
          </a:p>
          <a:p>
            <a:r>
              <a:rPr lang="en-US" dirty="0" smtClean="0"/>
              <a:t>Database interface</a:t>
            </a:r>
          </a:p>
          <a:p>
            <a:r>
              <a:rPr lang="en-US" dirty="0" smtClean="0"/>
              <a:t>Web scraping</a:t>
            </a:r>
          </a:p>
          <a:p>
            <a:r>
              <a:rPr lang="en-US" dirty="0" smtClean="0"/>
              <a:t>Interacting with ArcGIS and other software</a:t>
            </a:r>
          </a:p>
          <a:p>
            <a:r>
              <a:rPr lang="en-US" dirty="0" smtClean="0"/>
              <a:t>Web APIs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…will go over some of these later tomorrow. Most applications already have libraries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time to go into detail – check out </a:t>
            </a:r>
            <a:r>
              <a:rPr lang="en-US" dirty="0" smtClean="0">
                <a:hlinkClick r:id="rId2"/>
              </a:rPr>
              <a:t>https://learnxinyminutes.com/docs/python3/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7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; at the end of a line. Indentation is important. Use 4 spaces, NOT TABS. Set your editor to turn the tab key into 4 spaces.</a:t>
            </a:r>
          </a:p>
          <a:p>
            <a:r>
              <a:rPr lang="en-US" dirty="0" err="1" smtClean="0"/>
              <a:t>Asignment</a:t>
            </a:r>
            <a:r>
              <a:rPr lang="en-US" dirty="0" smtClean="0"/>
              <a:t>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dirty="0" smtClean="0"/>
              <a:t> and comparison uses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= 4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a==True</a:t>
            </a:r>
            <a:r>
              <a:rPr lang="en-US" dirty="0" smtClean="0"/>
              <a:t>: Do Something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 - * / % </a:t>
            </a:r>
            <a:r>
              <a:rPr lang="en-US" dirty="0" smtClean="0"/>
              <a:t>are as expected</a:t>
            </a:r>
            <a:endParaRPr lang="en-US" dirty="0"/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dirty="0" smtClean="0"/>
              <a:t> also used to concatenate strings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“he” +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 = “hello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dirty="0" smtClean="0"/>
              <a:t>does exact division in Python 3 (Not in Python 2).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 (Python 2)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2.5 (Python 3)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Basic printing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(“print me”)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don’t need to be declared</a:t>
            </a:r>
          </a:p>
          <a:p>
            <a:r>
              <a:rPr lang="en-US" dirty="0" smtClean="0"/>
              <a:t>Python figures out the variable types on its own</a:t>
            </a:r>
          </a:p>
          <a:p>
            <a:r>
              <a:rPr lang="en-US" dirty="0" smtClean="0"/>
              <a:t>Strings can 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Mr. </a:t>
            </a:r>
            <a:r>
              <a:rPr lang="en-US" dirty="0" err="1" smtClean="0"/>
              <a:t>O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dirty="0" err="1" smtClean="0"/>
              <a:t>neill</a:t>
            </a:r>
            <a:r>
              <a:rPr lang="en-US" dirty="0" smtClean="0"/>
              <a:t> went to the store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is OK</a:t>
            </a:r>
          </a:p>
          <a:p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  <a:p>
            <a:r>
              <a:rPr lang="en-US" dirty="0" smtClean="0"/>
              <a:t>Names are case sensitive and cannot start with a number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5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3.4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“Hello”</a:t>
            </a:r>
          </a:p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[4,5,6,’apple’,3,2]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a[1] = 5</a:t>
            </a:r>
          </a:p>
          <a:p>
            <a:r>
              <a:rPr lang="en-US" dirty="0" smtClean="0"/>
              <a:t>Tuple – a list that can’t be changed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(4,5,6,7,’a’,’pizza’)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a[2] = 6</a:t>
            </a:r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 = {‘john’: 425, ‘tom’:212}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[‘john’] returns 425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</a:t>
            </a:r>
          </a:p>
          <a:p>
            <a:pPr lvl="1"/>
            <a:r>
              <a:rPr lang="en-US" dirty="0" smtClean="0"/>
              <a:t>print</a:t>
            </a:r>
          </a:p>
          <a:p>
            <a:pPr lvl="2"/>
            <a:r>
              <a:rPr lang="en-US" dirty="0" smtClean="0"/>
              <a:t>print(“hello”)</a:t>
            </a:r>
          </a:p>
          <a:p>
            <a:pPr lvl="1"/>
            <a:r>
              <a:rPr lang="en-US" dirty="0" smtClean="0"/>
              <a:t>simple math</a:t>
            </a:r>
          </a:p>
          <a:p>
            <a:pPr lvl="2"/>
            <a:r>
              <a:rPr lang="en-US" dirty="0" smtClean="0"/>
              <a:t>a = 5 + 5</a:t>
            </a:r>
          </a:p>
          <a:p>
            <a:pPr lvl="1"/>
            <a:r>
              <a:rPr lang="en-US" dirty="0" smtClean="0"/>
              <a:t>read and write</a:t>
            </a:r>
          </a:p>
          <a:p>
            <a:pPr lvl="2"/>
            <a:r>
              <a:rPr lang="en-US" dirty="0" smtClean="0"/>
              <a:t>(we’ll use Pandas to read and write files)</a:t>
            </a:r>
          </a:p>
          <a:p>
            <a:pPr lvl="1"/>
            <a:r>
              <a:rPr lang="en-US" dirty="0" smtClean="0"/>
              <a:t>for loops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[‘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hello’,’goodbye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’]: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Powerful for loops – loop over anything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range(5):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list = [‘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a’,’b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’]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enumerate(list):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dict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= {‘a’:159,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‘b’:300}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k,v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dict.items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k,v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64582" y="1867593"/>
            <a:ext cx="301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4582" y="3822216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a</a:t>
            </a:r>
          </a:p>
          <a:p>
            <a:r>
              <a:rPr lang="en-US" dirty="0" smtClean="0"/>
              <a:t>1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4582" y="5077437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159</a:t>
            </a:r>
          </a:p>
          <a:p>
            <a:r>
              <a:rPr lang="en-US" dirty="0" smtClean="0"/>
              <a:t>b 300b</a:t>
            </a:r>
          </a:p>
        </p:txBody>
      </p:sp>
    </p:spTree>
    <p:extLst>
      <p:ext uri="{BB962C8B-B14F-4D97-AF65-F5344CB8AC3E}">
        <p14:creationId xmlns:p14="http://schemas.microsoft.com/office/powerpoint/2010/main" val="48622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agenda/intros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want to learn, what have is your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added at the beginning of a script.</a:t>
            </a:r>
          </a:p>
          <a:p>
            <a:r>
              <a:rPr lang="en-US" dirty="0" smtClean="0"/>
              <a:t>We’ll be using pandas,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and some other packages</a:t>
            </a:r>
          </a:p>
          <a:p>
            <a:r>
              <a:rPr lang="en-US" dirty="0" smtClean="0"/>
              <a:t>You can name them something convenient to type less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pd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To use a function or method from an imported module, append it with a dot.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np.pi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 = 3.1415…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plt.plot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([1,2,3],[4,5,6]) plots a graph</a:t>
            </a:r>
          </a:p>
          <a:p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6651" cy="4351338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smtClean="0"/>
              <a:t>modules </a:t>
            </a:r>
            <a:endParaRPr lang="en-US" dirty="0"/>
          </a:p>
          <a:p>
            <a:r>
              <a:rPr lang="en-US" dirty="0"/>
              <a:t>Define global variables</a:t>
            </a:r>
          </a:p>
          <a:p>
            <a:r>
              <a:rPr lang="en-US" dirty="0" smtClean="0"/>
              <a:t>(Define </a:t>
            </a:r>
            <a:r>
              <a:rPr lang="en-US" dirty="0"/>
              <a:t>functions or </a:t>
            </a:r>
            <a:r>
              <a:rPr lang="en-US" dirty="0" smtClean="0"/>
              <a:t>classes)</a:t>
            </a:r>
            <a:endParaRPr lang="en-US" dirty="0"/>
          </a:p>
          <a:p>
            <a:r>
              <a:rPr lang="en-US" dirty="0"/>
              <a:t>Run the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135" y="1825625"/>
            <a:ext cx="64326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import pandas as </a:t>
            </a:r>
            <a:r>
              <a:rPr lang="en-US" sz="2000" dirty="0" err="1" smtClean="0">
                <a:latin typeface="Consolas" panose="020B0609020204030204" pitchFamily="49" charset="0"/>
              </a:rPr>
              <a:t>pd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file = ‘samplefile.xls’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dataframe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pd.read_excel</a:t>
            </a:r>
            <a:r>
              <a:rPr lang="en-US" sz="2000" dirty="0" smtClean="0">
                <a:latin typeface="Consolas" panose="020B0609020204030204" pitchFamily="49" charset="0"/>
              </a:rPr>
              <a:t>(file)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dataframe.plot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63" y="193109"/>
            <a:ext cx="10515600" cy="1325563"/>
          </a:xfrm>
        </p:spPr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18672"/>
            <a:ext cx="4418092" cy="9233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onsolas" panose="020B0609020204030204" pitchFamily="49" charset="0"/>
              </a:rPr>
              <a:t>monkeybusiness.py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print(“</a:t>
            </a:r>
            <a:r>
              <a:rPr lang="en-US" dirty="0" err="1" smtClean="0">
                <a:latin typeface="Consolas" panose="020B0609020204030204" pitchFamily="49" charset="0"/>
              </a:rPr>
              <a:t>Hola</a:t>
            </a:r>
            <a:r>
              <a:rPr lang="en-US" dirty="0" smtClean="0">
                <a:latin typeface="Consolas" panose="020B0609020204030204" pitchFamily="49" charset="0"/>
              </a:rPr>
              <a:t>!”)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print(“el mono come la </a:t>
            </a:r>
            <a:r>
              <a:rPr lang="en-US" dirty="0" err="1" smtClean="0">
                <a:latin typeface="Consolas" panose="020B0609020204030204" pitchFamily="49" charset="0"/>
              </a:rPr>
              <a:t>manzana</a:t>
            </a:r>
            <a:r>
              <a:rPr lang="en-US" dirty="0" smtClean="0">
                <a:latin typeface="Consolas" panose="020B0609020204030204" pitchFamily="49" charset="0"/>
              </a:rPr>
              <a:t>”)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854735"/>
            <a:ext cx="441809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C:\&gt; python monkeybusiness.py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5164" y="2854735"/>
            <a:ext cx="579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installed Anaconda correctly, this will work anywhere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0463" y="3582899"/>
            <a:ext cx="937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checks your file for obvious mistakes and compiles it to bytecode, then immediately runs it.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85164" y="1443931"/>
            <a:ext cx="350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type this in any text editor. </a:t>
            </a:r>
            <a:br>
              <a:rPr lang="en-US" dirty="0" smtClean="0"/>
            </a:br>
            <a:r>
              <a:rPr lang="en-US" dirty="0" smtClean="0"/>
              <a:t>Some are more helpful than others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87638"/>
            <a:ext cx="5593126" cy="18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 installs a completely separate Python installation</a:t>
            </a:r>
          </a:p>
          <a:p>
            <a:r>
              <a:rPr lang="en-US" dirty="0" smtClean="0"/>
              <a:t>Adds PATH to point “python” to Anaconda instead of system installation</a:t>
            </a:r>
          </a:p>
          <a:p>
            <a:r>
              <a:rPr lang="en-US" dirty="0" smtClean="0"/>
              <a:t>Can also invoke Anaconda python by starting “anaconda prompt” from Windows start menu.</a:t>
            </a:r>
          </a:p>
        </p:txBody>
      </p:sp>
    </p:spTree>
    <p:extLst>
      <p:ext uri="{BB962C8B-B14F-4D97-AF65-F5344CB8AC3E}">
        <p14:creationId xmlns:p14="http://schemas.microsoft.com/office/powerpoint/2010/main" val="22225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Anaconda?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management</a:t>
            </a:r>
          </a:p>
          <a:p>
            <a:pPr lvl="1"/>
            <a:r>
              <a:rPr lang="en-US" dirty="0" smtClean="0"/>
              <a:t>Keep packages and dependencies working together</a:t>
            </a:r>
          </a:p>
          <a:p>
            <a:pPr lvl="1"/>
            <a:r>
              <a:rPr lang="en-US" dirty="0" smtClean="0"/>
              <a:t>Easily update packages</a:t>
            </a:r>
          </a:p>
          <a:p>
            <a:r>
              <a:rPr lang="en-US" dirty="0" smtClean="0"/>
              <a:t>Separate from system python</a:t>
            </a:r>
          </a:p>
          <a:p>
            <a:r>
              <a:rPr lang="en-US" dirty="0" smtClean="0"/>
              <a:t>Isolated</a:t>
            </a:r>
          </a:p>
          <a:p>
            <a:r>
              <a:rPr lang="en-US" dirty="0" smtClean="0"/>
              <a:t>Distribute programs</a:t>
            </a:r>
            <a:endParaRPr lang="en-US" dirty="0"/>
          </a:p>
          <a:p>
            <a:r>
              <a:rPr lang="en-US" dirty="0" smtClean="0"/>
              <a:t>Without Anaconda, package management nightmare</a:t>
            </a:r>
          </a:p>
        </p:txBody>
      </p:sp>
    </p:spTree>
    <p:extLst>
      <p:ext uri="{BB962C8B-B14F-4D97-AF65-F5344CB8AC3E}">
        <p14:creationId xmlns:p14="http://schemas.microsoft.com/office/powerpoint/2010/main" val="1201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smtClean="0">
                <a:latin typeface="Consolas" panose="020B0609020204030204" pitchFamily="49" charset="0"/>
              </a:rPr>
              <a:t>python</a:t>
            </a:r>
            <a:r>
              <a:rPr lang="en-US" dirty="0" smtClean="0"/>
              <a:t> at command prompt to bring up an interactive shell</a:t>
            </a:r>
          </a:p>
          <a:p>
            <a:r>
              <a:rPr lang="en-US" dirty="0" smtClean="0"/>
              <a:t>type </a:t>
            </a:r>
            <a:r>
              <a:rPr lang="en-US" dirty="0" err="1" smtClean="0">
                <a:latin typeface="Consolas" panose="020B0609020204030204" pitchFamily="49" charset="0"/>
              </a:rPr>
              <a:t>ipython</a:t>
            </a:r>
            <a:r>
              <a:rPr lang="en-US" dirty="0" smtClean="0"/>
              <a:t> at the command prompt to bring up a more helpful interactive shell!</a:t>
            </a:r>
          </a:p>
          <a:p>
            <a:r>
              <a:rPr lang="en-US" dirty="0" smtClean="0"/>
              <a:t>Write a program and save it as a </a:t>
            </a:r>
            <a:r>
              <a:rPr lang="en-US" dirty="0" smtClean="0">
                <a:latin typeface="Consolas" panose="020B0609020204030204" pitchFamily="49" charset="0"/>
              </a:rPr>
              <a:t>*.</a:t>
            </a:r>
            <a:r>
              <a:rPr lang="en-US" dirty="0" err="1" smtClean="0">
                <a:latin typeface="Consolas" panose="020B0609020204030204" pitchFamily="49" charset="0"/>
              </a:rPr>
              <a:t>py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file. Run it on the command prompt by typing </a:t>
            </a:r>
            <a:r>
              <a:rPr lang="en-US" dirty="0" smtClean="0">
                <a:latin typeface="Consolas" panose="020B0609020204030204" pitchFamily="49" charset="0"/>
              </a:rPr>
              <a:t>python *.</a:t>
            </a:r>
            <a:r>
              <a:rPr lang="en-US" dirty="0" err="1" smtClean="0">
                <a:latin typeface="Consolas" panose="020B0609020204030204" pitchFamily="49" charset="0"/>
              </a:rPr>
              <a:t>py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Use an editor with python integrated into it, such as </a:t>
            </a:r>
            <a:r>
              <a:rPr lang="en-US" dirty="0" err="1" smtClean="0"/>
              <a:t>PyCharm</a:t>
            </a:r>
            <a:r>
              <a:rPr lang="en-US" dirty="0" smtClean="0"/>
              <a:t>, </a:t>
            </a:r>
            <a:r>
              <a:rPr lang="en-US" dirty="0" err="1" smtClean="0"/>
              <a:t>Spyder</a:t>
            </a:r>
            <a:r>
              <a:rPr lang="en-US" dirty="0" smtClean="0"/>
              <a:t>, Microsoft Visual Code, etc. IDLE is not recommended.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jupyter</a:t>
            </a:r>
            <a:r>
              <a:rPr lang="en-US" dirty="0" smtClean="0"/>
              <a:t> notebooks.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 </a:t>
            </a:r>
            <a:r>
              <a:rPr lang="en-US" dirty="0" smtClean="0"/>
              <a:t>to begin.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7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use?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01158227"/>
              </p:ext>
            </p:extLst>
          </p:nvPr>
        </p:nvGraphicFramePr>
        <p:xfrm>
          <a:off x="2032000" y="1690688"/>
          <a:ext cx="7763850" cy="502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Microsoft Visual Code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smtClean="0"/>
              <a:t>Notepad++</a:t>
            </a:r>
          </a:p>
          <a:p>
            <a:pPr lvl="1"/>
            <a:r>
              <a:rPr lang="en-US" dirty="0" smtClean="0"/>
              <a:t>Atom</a:t>
            </a:r>
            <a:endParaRPr lang="en-US" dirty="0" smtClean="0"/>
          </a:p>
          <a:p>
            <a:r>
              <a:rPr lang="en-US" dirty="0" smtClean="0"/>
              <a:t>Full IDE</a:t>
            </a:r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– full development IDE</a:t>
            </a:r>
          </a:p>
          <a:p>
            <a:pPr lvl="1"/>
            <a:r>
              <a:rPr lang="en-US" dirty="0" err="1" smtClean="0"/>
              <a:t>Spyder</a:t>
            </a:r>
            <a:r>
              <a:rPr lang="en-US" dirty="0" smtClean="0"/>
              <a:t> – like MATLAB or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Unique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highlighting</a:t>
            </a:r>
          </a:p>
          <a:p>
            <a:r>
              <a:rPr lang="en-US" dirty="0" smtClean="0"/>
              <a:t>Auto-indentation</a:t>
            </a:r>
          </a:p>
          <a:p>
            <a:pPr lvl="1"/>
            <a:r>
              <a:rPr lang="en-US" dirty="0" smtClean="0"/>
              <a:t>4 spaces! No tabs!</a:t>
            </a:r>
          </a:p>
          <a:p>
            <a:r>
              <a:rPr lang="en-US" dirty="0" smtClean="0"/>
              <a:t>Auto 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web-based python editor</a:t>
            </a:r>
          </a:p>
          <a:p>
            <a:pPr lvl="1"/>
            <a:r>
              <a:rPr lang="en-US" dirty="0" smtClean="0"/>
              <a:t>Automatic syntax highlighting, indentation, and tab completion</a:t>
            </a:r>
          </a:p>
          <a:p>
            <a:r>
              <a:rPr lang="en-US" dirty="0" smtClean="0"/>
              <a:t>Shows inputs and outputs</a:t>
            </a:r>
          </a:p>
          <a:p>
            <a:r>
              <a:rPr lang="en-US" dirty="0"/>
              <a:t>C</a:t>
            </a:r>
            <a:r>
              <a:rPr lang="en-US" dirty="0" smtClean="0"/>
              <a:t>an be used to document an entire project</a:t>
            </a:r>
          </a:p>
          <a:p>
            <a:r>
              <a:rPr lang="en-US" dirty="0" smtClean="0"/>
              <a:t>Go to any directory and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9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3 hours</a:t>
            </a:r>
          </a:p>
          <a:p>
            <a:r>
              <a:rPr lang="en-US" dirty="0" smtClean="0"/>
              <a:t>I am not an expert</a:t>
            </a:r>
          </a:p>
          <a:p>
            <a:r>
              <a:rPr lang="en-US" dirty="0" smtClean="0"/>
              <a:t>Most of this is based on my personal experience</a:t>
            </a:r>
          </a:p>
          <a:p>
            <a:r>
              <a:rPr lang="en-US" dirty="0" smtClean="0"/>
              <a:t>Learning and retaining requires additional work</a:t>
            </a:r>
          </a:p>
          <a:p>
            <a:pPr lvl="1"/>
            <a:r>
              <a:rPr lang="en-US" dirty="0" smtClean="0"/>
              <a:t>Create excuses to use what you’ve learned</a:t>
            </a:r>
          </a:p>
          <a:p>
            <a:r>
              <a:rPr lang="en-US" dirty="0" smtClean="0"/>
              <a:t>There is a WIDE range of backgrounds and experience levels here. Please participate!</a:t>
            </a:r>
          </a:p>
        </p:txBody>
      </p:sp>
    </p:spTree>
    <p:extLst>
      <p:ext uri="{BB962C8B-B14F-4D97-AF65-F5344CB8AC3E}">
        <p14:creationId xmlns:p14="http://schemas.microsoft.com/office/powerpoint/2010/main" val="30224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out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</a:t>
            </a:r>
            <a:r>
              <a:rPr lang="en-US" dirty="0" err="1" smtClean="0"/>
              <a:t>Github</a:t>
            </a:r>
            <a:r>
              <a:rPr lang="en-US" dirty="0" smtClean="0"/>
              <a:t> folder on your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data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 data</a:t>
            </a:r>
          </a:p>
          <a:p>
            <a:r>
              <a:rPr lang="en-US" dirty="0" smtClean="0"/>
              <a:t>Model pre- and post- processing</a:t>
            </a:r>
          </a:p>
          <a:p>
            <a:r>
              <a:rPr lang="en-US" dirty="0" smtClean="0"/>
              <a:t>Streaming data streams</a:t>
            </a:r>
          </a:p>
          <a:p>
            <a:r>
              <a:rPr lang="en-US" dirty="0" smtClean="0"/>
              <a:t>Time series data</a:t>
            </a:r>
            <a:endParaRPr lang="en-US" dirty="0" smtClean="0"/>
          </a:p>
          <a:p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tools do we use to do this?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</a:p>
          <a:p>
            <a:r>
              <a:rPr lang="en-US" dirty="0" smtClean="0"/>
              <a:t>Access</a:t>
            </a:r>
          </a:p>
          <a:p>
            <a:r>
              <a:rPr lang="en-US" dirty="0" smtClean="0"/>
              <a:t>Custom programs</a:t>
            </a:r>
          </a:p>
          <a:p>
            <a:r>
              <a:rPr lang="en-US" dirty="0" smtClean="0"/>
              <a:t>Other databases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14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016000" y="745067"/>
            <a:ext cx="0" cy="465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16000" y="5401733"/>
            <a:ext cx="923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032933" y="2324274"/>
            <a:ext cx="9033934" cy="3077459"/>
          </a:xfrm>
          <a:custGeom>
            <a:avLst/>
            <a:gdLst>
              <a:gd name="connsiteX0" fmla="*/ 0 w 9033934"/>
              <a:gd name="connsiteY0" fmla="*/ 3077459 h 3077459"/>
              <a:gd name="connsiteX1" fmla="*/ 397934 w 9033934"/>
              <a:gd name="connsiteY1" fmla="*/ 2781126 h 3077459"/>
              <a:gd name="connsiteX2" fmla="*/ 914400 w 9033934"/>
              <a:gd name="connsiteY2" fmla="*/ 1824393 h 3077459"/>
              <a:gd name="connsiteX3" fmla="*/ 1524000 w 9033934"/>
              <a:gd name="connsiteY3" fmla="*/ 181859 h 3077459"/>
              <a:gd name="connsiteX4" fmla="*/ 2429934 w 9033934"/>
              <a:gd name="connsiteY4" fmla="*/ 266526 h 3077459"/>
              <a:gd name="connsiteX5" fmla="*/ 3183467 w 9033934"/>
              <a:gd name="connsiteY5" fmla="*/ 2188459 h 3077459"/>
              <a:gd name="connsiteX6" fmla="*/ 5799667 w 9033934"/>
              <a:gd name="connsiteY6" fmla="*/ 2798059 h 3077459"/>
              <a:gd name="connsiteX7" fmla="*/ 9033934 w 9033934"/>
              <a:gd name="connsiteY7" fmla="*/ 2933526 h 307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3934" h="3077459">
                <a:moveTo>
                  <a:pt x="0" y="3077459"/>
                </a:moveTo>
                <a:cubicBezTo>
                  <a:pt x="122767" y="3033714"/>
                  <a:pt x="245534" y="2989970"/>
                  <a:pt x="397934" y="2781126"/>
                </a:cubicBezTo>
                <a:cubicBezTo>
                  <a:pt x="550334" y="2572282"/>
                  <a:pt x="726722" y="2257604"/>
                  <a:pt x="914400" y="1824393"/>
                </a:cubicBezTo>
                <a:cubicBezTo>
                  <a:pt x="1102078" y="1391182"/>
                  <a:pt x="1271411" y="441503"/>
                  <a:pt x="1524000" y="181859"/>
                </a:cubicBezTo>
                <a:cubicBezTo>
                  <a:pt x="1776589" y="-77785"/>
                  <a:pt x="2153356" y="-67907"/>
                  <a:pt x="2429934" y="266526"/>
                </a:cubicBezTo>
                <a:cubicBezTo>
                  <a:pt x="2706512" y="600959"/>
                  <a:pt x="2621845" y="1766537"/>
                  <a:pt x="3183467" y="2188459"/>
                </a:cubicBezTo>
                <a:cubicBezTo>
                  <a:pt x="3745089" y="2610381"/>
                  <a:pt x="4824589" y="2673881"/>
                  <a:pt x="5799667" y="2798059"/>
                </a:cubicBezTo>
                <a:cubicBezTo>
                  <a:pt x="6774745" y="2922237"/>
                  <a:pt x="7904339" y="2927881"/>
                  <a:pt x="9033934" y="293352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00667" y="4100252"/>
            <a:ext cx="8864600" cy="1309948"/>
          </a:xfrm>
          <a:custGeom>
            <a:avLst/>
            <a:gdLst>
              <a:gd name="connsiteX0" fmla="*/ 0 w 8940800"/>
              <a:gd name="connsiteY0" fmla="*/ 1309948 h 1309948"/>
              <a:gd name="connsiteX1" fmla="*/ 482600 w 8940800"/>
              <a:gd name="connsiteY1" fmla="*/ 912015 h 1309948"/>
              <a:gd name="connsiteX2" fmla="*/ 948266 w 8940800"/>
              <a:gd name="connsiteY2" fmla="*/ 166948 h 1309948"/>
              <a:gd name="connsiteX3" fmla="*/ 2438400 w 8940800"/>
              <a:gd name="connsiteY3" fmla="*/ 14548 h 1309948"/>
              <a:gd name="connsiteX4" fmla="*/ 4360333 w 8940800"/>
              <a:gd name="connsiteY4" fmla="*/ 412481 h 1309948"/>
              <a:gd name="connsiteX5" fmla="*/ 8940800 w 8940800"/>
              <a:gd name="connsiteY5" fmla="*/ 564881 h 130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0800" h="1309948">
                <a:moveTo>
                  <a:pt x="0" y="1309948"/>
                </a:moveTo>
                <a:cubicBezTo>
                  <a:pt x="162278" y="1206231"/>
                  <a:pt x="324556" y="1102515"/>
                  <a:pt x="482600" y="912015"/>
                </a:cubicBezTo>
                <a:cubicBezTo>
                  <a:pt x="640644" y="721515"/>
                  <a:pt x="622299" y="316526"/>
                  <a:pt x="948266" y="166948"/>
                </a:cubicBezTo>
                <a:cubicBezTo>
                  <a:pt x="1274233" y="17370"/>
                  <a:pt x="1869722" y="-26374"/>
                  <a:pt x="2438400" y="14548"/>
                </a:cubicBezTo>
                <a:cubicBezTo>
                  <a:pt x="3007078" y="55470"/>
                  <a:pt x="3276600" y="320759"/>
                  <a:pt x="4360333" y="412481"/>
                </a:cubicBezTo>
                <a:cubicBezTo>
                  <a:pt x="5444066" y="504203"/>
                  <a:pt x="7192433" y="534542"/>
                  <a:pt x="8940800" y="564881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23689" y="2743200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Effort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5423" y="5477934"/>
            <a:ext cx="251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Progression of Project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30399" y="1327310"/>
            <a:ext cx="2040467" cy="3911601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22795" y="949512"/>
            <a:ext cx="105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44532" y="4334934"/>
            <a:ext cx="6019801" cy="1109134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53510" y="3863003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26200" y="1370244"/>
            <a:ext cx="26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Doing what you’re used to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6200" y="1688865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Doing something new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4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7051"/>
          </a:xfrm>
        </p:spPr>
        <p:txBody>
          <a:bodyPr/>
          <a:lstStyle/>
          <a:p>
            <a:r>
              <a:rPr lang="en-US" dirty="0" smtClean="0"/>
              <a:t>You are compiling and analyzing flow data from a network of sewer meters.</a:t>
            </a:r>
          </a:p>
          <a:p>
            <a:r>
              <a:rPr lang="en-US" dirty="0" smtClean="0"/>
              <a:t>Date | Time | Location | Flow</a:t>
            </a:r>
          </a:p>
        </p:txBody>
      </p:sp>
      <p:sp>
        <p:nvSpPr>
          <p:cNvPr id="4" name="TextBox 3"/>
          <p:cNvSpPr txBox="1"/>
          <p:nvPr/>
        </p:nvSpPr>
        <p:spPr>
          <a:xfrm rot="20414145">
            <a:off x="1919650" y="649913"/>
            <a:ext cx="3612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HORROR </a:t>
            </a:r>
          </a:p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STORY</a:t>
            </a:r>
            <a:endParaRPr lang="en-US" sz="4800" b="1" dirty="0">
              <a:solidFill>
                <a:srgbClr val="FF0000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457691"/>
            <a:ext cx="10515600" cy="2375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receive 15 csv files, 2 text files, a pdf, and an Excel spreadsheet with “flow data”</a:t>
            </a:r>
          </a:p>
          <a:p>
            <a:r>
              <a:rPr lang="en-US" dirty="0" smtClean="0"/>
              <a:t>What do you do with it?</a:t>
            </a:r>
          </a:p>
          <a:p>
            <a:r>
              <a:rPr lang="en-US" dirty="0" smtClean="0"/>
              <a:t>What’s different if you are expecting the same batch of data every month?</a:t>
            </a:r>
          </a:p>
        </p:txBody>
      </p:sp>
    </p:spTree>
    <p:extLst>
      <p:ext uri="{BB962C8B-B14F-4D97-AF65-F5344CB8AC3E}">
        <p14:creationId xmlns:p14="http://schemas.microsoft.com/office/powerpoint/2010/main" val="158782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ython vs. 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86" y="925483"/>
            <a:ext cx="9451774" cy="472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6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3440"/>
            <a:ext cx="10515600" cy="5323523"/>
          </a:xfrm>
        </p:spPr>
        <p:txBody>
          <a:bodyPr/>
          <a:lstStyle/>
          <a:p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Programming language created by statisticians and mathematicians</a:t>
            </a:r>
          </a:p>
          <a:p>
            <a:pPr lvl="1"/>
            <a:r>
              <a:rPr lang="en-US" dirty="0" smtClean="0"/>
              <a:t>Huge library of statistical and modeling functions</a:t>
            </a:r>
          </a:p>
          <a:p>
            <a:pPr lvl="1"/>
            <a:r>
              <a:rPr lang="en-US" dirty="0" smtClean="0"/>
              <a:t>Great graphics support</a:t>
            </a:r>
          </a:p>
          <a:p>
            <a:pPr lvl="1"/>
            <a:r>
              <a:rPr lang="en-US" dirty="0" smtClean="0"/>
              <a:t>Wide user community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Programming language named after Monty Python</a:t>
            </a:r>
          </a:p>
          <a:p>
            <a:pPr lvl="1"/>
            <a:r>
              <a:rPr lang="en-US" dirty="0" smtClean="0"/>
              <a:t>More general purpose than R</a:t>
            </a:r>
          </a:p>
          <a:p>
            <a:pPr lvl="1"/>
            <a:r>
              <a:rPr lang="en-US" dirty="0" smtClean="0"/>
              <a:t>Can be used for much more than data analysis</a:t>
            </a:r>
          </a:p>
          <a:p>
            <a:pPr lvl="1"/>
            <a:r>
              <a:rPr lang="en-US" dirty="0" smtClean="0"/>
              <a:t>Great graphics support</a:t>
            </a:r>
          </a:p>
          <a:p>
            <a:pPr lvl="1"/>
            <a:r>
              <a:rPr lang="en-US" dirty="0" smtClean="0"/>
              <a:t>With Pandas, puts it on a level playing field with R for data analysis</a:t>
            </a:r>
          </a:p>
          <a:p>
            <a:pPr lvl="1"/>
            <a:r>
              <a:rPr lang="en-US" dirty="0" smtClean="0"/>
              <a:t>Wide user community</a:t>
            </a:r>
          </a:p>
        </p:txBody>
      </p:sp>
    </p:spTree>
    <p:extLst>
      <p:ext uri="{BB962C8B-B14F-4D97-AF65-F5344CB8AC3E}">
        <p14:creationId xmlns:p14="http://schemas.microsoft.com/office/powerpoint/2010/main" val="2552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tool…Excel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consultants</a:t>
            </a:r>
          </a:p>
          <a:p>
            <a:r>
              <a:rPr lang="en-US" dirty="0" smtClean="0"/>
              <a:t>Great user interface</a:t>
            </a:r>
          </a:p>
          <a:p>
            <a:r>
              <a:rPr lang="en-US" dirty="0" smtClean="0"/>
              <a:t>Everybody has it</a:t>
            </a:r>
          </a:p>
          <a:p>
            <a:r>
              <a:rPr lang="en-US" dirty="0" smtClean="0"/>
              <a:t>Shallow learning curve</a:t>
            </a:r>
          </a:p>
          <a:p>
            <a:r>
              <a:rPr lang="en-US" dirty="0" smtClean="0"/>
              <a:t>Unstructured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8550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Non-linear setup</a:t>
            </a:r>
          </a:p>
          <a:p>
            <a:r>
              <a:rPr lang="en-US" dirty="0" smtClean="0"/>
              <a:t>Great for prototyping and one-off </a:t>
            </a:r>
            <a:r>
              <a:rPr lang="en-US" dirty="0" err="1" smtClean="0"/>
              <a:t>calcs</a:t>
            </a:r>
            <a:endParaRPr lang="en-US" dirty="0" smtClean="0"/>
          </a:p>
          <a:p>
            <a:r>
              <a:rPr lang="en-US" dirty="0" smtClean="0"/>
              <a:t>Not most efficient for repetitive work</a:t>
            </a:r>
          </a:p>
          <a:p>
            <a:r>
              <a:rPr lang="en-US" dirty="0" smtClean="0"/>
              <a:t>Limited graphical capabilities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016000" y="745067"/>
            <a:ext cx="0" cy="465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16000" y="5401733"/>
            <a:ext cx="923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032933" y="2324274"/>
            <a:ext cx="9033934" cy="3077459"/>
          </a:xfrm>
          <a:custGeom>
            <a:avLst/>
            <a:gdLst>
              <a:gd name="connsiteX0" fmla="*/ 0 w 9033934"/>
              <a:gd name="connsiteY0" fmla="*/ 3077459 h 3077459"/>
              <a:gd name="connsiteX1" fmla="*/ 397934 w 9033934"/>
              <a:gd name="connsiteY1" fmla="*/ 2781126 h 3077459"/>
              <a:gd name="connsiteX2" fmla="*/ 914400 w 9033934"/>
              <a:gd name="connsiteY2" fmla="*/ 1824393 h 3077459"/>
              <a:gd name="connsiteX3" fmla="*/ 1524000 w 9033934"/>
              <a:gd name="connsiteY3" fmla="*/ 181859 h 3077459"/>
              <a:gd name="connsiteX4" fmla="*/ 2429934 w 9033934"/>
              <a:gd name="connsiteY4" fmla="*/ 266526 h 3077459"/>
              <a:gd name="connsiteX5" fmla="*/ 3183467 w 9033934"/>
              <a:gd name="connsiteY5" fmla="*/ 2188459 h 3077459"/>
              <a:gd name="connsiteX6" fmla="*/ 5799667 w 9033934"/>
              <a:gd name="connsiteY6" fmla="*/ 2798059 h 3077459"/>
              <a:gd name="connsiteX7" fmla="*/ 9033934 w 9033934"/>
              <a:gd name="connsiteY7" fmla="*/ 2933526 h 307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3934" h="3077459">
                <a:moveTo>
                  <a:pt x="0" y="3077459"/>
                </a:moveTo>
                <a:cubicBezTo>
                  <a:pt x="122767" y="3033714"/>
                  <a:pt x="245534" y="2989970"/>
                  <a:pt x="397934" y="2781126"/>
                </a:cubicBezTo>
                <a:cubicBezTo>
                  <a:pt x="550334" y="2572282"/>
                  <a:pt x="726722" y="2257604"/>
                  <a:pt x="914400" y="1824393"/>
                </a:cubicBezTo>
                <a:cubicBezTo>
                  <a:pt x="1102078" y="1391182"/>
                  <a:pt x="1271411" y="441503"/>
                  <a:pt x="1524000" y="181859"/>
                </a:cubicBezTo>
                <a:cubicBezTo>
                  <a:pt x="1776589" y="-77785"/>
                  <a:pt x="2153356" y="-67907"/>
                  <a:pt x="2429934" y="266526"/>
                </a:cubicBezTo>
                <a:cubicBezTo>
                  <a:pt x="2706512" y="600959"/>
                  <a:pt x="2621845" y="1766537"/>
                  <a:pt x="3183467" y="2188459"/>
                </a:cubicBezTo>
                <a:cubicBezTo>
                  <a:pt x="3745089" y="2610381"/>
                  <a:pt x="4824589" y="2673881"/>
                  <a:pt x="5799667" y="2798059"/>
                </a:cubicBezTo>
                <a:cubicBezTo>
                  <a:pt x="6774745" y="2922237"/>
                  <a:pt x="7904339" y="2927881"/>
                  <a:pt x="9033934" y="293352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00667" y="4100252"/>
            <a:ext cx="8864600" cy="1309948"/>
          </a:xfrm>
          <a:custGeom>
            <a:avLst/>
            <a:gdLst>
              <a:gd name="connsiteX0" fmla="*/ 0 w 8940800"/>
              <a:gd name="connsiteY0" fmla="*/ 1309948 h 1309948"/>
              <a:gd name="connsiteX1" fmla="*/ 482600 w 8940800"/>
              <a:gd name="connsiteY1" fmla="*/ 912015 h 1309948"/>
              <a:gd name="connsiteX2" fmla="*/ 948266 w 8940800"/>
              <a:gd name="connsiteY2" fmla="*/ 166948 h 1309948"/>
              <a:gd name="connsiteX3" fmla="*/ 2438400 w 8940800"/>
              <a:gd name="connsiteY3" fmla="*/ 14548 h 1309948"/>
              <a:gd name="connsiteX4" fmla="*/ 4360333 w 8940800"/>
              <a:gd name="connsiteY4" fmla="*/ 412481 h 1309948"/>
              <a:gd name="connsiteX5" fmla="*/ 8940800 w 8940800"/>
              <a:gd name="connsiteY5" fmla="*/ 564881 h 130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0800" h="1309948">
                <a:moveTo>
                  <a:pt x="0" y="1309948"/>
                </a:moveTo>
                <a:cubicBezTo>
                  <a:pt x="162278" y="1206231"/>
                  <a:pt x="324556" y="1102515"/>
                  <a:pt x="482600" y="912015"/>
                </a:cubicBezTo>
                <a:cubicBezTo>
                  <a:pt x="640644" y="721515"/>
                  <a:pt x="622299" y="316526"/>
                  <a:pt x="948266" y="166948"/>
                </a:cubicBezTo>
                <a:cubicBezTo>
                  <a:pt x="1274233" y="17370"/>
                  <a:pt x="1869722" y="-26374"/>
                  <a:pt x="2438400" y="14548"/>
                </a:cubicBezTo>
                <a:cubicBezTo>
                  <a:pt x="3007078" y="55470"/>
                  <a:pt x="3276600" y="320759"/>
                  <a:pt x="4360333" y="412481"/>
                </a:cubicBezTo>
                <a:cubicBezTo>
                  <a:pt x="5444066" y="504203"/>
                  <a:pt x="7192433" y="534542"/>
                  <a:pt x="8940800" y="564881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23689" y="2743200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Effort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5423" y="5477934"/>
            <a:ext cx="251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Progression of Project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30399" y="1327310"/>
            <a:ext cx="2040467" cy="3911601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22795" y="949512"/>
            <a:ext cx="105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44532" y="4334934"/>
            <a:ext cx="6019801" cy="1109134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53510" y="3863003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26200" y="1370244"/>
            <a:ext cx="26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Doing what you’re used to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6200" y="1688865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Doing something new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Data Analysis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Introduced matrix math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</a:rPr>
              <a:t> as np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Introduced easy 2D plotting, similar to MATLAB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 err="1" smtClean="0"/>
              <a:t>dataframes</a:t>
            </a:r>
            <a:r>
              <a:rPr lang="en-US" dirty="0" smtClean="0"/>
              <a:t>, copied from 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latin typeface="Consolas" panose="020B0609020204030204" pitchFamily="49" charset="0"/>
              </a:rPr>
              <a:t>pd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These modules put Python on the same playing field as R for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Clean up and organize data</a:t>
            </a:r>
          </a:p>
          <a:p>
            <a:pPr lvl="1"/>
            <a:r>
              <a:rPr lang="en-US" dirty="0" smtClean="0"/>
              <a:t>Excel for irregular data</a:t>
            </a:r>
          </a:p>
          <a:p>
            <a:r>
              <a:rPr lang="en-US" dirty="0" smtClean="0"/>
              <a:t>Import data into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Do something to the data</a:t>
            </a:r>
          </a:p>
          <a:p>
            <a:pPr lvl="1"/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Calculate</a:t>
            </a:r>
          </a:p>
          <a:p>
            <a:pPr lvl="1"/>
            <a:r>
              <a:rPr lang="en-US" dirty="0" smtClean="0"/>
              <a:t>Summarize</a:t>
            </a:r>
          </a:p>
          <a:p>
            <a:pPr lvl="1"/>
            <a:r>
              <a:rPr lang="en-US" dirty="0" smtClean="0"/>
              <a:t>Visualize</a:t>
            </a:r>
            <a:endParaRPr lang="en-US" dirty="0"/>
          </a:p>
          <a:p>
            <a:pPr lvl="1"/>
            <a:r>
              <a:rPr lang="en-US" dirty="0" smtClean="0"/>
              <a:t>Explore</a:t>
            </a:r>
          </a:p>
          <a:p>
            <a:r>
              <a:rPr lang="en-US" dirty="0" smtClean="0"/>
              <a:t>Export data or visualization to text file, Excel, website</a:t>
            </a:r>
          </a:p>
        </p:txBody>
      </p:sp>
    </p:spTree>
    <p:extLst>
      <p:ext uri="{BB962C8B-B14F-4D97-AF65-F5344CB8AC3E}">
        <p14:creationId xmlns:p14="http://schemas.microsoft.com/office/powerpoint/2010/main" val="5334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you the tools you need to fearlessly decide to use Python, </a:t>
            </a:r>
            <a:r>
              <a:rPr lang="en-US" b="1" dirty="0" smtClean="0"/>
              <a:t>if appropriate</a:t>
            </a:r>
            <a:r>
              <a:rPr lang="en-US" dirty="0" smtClean="0"/>
              <a:t>, and get started on a project.</a:t>
            </a:r>
          </a:p>
          <a:p>
            <a:r>
              <a:rPr lang="en-US" dirty="0" smtClean="0"/>
              <a:t>Show you where to look for or who to ask for more information</a:t>
            </a:r>
          </a:p>
          <a:p>
            <a:r>
              <a:rPr lang="en-US" dirty="0" smtClean="0"/>
              <a:t>Make sure the tools we choose aren’t limiting our ability</a:t>
            </a:r>
          </a:p>
          <a:p>
            <a:r>
              <a:rPr lang="en-US" b="1" dirty="0" smtClean="0"/>
              <a:t>Keep the community going after this course</a:t>
            </a:r>
          </a:p>
          <a:p>
            <a:endParaRPr lang="en-US" b="1" dirty="0"/>
          </a:p>
          <a:p>
            <a:r>
              <a:rPr lang="en-US" dirty="0" smtClean="0"/>
              <a:t>Any others?</a:t>
            </a:r>
          </a:p>
        </p:txBody>
      </p:sp>
    </p:spTree>
    <p:extLst>
      <p:ext uri="{BB962C8B-B14F-4D97-AF65-F5344CB8AC3E}">
        <p14:creationId xmlns:p14="http://schemas.microsoft.com/office/powerpoint/2010/main" val="13755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GitHub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www.github.com/***</a:t>
            </a:r>
            <a:endParaRPr lang="en-US" dirty="0" smtClean="0"/>
          </a:p>
          <a:p>
            <a:r>
              <a:rPr lang="en-US" dirty="0" smtClean="0"/>
              <a:t>Clone repository or download the zip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general-purpose programming language</a:t>
            </a:r>
          </a:p>
          <a:p>
            <a:r>
              <a:rPr lang="en-US" dirty="0" smtClean="0"/>
              <a:t>Object oriented or functional</a:t>
            </a:r>
          </a:p>
          <a:p>
            <a:r>
              <a:rPr lang="en-US" dirty="0" smtClean="0"/>
              <a:t>Easy to interface with other programming languages</a:t>
            </a:r>
          </a:p>
          <a:p>
            <a:r>
              <a:rPr lang="en-US" dirty="0" smtClean="0"/>
              <a:t>Great interactive environment</a:t>
            </a:r>
          </a:p>
          <a:p>
            <a:r>
              <a:rPr lang="en-US" dirty="0" smtClean="0"/>
              <a:t>Kitchen Sink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Stereotypes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281844" cy="4351338"/>
          </a:xfrm>
        </p:spPr>
        <p:txBody>
          <a:bodyPr/>
          <a:lstStyle/>
          <a:p>
            <a:r>
              <a:rPr lang="en-US" dirty="0" smtClean="0"/>
              <a:t>FORTRAN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Visual Basic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Python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15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1481</Words>
  <Application>Microsoft Office PowerPoint</Application>
  <PresentationFormat>Widescreen</PresentationFormat>
  <Paragraphs>301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Showcard Gothic</vt:lpstr>
      <vt:lpstr>Wingdings</vt:lpstr>
      <vt:lpstr>Office Theme</vt:lpstr>
      <vt:lpstr>Introduction to Python</vt:lpstr>
      <vt:lpstr>agenda/intros</vt:lpstr>
      <vt:lpstr>Setting Expectations</vt:lpstr>
      <vt:lpstr>Intros</vt:lpstr>
      <vt:lpstr>My Goals</vt:lpstr>
      <vt:lpstr>Get GitHub Repository</vt:lpstr>
      <vt:lpstr>PowerPoint Presentation</vt:lpstr>
      <vt:lpstr>What is Python?</vt:lpstr>
      <vt:lpstr>Programming Language Stereotypes</vt:lpstr>
      <vt:lpstr>Where does Python fit?</vt:lpstr>
      <vt:lpstr>Programming Language Popularity</vt:lpstr>
      <vt:lpstr>Where is Python?</vt:lpstr>
      <vt:lpstr>What can I use Python for?</vt:lpstr>
      <vt:lpstr>Python syntax in 5 minutes</vt:lpstr>
      <vt:lpstr>Python syntax in 5 minutes</vt:lpstr>
      <vt:lpstr>Python syntax in 5 minutes</vt:lpstr>
      <vt:lpstr>Python in 5 minutes</vt:lpstr>
      <vt:lpstr>Python in 5 minutes</vt:lpstr>
      <vt:lpstr>Python in 5 minutes</vt:lpstr>
      <vt:lpstr>Python in 5 Minutes</vt:lpstr>
      <vt:lpstr>Typical Python Program</vt:lpstr>
      <vt:lpstr>Behind the Scenes</vt:lpstr>
      <vt:lpstr>Behind the Scenes</vt:lpstr>
      <vt:lpstr>Why Anaconda?</vt:lpstr>
      <vt:lpstr>How can I use Python?</vt:lpstr>
      <vt:lpstr>What do I use?</vt:lpstr>
      <vt:lpstr>Suggested Editors</vt:lpstr>
      <vt:lpstr>What to look for</vt:lpstr>
      <vt:lpstr>Jupyter Notebook</vt:lpstr>
      <vt:lpstr>Try out Jupyter Notebooks</vt:lpstr>
      <vt:lpstr>What do we mean by data analysis?</vt:lpstr>
      <vt:lpstr>What tools do we use to do this? </vt:lpstr>
      <vt:lpstr>PowerPoint Presentation</vt:lpstr>
      <vt:lpstr>Case Study</vt:lpstr>
      <vt:lpstr>PowerPoint Presentation</vt:lpstr>
      <vt:lpstr>PowerPoint Presentation</vt:lpstr>
      <vt:lpstr>The other tool…Excel</vt:lpstr>
      <vt:lpstr>PowerPoint Presentation</vt:lpstr>
      <vt:lpstr>Python’s Data Analysis Modules</vt:lpstr>
      <vt:lpstr>Typical Workflow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Steve Skripnik</dc:creator>
  <cp:lastModifiedBy>Steve Skripnik</cp:lastModifiedBy>
  <cp:revision>38</cp:revision>
  <dcterms:created xsi:type="dcterms:W3CDTF">2018-04-10T17:38:00Z</dcterms:created>
  <dcterms:modified xsi:type="dcterms:W3CDTF">2018-04-22T01:25:57Z</dcterms:modified>
</cp:coreProperties>
</file>