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1" r:id="rId2"/>
  </p:sldMasterIdLst>
  <p:notesMasterIdLst>
    <p:notesMasterId r:id="rId15"/>
  </p:notesMasterIdLst>
  <p:sldIdLst>
    <p:sldId id="256" r:id="rId3"/>
    <p:sldId id="259" r:id="rId4"/>
    <p:sldId id="264" r:id="rId5"/>
    <p:sldId id="265" r:id="rId6"/>
    <p:sldId id="266" r:id="rId7"/>
    <p:sldId id="258" r:id="rId8"/>
    <p:sldId id="267" r:id="rId9"/>
    <p:sldId id="268" r:id="rId10"/>
    <p:sldId id="273" r:id="rId11"/>
    <p:sldId id="270" r:id="rId12"/>
    <p:sldId id="271" r:id="rId13"/>
    <p:sldId id="272"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9202"/>
    <a:srgbClr val="E7FF01"/>
    <a:srgbClr val="E39A39"/>
    <a:srgbClr val="1D3A00"/>
    <a:srgbClr val="5EEC3C"/>
    <a:srgbClr val="990099"/>
    <a:srgbClr val="CC0099"/>
    <a:srgbClr val="007033"/>
    <a:srgbClr val="6C1A00"/>
    <a:srgbClr val="00AA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940" y="3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6/29/2025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365195" y="2113635"/>
            <a:ext cx="7177135" cy="1679755"/>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1365195" y="3946095"/>
            <a:ext cx="7164342" cy="610821"/>
          </a:xfrm>
        </p:spPr>
        <p:txBody>
          <a:bodyPr>
            <a:normAutofit/>
          </a:bodyPr>
          <a:lstStyle>
            <a:lvl1pPr marL="0" indent="0" algn="r">
              <a:buNone/>
              <a:defRPr sz="2800" b="0" i="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6/29/2025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122611"/>
            <a:ext cx="7886700" cy="554292"/>
          </a:xfrm>
        </p:spPr>
        <p:txBody>
          <a:bodyPr>
            <a:normAutofit/>
          </a:bodyPr>
          <a:lstStyle>
            <a:lvl1pPr>
              <a:defRPr sz="2700"/>
            </a:lvl1pPr>
          </a:lstStyle>
          <a:p>
            <a:r>
              <a:rPr lang="en-US" dirty="0"/>
              <a:t>Click to edit Master title style</a:t>
            </a:r>
          </a:p>
        </p:txBody>
      </p:sp>
      <p:grpSp>
        <p:nvGrpSpPr>
          <p:cNvPr id="3" name="Group 2">
            <a:extLst>
              <a:ext uri="{FF2B5EF4-FFF2-40B4-BE49-F238E27FC236}">
                <a16:creationId xmlns:a16="http://schemas.microsoft.com/office/drawing/2014/main" id="{79C65CE8-4186-4EF3-A508-A12E5E686468}"/>
              </a:ext>
            </a:extLst>
          </p:cNvPr>
          <p:cNvGrpSpPr/>
          <p:nvPr userDrawn="1"/>
        </p:nvGrpSpPr>
        <p:grpSpPr>
          <a:xfrm>
            <a:off x="9415915" y="1"/>
            <a:ext cx="1235642" cy="1362074"/>
            <a:chOff x="12554553" y="1"/>
            <a:chExt cx="1647523" cy="1816099"/>
          </a:xfrm>
        </p:grpSpPr>
        <p:sp>
          <p:nvSpPr>
            <p:cNvPr id="4" name="Rectangle: Folded Corner 3">
              <a:extLst>
                <a:ext uri="{FF2B5EF4-FFF2-40B4-BE49-F238E27FC236}">
                  <a16:creationId xmlns:a16="http://schemas.microsoft.com/office/drawing/2014/main" id="{0A32BB05-B08C-4D73-BFF9-25A2D9328D4D}"/>
                </a:ext>
              </a:extLst>
            </p:cNvPr>
            <p:cNvSpPr/>
            <p:nvPr userDrawn="1"/>
          </p:nvSpPr>
          <p:spPr>
            <a:xfrm>
              <a:off x="12554553" y="1"/>
              <a:ext cx="1644047" cy="1816099"/>
            </a:xfrm>
            <a:prstGeom prst="foldedCorner">
              <a:avLst/>
            </a:prstGeom>
            <a:ln>
              <a:noFill/>
            </a:ln>
            <a:effectLst>
              <a:outerShdw blurRad="101600" dist="635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Ins="0" rtlCol="0" anchor="t"/>
            <a:lstStyle/>
            <a:p>
              <a:r>
                <a:rPr lang="en-US" sz="1050">
                  <a:solidFill>
                    <a:schemeClr val="accent2">
                      <a:lumMod val="50000"/>
                    </a:schemeClr>
                  </a:solidFill>
                </a:rPr>
                <a:t>To insert your own icons*:</a:t>
              </a:r>
            </a:p>
            <a:p>
              <a:endParaRPr lang="en-US" sz="1050">
                <a:solidFill>
                  <a:schemeClr val="accent2">
                    <a:lumMod val="50000"/>
                  </a:schemeClr>
                </a:solidFill>
              </a:endParaRPr>
            </a:p>
            <a:p>
              <a:r>
                <a:rPr lang="en-US" sz="1050" b="1">
                  <a:solidFill>
                    <a:schemeClr val="accent2">
                      <a:lumMod val="50000"/>
                    </a:schemeClr>
                  </a:solidFill>
                </a:rPr>
                <a:t>Insert</a:t>
              </a:r>
              <a:r>
                <a:rPr lang="en-US" sz="1050">
                  <a:solidFill>
                    <a:schemeClr val="accent2">
                      <a:lumMod val="50000"/>
                    </a:schemeClr>
                  </a:solidFill>
                </a:rPr>
                <a:t> &gt;&gt; </a:t>
              </a:r>
              <a:r>
                <a:rPr lang="en-US" sz="1050" b="1">
                  <a:solidFill>
                    <a:schemeClr val="accent2">
                      <a:lumMod val="50000"/>
                    </a:schemeClr>
                  </a:solidFill>
                </a:rPr>
                <a:t>Icons</a:t>
              </a:r>
            </a:p>
            <a:p>
              <a:endParaRPr lang="en-US" sz="1050">
                <a:solidFill>
                  <a:schemeClr val="accent2">
                    <a:lumMod val="50000"/>
                  </a:schemeClr>
                </a:solidFill>
              </a:endParaRPr>
            </a:p>
            <a:p>
              <a:r>
                <a:rPr lang="en-US" sz="900" i="1">
                  <a:solidFill>
                    <a:schemeClr val="accent2">
                      <a:lumMod val="50000"/>
                    </a:schemeClr>
                  </a:solidFill>
                </a:rPr>
                <a:t>(*Only available to Office 365 subscribers)</a:t>
              </a:r>
            </a:p>
          </p:txBody>
        </p:sp>
        <p:pic>
          <p:nvPicPr>
            <p:cNvPr id="5" name="Picture 4">
              <a:extLst>
                <a:ext uri="{FF2B5EF4-FFF2-40B4-BE49-F238E27FC236}">
                  <a16:creationId xmlns:a16="http://schemas.microsoft.com/office/drawing/2014/main" id="{BC568985-A849-45B0-B77A-2F6998D822DB}"/>
                </a:ext>
              </a:extLst>
            </p:cNvPr>
            <p:cNvPicPr>
              <a:picLocks noChangeAspect="1"/>
            </p:cNvPicPr>
            <p:nvPr userDrawn="1"/>
          </p:nvPicPr>
          <p:blipFill>
            <a:blip r:embed="rId2"/>
            <a:stretch>
              <a:fillRect/>
            </a:stretch>
          </p:blipFill>
          <p:spPr>
            <a:xfrm>
              <a:off x="13802026" y="424090"/>
              <a:ext cx="400050" cy="657225"/>
            </a:xfrm>
            <a:prstGeom prst="rect">
              <a:avLst/>
            </a:prstGeom>
          </p:spPr>
        </p:pic>
      </p:grpSp>
    </p:spTree>
    <p:extLst>
      <p:ext uri="{BB962C8B-B14F-4D97-AF65-F5344CB8AC3E}">
        <p14:creationId xmlns:p14="http://schemas.microsoft.com/office/powerpoint/2010/main" val="722140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8246070"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044700"/>
            <a:ext cx="8246070" cy="3817623"/>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1425" y="281175"/>
            <a:ext cx="6413610" cy="788682"/>
          </a:xfrm>
        </p:spPr>
        <p:txBody>
          <a:bodyPr>
            <a:normAutofit/>
          </a:bodyPr>
          <a:lstStyle>
            <a:lvl1pPr algn="l">
              <a:defRPr sz="3600">
                <a:solidFill>
                  <a:schemeClr val="tx2">
                    <a:lumMod val="60000"/>
                    <a:lumOff val="4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281425" y="1044700"/>
            <a:ext cx="6413610" cy="3817625"/>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6/29/2025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6/29/2025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28470"/>
            <a:ext cx="8093365"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02815"/>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1975212"/>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02815"/>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975212"/>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6/29/2025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6/29/2025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6/29/2025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hyperlink" Target="http://www.presentationgo.com/"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6/29/2025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22612"/>
            <a:ext cx="7886700" cy="554292"/>
          </a:xfrm>
          <a:prstGeom prst="rect">
            <a:avLst/>
          </a:prstGeom>
        </p:spPr>
        <p:txBody>
          <a:bodyPr rIns="0">
            <a:normAutofit/>
          </a:bodyPr>
          <a:lstStyle/>
          <a:p>
            <a:pPr marL="0" lvl="0"/>
            <a:r>
              <a:rPr lang="en-US"/>
              <a:t>Click to edit Master title style</a:t>
            </a:r>
          </a:p>
        </p:txBody>
      </p:sp>
      <p:sp>
        <p:nvSpPr>
          <p:cNvPr id="3" name="Text Placeholder 2"/>
          <p:cNvSpPr>
            <a:spLocks noGrp="1"/>
          </p:cNvSpPr>
          <p:nvPr>
            <p:ph type="body" idx="1"/>
          </p:nvPr>
        </p:nvSpPr>
        <p:spPr>
          <a:xfrm>
            <a:off x="628650" y="914401"/>
            <a:ext cx="7886700" cy="37183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4729434"/>
            <a:ext cx="9144000" cy="41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bIns="6858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113" normalizeH="0" baseline="0" noProof="0" dirty="0">
                <a:ln>
                  <a:noFill/>
                </a:ln>
                <a:solidFill>
                  <a:prstClr val="white">
                    <a:lumMod val="75000"/>
                  </a:prstClr>
                </a:solidFill>
                <a:effectLst/>
                <a:uLnTx/>
                <a:uFillTx/>
                <a:latin typeface="+mn-lt"/>
                <a:ea typeface="+mn-ea"/>
                <a:cs typeface="+mn-cs"/>
              </a:rPr>
              <a:t>www.</a:t>
            </a:r>
            <a:r>
              <a:rPr kumimoji="0" lang="en-US" sz="2400" b="0" i="0" u="none" strike="noStrike" kern="1200" cap="none" spc="113" normalizeH="0" baseline="0" noProof="0" dirty="0">
                <a:ln>
                  <a:noFill/>
                </a:ln>
                <a:solidFill>
                  <a:prstClr val="black">
                    <a:lumMod val="85000"/>
                    <a:lumOff val="15000"/>
                  </a:prstClr>
                </a:solidFill>
                <a:effectLst/>
                <a:uLnTx/>
                <a:uFillTx/>
                <a:latin typeface="+mn-lt"/>
                <a:ea typeface="+mn-ea"/>
                <a:cs typeface="+mn-cs"/>
              </a:rPr>
              <a:t>presentationgo</a:t>
            </a:r>
            <a:r>
              <a:rPr kumimoji="0" lang="en-US" sz="2400" b="0" i="0" u="none" strike="noStrike" kern="1200" cap="none" spc="113" normalizeH="0" baseline="0" noProof="0" dirty="0">
                <a:ln>
                  <a:noFill/>
                </a:ln>
                <a:solidFill>
                  <a:prstClr val="white">
                    <a:lumMod val="75000"/>
                  </a:prstClr>
                </a:solidFill>
                <a:effectLst/>
                <a:uLnTx/>
                <a:uFillTx/>
                <a:latin typeface="+mn-lt"/>
                <a:ea typeface="+mn-ea"/>
                <a:cs typeface="+mn-cs"/>
              </a:rPr>
              <a:t>.com</a:t>
            </a:r>
          </a:p>
        </p:txBody>
      </p:sp>
      <p:sp>
        <p:nvSpPr>
          <p:cNvPr id="13" name="Freeform 12"/>
          <p:cNvSpPr/>
          <p:nvPr userDrawn="1"/>
        </p:nvSpPr>
        <p:spPr>
          <a:xfrm rot="5400000">
            <a:off x="68384" y="130191"/>
            <a:ext cx="277122" cy="428177"/>
          </a:xfrm>
          <a:custGeom>
            <a:avLst/>
            <a:gdLst>
              <a:gd name="connsiteX0" fmla="*/ 210916 w 1034764"/>
              <a:gd name="connsiteY0" fmla="*/ 535701 h 1598797"/>
              <a:gd name="connsiteX1" fmla="*/ 331908 w 1034764"/>
              <a:gd name="connsiteY1" fmla="*/ 284049 h 1598797"/>
              <a:gd name="connsiteX2" fmla="*/ 741774 w 1034764"/>
              <a:gd name="connsiteY2" fmla="*/ 315409 h 1598797"/>
              <a:gd name="connsiteX3" fmla="*/ 403935 w 1034764"/>
              <a:gd name="connsiteY3" fmla="*/ 375418 h 1598797"/>
              <a:gd name="connsiteX4" fmla="*/ 266699 w 1034764"/>
              <a:gd name="connsiteY4" fmla="*/ 689905 h 1598797"/>
              <a:gd name="connsiteX5" fmla="*/ 266698 w 1034764"/>
              <a:gd name="connsiteY5" fmla="*/ 689907 h 1598797"/>
              <a:gd name="connsiteX6" fmla="*/ 210916 w 1034764"/>
              <a:gd name="connsiteY6" fmla="*/ 535701 h 1598797"/>
              <a:gd name="connsiteX7" fmla="*/ 134938 w 1034764"/>
              <a:gd name="connsiteY7" fmla="*/ 517381 h 1598797"/>
              <a:gd name="connsiteX8" fmla="*/ 517383 w 1034764"/>
              <a:gd name="connsiteY8" fmla="*/ 899826 h 1598797"/>
              <a:gd name="connsiteX9" fmla="*/ 899828 w 1034764"/>
              <a:gd name="connsiteY9" fmla="*/ 517381 h 1598797"/>
              <a:gd name="connsiteX10" fmla="*/ 517383 w 1034764"/>
              <a:gd name="connsiteY10" fmla="*/ 134936 h 1598797"/>
              <a:gd name="connsiteX11" fmla="*/ 134938 w 1034764"/>
              <a:gd name="connsiteY11" fmla="*/ 517381 h 1598797"/>
              <a:gd name="connsiteX12" fmla="*/ 0 w 1034764"/>
              <a:gd name="connsiteY12" fmla="*/ 517382 h 1598797"/>
              <a:gd name="connsiteX13" fmla="*/ 517382 w 1034764"/>
              <a:gd name="connsiteY13" fmla="*/ 0 h 1598797"/>
              <a:gd name="connsiteX14" fmla="*/ 1034764 w 1034764"/>
              <a:gd name="connsiteY14" fmla="*/ 517382 h 1598797"/>
              <a:gd name="connsiteX15" fmla="*/ 621653 w 1034764"/>
              <a:gd name="connsiteY15" fmla="*/ 1024253 h 1598797"/>
              <a:gd name="connsiteX16" fmla="*/ 620527 w 1034764"/>
              <a:gd name="connsiteY16" fmla="*/ 1024366 h 1598797"/>
              <a:gd name="connsiteX17" fmla="*/ 662992 w 1034764"/>
              <a:gd name="connsiteY17" fmla="*/ 1598797 h 1598797"/>
              <a:gd name="connsiteX18" fmla="*/ 371775 w 1034764"/>
              <a:gd name="connsiteY18" fmla="*/ 1598797 h 1598797"/>
              <a:gd name="connsiteX19" fmla="*/ 414241 w 1034764"/>
              <a:gd name="connsiteY19" fmla="*/ 1024367 h 1598797"/>
              <a:gd name="connsiteX20" fmla="*/ 413112 w 1034764"/>
              <a:gd name="connsiteY20" fmla="*/ 1024253 h 1598797"/>
              <a:gd name="connsiteX21" fmla="*/ 0 w 1034764"/>
              <a:gd name="connsiteY21" fmla="*/ 517382 h 159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34764" h="1598797">
                <a:moveTo>
                  <a:pt x="210916" y="535701"/>
                </a:moveTo>
                <a:cubicBezTo>
                  <a:pt x="207764" y="443901"/>
                  <a:pt x="249915" y="348683"/>
                  <a:pt x="331908" y="284049"/>
                </a:cubicBezTo>
                <a:cubicBezTo>
                  <a:pt x="463097" y="180634"/>
                  <a:pt x="646600" y="194675"/>
                  <a:pt x="741774" y="315409"/>
                </a:cubicBezTo>
                <a:cubicBezTo>
                  <a:pt x="631231" y="275026"/>
                  <a:pt x="502220" y="297941"/>
                  <a:pt x="403935" y="375418"/>
                </a:cubicBezTo>
                <a:cubicBezTo>
                  <a:pt x="305650" y="452895"/>
                  <a:pt x="253243" y="572989"/>
                  <a:pt x="266699" y="689905"/>
                </a:cubicBezTo>
                <a:lnTo>
                  <a:pt x="266698" y="689907"/>
                </a:lnTo>
                <a:cubicBezTo>
                  <a:pt x="231008" y="644631"/>
                  <a:pt x="212807" y="590781"/>
                  <a:pt x="210916" y="535701"/>
                </a:cubicBezTo>
                <a:close/>
                <a:moveTo>
                  <a:pt x="134938" y="517381"/>
                </a:moveTo>
                <a:cubicBezTo>
                  <a:pt x="134938" y="728600"/>
                  <a:pt x="306164" y="899826"/>
                  <a:pt x="517383" y="899826"/>
                </a:cubicBezTo>
                <a:cubicBezTo>
                  <a:pt x="728602" y="899826"/>
                  <a:pt x="899828" y="728600"/>
                  <a:pt x="899828" y="517381"/>
                </a:cubicBezTo>
                <a:cubicBezTo>
                  <a:pt x="899828" y="306162"/>
                  <a:pt x="728602" y="134936"/>
                  <a:pt x="517383" y="134936"/>
                </a:cubicBezTo>
                <a:cubicBezTo>
                  <a:pt x="306164" y="134936"/>
                  <a:pt x="134938" y="306162"/>
                  <a:pt x="134938" y="517381"/>
                </a:cubicBezTo>
                <a:close/>
                <a:moveTo>
                  <a:pt x="0" y="517382"/>
                </a:moveTo>
                <a:cubicBezTo>
                  <a:pt x="0" y="231640"/>
                  <a:pt x="231640" y="0"/>
                  <a:pt x="517382" y="0"/>
                </a:cubicBezTo>
                <a:cubicBezTo>
                  <a:pt x="803124" y="0"/>
                  <a:pt x="1034764" y="231640"/>
                  <a:pt x="1034764" y="517382"/>
                </a:cubicBezTo>
                <a:cubicBezTo>
                  <a:pt x="1034764" y="767406"/>
                  <a:pt x="857415" y="976008"/>
                  <a:pt x="621653" y="1024253"/>
                </a:cubicBezTo>
                <a:lnTo>
                  <a:pt x="620527" y="1024366"/>
                </a:lnTo>
                <a:lnTo>
                  <a:pt x="662992" y="1598797"/>
                </a:lnTo>
                <a:lnTo>
                  <a:pt x="371775" y="1598797"/>
                </a:lnTo>
                <a:lnTo>
                  <a:pt x="414241" y="1024367"/>
                </a:lnTo>
                <a:lnTo>
                  <a:pt x="413112" y="1024253"/>
                </a:lnTo>
                <a:cubicBezTo>
                  <a:pt x="177349" y="976008"/>
                  <a:pt x="0" y="767406"/>
                  <a:pt x="0" y="517382"/>
                </a:cubicBezTo>
                <a:close/>
              </a:path>
            </a:pathLst>
          </a:custGeom>
          <a:solidFill>
            <a:schemeClr val="bg1">
              <a:alpha val="20000"/>
            </a:schemeClr>
          </a:solidFill>
          <a:ln>
            <a:noFill/>
          </a:ln>
          <a:effectLst>
            <a:outerShdw blurRad="12700" dist="12700" dir="270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1350"/>
          </a:p>
        </p:txBody>
      </p:sp>
      <p:grpSp>
        <p:nvGrpSpPr>
          <p:cNvPr id="14" name="Group 13"/>
          <p:cNvGrpSpPr/>
          <p:nvPr userDrawn="1"/>
        </p:nvGrpSpPr>
        <p:grpSpPr>
          <a:xfrm>
            <a:off x="-1241181" y="-12491"/>
            <a:ext cx="1225058" cy="482192"/>
            <a:chOff x="-2096383" y="21447"/>
            <a:chExt cx="1633411" cy="642922"/>
          </a:xfrm>
        </p:grpSpPr>
        <p:sp>
          <p:nvSpPr>
            <p:cNvPr id="15" name="TextBox 14"/>
            <p:cNvSpPr txBox="1"/>
            <p:nvPr userDrawn="1"/>
          </p:nvSpPr>
          <p:spPr>
            <a:xfrm>
              <a:off x="-2096383" y="21447"/>
              <a:ext cx="427896" cy="276999"/>
            </a:xfrm>
            <a:prstGeom prst="rect">
              <a:avLst/>
            </a:prstGeom>
            <a:noFill/>
          </p:spPr>
          <p:txBody>
            <a:bodyPr wrap="none" rtlCol="0">
              <a:spAutoFit/>
            </a:bodyPr>
            <a:lstStyle/>
            <a:p>
              <a:r>
                <a:rPr lang="en-US" sz="75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6" name="TextBox 15"/>
            <p:cNvSpPr txBox="1"/>
            <p:nvPr userDrawn="1"/>
          </p:nvSpPr>
          <p:spPr>
            <a:xfrm>
              <a:off x="-1002009" y="387370"/>
              <a:ext cx="539037" cy="276999"/>
            </a:xfrm>
            <a:prstGeom prst="rect">
              <a:avLst/>
            </a:prstGeom>
            <a:noFill/>
          </p:spPr>
          <p:txBody>
            <a:bodyPr wrap="none" rtlCol="0">
              <a:spAutoFit/>
            </a:bodyPr>
            <a:lstStyle/>
            <a:p>
              <a:r>
                <a:rPr lang="en-US" sz="75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7" name="Picture 16"/>
            <p:cNvPicPr>
              <a:picLocks noChangeAspect="1"/>
            </p:cNvPicPr>
            <p:nvPr userDrawn="1"/>
          </p:nvPicPr>
          <p:blipFill>
            <a:blip r:embed="rId3"/>
            <a:stretch>
              <a:fillRect/>
            </a:stretch>
          </p:blipFill>
          <p:spPr>
            <a:xfrm>
              <a:off x="-2018604" y="234547"/>
              <a:ext cx="1405251" cy="185944"/>
            </a:xfrm>
            <a:prstGeom prst="rect">
              <a:avLst/>
            </a:prstGeom>
          </p:spPr>
        </p:pic>
      </p:grpSp>
      <p:sp>
        <p:nvSpPr>
          <p:cNvPr id="18" name="Rectangle 17"/>
          <p:cNvSpPr/>
          <p:nvPr userDrawn="1"/>
        </p:nvSpPr>
        <p:spPr>
          <a:xfrm>
            <a:off x="-9526" y="5219701"/>
            <a:ext cx="1293944" cy="219291"/>
          </a:xfrm>
          <a:prstGeom prst="rect">
            <a:avLst/>
          </a:prstGeom>
        </p:spPr>
        <p:txBody>
          <a:bodyPr wrap="none">
            <a:spAutoFit/>
          </a:bodyPr>
          <a:lstStyle/>
          <a:p>
            <a:r>
              <a:rPr lang="en-US" sz="825" b="0" i="0" dirty="0">
                <a:solidFill>
                  <a:srgbClr val="555555"/>
                </a:solidFill>
                <a:effectLst/>
                <a:latin typeface="Open Sans" panose="020B0606030504020204" pitchFamily="34" charset="0"/>
              </a:rPr>
              <a:t>© </a:t>
            </a:r>
            <a:r>
              <a:rPr lang="en-US" sz="825" b="0" i="0" u="none" strike="noStrike" dirty="0">
                <a:solidFill>
                  <a:srgbClr val="A5CD28"/>
                </a:solidFill>
                <a:effectLst/>
                <a:latin typeface="Open Sans" panose="020B0606030504020204" pitchFamily="34" charset="0"/>
                <a:hlinkClick r:id="rId4" tooltip="PresentationGo!"/>
              </a:rPr>
              <a:t>presentationgo.com</a:t>
            </a:r>
            <a:endParaRPr lang="en-US" sz="825" dirty="0"/>
          </a:p>
        </p:txBody>
      </p:sp>
    </p:spTree>
    <p:extLst>
      <p:ext uri="{BB962C8B-B14F-4D97-AF65-F5344CB8AC3E}">
        <p14:creationId xmlns:p14="http://schemas.microsoft.com/office/powerpoint/2010/main" val="3153467924"/>
      </p:ext>
    </p:extLst>
  </p:cSld>
  <p:clrMap bg1="lt1" tx1="dk1" bg2="lt2" tx2="dk2" accent1="accent1" accent2="accent2" accent3="accent3" accent4="accent4" accent5="accent5" accent6="accent6" hlink="hlink" folHlink="folHlink"/>
  <p:sldLayoutIdLst>
    <p:sldLayoutId id="2147483662" r:id="rId1"/>
  </p:sldLayoutIdLst>
  <p:txStyles>
    <p:titleStyle>
      <a:lvl1pPr algn="l" defTabSz="685800" rtl="0" eaLnBrk="1" latinLnBrk="0" hangingPunct="1">
        <a:lnSpc>
          <a:spcPct val="90000"/>
        </a:lnSpc>
        <a:spcBef>
          <a:spcPct val="0"/>
        </a:spcBef>
        <a:buNone/>
        <a:defRPr lang="en-US" sz="2700" b="1" kern="1200">
          <a:solidFill>
            <a:schemeClr val="bg1"/>
          </a:solidFill>
          <a:latin typeface="Helvetica" panose="020B0500000000000000"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j-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j-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2490" y="1655521"/>
            <a:ext cx="7635250" cy="2290574"/>
          </a:xfrm>
        </p:spPr>
        <p:txBody>
          <a:bodyPr/>
          <a:lstStyle/>
          <a:p>
            <a:r>
              <a:rPr lang="en-US" dirty="0"/>
              <a:t>Aircraft Analysis from</a:t>
            </a:r>
            <a:br>
              <a:rPr lang="en-US" dirty="0"/>
            </a:br>
            <a:r>
              <a:rPr lang="en-US" dirty="0"/>
              <a:t>Aviation Accident Data </a:t>
            </a:r>
            <a:br>
              <a:rPr lang="en-US" dirty="0"/>
            </a:br>
            <a:endParaRPr lang="en-US"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4EEA84-61F2-1CD1-FE25-A7E896EC2E8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55FAA88-3428-FBD8-7564-EACBE1880748}"/>
              </a:ext>
            </a:extLst>
          </p:cNvPr>
          <p:cNvSpPr>
            <a:spLocks noGrp="1"/>
          </p:cNvSpPr>
          <p:nvPr>
            <p:ph type="title"/>
          </p:nvPr>
        </p:nvSpPr>
        <p:spPr/>
        <p:txBody>
          <a:bodyPr>
            <a:normAutofit/>
          </a:bodyPr>
          <a:lstStyle/>
          <a:p>
            <a:r>
              <a:rPr lang="en-US" dirty="0"/>
              <a:t>Business Recommendations</a:t>
            </a:r>
          </a:p>
        </p:txBody>
      </p:sp>
      <p:sp>
        <p:nvSpPr>
          <p:cNvPr id="15" name="Content Placeholder 13">
            <a:extLst>
              <a:ext uri="{FF2B5EF4-FFF2-40B4-BE49-F238E27FC236}">
                <a16:creationId xmlns:a16="http://schemas.microsoft.com/office/drawing/2014/main" id="{B2031E2E-D45D-D1AE-044E-F768AAE32A3C}"/>
              </a:ext>
            </a:extLst>
          </p:cNvPr>
          <p:cNvSpPr>
            <a:spLocks noGrp="1"/>
          </p:cNvSpPr>
          <p:nvPr>
            <p:ph sz="half" idx="1"/>
          </p:nvPr>
        </p:nvSpPr>
        <p:spPr>
          <a:xfrm>
            <a:off x="457200" y="1200150"/>
            <a:ext cx="8237538" cy="3394075"/>
          </a:xfrm>
        </p:spPr>
        <p:txBody>
          <a:bodyPr>
            <a:normAutofit fontScale="70000" lnSpcReduction="20000"/>
          </a:bodyPr>
          <a:lstStyle/>
          <a:p>
            <a:pPr marL="0" indent="0">
              <a:buNone/>
            </a:pPr>
            <a:r>
              <a:rPr lang="en-US" dirty="0"/>
              <a:t>The analysis of aircraft accident trends, fatality rates, and flight purposes leads to the following strategic recommendations:</a:t>
            </a:r>
          </a:p>
          <a:p>
            <a:pPr>
              <a:buFont typeface="Wingdings" panose="05000000000000000000" pitchFamily="2" charset="2"/>
              <a:buChar char="q"/>
            </a:pPr>
            <a:r>
              <a:rPr lang="en-US" dirty="0"/>
              <a:t>Enter the Commercial Aviation Sector, focusing on executive and corporate operations, where safety performance is more favorable.</a:t>
            </a:r>
          </a:p>
          <a:p>
            <a:pPr>
              <a:buFont typeface="Wingdings" panose="05000000000000000000" pitchFamily="2" charset="2"/>
              <a:buChar char="q"/>
            </a:pPr>
            <a:r>
              <a:rPr lang="en-US" dirty="0"/>
              <a:t>Avoid High-Incident Aircraft such as the Cessna 152 and Cessna 172, which show a higher frequency of accidents.</a:t>
            </a:r>
          </a:p>
          <a:p>
            <a:pPr>
              <a:buFont typeface="Wingdings" panose="05000000000000000000" pitchFamily="2" charset="2"/>
              <a:buChar char="q"/>
            </a:pPr>
            <a:r>
              <a:rPr lang="en-US" dirty="0"/>
              <a:t>Prioritize multi-engine Aircraft with low incident rates and strong safety records, especially during critical phases like takeoff and landing.</a:t>
            </a:r>
          </a:p>
          <a:p>
            <a:pPr>
              <a:buFont typeface="Wingdings" panose="05000000000000000000" pitchFamily="2" charset="2"/>
              <a:buChar char="q"/>
            </a:pPr>
            <a:r>
              <a:rPr lang="en-US" dirty="0"/>
              <a:t>Start with Smaller, Safer Jets to minimize operational risk and gain industry experience.</a:t>
            </a:r>
          </a:p>
          <a:p>
            <a:pPr>
              <a:buFont typeface="Wingdings" panose="05000000000000000000" pitchFamily="2" charset="2"/>
              <a:buChar char="q"/>
            </a:pPr>
            <a:r>
              <a:rPr lang="en-US" dirty="0"/>
              <a:t>Scale Gradually while maintaining a safety-first approach, positioning the company as a reliable and responsible aviation provider.</a:t>
            </a:r>
          </a:p>
        </p:txBody>
      </p:sp>
    </p:spTree>
    <p:extLst>
      <p:ext uri="{BB962C8B-B14F-4D97-AF65-F5344CB8AC3E}">
        <p14:creationId xmlns:p14="http://schemas.microsoft.com/office/powerpoint/2010/main" val="3791137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AB3ABE-79BC-7AAB-87AC-309633A7230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AEEB8B4-A852-0DB1-1AFE-76542BA741C7}"/>
              </a:ext>
            </a:extLst>
          </p:cNvPr>
          <p:cNvSpPr>
            <a:spLocks noGrp="1"/>
          </p:cNvSpPr>
          <p:nvPr>
            <p:ph type="title"/>
          </p:nvPr>
        </p:nvSpPr>
        <p:spPr/>
        <p:txBody>
          <a:bodyPr>
            <a:normAutofit/>
          </a:bodyPr>
          <a:lstStyle/>
          <a:p>
            <a:r>
              <a:rPr lang="en-US" dirty="0"/>
              <a:t>Next Steps</a:t>
            </a:r>
          </a:p>
        </p:txBody>
      </p:sp>
      <p:sp>
        <p:nvSpPr>
          <p:cNvPr id="15" name="Content Placeholder 13">
            <a:extLst>
              <a:ext uri="{FF2B5EF4-FFF2-40B4-BE49-F238E27FC236}">
                <a16:creationId xmlns:a16="http://schemas.microsoft.com/office/drawing/2014/main" id="{D7490AA5-DDA3-542C-8425-23CFE7D4DD9C}"/>
              </a:ext>
            </a:extLst>
          </p:cNvPr>
          <p:cNvSpPr>
            <a:spLocks noGrp="1"/>
          </p:cNvSpPr>
          <p:nvPr>
            <p:ph sz="half" idx="1"/>
          </p:nvPr>
        </p:nvSpPr>
        <p:spPr>
          <a:xfrm>
            <a:off x="457200" y="1200150"/>
            <a:ext cx="8237538" cy="3394075"/>
          </a:xfrm>
        </p:spPr>
        <p:txBody>
          <a:bodyPr>
            <a:normAutofit fontScale="62500" lnSpcReduction="20000"/>
          </a:bodyPr>
          <a:lstStyle/>
          <a:p>
            <a:pPr marL="0" indent="0">
              <a:buNone/>
            </a:pPr>
            <a:r>
              <a:rPr lang="en-US" dirty="0"/>
              <a:t>To support a safe and informed market entry, the following steps are recommended:</a:t>
            </a:r>
          </a:p>
          <a:p>
            <a:pPr>
              <a:buFont typeface="Wingdings" panose="05000000000000000000" pitchFamily="2" charset="2"/>
              <a:buChar char="q"/>
            </a:pPr>
            <a:r>
              <a:rPr lang="en-US" b="1" dirty="0"/>
              <a:t>Conduct a Detailed Aircraft Evaluation</a:t>
            </a:r>
            <a:br>
              <a:rPr lang="en-US" dirty="0"/>
            </a:br>
            <a:r>
              <a:rPr lang="en-US" dirty="0"/>
              <a:t>Shortlist low-incident, multi-engine jets aligned with executive and corporate needs.</a:t>
            </a:r>
          </a:p>
          <a:p>
            <a:pPr>
              <a:buFont typeface="Wingdings" panose="05000000000000000000" pitchFamily="2" charset="2"/>
              <a:buChar char="q"/>
            </a:pPr>
            <a:r>
              <a:rPr lang="en-US" b="1" dirty="0"/>
              <a:t>Engage Regulatory and Safety Experts</a:t>
            </a:r>
            <a:br>
              <a:rPr lang="en-US" dirty="0"/>
            </a:br>
            <a:r>
              <a:rPr lang="en-US" dirty="0"/>
              <a:t>Ensure compliance with national and international aviation safety standards.</a:t>
            </a:r>
          </a:p>
          <a:p>
            <a:pPr>
              <a:buFont typeface="Wingdings" panose="05000000000000000000" pitchFamily="2" charset="2"/>
              <a:buChar char="q"/>
            </a:pPr>
            <a:r>
              <a:rPr lang="en-US" dirty="0"/>
              <a:t> </a:t>
            </a:r>
            <a:r>
              <a:rPr lang="en-US" b="1" dirty="0"/>
              <a:t>Recruit Skilled Personnel and Pilots</a:t>
            </a:r>
            <a:br>
              <a:rPr lang="en-US" dirty="0"/>
            </a:br>
            <a:r>
              <a:rPr lang="en-US" dirty="0"/>
              <a:t>Focus on pilots with strong safety records and experience in corporate aviation.</a:t>
            </a:r>
          </a:p>
          <a:p>
            <a:pPr>
              <a:buFont typeface="Wingdings" panose="05000000000000000000" pitchFamily="2" charset="2"/>
              <a:buChar char="q"/>
            </a:pPr>
            <a:r>
              <a:rPr lang="en-US" b="1" dirty="0"/>
              <a:t>Develop a Safety-First Operational Plan</a:t>
            </a:r>
            <a:br>
              <a:rPr lang="en-US" dirty="0"/>
            </a:br>
            <a:r>
              <a:rPr lang="en-US" dirty="0"/>
              <a:t>Include scenario-based training, emergency protocols, and phased onboarding of aircraft.</a:t>
            </a:r>
          </a:p>
          <a:p>
            <a:pPr>
              <a:buFont typeface="Wingdings" panose="05000000000000000000" pitchFamily="2" charset="2"/>
              <a:buChar char="q"/>
            </a:pPr>
            <a:r>
              <a:rPr lang="en-US" b="1" dirty="0"/>
              <a:t>Continue Data-Driven Monitoring</a:t>
            </a:r>
            <a:br>
              <a:rPr lang="en-US" dirty="0"/>
            </a:br>
            <a:r>
              <a:rPr lang="en-US" dirty="0"/>
              <a:t>Integrate ongoing analytics into operations to refine strategy and manage risk.</a:t>
            </a:r>
          </a:p>
          <a:p>
            <a:pPr marL="0" indent="0">
              <a:buNone/>
            </a:pPr>
            <a:endParaRPr lang="en-US" dirty="0"/>
          </a:p>
        </p:txBody>
      </p:sp>
    </p:spTree>
    <p:extLst>
      <p:ext uri="{BB962C8B-B14F-4D97-AF65-F5344CB8AC3E}">
        <p14:creationId xmlns:p14="http://schemas.microsoft.com/office/powerpoint/2010/main" val="3226615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89BD1B-8D26-8483-539E-B7F982535D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90A5C3-0FB9-7EF9-686A-5D68A810773B}"/>
              </a:ext>
            </a:extLst>
          </p:cNvPr>
          <p:cNvSpPr>
            <a:spLocks noGrp="1"/>
          </p:cNvSpPr>
          <p:nvPr>
            <p:ph type="ctrTitle"/>
          </p:nvPr>
        </p:nvSpPr>
        <p:spPr>
          <a:xfrm>
            <a:off x="1212490" y="1655521"/>
            <a:ext cx="7635250" cy="2290574"/>
          </a:xfrm>
        </p:spPr>
        <p:txBody>
          <a:bodyPr/>
          <a:lstStyle/>
          <a:p>
            <a:r>
              <a:rPr lang="en-US" dirty="0"/>
              <a:t>Aircraft Analysis from</a:t>
            </a:r>
            <a:br>
              <a:rPr lang="en-US" dirty="0"/>
            </a:br>
            <a:r>
              <a:rPr lang="en-US" dirty="0"/>
              <a:t>Aviation Accident Data </a:t>
            </a:r>
            <a:br>
              <a:rPr lang="en-US" dirty="0"/>
            </a:br>
            <a:endParaRPr lang="en-US" dirty="0"/>
          </a:p>
        </p:txBody>
      </p:sp>
    </p:spTree>
    <p:extLst>
      <p:ext uri="{BB962C8B-B14F-4D97-AF65-F5344CB8AC3E}">
        <p14:creationId xmlns:p14="http://schemas.microsoft.com/office/powerpoint/2010/main" val="495427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Overview</a:t>
            </a:r>
          </a:p>
        </p:txBody>
      </p:sp>
      <p:sp>
        <p:nvSpPr>
          <p:cNvPr id="5" name="Content Placeholder 4"/>
          <p:cNvSpPr>
            <a:spLocks noGrp="1"/>
          </p:cNvSpPr>
          <p:nvPr>
            <p:ph idx="1"/>
          </p:nvPr>
        </p:nvSpPr>
        <p:spPr>
          <a:xfrm>
            <a:off x="2586835" y="1094685"/>
            <a:ext cx="6413610" cy="3817625"/>
          </a:xfrm>
        </p:spPr>
        <p:txBody>
          <a:bodyPr>
            <a:normAutofit fontScale="77500" lnSpcReduction="20000"/>
          </a:bodyPr>
          <a:lstStyle/>
          <a:p>
            <a:pPr algn="just">
              <a:buFont typeface="Wingdings" panose="05000000000000000000" pitchFamily="2" charset="2"/>
              <a:buChar char="q"/>
            </a:pPr>
            <a:r>
              <a:rPr lang="en-US" b="1" dirty="0"/>
              <a:t>Brief intro to the aviation industry</a:t>
            </a:r>
          </a:p>
          <a:p>
            <a:pPr marL="0" indent="0" algn="just">
              <a:buNone/>
            </a:pPr>
            <a:r>
              <a:rPr lang="en-US" b="1" dirty="0"/>
              <a:t>The aviation industry is a vital component of the global economy, facilitating fast and efficient transportation of people and goods across long distances.</a:t>
            </a:r>
          </a:p>
          <a:p>
            <a:pPr algn="just">
              <a:buFont typeface="Wingdings" panose="05000000000000000000" pitchFamily="2" charset="2"/>
              <a:buChar char="q"/>
            </a:pPr>
            <a:r>
              <a:rPr lang="en-US" b="1" dirty="0"/>
              <a:t>Purpose of the analysis</a:t>
            </a:r>
          </a:p>
          <a:p>
            <a:pPr marL="0" indent="0" algn="just">
              <a:buNone/>
            </a:pPr>
            <a:r>
              <a:rPr lang="en-US" b="1" dirty="0"/>
              <a:t>To support our company's strategic entry into the aviation industry by analyzing historical accident data focusing on aircraft types, flight phases, and contributing factors in order to uncover key safety risks and provide actionable insights that will guide operational planning and risk management decisions.</a:t>
            </a:r>
          </a:p>
          <a:p>
            <a:pPr marL="0" indent="0">
              <a:buNone/>
            </a:pPr>
            <a:endParaRPr lang="en-US" b="1" dirty="0"/>
          </a:p>
        </p:txBody>
      </p:sp>
    </p:spTree>
    <p:extLst>
      <p:ext uri="{BB962C8B-B14F-4D97-AF65-F5344CB8AC3E}">
        <p14:creationId xmlns:p14="http://schemas.microsoft.com/office/powerpoint/2010/main" val="110163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CBBE41-BE0D-792C-7339-364D8C84F13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1F0EA83-B37C-7F7A-CA28-8A01956C23FD}"/>
              </a:ext>
            </a:extLst>
          </p:cNvPr>
          <p:cNvSpPr>
            <a:spLocks noGrp="1"/>
          </p:cNvSpPr>
          <p:nvPr>
            <p:ph type="title"/>
          </p:nvPr>
        </p:nvSpPr>
        <p:spPr/>
        <p:txBody>
          <a:bodyPr>
            <a:normAutofit/>
          </a:bodyPr>
          <a:lstStyle/>
          <a:p>
            <a:r>
              <a:rPr lang="en-US" dirty="0"/>
              <a:t>Business Understanding</a:t>
            </a:r>
          </a:p>
        </p:txBody>
      </p:sp>
      <p:sp>
        <p:nvSpPr>
          <p:cNvPr id="5" name="Content Placeholder 4">
            <a:extLst>
              <a:ext uri="{FF2B5EF4-FFF2-40B4-BE49-F238E27FC236}">
                <a16:creationId xmlns:a16="http://schemas.microsoft.com/office/drawing/2014/main" id="{E1A4BB1A-744F-29F4-0E59-1963788A59DB}"/>
              </a:ext>
            </a:extLst>
          </p:cNvPr>
          <p:cNvSpPr>
            <a:spLocks noGrp="1"/>
          </p:cNvSpPr>
          <p:nvPr>
            <p:ph idx="1"/>
          </p:nvPr>
        </p:nvSpPr>
        <p:spPr/>
        <p:txBody>
          <a:bodyPr>
            <a:normAutofit fontScale="92500" lnSpcReduction="10000"/>
          </a:bodyPr>
          <a:lstStyle/>
          <a:p>
            <a:pPr marL="0" indent="0" algn="just">
              <a:buNone/>
            </a:pPr>
            <a:r>
              <a:rPr lang="en-US" dirty="0"/>
              <a:t>As part of its diversification strategy, our company is expanding into the aviation sector specifically the operation of aircraft for both commercial and private use.</a:t>
            </a:r>
          </a:p>
          <a:p>
            <a:pPr marL="0" indent="0" algn="just">
              <a:buNone/>
            </a:pPr>
            <a:r>
              <a:rPr lang="en-US" dirty="0"/>
              <a:t>By analyzing aviation accident records, this project aims to uncover patterns related to accident frequency, flight phases, and fatality rates. These insights will directly support the Head of the Aviation Division in identifying safer and more reliable aircraft for purchase.</a:t>
            </a:r>
          </a:p>
          <a:p>
            <a:pPr marL="0" indent="0">
              <a:buNone/>
            </a:pPr>
            <a:endParaRPr lang="en-US" dirty="0"/>
          </a:p>
        </p:txBody>
      </p:sp>
    </p:spTree>
    <p:extLst>
      <p:ext uri="{BB962C8B-B14F-4D97-AF65-F5344CB8AC3E}">
        <p14:creationId xmlns:p14="http://schemas.microsoft.com/office/powerpoint/2010/main" val="4212864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60C3C4-22AE-56E8-5E4B-0090C3249EB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54BCDED-23C3-F753-86D7-B6584ACD3BB4}"/>
              </a:ext>
            </a:extLst>
          </p:cNvPr>
          <p:cNvSpPr>
            <a:spLocks noGrp="1"/>
          </p:cNvSpPr>
          <p:nvPr>
            <p:ph type="title"/>
          </p:nvPr>
        </p:nvSpPr>
        <p:spPr/>
        <p:txBody>
          <a:bodyPr>
            <a:normAutofit/>
          </a:bodyPr>
          <a:lstStyle/>
          <a:p>
            <a:r>
              <a:rPr lang="en-US" dirty="0"/>
              <a:t>Business Understanding</a:t>
            </a:r>
          </a:p>
        </p:txBody>
      </p:sp>
      <p:sp>
        <p:nvSpPr>
          <p:cNvPr id="5" name="Content Placeholder 4">
            <a:extLst>
              <a:ext uri="{FF2B5EF4-FFF2-40B4-BE49-F238E27FC236}">
                <a16:creationId xmlns:a16="http://schemas.microsoft.com/office/drawing/2014/main" id="{526C032A-5F3D-362A-E0F0-AF7BF180CC11}"/>
              </a:ext>
            </a:extLst>
          </p:cNvPr>
          <p:cNvSpPr>
            <a:spLocks noGrp="1"/>
          </p:cNvSpPr>
          <p:nvPr>
            <p:ph idx="1"/>
          </p:nvPr>
        </p:nvSpPr>
        <p:spPr/>
        <p:txBody>
          <a:bodyPr>
            <a:normAutofit fontScale="85000" lnSpcReduction="20000"/>
          </a:bodyPr>
          <a:lstStyle/>
          <a:p>
            <a:pPr marL="0" indent="0">
              <a:buNone/>
            </a:pPr>
            <a:r>
              <a:rPr lang="en-US" dirty="0"/>
              <a:t>Key Business Questions</a:t>
            </a:r>
          </a:p>
          <a:p>
            <a:pPr algn="just"/>
            <a:r>
              <a:rPr lang="en-US" dirty="0"/>
              <a:t>Which aircraft types historically had the highest and lowest number of accidents?</a:t>
            </a:r>
          </a:p>
          <a:p>
            <a:pPr algn="just"/>
            <a:r>
              <a:rPr lang="en-US" dirty="0"/>
              <a:t>During which phases of flight are accidents most likely to occur?</a:t>
            </a:r>
          </a:p>
          <a:p>
            <a:pPr algn="just"/>
            <a:r>
              <a:rPr lang="en-US" dirty="0"/>
              <a:t>Which aircraft types are associated with the highest number of fatalities?</a:t>
            </a:r>
          </a:p>
          <a:p>
            <a:pPr algn="just"/>
            <a:r>
              <a:rPr lang="en-US" dirty="0"/>
              <a:t>How does the purpose of flight impact accident rates?</a:t>
            </a:r>
          </a:p>
          <a:p>
            <a:pPr algn="just"/>
            <a:r>
              <a:rPr lang="en-US" dirty="0"/>
              <a:t>What data-supported recommendations can be made to minimize risk when selecting aircraft?</a:t>
            </a:r>
          </a:p>
          <a:p>
            <a:pPr marL="0" indent="0">
              <a:buNone/>
            </a:pPr>
            <a:endParaRPr lang="en-US" dirty="0"/>
          </a:p>
        </p:txBody>
      </p:sp>
    </p:spTree>
    <p:extLst>
      <p:ext uri="{BB962C8B-B14F-4D97-AF65-F5344CB8AC3E}">
        <p14:creationId xmlns:p14="http://schemas.microsoft.com/office/powerpoint/2010/main" val="2465119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ACBB9-5A65-FE3F-CCFD-3754C293049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A3EA8F8-2466-B260-B1C1-F4556FB7A6FF}"/>
              </a:ext>
            </a:extLst>
          </p:cNvPr>
          <p:cNvSpPr>
            <a:spLocks noGrp="1"/>
          </p:cNvSpPr>
          <p:nvPr>
            <p:ph type="title"/>
          </p:nvPr>
        </p:nvSpPr>
        <p:spPr/>
        <p:txBody>
          <a:bodyPr>
            <a:normAutofit/>
          </a:bodyPr>
          <a:lstStyle/>
          <a:p>
            <a:r>
              <a:rPr lang="en-US" dirty="0"/>
              <a:t>Data Analysis</a:t>
            </a:r>
          </a:p>
        </p:txBody>
      </p:sp>
      <p:sp>
        <p:nvSpPr>
          <p:cNvPr id="5" name="Content Placeholder 4">
            <a:extLst>
              <a:ext uri="{FF2B5EF4-FFF2-40B4-BE49-F238E27FC236}">
                <a16:creationId xmlns:a16="http://schemas.microsoft.com/office/drawing/2014/main" id="{35F71760-327F-D0BC-4733-E330887D07F7}"/>
              </a:ext>
            </a:extLst>
          </p:cNvPr>
          <p:cNvSpPr>
            <a:spLocks noGrp="1"/>
          </p:cNvSpPr>
          <p:nvPr>
            <p:ph idx="1"/>
          </p:nvPr>
        </p:nvSpPr>
        <p:spPr/>
        <p:txBody>
          <a:bodyPr>
            <a:normAutofit/>
          </a:bodyPr>
          <a:lstStyle/>
          <a:p>
            <a:pPr marL="0" indent="0" algn="just">
              <a:buNone/>
            </a:pPr>
            <a:r>
              <a:rPr lang="en-US" dirty="0"/>
              <a:t>The goal of the analysis was to discover important trends and safety insights by examining different aspects of aviation accidents, such as aircraft type, flight phase, fatalities, and purpose of flight. Key visualizations in the next slides.</a:t>
            </a:r>
          </a:p>
        </p:txBody>
      </p:sp>
    </p:spTree>
    <p:extLst>
      <p:ext uri="{BB962C8B-B14F-4D97-AF65-F5344CB8AC3E}">
        <p14:creationId xmlns:p14="http://schemas.microsoft.com/office/powerpoint/2010/main" val="1734029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 </a:t>
            </a:r>
            <a:r>
              <a:rPr lang="en-US" dirty="0">
                <a:solidFill>
                  <a:schemeClr val="bg1"/>
                </a:solidFill>
              </a:rPr>
              <a:t>Data Analysis (</a:t>
            </a:r>
            <a:r>
              <a:rPr lang="en-US" sz="3600" b="1" dirty="0">
                <a:solidFill>
                  <a:schemeClr val="bg1"/>
                </a:solidFill>
              </a:rPr>
              <a:t>Accident Trends Over Time</a:t>
            </a:r>
            <a:r>
              <a:rPr lang="en-US" sz="3200" b="1" dirty="0">
                <a:solidFill>
                  <a:schemeClr val="bg1"/>
                </a:solidFill>
              </a:rPr>
              <a:t>)</a:t>
            </a:r>
            <a:endParaRPr lang="en-US" sz="3200" dirty="0">
              <a:solidFill>
                <a:schemeClr val="bg1"/>
              </a:solidFill>
            </a:endParaRPr>
          </a:p>
        </p:txBody>
      </p:sp>
      <p:pic>
        <p:nvPicPr>
          <p:cNvPr id="36" name="Content Placeholder 35">
            <a:extLst>
              <a:ext uri="{FF2B5EF4-FFF2-40B4-BE49-F238E27FC236}">
                <a16:creationId xmlns:a16="http://schemas.microsoft.com/office/drawing/2014/main" id="{5947A614-2E61-ADA8-2A7D-5C36941BEDC7}"/>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601670" y="1200150"/>
            <a:ext cx="6413610" cy="3509470"/>
          </a:xfrm>
        </p:spPr>
      </p:pic>
      <p:sp>
        <p:nvSpPr>
          <p:cNvPr id="6" name="TextBox 5">
            <a:extLst>
              <a:ext uri="{FF2B5EF4-FFF2-40B4-BE49-F238E27FC236}">
                <a16:creationId xmlns:a16="http://schemas.microsoft.com/office/drawing/2014/main" id="{F5F48F1A-FEE3-E1B6-13E4-ECE9A45F955D}"/>
              </a:ext>
            </a:extLst>
          </p:cNvPr>
          <p:cNvSpPr txBox="1"/>
          <p:nvPr/>
        </p:nvSpPr>
        <p:spPr>
          <a:xfrm>
            <a:off x="7015280" y="1350110"/>
            <a:ext cx="1374345" cy="3046988"/>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dirty="0"/>
              <a:t>Cessna aircrafts have the most accidents recorded with high accidents recorded between 1970 and 2000</a:t>
            </a:r>
          </a:p>
        </p:txBody>
      </p:sp>
    </p:spTree>
    <p:extLst>
      <p:ext uri="{BB962C8B-B14F-4D97-AF65-F5344CB8AC3E}">
        <p14:creationId xmlns:p14="http://schemas.microsoft.com/office/powerpoint/2010/main" val="4170783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9A955-41EE-5A4A-72BC-B0B5B6E8D60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2A3DD5E-D3A3-EA0D-2AD1-285463C94BF3}"/>
              </a:ext>
            </a:extLst>
          </p:cNvPr>
          <p:cNvSpPr>
            <a:spLocks noGrp="1"/>
          </p:cNvSpPr>
          <p:nvPr>
            <p:ph type="title"/>
          </p:nvPr>
        </p:nvSpPr>
        <p:spPr/>
        <p:txBody>
          <a:bodyPr>
            <a:normAutofit/>
          </a:bodyPr>
          <a:lstStyle/>
          <a:p>
            <a:r>
              <a:rPr lang="en-US" dirty="0"/>
              <a:t> </a:t>
            </a:r>
            <a:r>
              <a:rPr lang="en-US" sz="4000" dirty="0"/>
              <a:t>Data Analysis </a:t>
            </a:r>
            <a:r>
              <a:rPr lang="en-US" dirty="0"/>
              <a:t>(</a:t>
            </a:r>
            <a:r>
              <a:rPr lang="en-US" sz="3200" dirty="0"/>
              <a:t>Fatalities by Aircraft Type</a:t>
            </a:r>
            <a:r>
              <a:rPr lang="en-US" dirty="0"/>
              <a:t>)</a:t>
            </a:r>
          </a:p>
        </p:txBody>
      </p:sp>
      <p:pic>
        <p:nvPicPr>
          <p:cNvPr id="10" name="Content Placeholder 9">
            <a:extLst>
              <a:ext uri="{FF2B5EF4-FFF2-40B4-BE49-F238E27FC236}">
                <a16:creationId xmlns:a16="http://schemas.microsoft.com/office/drawing/2014/main" id="{4030099A-4E5F-AF0E-CD60-2B64832A4C4F}"/>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48965" y="1197405"/>
            <a:ext cx="5882970" cy="3513138"/>
          </a:xfrm>
        </p:spPr>
      </p:pic>
      <p:sp>
        <p:nvSpPr>
          <p:cNvPr id="2" name="TextBox 1">
            <a:extLst>
              <a:ext uri="{FF2B5EF4-FFF2-40B4-BE49-F238E27FC236}">
                <a16:creationId xmlns:a16="http://schemas.microsoft.com/office/drawing/2014/main" id="{6ED3928E-D855-D5CB-198A-FB63C95D70B4}"/>
              </a:ext>
            </a:extLst>
          </p:cNvPr>
          <p:cNvSpPr txBox="1"/>
          <p:nvPr/>
        </p:nvSpPr>
        <p:spPr>
          <a:xfrm>
            <a:off x="6350970" y="1173182"/>
            <a:ext cx="2137870" cy="3108543"/>
          </a:xfrm>
          <a:prstGeom prst="rect">
            <a:avLst/>
          </a:prstGeom>
          <a:noFill/>
        </p:spPr>
        <p:txBody>
          <a:bodyPr wrap="square" rtlCol="0">
            <a:spAutoFit/>
          </a:bodyPr>
          <a:lstStyle/>
          <a:p>
            <a:pPr marL="285750" indent="-285750" algn="just">
              <a:buFont typeface="Wingdings" panose="05000000000000000000" pitchFamily="2" charset="2"/>
              <a:buChar char="Ø"/>
            </a:pPr>
            <a:r>
              <a:rPr lang="en-US" sz="1400" b="0" i="0" dirty="0">
                <a:effectLst/>
              </a:rPr>
              <a:t>The chart shows which aircraft types are deadliest based on total fatalities, even if they didn’t crash often.</a:t>
            </a:r>
          </a:p>
          <a:p>
            <a:pPr marL="285750" indent="-285750" algn="just">
              <a:buFont typeface="Wingdings" panose="05000000000000000000" pitchFamily="2" charset="2"/>
              <a:buChar char="Ø"/>
            </a:pPr>
            <a:r>
              <a:rPr lang="en-US" sz="1400" b="0" i="0" dirty="0">
                <a:effectLst/>
              </a:rPr>
              <a:t>The analysis showed that the Boeing 737 and Boeing 737-200 accounted for the highest number of fatalities across all aircraft types in the dataset.</a:t>
            </a:r>
            <a:endParaRPr lang="en-US" sz="1400" dirty="0"/>
          </a:p>
        </p:txBody>
      </p:sp>
    </p:spTree>
    <p:extLst>
      <p:ext uri="{BB962C8B-B14F-4D97-AF65-F5344CB8AC3E}">
        <p14:creationId xmlns:p14="http://schemas.microsoft.com/office/powerpoint/2010/main" val="2289893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6D23C7-8CC0-F13E-AC71-BC893FAF283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57891C1-A0DA-BA1D-BB52-05423DFEB1A3}"/>
              </a:ext>
            </a:extLst>
          </p:cNvPr>
          <p:cNvSpPr>
            <a:spLocks noGrp="1"/>
          </p:cNvSpPr>
          <p:nvPr>
            <p:ph type="title"/>
          </p:nvPr>
        </p:nvSpPr>
        <p:spPr/>
        <p:txBody>
          <a:bodyPr>
            <a:normAutofit/>
          </a:bodyPr>
          <a:lstStyle/>
          <a:p>
            <a:r>
              <a:rPr lang="en-US" sz="4000" dirty="0"/>
              <a:t>Data Analysis (</a:t>
            </a:r>
            <a:r>
              <a:rPr lang="en-US" sz="3200" dirty="0"/>
              <a:t>Accidents by Phase of Flight)</a:t>
            </a:r>
          </a:p>
        </p:txBody>
      </p:sp>
      <p:pic>
        <p:nvPicPr>
          <p:cNvPr id="6" name="Content Placeholder 5">
            <a:extLst>
              <a:ext uri="{FF2B5EF4-FFF2-40B4-BE49-F238E27FC236}">
                <a16:creationId xmlns:a16="http://schemas.microsoft.com/office/drawing/2014/main" id="{D0A78944-91B7-D389-2268-793BC695744F}"/>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48965" y="1197405"/>
            <a:ext cx="5879903" cy="3665538"/>
          </a:xfrm>
        </p:spPr>
      </p:pic>
      <p:sp>
        <p:nvSpPr>
          <p:cNvPr id="2" name="TextBox 1">
            <a:extLst>
              <a:ext uri="{FF2B5EF4-FFF2-40B4-BE49-F238E27FC236}">
                <a16:creationId xmlns:a16="http://schemas.microsoft.com/office/drawing/2014/main" id="{C140808E-7153-AB00-2D37-6405F58EDCDC}"/>
              </a:ext>
            </a:extLst>
          </p:cNvPr>
          <p:cNvSpPr txBox="1"/>
          <p:nvPr/>
        </p:nvSpPr>
        <p:spPr>
          <a:xfrm>
            <a:off x="6328868" y="1350110"/>
            <a:ext cx="1755347" cy="1754326"/>
          </a:xfrm>
          <a:prstGeom prst="rect">
            <a:avLst/>
          </a:prstGeom>
          <a:noFill/>
        </p:spPr>
        <p:txBody>
          <a:bodyPr wrap="square" rtlCol="0">
            <a:spAutoFit/>
          </a:bodyPr>
          <a:lstStyle/>
          <a:p>
            <a:pPr marL="285750" indent="-285750" algn="ctr">
              <a:buFont typeface="Wingdings" panose="05000000000000000000" pitchFamily="2" charset="2"/>
              <a:buChar char="Ø"/>
            </a:pPr>
            <a:r>
              <a:rPr lang="en-US" b="0" i="0" dirty="0">
                <a:effectLst/>
                <a:latin typeface="system-ui"/>
              </a:rPr>
              <a:t> Landing, takeoff, and cruise phases </a:t>
            </a:r>
            <a:r>
              <a:rPr lang="en-US" b="0" i="0" dirty="0">
                <a:effectLst/>
              </a:rPr>
              <a:t>account for most of the accidents</a:t>
            </a:r>
            <a:endParaRPr lang="en-US" dirty="0"/>
          </a:p>
        </p:txBody>
      </p:sp>
    </p:spTree>
    <p:extLst>
      <p:ext uri="{BB962C8B-B14F-4D97-AF65-F5344CB8AC3E}">
        <p14:creationId xmlns:p14="http://schemas.microsoft.com/office/powerpoint/2010/main" val="2632810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D6FDC6-3975-BD38-32B4-8815F5D4B73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7029F9F-235C-241A-594E-2FB52C1C86D4}"/>
              </a:ext>
            </a:extLst>
          </p:cNvPr>
          <p:cNvSpPr>
            <a:spLocks noGrp="1"/>
          </p:cNvSpPr>
          <p:nvPr>
            <p:ph type="title"/>
          </p:nvPr>
        </p:nvSpPr>
        <p:spPr/>
        <p:txBody>
          <a:bodyPr>
            <a:normAutofit/>
          </a:bodyPr>
          <a:lstStyle/>
          <a:p>
            <a:r>
              <a:rPr lang="en-US" sz="4000" dirty="0"/>
              <a:t>Data Analysis (</a:t>
            </a:r>
            <a:r>
              <a:rPr lang="en-US" sz="3200" dirty="0"/>
              <a:t>Interactive Dashboard)</a:t>
            </a:r>
          </a:p>
        </p:txBody>
      </p:sp>
      <p:pic>
        <p:nvPicPr>
          <p:cNvPr id="8" name="Content Placeholder 7">
            <a:extLst>
              <a:ext uri="{FF2B5EF4-FFF2-40B4-BE49-F238E27FC236}">
                <a16:creationId xmlns:a16="http://schemas.microsoft.com/office/drawing/2014/main" id="{95278654-011B-53F2-BBA5-99BED78115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8220" y="1044575"/>
            <a:ext cx="7927560" cy="3817938"/>
          </a:xfrm>
        </p:spPr>
      </p:pic>
    </p:spTree>
    <p:extLst>
      <p:ext uri="{BB962C8B-B14F-4D97-AF65-F5344CB8AC3E}">
        <p14:creationId xmlns:p14="http://schemas.microsoft.com/office/powerpoint/2010/main" val="21290442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plate PresentationGo Dark">
  <a:themeElements>
    <a:clrScheme name="PGO2">
      <a:dk1>
        <a:sysClr val="windowText" lastClr="000000"/>
      </a:dk1>
      <a:lt1>
        <a:sysClr val="window" lastClr="FFFFFF"/>
      </a:lt1>
      <a:dk2>
        <a:srgbClr val="063951"/>
      </a:dk2>
      <a:lt2>
        <a:srgbClr val="D3D3D3"/>
      </a:lt2>
      <a:accent1>
        <a:srgbClr val="3A5C84"/>
      </a:accent1>
      <a:accent2>
        <a:srgbClr val="F7931F"/>
      </a:accent2>
      <a:accent3>
        <a:srgbClr val="4CC1EF"/>
      </a:accent3>
      <a:accent4>
        <a:srgbClr val="FFCC4C"/>
      </a:accent4>
      <a:accent5>
        <a:srgbClr val="C13018"/>
      </a:accent5>
      <a:accent6>
        <a:srgbClr val="A2B969"/>
      </a:accent6>
      <a:hlink>
        <a:srgbClr val="6C2B43"/>
      </a:hlink>
      <a:folHlink>
        <a:srgbClr val="6C2B43"/>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613</Words>
  <Application>Microsoft Office PowerPoint</Application>
  <PresentationFormat>On-screen Show (16:9)</PresentationFormat>
  <Paragraphs>41</Paragraphs>
  <Slides>12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vt:lpstr>
      <vt:lpstr>Calibri</vt:lpstr>
      <vt:lpstr>Calibri Light</vt:lpstr>
      <vt:lpstr>Helvetica</vt:lpstr>
      <vt:lpstr>Open Sans</vt:lpstr>
      <vt:lpstr>system-ui</vt:lpstr>
      <vt:lpstr>Wingdings</vt:lpstr>
      <vt:lpstr>Office Theme</vt:lpstr>
      <vt:lpstr>Template PresentationGo Dark</vt:lpstr>
      <vt:lpstr>Aircraft Analysis from Aviation Accident Data  </vt:lpstr>
      <vt:lpstr>Overview</vt:lpstr>
      <vt:lpstr>Business Understanding</vt:lpstr>
      <vt:lpstr>Business Understanding</vt:lpstr>
      <vt:lpstr>Data Analysis</vt:lpstr>
      <vt:lpstr> Data Analysis (Accident Trends Over Time)</vt:lpstr>
      <vt:lpstr> Data Analysis (Fatalities by Aircraft Type)</vt:lpstr>
      <vt:lpstr>Data Analysis (Accidents by Phase of Flight)</vt:lpstr>
      <vt:lpstr>Data Analysis (Interactive Dashboard)</vt:lpstr>
      <vt:lpstr>Business Recommendations</vt:lpstr>
      <vt:lpstr>Next Steps</vt:lpstr>
      <vt:lpstr>Aircraft Analysis from Aviation Accident Data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2025-06-29T09:28:17Z</dcterms:modified>
</cp:coreProperties>
</file>