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67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1335" y="962758"/>
            <a:ext cx="10364488" cy="3049717"/>
          </a:xfrm>
        </p:spPr>
        <p:txBody>
          <a:bodyPr bIns="0" anchor="b">
            <a:normAutofit/>
          </a:bodyPr>
          <a:lstStyle>
            <a:lvl1pPr algn="l"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1336" y="4237446"/>
            <a:ext cx="10364486" cy="117314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2160" b="0" cap="all" baseline="0">
                <a:solidFill>
                  <a:schemeClr val="tx1"/>
                </a:solidFill>
              </a:defRPr>
            </a:lvl1pPr>
            <a:lvl2pPr marL="548640" indent="0" algn="ctr">
              <a:buNone/>
              <a:defRPr sz="216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9801" y="395169"/>
            <a:ext cx="5968698" cy="37104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725197" y="958767"/>
            <a:ext cx="973223" cy="604294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901336" y="4234250"/>
            <a:ext cx="1036448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280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77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26933" y="958768"/>
            <a:ext cx="1938890" cy="559186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3606" y="958768"/>
            <a:ext cx="9394596" cy="55918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1326933" y="958768"/>
            <a:ext cx="0" cy="559186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07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11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5087" y="2107356"/>
            <a:ext cx="10371785" cy="2265540"/>
          </a:xfrm>
        </p:spPr>
        <p:txBody>
          <a:bodyPr anchor="b">
            <a:normAutofit/>
          </a:bodyPr>
          <a:lstStyle>
            <a:lvl1pPr algn="l"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5087" y="4567435"/>
            <a:ext cx="10356535" cy="1215515"/>
          </a:xfrm>
        </p:spPr>
        <p:txBody>
          <a:bodyPr tIns="91440">
            <a:normAutofit/>
          </a:bodyPr>
          <a:lstStyle>
            <a:lvl1pPr marL="0" indent="0" algn="l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45087" y="4565982"/>
            <a:ext cx="103565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80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9061" y="965867"/>
            <a:ext cx="11526762" cy="12711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6797" y="2413054"/>
            <a:ext cx="5574182" cy="4138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96525" y="2420812"/>
            <a:ext cx="5574182" cy="41298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86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630" y="964996"/>
            <a:ext cx="11529193" cy="12675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629" y="2423459"/>
            <a:ext cx="5574182" cy="9623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640" b="0" cap="all" baseline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6629" y="3389124"/>
            <a:ext cx="5574182" cy="31733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94835" y="2427604"/>
            <a:ext cx="5574182" cy="962684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640" b="0" cap="all" baseline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94835" y="3385790"/>
            <a:ext cx="5574182" cy="31648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888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744675" y="2216506"/>
            <a:ext cx="1152902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58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7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606" y="958768"/>
            <a:ext cx="3927719" cy="2696540"/>
          </a:xfrm>
        </p:spPr>
        <p:txBody>
          <a:bodyPr anchor="b">
            <a:normAutofit/>
          </a:bodyPr>
          <a:lstStyle>
            <a:lvl1pPr algn="l"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2457" y="958769"/>
            <a:ext cx="7214964" cy="559059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3606" y="3846590"/>
            <a:ext cx="3930016" cy="2697817"/>
          </a:xfrm>
        </p:spPr>
        <p:txBody>
          <a:bodyPr/>
          <a:lstStyle>
            <a:lvl1pPr marL="0" indent="0" algn="l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737936" y="3846589"/>
            <a:ext cx="392338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68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972865" y="578605"/>
            <a:ext cx="4889440" cy="617892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447" y="1355416"/>
            <a:ext cx="6638794" cy="2196701"/>
          </a:xfrm>
        </p:spPr>
        <p:txBody>
          <a:bodyPr anchor="b">
            <a:normAutofit/>
          </a:bodyPr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49268" y="1347051"/>
            <a:ext cx="3349405" cy="4639592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40395" y="3775191"/>
            <a:ext cx="6629285" cy="2404490"/>
          </a:xfrm>
        </p:spPr>
        <p:txBody>
          <a:bodyPr>
            <a:normAutofit/>
          </a:bodyPr>
          <a:lstStyle>
            <a:lvl1pPr marL="0" indent="0" algn="l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36859" y="6563828"/>
            <a:ext cx="6632821" cy="384148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36858" y="382369"/>
            <a:ext cx="6649205" cy="385117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736859" y="3772326"/>
            <a:ext cx="663282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65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423372"/>
            <a:ext cx="14630400" cy="49271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7351776"/>
            <a:ext cx="14630400" cy="89154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41895" y="965423"/>
            <a:ext cx="11523930" cy="12590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1895" y="2418879"/>
            <a:ext cx="11523930" cy="4140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4966" y="396445"/>
            <a:ext cx="4200858" cy="371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1895" y="395169"/>
            <a:ext cx="7126603" cy="371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6073" y="958767"/>
            <a:ext cx="973223" cy="60429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336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7354096"/>
            <a:ext cx="146304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50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84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20000"/>
        </a:lnSpc>
        <a:spcBef>
          <a:spcPts val="12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16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92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8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120000"/>
        </a:lnSpc>
        <a:spcBef>
          <a:spcPts val="6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0066FF"/>
            </a:gs>
            <a:gs pos="50000">
              <a:srgbClr val="9933FF"/>
            </a:gs>
            <a:gs pos="100000">
              <a:srgbClr val="FF66CC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9871" y="663407"/>
            <a:ext cx="8101898" cy="8002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4600" b="1" i="0" dirty="0">
                <a:solidFill>
                  <a:srgbClr val="FFFFFF"/>
                </a:solidFill>
              </a:rPr>
              <a:t>🕹 Quiz Game</a:t>
            </a:r>
            <a:r>
              <a:rPr lang="en-US" sz="4600" b="1" dirty="0">
                <a:solidFill>
                  <a:srgbClr val="FFFFFF"/>
                </a:solidFill>
              </a:rPr>
              <a:t> GUI </a:t>
            </a:r>
            <a:r>
              <a:rPr sz="4600" b="1" i="0" dirty="0">
                <a:solidFill>
                  <a:srgbClr val="FFFFFF"/>
                </a:solidFill>
              </a:rPr>
              <a:t>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63077" y="204667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000" b="1" i="0" dirty="0">
                <a:solidFill>
                  <a:srgbClr val="FFFFFF"/>
                </a:solidFill>
              </a:rPr>
              <a:t>Dipu Mondol (ID: IT-24040)
Limon Hasan (ID: IT-24041)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63077" y="356616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200" b="0" i="0" dirty="0">
                <a:solidFill>
                  <a:srgbClr val="FFFFFF"/>
                </a:solidFill>
              </a:rPr>
              <a:t>Adviser: Mr. </a:t>
            </a:r>
            <a:r>
              <a:rPr sz="2200" b="0" i="0" dirty="0" err="1">
                <a:solidFill>
                  <a:srgbClr val="FFFFFF"/>
                </a:solidFill>
              </a:rPr>
              <a:t>Ziaur</a:t>
            </a:r>
            <a:r>
              <a:rPr sz="2200" b="0" i="0" dirty="0">
                <a:solidFill>
                  <a:srgbClr val="FFFFFF"/>
                </a:solidFill>
              </a:rPr>
              <a:t> Rahman (Associate Professor)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11760" y="4613055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000" b="0" i="1" dirty="0" err="1">
                <a:solidFill>
                  <a:srgbClr val="FFFFFF"/>
                </a:solidFill>
              </a:rPr>
              <a:t>Mawlana</a:t>
            </a:r>
            <a:r>
              <a:rPr sz="2000" b="0" i="1" dirty="0">
                <a:solidFill>
                  <a:srgbClr val="FFFFFF"/>
                </a:solidFill>
              </a:rPr>
              <a:t> </a:t>
            </a:r>
            <a:r>
              <a:rPr sz="2000" b="0" i="1" dirty="0" err="1">
                <a:solidFill>
                  <a:srgbClr val="FFFFFF"/>
                </a:solidFill>
              </a:rPr>
              <a:t>Bhashani</a:t>
            </a:r>
            <a:r>
              <a:rPr sz="2000" b="0" i="1" dirty="0">
                <a:solidFill>
                  <a:srgbClr val="FFFFFF"/>
                </a:solidFill>
              </a:rPr>
              <a:t> Science and Technology University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5653" y="405835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200" b="1" i="0" dirty="0">
                <a:solidFill>
                  <a:srgbClr val="FFFFFF"/>
                </a:solidFill>
              </a:rPr>
              <a:t>Department of Information and Communication Technology (ICT)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BD7E-FAF5-479D-B605-EF5974E82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061" y="962758"/>
            <a:ext cx="14023910" cy="3049717"/>
          </a:xfrm>
        </p:spPr>
        <p:txBody>
          <a:bodyPr anchor="ctr">
            <a:normAutofit/>
          </a:bodyPr>
          <a:lstStyle/>
          <a:p>
            <a:r>
              <a:rPr lang="en-US" sz="6600" dirty="0"/>
              <a:t>✨</a:t>
            </a:r>
            <a:r>
              <a:rPr lang="en-US" sz="1200" dirty="0"/>
              <a:t> </a:t>
            </a:r>
            <a:r>
              <a:rPr lang="en-US" sz="6000" dirty="0">
                <a:latin typeface="Bahnschrift SemiBold SemiConden" panose="020B0502040204020203" pitchFamily="34" charset="0"/>
              </a:rPr>
              <a:t>THANK YOU FOR YOUR ATTENTION</a:t>
            </a:r>
            <a:br>
              <a:rPr lang="en-US" sz="6000" dirty="0">
                <a:latin typeface="Bahnschrift SemiBold SemiConden" panose="020B0502040204020203" pitchFamily="34" charset="0"/>
              </a:rPr>
            </a:br>
            <a:r>
              <a:rPr lang="en-US" sz="6000" dirty="0">
                <a:latin typeface="Bahnschrift SemiBold SemiConden" panose="020B0502040204020203" pitchFamily="34" charset="0"/>
              </a:rPr>
              <a:t>                    </a:t>
            </a:r>
            <a:endParaRPr lang="en-US" sz="6000" dirty="0">
              <a:highlight>
                <a:srgbClr val="800080"/>
              </a:highlight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94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48640" y="548640"/>
            <a:ext cx="13716000" cy="694944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11480" y="548640"/>
            <a:ext cx="182880" cy="6949440"/>
          </a:xfrm>
          <a:prstGeom prst="rect">
            <a:avLst/>
          </a:prstGeom>
          <a:solidFill>
            <a:srgbClr val="FF5E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82296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200" b="1">
                <a:solidFill>
                  <a:srgbClr val="FF5E4D"/>
                </a:solidFill>
              </a:defRPr>
            </a:pPr>
            <a:r>
              <a:t>Project Overview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737360"/>
            <a:ext cx="2743200" cy="45720"/>
          </a:xfrm>
          <a:prstGeom prst="rect">
            <a:avLst/>
          </a:prstGeom>
          <a:solidFill>
            <a:srgbClr val="FFC3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914400" y="1920240"/>
            <a:ext cx="8377358" cy="22159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600"/>
              </a:spcAft>
              <a:defRPr sz="2000">
                <a:solidFill>
                  <a:srgbClr val="303942"/>
                </a:solidFill>
              </a:defRPr>
            </a:pPr>
            <a:r>
              <a:rPr dirty="0"/>
              <a:t>• Project Name: Quiz Game</a:t>
            </a:r>
          </a:p>
          <a:p>
            <a:pPr>
              <a:spcAft>
                <a:spcPts val="600"/>
              </a:spcAft>
              <a:defRPr sz="2000">
                <a:solidFill>
                  <a:srgbClr val="303942"/>
                </a:solidFill>
              </a:defRPr>
            </a:pPr>
            <a:r>
              <a:rPr dirty="0"/>
              <a:t>• Platform: GUI Red Studio 13</a:t>
            </a:r>
          </a:p>
          <a:p>
            <a:pPr>
              <a:spcAft>
                <a:spcPts val="600"/>
              </a:spcAft>
              <a:defRPr sz="2000">
                <a:solidFill>
                  <a:srgbClr val="303942"/>
                </a:solidFill>
              </a:defRPr>
            </a:pPr>
            <a:r>
              <a:rPr dirty="0"/>
              <a:t>• Language: C++</a:t>
            </a:r>
          </a:p>
          <a:p>
            <a:pPr>
              <a:spcAft>
                <a:spcPts val="600"/>
              </a:spcAft>
              <a:defRPr sz="2000">
                <a:solidFill>
                  <a:srgbClr val="303942"/>
                </a:solidFill>
              </a:defRPr>
            </a:pPr>
            <a:r>
              <a:rPr dirty="0"/>
              <a:t>• Type: Interactive Quiz Application</a:t>
            </a:r>
          </a:p>
          <a:p>
            <a:pPr>
              <a:spcAft>
                <a:spcPts val="600"/>
              </a:spcAft>
              <a:defRPr sz="2000">
                <a:solidFill>
                  <a:srgbClr val="303942"/>
                </a:solidFill>
              </a:defRPr>
            </a:pPr>
            <a:r>
              <a:rPr dirty="0"/>
              <a:t>• Features: Multiple choice, scoring</a:t>
            </a:r>
            <a:r>
              <a:rPr lang="en-US" dirty="0"/>
              <a:t> points</a:t>
            </a:r>
            <a:r>
              <a:rPr dirty="0"/>
              <a:t>, automatic question loading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48640" y="548640"/>
            <a:ext cx="13716000" cy="694944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11480" y="548640"/>
            <a:ext cx="182880" cy="6949440"/>
          </a:xfrm>
          <a:prstGeom prst="rect">
            <a:avLst/>
          </a:prstGeom>
          <a:solidFill>
            <a:srgbClr val="FFC3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82296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200" b="1">
                <a:solidFill>
                  <a:srgbClr val="FFC300"/>
                </a:solidFill>
              </a:defRPr>
            </a:pPr>
            <a:r>
              <a:t>GUI Preview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737360"/>
            <a:ext cx="2743200" cy="4572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914400" y="1920240"/>
            <a:ext cx="9936503" cy="183127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600"/>
              </a:spcAft>
              <a:defRPr sz="2000">
                <a:solidFill>
                  <a:srgbClr val="303942"/>
                </a:solidFill>
              </a:defRPr>
            </a:pPr>
            <a:r>
              <a:rPr dirty="0"/>
              <a:t>• Clean, spacious layout with left-aligned questions and easy-to-click radio buttons.</a:t>
            </a:r>
          </a:p>
          <a:p>
            <a:pPr>
              <a:spcAft>
                <a:spcPts val="600"/>
              </a:spcAft>
              <a:defRPr sz="2000">
                <a:solidFill>
                  <a:srgbClr val="303942"/>
                </a:solidFill>
              </a:defRPr>
            </a:pPr>
            <a:r>
              <a:rPr dirty="0"/>
              <a:t>• Confirm button for submission and a visible Points display.</a:t>
            </a:r>
          </a:p>
          <a:p>
            <a:pPr>
              <a:spcAft>
                <a:spcPts val="600"/>
              </a:spcAft>
              <a:defRPr sz="2000">
                <a:solidFill>
                  <a:srgbClr val="303942"/>
                </a:solidFill>
              </a:defRPr>
            </a:pPr>
            <a:r>
              <a:rPr dirty="0"/>
              <a:t>• Designed for usability: large touch targets and clear feedback.</a:t>
            </a:r>
          </a:p>
          <a:p>
            <a:pPr>
              <a:spcAft>
                <a:spcPts val="600"/>
              </a:spcAft>
              <a:defRPr sz="2000">
                <a:solidFill>
                  <a:srgbClr val="303942"/>
                </a:solidFill>
              </a:defRPr>
            </a:pPr>
            <a:r>
              <a:rPr dirty="0"/>
              <a:t>•</a:t>
            </a:r>
            <a:r>
              <a:rPr lang="en-US" b="1" dirty="0">
                <a:highlight>
                  <a:srgbClr val="00FF00"/>
                </a:highlight>
              </a:rPr>
              <a:t>The Interface</a:t>
            </a:r>
            <a:r>
              <a:rPr lang="en-US" dirty="0"/>
              <a:t>: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D75912-ED00-4B7A-A290-0EE11666A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870" y="3409079"/>
            <a:ext cx="4683968" cy="29002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48640" y="548640"/>
            <a:ext cx="13716000" cy="694944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11480" y="548640"/>
            <a:ext cx="182880" cy="694944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82296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200" b="1">
                <a:solidFill>
                  <a:srgbClr val="00BFA5"/>
                </a:solidFill>
              </a:defRPr>
            </a:pPr>
            <a:r>
              <a:t>Code (Part 1)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737360"/>
            <a:ext cx="2743200" cy="45720"/>
          </a:xfrm>
          <a:prstGeom prst="rect">
            <a:avLst/>
          </a:prstGeom>
          <a:solidFill>
            <a:srgbClr val="9370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914400" y="1920240"/>
            <a:ext cx="2970685" cy="38318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600"/>
              </a:spcAft>
              <a:defRPr sz="1800">
                <a:solidFill>
                  <a:srgbClr val="1E1E1E"/>
                </a:solidFill>
                <a:latin typeface="Consolas"/>
              </a:defRPr>
            </a:pPr>
            <a:r>
              <a:rPr dirty="0"/>
              <a:t>// </a:t>
            </a:r>
            <a:r>
              <a:rPr dirty="0">
                <a:highlight>
                  <a:srgbClr val="00FF00"/>
                </a:highlight>
              </a:rPr>
              <a:t>Core question class</a:t>
            </a:r>
          </a:p>
          <a:p>
            <a:pPr>
              <a:spcAft>
                <a:spcPts val="600"/>
              </a:spcAft>
              <a:defRPr sz="1800">
                <a:solidFill>
                  <a:srgbClr val="1E1E1E"/>
                </a:solidFill>
                <a:latin typeface="Consolas"/>
              </a:defRPr>
            </a:pPr>
            <a:r>
              <a:rPr dirty="0"/>
              <a:t>class question{</a:t>
            </a:r>
          </a:p>
          <a:p>
            <a:pPr>
              <a:spcAft>
                <a:spcPts val="600"/>
              </a:spcAft>
              <a:defRPr sz="1800">
                <a:solidFill>
                  <a:srgbClr val="1E1E1E"/>
                </a:solidFill>
                <a:latin typeface="Consolas"/>
              </a:defRPr>
            </a:pPr>
            <a:r>
              <a:rPr dirty="0"/>
              <a:t>public:</a:t>
            </a:r>
          </a:p>
          <a:p>
            <a:pPr>
              <a:spcAft>
                <a:spcPts val="600"/>
              </a:spcAft>
              <a:defRPr sz="1800">
                <a:solidFill>
                  <a:srgbClr val="1E1E1E"/>
                </a:solidFill>
                <a:latin typeface="Consolas"/>
              </a:defRPr>
            </a:pPr>
            <a:r>
              <a:rPr dirty="0"/>
              <a:t>    char* Text;</a:t>
            </a:r>
          </a:p>
          <a:p>
            <a:pPr>
              <a:spcAft>
                <a:spcPts val="600"/>
              </a:spcAft>
              <a:defRPr sz="1800">
                <a:solidFill>
                  <a:srgbClr val="1E1E1E"/>
                </a:solidFill>
                <a:latin typeface="Consolas"/>
              </a:defRPr>
            </a:pPr>
            <a:r>
              <a:rPr dirty="0"/>
              <a:t>    char* Answer1;</a:t>
            </a:r>
          </a:p>
          <a:p>
            <a:pPr>
              <a:spcAft>
                <a:spcPts val="600"/>
              </a:spcAft>
              <a:defRPr sz="1800">
                <a:solidFill>
                  <a:srgbClr val="1E1E1E"/>
                </a:solidFill>
                <a:latin typeface="Consolas"/>
              </a:defRPr>
            </a:pPr>
            <a:r>
              <a:rPr dirty="0"/>
              <a:t>    char* Answer2;</a:t>
            </a:r>
          </a:p>
          <a:p>
            <a:pPr>
              <a:spcAft>
                <a:spcPts val="600"/>
              </a:spcAft>
              <a:defRPr sz="1800">
                <a:solidFill>
                  <a:srgbClr val="1E1E1E"/>
                </a:solidFill>
                <a:latin typeface="Consolas"/>
              </a:defRPr>
            </a:pPr>
            <a:r>
              <a:rPr dirty="0"/>
              <a:t>    char* Answer3;</a:t>
            </a:r>
          </a:p>
          <a:p>
            <a:pPr>
              <a:spcAft>
                <a:spcPts val="600"/>
              </a:spcAft>
              <a:defRPr sz="1800">
                <a:solidFill>
                  <a:srgbClr val="1E1E1E"/>
                </a:solidFill>
                <a:latin typeface="Consolas"/>
              </a:defRPr>
            </a:pPr>
            <a:r>
              <a:rPr dirty="0"/>
              <a:t>    int </a:t>
            </a:r>
            <a:r>
              <a:rPr dirty="0" err="1"/>
              <a:t>CorrectAnswer</a:t>
            </a:r>
            <a:r>
              <a:rPr dirty="0"/>
              <a:t>;</a:t>
            </a:r>
          </a:p>
          <a:p>
            <a:pPr>
              <a:spcAft>
                <a:spcPts val="600"/>
              </a:spcAft>
              <a:defRPr sz="1800">
                <a:solidFill>
                  <a:srgbClr val="1E1E1E"/>
                </a:solidFill>
                <a:latin typeface="Consolas"/>
              </a:defRPr>
            </a:pPr>
            <a:r>
              <a:rPr dirty="0"/>
              <a:t>};</a:t>
            </a:r>
          </a:p>
          <a:p>
            <a:pPr>
              <a:spcAft>
                <a:spcPts val="600"/>
              </a:spcAft>
              <a:defRPr sz="1800">
                <a:solidFill>
                  <a:srgbClr val="1E1E1E"/>
                </a:solidFill>
                <a:latin typeface="Consolas"/>
              </a:defRPr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48640" y="548640"/>
            <a:ext cx="13716000" cy="694944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11480" y="548640"/>
            <a:ext cx="182880" cy="6949440"/>
          </a:xfrm>
          <a:prstGeom prst="rect">
            <a:avLst/>
          </a:prstGeom>
          <a:solidFill>
            <a:srgbClr val="9370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82296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200" b="1">
                <a:solidFill>
                  <a:srgbClr val="9370DB"/>
                </a:solidFill>
              </a:defRPr>
            </a:pPr>
            <a:r>
              <a:t>Code (Part 2)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737360"/>
            <a:ext cx="2743200" cy="45720"/>
          </a:xfrm>
          <a:prstGeom prst="rect">
            <a:avLst/>
          </a:prstGeom>
          <a:solidFill>
            <a:srgbClr val="34C7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914400" y="1920240"/>
            <a:ext cx="13608212" cy="3477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600"/>
              </a:spcAft>
              <a:defRPr sz="1800">
                <a:solidFill>
                  <a:srgbClr val="1E1E1E"/>
                </a:solidFill>
                <a:latin typeface="Consolas"/>
              </a:defRPr>
            </a:pPr>
            <a:r>
              <a:rPr dirty="0"/>
              <a:t>// Sample </a:t>
            </a:r>
            <a:r>
              <a:rPr dirty="0" err="1"/>
              <a:t>LoadQuestions</a:t>
            </a:r>
            <a:r>
              <a:rPr dirty="0"/>
              <a:t> implementation (questions pushed to queue)</a:t>
            </a:r>
          </a:p>
          <a:p>
            <a:pPr>
              <a:spcAft>
                <a:spcPts val="600"/>
              </a:spcAft>
              <a:defRPr sz="1800">
                <a:solidFill>
                  <a:srgbClr val="1E1E1E"/>
                </a:solidFill>
                <a:latin typeface="Consolas"/>
              </a:defRPr>
            </a:pPr>
            <a:r>
              <a:rPr dirty="0"/>
              <a:t>std::queue&lt;question&gt; </a:t>
            </a:r>
            <a:r>
              <a:rPr dirty="0" err="1"/>
              <a:t>LoadQuestions</a:t>
            </a:r>
            <a:r>
              <a:rPr dirty="0"/>
              <a:t>() {</a:t>
            </a:r>
          </a:p>
          <a:p>
            <a:pPr>
              <a:spcAft>
                <a:spcPts val="600"/>
              </a:spcAft>
              <a:defRPr sz="1800">
                <a:solidFill>
                  <a:srgbClr val="1E1E1E"/>
                </a:solidFill>
                <a:latin typeface="Consolas"/>
              </a:defRPr>
            </a:pPr>
            <a:r>
              <a:rPr dirty="0"/>
              <a:t>   question q1 = question("</a:t>
            </a:r>
            <a:r>
              <a:rPr dirty="0">
                <a:highlight>
                  <a:srgbClr val="FFFF00"/>
                </a:highlight>
              </a:rPr>
              <a:t>Which color does not appear in Olympic rings?", </a:t>
            </a:r>
            <a:r>
              <a:rPr dirty="0">
                <a:highlight>
                  <a:srgbClr val="00FF00"/>
                </a:highlight>
              </a:rPr>
              <a:t>"Black", </a:t>
            </a:r>
            <a:r>
              <a:rPr dirty="0"/>
              <a:t>"</a:t>
            </a:r>
            <a:r>
              <a:rPr dirty="0">
                <a:highlight>
                  <a:srgbClr val="00FFFF"/>
                </a:highlight>
              </a:rPr>
              <a:t>Orange", </a:t>
            </a:r>
            <a:r>
              <a:rPr dirty="0"/>
              <a:t>"</a:t>
            </a:r>
            <a:r>
              <a:rPr dirty="0">
                <a:solidFill>
                  <a:srgbClr val="FF0000"/>
                </a:solidFill>
                <a:highlight>
                  <a:srgbClr val="008000"/>
                </a:highlight>
              </a:rPr>
              <a:t>Green</a:t>
            </a:r>
            <a:r>
              <a:rPr dirty="0"/>
              <a:t>",</a:t>
            </a:r>
            <a:r>
              <a:rPr dirty="0">
                <a:highlight>
                  <a:srgbClr val="FF00FF"/>
                </a:highlight>
              </a:rPr>
              <a:t> 2</a:t>
            </a:r>
            <a:r>
              <a:rPr dirty="0"/>
              <a:t>);</a:t>
            </a:r>
          </a:p>
          <a:p>
            <a:pPr>
              <a:spcAft>
                <a:spcPts val="600"/>
              </a:spcAft>
              <a:defRPr sz="1800">
                <a:solidFill>
                  <a:srgbClr val="1E1E1E"/>
                </a:solidFill>
                <a:latin typeface="Consolas"/>
              </a:defRPr>
            </a:pPr>
            <a:r>
              <a:rPr dirty="0"/>
              <a:t>   // ... q2 .. q10</a:t>
            </a:r>
          </a:p>
          <a:p>
            <a:pPr>
              <a:spcAft>
                <a:spcPts val="600"/>
              </a:spcAft>
              <a:defRPr sz="1800">
                <a:solidFill>
                  <a:srgbClr val="1E1E1E"/>
                </a:solidFill>
                <a:latin typeface="Consolas"/>
              </a:defRPr>
            </a:pPr>
            <a:r>
              <a:rPr dirty="0"/>
              <a:t>   std::queue&lt;question&gt; questions;</a:t>
            </a:r>
          </a:p>
          <a:p>
            <a:pPr>
              <a:spcAft>
                <a:spcPts val="600"/>
              </a:spcAft>
              <a:defRPr sz="1800">
                <a:solidFill>
                  <a:srgbClr val="1E1E1E"/>
                </a:solidFill>
                <a:latin typeface="Consolas"/>
              </a:defRPr>
            </a:pPr>
            <a:r>
              <a:rPr dirty="0"/>
              <a:t>   </a:t>
            </a:r>
            <a:r>
              <a:rPr dirty="0" err="1"/>
              <a:t>questions.push</a:t>
            </a:r>
            <a:r>
              <a:rPr dirty="0"/>
              <a:t>(q1);</a:t>
            </a:r>
          </a:p>
          <a:p>
            <a:pPr>
              <a:spcAft>
                <a:spcPts val="600"/>
              </a:spcAft>
              <a:defRPr sz="1800">
                <a:solidFill>
                  <a:srgbClr val="1E1E1E"/>
                </a:solidFill>
                <a:latin typeface="Consolas"/>
              </a:defRPr>
            </a:pPr>
            <a:r>
              <a:rPr dirty="0"/>
              <a:t>   // push remaining questions</a:t>
            </a:r>
          </a:p>
          <a:p>
            <a:pPr>
              <a:spcAft>
                <a:spcPts val="600"/>
              </a:spcAft>
              <a:defRPr sz="1800">
                <a:solidFill>
                  <a:srgbClr val="1E1E1E"/>
                </a:solidFill>
                <a:latin typeface="Consolas"/>
              </a:defRPr>
            </a:pPr>
            <a:r>
              <a:rPr dirty="0"/>
              <a:t>   return questions;</a:t>
            </a:r>
          </a:p>
          <a:p>
            <a:pPr>
              <a:spcAft>
                <a:spcPts val="600"/>
              </a:spcAft>
              <a:defRPr sz="1800">
                <a:solidFill>
                  <a:srgbClr val="1E1E1E"/>
                </a:solidFill>
                <a:latin typeface="Consolas"/>
              </a:defRPr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48640" y="548640"/>
            <a:ext cx="13716000" cy="694944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11480" y="548640"/>
            <a:ext cx="182880" cy="6949440"/>
          </a:xfrm>
          <a:prstGeom prst="rect">
            <a:avLst/>
          </a:prstGeom>
          <a:solidFill>
            <a:srgbClr val="34C7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82296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200" b="1">
                <a:solidFill>
                  <a:srgbClr val="34C759"/>
                </a:solidFill>
              </a:defRPr>
            </a:pPr>
            <a:r>
              <a:t>Main Logic &amp; Handlers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737360"/>
            <a:ext cx="2743200" cy="45720"/>
          </a:xfrm>
          <a:prstGeom prst="rect">
            <a:avLst/>
          </a:prstGeom>
          <a:solidFill>
            <a:srgbClr val="FF5E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914400" y="1920240"/>
            <a:ext cx="11961929" cy="45397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600"/>
              </a:spcAft>
              <a:defRPr sz="1800">
                <a:solidFill>
                  <a:srgbClr val="1E1E1E"/>
                </a:solidFill>
                <a:latin typeface="Consolas"/>
              </a:defRPr>
            </a:pPr>
            <a:r>
              <a:rPr dirty="0"/>
              <a:t>// </a:t>
            </a:r>
            <a:r>
              <a:rPr dirty="0">
                <a:highlight>
                  <a:srgbClr val="FFFF00"/>
                </a:highlight>
              </a:rPr>
              <a:t>Global variables</a:t>
            </a:r>
          </a:p>
          <a:p>
            <a:pPr>
              <a:spcAft>
                <a:spcPts val="600"/>
              </a:spcAft>
              <a:defRPr sz="1800">
                <a:solidFill>
                  <a:srgbClr val="1E1E1E"/>
                </a:solidFill>
                <a:latin typeface="Consolas"/>
              </a:defRPr>
            </a:pPr>
            <a:r>
              <a:rPr dirty="0"/>
              <a:t>std::queue&lt;question&gt; questions;</a:t>
            </a:r>
          </a:p>
          <a:p>
            <a:pPr>
              <a:spcAft>
                <a:spcPts val="600"/>
              </a:spcAft>
              <a:defRPr sz="1800">
                <a:solidFill>
                  <a:srgbClr val="1E1E1E"/>
                </a:solidFill>
                <a:latin typeface="Consolas"/>
              </a:defRPr>
            </a:pPr>
            <a:r>
              <a:rPr dirty="0"/>
              <a:t>question </a:t>
            </a:r>
            <a:r>
              <a:rPr dirty="0" err="1"/>
              <a:t>currentQuestion</a:t>
            </a:r>
            <a:r>
              <a:rPr dirty="0"/>
              <a:t>;</a:t>
            </a:r>
          </a:p>
          <a:p>
            <a:pPr>
              <a:spcAft>
                <a:spcPts val="600"/>
              </a:spcAft>
              <a:defRPr sz="1800">
                <a:solidFill>
                  <a:srgbClr val="1E1E1E"/>
                </a:solidFill>
                <a:latin typeface="Consolas"/>
              </a:defRPr>
            </a:pPr>
            <a:r>
              <a:rPr dirty="0"/>
              <a:t>int </a:t>
            </a:r>
            <a:r>
              <a:rPr dirty="0" err="1"/>
              <a:t>selectedAnswer</a:t>
            </a:r>
            <a:r>
              <a:rPr dirty="0"/>
              <a:t> = 0;</a:t>
            </a:r>
          </a:p>
          <a:p>
            <a:pPr>
              <a:spcAft>
                <a:spcPts val="600"/>
              </a:spcAft>
              <a:defRPr sz="1800">
                <a:solidFill>
                  <a:srgbClr val="1E1E1E"/>
                </a:solidFill>
                <a:latin typeface="Consolas"/>
              </a:defRPr>
            </a:pPr>
            <a:r>
              <a:rPr dirty="0"/>
              <a:t>int Points = 0;</a:t>
            </a:r>
          </a:p>
          <a:p>
            <a:pPr>
              <a:spcAft>
                <a:spcPts val="600"/>
              </a:spcAft>
              <a:defRPr sz="1800">
                <a:solidFill>
                  <a:srgbClr val="1E1E1E"/>
                </a:solidFill>
                <a:latin typeface="Consolas"/>
              </a:defRPr>
            </a:pPr>
            <a:endParaRPr dirty="0"/>
          </a:p>
          <a:p>
            <a:pPr>
              <a:spcAft>
                <a:spcPts val="600"/>
              </a:spcAft>
              <a:defRPr sz="1800">
                <a:solidFill>
                  <a:srgbClr val="1E1E1E"/>
                </a:solidFill>
                <a:latin typeface="Consolas"/>
              </a:defRPr>
            </a:pPr>
            <a:r>
              <a:rPr dirty="0"/>
              <a:t>// </a:t>
            </a:r>
            <a:r>
              <a:rPr dirty="0">
                <a:highlight>
                  <a:srgbClr val="00FFFF"/>
                </a:highlight>
              </a:rPr>
              <a:t>On form create: load questions and set first question texts</a:t>
            </a:r>
          </a:p>
          <a:p>
            <a:pPr>
              <a:spcAft>
                <a:spcPts val="600"/>
              </a:spcAft>
              <a:defRPr sz="1800">
                <a:solidFill>
                  <a:srgbClr val="1E1E1E"/>
                </a:solidFill>
                <a:latin typeface="Consolas"/>
              </a:defRPr>
            </a:pPr>
            <a:r>
              <a:rPr dirty="0">
                <a:highlight>
                  <a:srgbClr val="00FFFF"/>
                </a:highlight>
              </a:rPr>
              <a:t>// Radio button change handlers set </a:t>
            </a:r>
            <a:r>
              <a:rPr dirty="0" err="1">
                <a:highlight>
                  <a:srgbClr val="00FFFF"/>
                </a:highlight>
              </a:rPr>
              <a:t>selectedAnswer</a:t>
            </a:r>
            <a:r>
              <a:rPr dirty="0">
                <a:highlight>
                  <a:srgbClr val="00FFFF"/>
                </a:highlight>
              </a:rPr>
              <a:t> to 1/2/3</a:t>
            </a:r>
          </a:p>
          <a:p>
            <a:pPr>
              <a:spcAft>
                <a:spcPts val="600"/>
              </a:spcAft>
              <a:defRPr sz="1800">
                <a:solidFill>
                  <a:srgbClr val="1E1E1E"/>
                </a:solidFill>
                <a:latin typeface="Consolas"/>
              </a:defRPr>
            </a:pPr>
            <a:r>
              <a:rPr dirty="0">
                <a:highlight>
                  <a:srgbClr val="00FFFF"/>
                </a:highlight>
              </a:rPr>
              <a:t>// </a:t>
            </a:r>
            <a:r>
              <a:rPr dirty="0" err="1">
                <a:highlight>
                  <a:srgbClr val="00FFFF"/>
                </a:highlight>
              </a:rPr>
              <a:t>ConfirmButtonClick</a:t>
            </a:r>
            <a:r>
              <a:rPr dirty="0">
                <a:highlight>
                  <a:srgbClr val="00FFFF"/>
                </a:highlight>
              </a:rPr>
              <a:t>:</a:t>
            </a:r>
          </a:p>
          <a:p>
            <a:pPr>
              <a:spcAft>
                <a:spcPts val="600"/>
              </a:spcAft>
              <a:defRPr sz="1800">
                <a:solidFill>
                  <a:srgbClr val="1E1E1E"/>
                </a:solidFill>
                <a:latin typeface="Consolas"/>
              </a:defRPr>
            </a:pPr>
            <a:r>
              <a:rPr dirty="0"/>
              <a:t>if(</a:t>
            </a:r>
            <a:r>
              <a:rPr dirty="0" err="1"/>
              <a:t>selectedAnswer</a:t>
            </a:r>
            <a:r>
              <a:rPr dirty="0"/>
              <a:t> == </a:t>
            </a:r>
            <a:r>
              <a:rPr dirty="0" err="1"/>
              <a:t>currentQuestion.CorrectAnswer</a:t>
            </a:r>
            <a:r>
              <a:rPr dirty="0"/>
              <a:t>) { Points++; </a:t>
            </a:r>
            <a:r>
              <a:rPr dirty="0" err="1"/>
              <a:t>PointsLabel</a:t>
            </a:r>
            <a:r>
              <a:rPr dirty="0"/>
              <a:t>-&gt;Text = Points; }</a:t>
            </a:r>
          </a:p>
          <a:p>
            <a:pPr>
              <a:spcAft>
                <a:spcPts val="600"/>
              </a:spcAft>
              <a:defRPr sz="1800">
                <a:solidFill>
                  <a:srgbClr val="1E1E1E"/>
                </a:solidFill>
                <a:latin typeface="Consolas"/>
              </a:defRPr>
            </a:pPr>
            <a:r>
              <a:rPr dirty="0"/>
              <a:t>if(!</a:t>
            </a:r>
            <a:r>
              <a:rPr dirty="0" err="1"/>
              <a:t>questions.empty</a:t>
            </a:r>
            <a:r>
              <a:rPr dirty="0"/>
              <a:t>()) { load next question... } else { </a:t>
            </a:r>
            <a:r>
              <a:rPr dirty="0" err="1"/>
              <a:t>ConfirmButton</a:t>
            </a:r>
            <a:r>
              <a:rPr dirty="0"/>
              <a:t>-&gt;Enabled = false; </a:t>
            </a:r>
            <a:endParaRPr lang="en-US" dirty="0"/>
          </a:p>
          <a:p>
            <a:pPr>
              <a:spcAft>
                <a:spcPts val="600"/>
              </a:spcAft>
              <a:defRPr sz="1800">
                <a:solidFill>
                  <a:srgbClr val="1E1E1E"/>
                </a:solidFill>
                <a:latin typeface="Consolas"/>
              </a:defRPr>
            </a:pPr>
            <a:r>
              <a:rPr dirty="0" err="1"/>
              <a:t>ConfirmButton</a:t>
            </a:r>
            <a:r>
              <a:rPr dirty="0"/>
              <a:t>-&gt;Text = "The End";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48640" y="548640"/>
            <a:ext cx="13716000" cy="694944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11480" y="548640"/>
            <a:ext cx="182880" cy="6949440"/>
          </a:xfrm>
          <a:prstGeom prst="rect">
            <a:avLst/>
          </a:prstGeom>
          <a:solidFill>
            <a:srgbClr val="FF5E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82296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200" b="1">
                <a:solidFill>
                  <a:srgbClr val="FF5E4D"/>
                </a:solidFill>
              </a:defRPr>
            </a:pPr>
            <a:r>
              <a:t>Sample Questions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737360"/>
            <a:ext cx="2743200" cy="45720"/>
          </a:xfrm>
          <a:prstGeom prst="rect">
            <a:avLst/>
          </a:prstGeom>
          <a:solidFill>
            <a:srgbClr val="FFC3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914400" y="1920240"/>
            <a:ext cx="1280160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600"/>
              </a:spcAft>
              <a:defRPr sz="2000">
                <a:solidFill>
                  <a:srgbClr val="303942"/>
                </a:solidFill>
              </a:defRPr>
            </a:pPr>
            <a:r>
              <a:t>1. Which color does not appear in Olympic rings? (Black/Orange/Green)</a:t>
            </a:r>
          </a:p>
          <a:p>
            <a:pPr>
              <a:spcAft>
                <a:spcPts val="600"/>
              </a:spcAft>
              <a:defRPr sz="2000">
                <a:solidFill>
                  <a:srgbClr val="303942"/>
                </a:solidFill>
              </a:defRPr>
            </a:pPr>
            <a:r>
              <a:t>2. What is the chemical formula of table salt? (NaCl)</a:t>
            </a:r>
          </a:p>
          <a:p>
            <a:pPr>
              <a:spcAft>
                <a:spcPts val="600"/>
              </a:spcAft>
              <a:defRPr sz="2000">
                <a:solidFill>
                  <a:srgbClr val="303942"/>
                </a:solidFill>
              </a:defRPr>
            </a:pPr>
            <a:r>
              <a:t>3. Which planet is known as the Red Planet? (Mars)</a:t>
            </a:r>
          </a:p>
          <a:p>
            <a:pPr>
              <a:spcAft>
                <a:spcPts val="600"/>
              </a:spcAft>
              <a:defRPr sz="2000">
                <a:solidFill>
                  <a:srgbClr val="303942"/>
                </a:solidFill>
              </a:defRPr>
            </a:pPr>
            <a:r>
              <a:t>4. Who wrote 'Romeo and Juliet'? (William Shakespeare)</a:t>
            </a:r>
          </a:p>
          <a:p>
            <a:pPr>
              <a:spcAft>
                <a:spcPts val="600"/>
              </a:spcAft>
              <a:defRPr sz="2000">
                <a:solidFill>
                  <a:srgbClr val="303942"/>
                </a:solidFill>
              </a:defRPr>
            </a:pPr>
            <a:r>
              <a:t>5. What is the hardest natural substance on Earth? (Diamond)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48640" y="548640"/>
            <a:ext cx="13716000" cy="6949440"/>
          </a:xfrm>
          <a:prstGeom prst="roundRect">
            <a:avLst/>
          </a:prstGeom>
          <a:solidFill>
            <a:srgbClr val="FFFFFF"/>
          </a:solidFill>
          <a:ln>
            <a:solidFill>
              <a:srgbClr val="E6E6E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11480" y="548640"/>
            <a:ext cx="182880" cy="6949440"/>
          </a:xfrm>
          <a:prstGeom prst="rect">
            <a:avLst/>
          </a:prstGeom>
          <a:solidFill>
            <a:srgbClr val="FFC3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82296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200" b="1">
                <a:solidFill>
                  <a:srgbClr val="FFC300"/>
                </a:solidFill>
              </a:defRPr>
            </a:pPr>
            <a:r>
              <a:t>User Interaction Flow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737360"/>
            <a:ext cx="2743200" cy="45720"/>
          </a:xfrm>
          <a:prstGeom prst="rect">
            <a:avLst/>
          </a:prstGeom>
          <a:solidFill>
            <a:srgbClr val="00BFA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914400" y="1920240"/>
            <a:ext cx="1280160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600"/>
              </a:spcAft>
              <a:defRPr sz="2000">
                <a:solidFill>
                  <a:srgbClr val="303942"/>
                </a:solidFill>
              </a:defRPr>
            </a:pPr>
            <a:r>
              <a:t>1) App starts -&gt; LoadQuestions() fills queue.</a:t>
            </a:r>
          </a:p>
          <a:p>
            <a:pPr>
              <a:spcAft>
                <a:spcPts val="600"/>
              </a:spcAft>
              <a:defRPr sz="2000">
                <a:solidFill>
                  <a:srgbClr val="303942"/>
                </a:solidFill>
              </a:defRPr>
            </a:pPr>
            <a:r>
              <a:t>2) Display currentQuestion and options.</a:t>
            </a:r>
          </a:p>
          <a:p>
            <a:pPr>
              <a:spcAft>
                <a:spcPts val="600"/>
              </a:spcAft>
              <a:defRPr sz="2000">
                <a:solidFill>
                  <a:srgbClr val="303942"/>
                </a:solidFill>
              </a:defRPr>
            </a:pPr>
            <a:r>
              <a:t>3) User selects an option (radio buttons).</a:t>
            </a:r>
          </a:p>
          <a:p>
            <a:pPr>
              <a:spcAft>
                <a:spcPts val="600"/>
              </a:spcAft>
              <a:defRPr sz="2000">
                <a:solidFill>
                  <a:srgbClr val="303942"/>
                </a:solidFill>
              </a:defRPr>
            </a:pPr>
            <a:r>
              <a:t>4) User clicks Confirm -&gt; check correctness, update Points.</a:t>
            </a:r>
          </a:p>
          <a:p>
            <a:pPr>
              <a:spcAft>
                <a:spcPts val="600"/>
              </a:spcAft>
              <a:defRPr sz="2000">
                <a:solidFill>
                  <a:srgbClr val="303942"/>
                </a:solidFill>
              </a:defRPr>
            </a:pPr>
            <a:r>
              <a:t>5) Queue pops and next question loads until empty -&gt; Show 'The End'.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1237" y="125963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4400" b="1">
                <a:solidFill>
                  <a:srgbClr val="0066CC"/>
                </a:solidFill>
                <a:latin typeface="Poppins"/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8962710" cy="25237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800">
                <a:solidFill>
                  <a:srgbClr val="000000"/>
                </a:solidFill>
                <a:latin typeface="Poppins"/>
              </a:defRPr>
            </a:pPr>
            <a:r>
              <a:rPr dirty="0"/>
              <a:t>✅ Successfully developed a C++ GUI Quiz Game</a:t>
            </a:r>
          </a:p>
          <a:p>
            <a:pPr>
              <a:defRPr sz="2800">
                <a:solidFill>
                  <a:srgbClr val="000000"/>
                </a:solidFill>
                <a:latin typeface="Poppins"/>
              </a:defRPr>
            </a:pPr>
            <a:r>
              <a:rPr dirty="0"/>
              <a:t>✨ Implemented modern UI </a:t>
            </a:r>
          </a:p>
          <a:p>
            <a:pPr>
              <a:defRPr sz="2800">
                <a:solidFill>
                  <a:srgbClr val="000000"/>
                </a:solidFill>
                <a:latin typeface="Poppins"/>
              </a:defRPr>
            </a:pPr>
            <a:r>
              <a:rPr dirty="0"/>
              <a:t>🧠 Demonstrated logic and event handling</a:t>
            </a:r>
          </a:p>
          <a:p>
            <a:pPr>
              <a:defRPr sz="2800">
                <a:solidFill>
                  <a:srgbClr val="000000"/>
                </a:solidFill>
                <a:latin typeface="Poppins"/>
              </a:defRPr>
            </a:pPr>
            <a:r>
              <a:rPr dirty="0"/>
              <a:t>🚀 Built with Red Studio 13</a:t>
            </a:r>
            <a:endParaRPr lang="en-US" dirty="0"/>
          </a:p>
          <a:p>
            <a:pPr>
              <a:defRPr sz="2800">
                <a:solidFill>
                  <a:srgbClr val="000000"/>
                </a:solidFill>
                <a:latin typeface="Poppins"/>
              </a:defRPr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31</TotalTime>
  <Words>510</Words>
  <Application>Microsoft Office PowerPoint</Application>
  <PresentationFormat>Custom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Bahnschrift SemiBold SemiConden</vt:lpstr>
      <vt:lpstr>Consolas</vt:lpstr>
      <vt:lpstr>Gill Sans MT</vt:lpstr>
      <vt:lpstr>Poppins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✨ THANK YOU FOR YOUR ATTENTION                    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Asus</dc:creator>
  <cp:keywords/>
  <dc:description>generated using python-pptx</dc:description>
  <cp:lastModifiedBy>Dipu Mondol</cp:lastModifiedBy>
  <cp:revision>3</cp:revision>
  <dcterms:created xsi:type="dcterms:W3CDTF">2013-01-27T09:14:16Z</dcterms:created>
  <dcterms:modified xsi:type="dcterms:W3CDTF">2025-10-13T18:31:19Z</dcterms:modified>
  <cp:category/>
</cp:coreProperties>
</file>