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75" r:id="rId6"/>
    <p:sldId id="276" r:id="rId7"/>
    <p:sldId id="277" r:id="rId8"/>
    <p:sldId id="278" r:id="rId9"/>
    <p:sldId id="261" r:id="rId10"/>
    <p:sldId id="267" r:id="rId11"/>
    <p:sldId id="280" r:id="rId12"/>
    <p:sldId id="279" r:id="rId13"/>
    <p:sldId id="263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7A66C-843D-4861-A530-655AD67046D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0F189-85C2-455E-8C00-7A8ADCFC4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FBC-3BF1-41FD-B637-35B052FFA77A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1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4080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6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4813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56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4808-F9A7-435B-959B-72ED0965A86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A271-D697-4ADD-BCB0-61CC650E4B31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3BA4-31E3-4008-A6CB-D295ECEFAA5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C9F-DDB3-4425-96C6-BEF787B7273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C9F1-1D07-434B-B7AC-9C216568F28A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9941-B441-4CBD-A5F4-01CBD6CC3FBA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1910-BB07-4E6B-B67C-4C0ABEBCCF64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3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DFF2-A7B1-43AB-B7EF-4B57FF201561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20FC-0269-4471-AD97-4FBB51EDF751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9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C0A9-40F8-456C-A4FC-47C3B0AF4AFD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6E96-FDCE-438A-A444-D3228CE0349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3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8142E8-2106-423B-80C8-3462A196BB94}"/>
              </a:ext>
            </a:extLst>
          </p:cNvPr>
          <p:cNvSpPr txBox="1"/>
          <p:nvPr/>
        </p:nvSpPr>
        <p:spPr>
          <a:xfrm>
            <a:off x="1120916" y="2972035"/>
            <a:ext cx="10784848" cy="1604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393298-BA98-46FC-BEAC-2E84410A904B}"/>
              </a:ext>
            </a:extLst>
          </p:cNvPr>
          <p:cNvSpPr txBox="1"/>
          <p:nvPr/>
        </p:nvSpPr>
        <p:spPr>
          <a:xfrm>
            <a:off x="3812345" y="1209822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BB4A21-C7EC-445B-B9F1-1115F5B4E166}"/>
              </a:ext>
            </a:extLst>
          </p:cNvPr>
          <p:cNvSpPr txBox="1"/>
          <p:nvPr/>
        </p:nvSpPr>
        <p:spPr>
          <a:xfrm>
            <a:off x="-186680" y="532266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baseline="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Thesis Progress Defense</a:t>
            </a:r>
          </a:p>
          <a:p>
            <a:pPr algn="ctr"/>
            <a:endParaRPr lang="en-US" sz="32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565607-2FFC-45BD-997B-2740A7EC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1D4561A4-9F9F-4FA6-8D70-AB29EC349B80}"/>
              </a:ext>
            </a:extLst>
          </p:cNvPr>
          <p:cNvCxnSpPr/>
          <p:nvPr/>
        </p:nvCxnSpPr>
        <p:spPr>
          <a:xfrm>
            <a:off x="4881489" y="39159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0004F-6C7F-4951-A852-ED2CD5CE8F89}"/>
              </a:ext>
            </a:extLst>
          </p:cNvPr>
          <p:cNvSpPr txBox="1"/>
          <p:nvPr/>
        </p:nvSpPr>
        <p:spPr>
          <a:xfrm>
            <a:off x="1284848" y="3315326"/>
            <a:ext cx="1041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Towards Developing a limited Magnitude Error Correction Methodology</a:t>
            </a:r>
            <a:endParaRPr lang="en-US" sz="4000" b="1" i="0" dirty="0">
              <a:effectLst/>
            </a:endParaRPr>
          </a:p>
        </p:txBody>
      </p:sp>
      <p:pic>
        <p:nvPicPr>
          <p:cNvPr id="1026" name="Picture 2" descr="KUET | Khulna University of Engineering &amp; Technology">
            <a:extLst>
              <a:ext uri="{FF2B5EF4-FFF2-40B4-BE49-F238E27FC236}">
                <a16:creationId xmlns:a16="http://schemas.microsoft.com/office/drawing/2014/main" xmlns="" id="{5F734842-78B4-47BD-9D8A-94E820F2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75" y="1536284"/>
            <a:ext cx="1589649" cy="18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CB6165-8018-439B-B587-050BED5D26DC}"/>
              </a:ext>
            </a:extLst>
          </p:cNvPr>
          <p:cNvSpPr txBox="1"/>
          <p:nvPr/>
        </p:nvSpPr>
        <p:spPr>
          <a:xfrm>
            <a:off x="7262895" y="4334023"/>
            <a:ext cx="46428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             </a:t>
            </a:r>
            <a:r>
              <a:rPr lang="en-US" sz="2200" b="1" dirty="0">
                <a:solidFill>
                  <a:srgbClr val="00B050"/>
                </a:solidFill>
              </a:rPr>
              <a:t>Presented By</a:t>
            </a:r>
            <a:r>
              <a:rPr lang="en-US" sz="2200" b="1" dirty="0" smtClean="0">
                <a:solidFill>
                  <a:srgbClr val="002060"/>
                </a:solidFill>
              </a:rPr>
              <a:t>:</a:t>
            </a:r>
          </a:p>
          <a:p>
            <a:endParaRPr lang="en-US" sz="2200" b="1" dirty="0">
              <a:solidFill>
                <a:srgbClr val="002060"/>
              </a:solidFill>
            </a:endParaRPr>
          </a:p>
          <a:p>
            <a:pPr algn="ctr"/>
            <a:r>
              <a:rPr lang="en-US" sz="2200" i="0" u="none" strike="noStrike" baseline="0" dirty="0" err="1" smtClean="0">
                <a:solidFill>
                  <a:srgbClr val="000000"/>
                </a:solidFill>
              </a:rPr>
              <a:t>Mahmudur</a:t>
            </a:r>
            <a:r>
              <a:rPr lang="en-US" sz="2200" i="0" u="none" strike="noStrike" dirty="0" smtClean="0">
                <a:solidFill>
                  <a:srgbClr val="000000"/>
                </a:solidFill>
              </a:rPr>
              <a:t> Rahman Limon</a:t>
            </a:r>
            <a:r>
              <a:rPr lang="en-US" sz="220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i="0" u="none" strike="noStrike" baseline="0" dirty="0" smtClean="0">
                <a:solidFill>
                  <a:srgbClr val="000000"/>
                </a:solidFill>
              </a:rPr>
              <a:t>1607049 )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B977D3-E800-47A7-A25D-4D32A969016A}"/>
              </a:ext>
            </a:extLst>
          </p:cNvPr>
          <p:cNvSpPr txBox="1"/>
          <p:nvPr/>
        </p:nvSpPr>
        <p:spPr>
          <a:xfrm>
            <a:off x="872729" y="4334023"/>
            <a:ext cx="63158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none" strike="noStrike" baseline="0" dirty="0">
                <a:solidFill>
                  <a:srgbClr val="00B050"/>
                </a:solidFill>
              </a:rPr>
              <a:t>Supervised By</a:t>
            </a:r>
            <a:r>
              <a:rPr lang="en-US" sz="2000" b="1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Dr. Muhammad Sheikh 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Sadi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Professor 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Department of Computer Science and Engineering 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Khulna University of Engineering &amp; Technology(KUET)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3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b="1" dirty="0" smtClean="0">
                <a:solidFill>
                  <a:srgbClr val="00B050"/>
                </a:solidFill>
              </a:rPr>
              <a:t>Scheme to project on MLC memory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10</a:t>
            </a:fld>
            <a:endParaRPr lang="en-US"/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xmlns="" id="{C3355444-9B99-41CF-85B1-FE0DD7F93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9554" y="2004278"/>
            <a:ext cx="9633098" cy="3838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65C639-3721-4FF1-81A8-6D0BA347BCDD}"/>
              </a:ext>
            </a:extLst>
          </p:cNvPr>
          <p:cNvSpPr/>
          <p:nvPr/>
        </p:nvSpPr>
        <p:spPr>
          <a:xfrm>
            <a:off x="3385997" y="5658282"/>
            <a:ext cx="7390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Figure </a:t>
            </a:r>
            <a:r>
              <a:rPr lang="en-US" dirty="0"/>
              <a:t>of Implementation of the proposed </a:t>
            </a:r>
            <a:r>
              <a:rPr lang="en-US" dirty="0" smtClean="0"/>
              <a:t>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</a:rPr>
              <a:t>SEC-DEC Code Through the H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1438" y="1837854"/>
            <a:ext cx="6255944" cy="3820428"/>
          </a:xfrm>
        </p:spPr>
        <p:txBody>
          <a:bodyPr>
            <a:normAutofit fontScale="5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dirty="0"/>
              <a:t>The (28, 22) SEC-DAEC code of [18] </a:t>
            </a:r>
            <a:r>
              <a:rPr lang="en-US" sz="2800" dirty="0" smtClean="0"/>
              <a:t>with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 smtClean="0"/>
              <a:t>the </a:t>
            </a:r>
            <a:r>
              <a:rPr lang="en-US" sz="2800" dirty="0"/>
              <a:t>H</a:t>
            </a:r>
            <a:r>
              <a:rPr lang="en-US" sz="2800" b="1" dirty="0"/>
              <a:t> </a:t>
            </a:r>
            <a:r>
              <a:rPr lang="en-US" sz="2800" dirty="0"/>
              <a:t>matrix </a:t>
            </a:r>
            <a:r>
              <a:rPr lang="en-US" sz="2800" dirty="0" smtClean="0"/>
              <a:t>.(P1-P6) are found from here</a:t>
            </a:r>
            <a:r>
              <a:rPr lang="en-US" sz="2800" dirty="0" smtClean="0"/>
              <a:t>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700" dirty="0"/>
              <a:t>IP parity Pip = d30⊕……..⊕d9⊕d6⊕d3 = 1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 smtClean="0"/>
          </a:p>
          <a:p>
            <a:r>
              <a:rPr lang="en-US" sz="2800" dirty="0"/>
              <a:t>P1 = d32 ⊕ d31 ⊕……..⊕ d5 ⊕ d4 ⊕ d2 = 1</a:t>
            </a:r>
          </a:p>
          <a:p>
            <a:r>
              <a:rPr lang="en-US" sz="2800" dirty="0"/>
              <a:t>P2 = d28 ⊕ d26 ⊕……..⊕ d5 ⊕ d2 ⊕ d1 = 1</a:t>
            </a:r>
          </a:p>
          <a:p>
            <a:r>
              <a:rPr lang="en-US" sz="2800" dirty="0"/>
              <a:t>P3 = d32 ⊕ d28 ⊕……..⊕ d7 ⊕ d5⊕ d2 = 0</a:t>
            </a:r>
          </a:p>
          <a:p>
            <a:r>
              <a:rPr lang="en-US" sz="2800" dirty="0"/>
              <a:t>P4 = d28 ⊕ d26 ⊕……..⊕ d10 ⊕ d7 ⊕ d2 = 1</a:t>
            </a:r>
          </a:p>
          <a:p>
            <a:r>
              <a:rPr lang="en-US" sz="2800" dirty="0"/>
              <a:t>P5 = d17 ⊕ d14 ⊕……..⊕ d8 ⊕ d4 ⊕ d1 = 0</a:t>
            </a:r>
          </a:p>
          <a:p>
            <a:r>
              <a:rPr lang="en-US" sz="2800" dirty="0"/>
              <a:t>P6 = d31 ⊕ d28 ⊕……..⊕ d7 ⊕ d4 ⊕ d1 = 1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65C639-3721-4FF1-81A8-6D0BA347BCDD}"/>
              </a:ext>
            </a:extLst>
          </p:cNvPr>
          <p:cNvSpPr/>
          <p:nvPr/>
        </p:nvSpPr>
        <p:spPr>
          <a:xfrm>
            <a:off x="8283921" y="5658282"/>
            <a:ext cx="3440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Figure </a:t>
            </a:r>
            <a:r>
              <a:rPr lang="en-US" dirty="0"/>
              <a:t>of </a:t>
            </a:r>
            <a:r>
              <a:rPr lang="en-US" dirty="0" smtClean="0"/>
              <a:t>H Matrix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6025" y="2507810"/>
            <a:ext cx="4843603" cy="2951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Future Plan of the Thesis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11579" y="2126222"/>
            <a:ext cx="10193032" cy="3777622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Solving The IP and SEC-DAEC Syndrome and the error up to 64 bits.</a:t>
            </a:r>
          </a:p>
          <a:p>
            <a:endParaRPr lang="en-US" sz="3800" dirty="0" smtClean="0"/>
          </a:p>
          <a:p>
            <a:r>
              <a:rPr lang="en-US" sz="3800" dirty="0" smtClean="0"/>
              <a:t>Try to solve Increasing density </a:t>
            </a:r>
            <a:r>
              <a:rPr lang="en-US" sz="4400" dirty="0" smtClean="0"/>
              <a:t>at low </a:t>
            </a:r>
            <a:r>
              <a:rPr lang="en-US" sz="3800" dirty="0" smtClean="0"/>
              <a:t>cost.</a:t>
            </a:r>
          </a:p>
          <a:p>
            <a:endParaRPr lang="en-US" sz="3800" dirty="0" smtClean="0"/>
          </a:p>
          <a:p>
            <a:r>
              <a:rPr lang="en-US" sz="3800" dirty="0"/>
              <a:t> Finding and solving the errors through </a:t>
            </a:r>
            <a:r>
              <a:rPr lang="en-US" sz="3800" dirty="0" smtClean="0"/>
              <a:t>ECC(Error Correction Code).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205EA-3288-4F75-8AEF-C129D3F3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61DF6D-770B-4FD7-9FEB-48EAE5C2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The main contribution of this paper is </a:t>
            </a:r>
            <a:r>
              <a:rPr lang="en-US" sz="2800" dirty="0" smtClean="0">
                <a:solidFill>
                  <a:schemeClr val="tx1"/>
                </a:solidFill>
              </a:rPr>
              <a:t>find out IP and SEC-DAEC Syndrome. Checking the syndrome we can be found errors and solve it.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This proposed method requires </a:t>
            </a:r>
            <a:r>
              <a:rPr lang="en-US" sz="2800" dirty="0" smtClean="0">
                <a:solidFill>
                  <a:schemeClr val="tx1"/>
                </a:solidFill>
              </a:rPr>
              <a:t>MLC memory and solve the problems with the ECC code.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The IP Parity and SEC-DAEC Parity  are calculated properly. 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9A034C-BAA8-4799-99D9-DC1745D9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6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References: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[</a:t>
            </a:r>
            <a:r>
              <a:rPr lang="en-US" sz="2800" dirty="0" smtClean="0">
                <a:solidFill>
                  <a:schemeClr val="tx1"/>
                </a:solidFill>
              </a:rPr>
              <a:t>1] </a:t>
            </a:r>
            <a:r>
              <a:rPr lang="en-US" sz="2800" dirty="0"/>
              <a:t>Codes for Limited Magnitude Error Correction </a:t>
            </a:r>
            <a:r>
              <a:rPr lang="en-US" sz="2800" dirty="0" smtClean="0"/>
              <a:t>in Multilevel Cell Memories </a:t>
            </a:r>
            <a:r>
              <a:rPr lang="en-US" sz="2800" dirty="0" err="1" smtClean="0"/>
              <a:t>Shanshan</a:t>
            </a:r>
            <a:r>
              <a:rPr lang="en-US" sz="2800" dirty="0" smtClean="0"/>
              <a:t> </a:t>
            </a:r>
            <a:r>
              <a:rPr lang="en-US" sz="2800" dirty="0"/>
              <a:t>Liu , </a:t>
            </a:r>
            <a:r>
              <a:rPr lang="en-US" sz="2800" i="1" dirty="0"/>
              <a:t>Member, IEEE</a:t>
            </a:r>
            <a:r>
              <a:rPr lang="en-US" sz="2800" dirty="0"/>
              <a:t>, Pedro </a:t>
            </a:r>
            <a:r>
              <a:rPr lang="en-US" sz="2800" dirty="0" err="1"/>
              <a:t>Reviriego</a:t>
            </a:r>
            <a:r>
              <a:rPr lang="en-US" sz="2800" dirty="0"/>
              <a:t> , </a:t>
            </a:r>
            <a:r>
              <a:rPr lang="en-US" sz="2800" i="1" dirty="0"/>
              <a:t>Senior Member, IEEE</a:t>
            </a:r>
            <a:r>
              <a:rPr lang="en-US" sz="2800" dirty="0"/>
              <a:t>, and </a:t>
            </a:r>
            <a:r>
              <a:rPr lang="en-US" sz="2800" dirty="0" err="1"/>
              <a:t>Fabrizio</a:t>
            </a:r>
            <a:r>
              <a:rPr lang="en-US" sz="2800" dirty="0"/>
              <a:t> Lombardi , </a:t>
            </a:r>
            <a:r>
              <a:rPr lang="en-US" sz="2800" i="1" dirty="0"/>
              <a:t>Fellow, </a:t>
            </a:r>
            <a:r>
              <a:rPr lang="en-US" sz="2600" dirty="0"/>
              <a:t>IEEE TRANSACTIONS ON CIRCUITS AND SYSTEMS–I: REGULAR PAPERS, VOL. 67, NO. 5, MAY 2020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9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38105BA-F4AC-4BE1-8CDE-E43725BE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380F84-15BD-42B3-92D2-0621F1DD7EA2}"/>
              </a:ext>
            </a:extLst>
          </p:cNvPr>
          <p:cNvSpPr txBox="1"/>
          <p:nvPr/>
        </p:nvSpPr>
        <p:spPr>
          <a:xfrm flipV="1">
            <a:off x="4501662" y="3429000"/>
            <a:ext cx="2194560" cy="10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B24F92-47B1-49C2-B701-D5BC75407256}"/>
              </a:ext>
            </a:extLst>
          </p:cNvPr>
          <p:cNvSpPr txBox="1"/>
          <p:nvPr/>
        </p:nvSpPr>
        <p:spPr>
          <a:xfrm>
            <a:off x="3532299" y="2598003"/>
            <a:ext cx="472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Thanks to All </a:t>
            </a:r>
            <a:r>
              <a:rPr lang="en-US" sz="4800" b="1" dirty="0" smtClean="0">
                <a:solidFill>
                  <a:srgbClr val="00B050"/>
                </a:solidFill>
              </a:rPr>
              <a:t>!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60366-666A-445D-9A28-624F8C8D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56" y="263528"/>
            <a:ext cx="9540844" cy="1311776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rgbClr val="00B050"/>
                </a:solidFill>
              </a:rPr>
              <a:t>   Outline </a:t>
            </a:r>
            <a:r>
              <a:rPr lang="en-US" altLang="en-US" sz="4400" b="1" dirty="0">
                <a:solidFill>
                  <a:srgbClr val="00B050"/>
                </a:solidFill>
              </a:rPr>
              <a:t>of </a:t>
            </a:r>
            <a:r>
              <a:rPr lang="en-US" altLang="en-US" sz="4400" b="1" dirty="0" smtClean="0">
                <a:solidFill>
                  <a:srgbClr val="00B050"/>
                </a:solidFill>
              </a:rPr>
              <a:t>The </a:t>
            </a:r>
            <a:r>
              <a:rPr lang="en-US" altLang="en-US" sz="4400" b="1" dirty="0">
                <a:solidFill>
                  <a:srgbClr val="00B050"/>
                </a:solidFill>
              </a:rPr>
              <a:t>Presentation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0F6A9-28D5-4947-9985-D731C5A0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0693"/>
            <a:ext cx="8915400" cy="410052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Objectives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Introduction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</a:rPr>
              <a:t> Methodology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Experimental Analysis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Conclusions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References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D94353-A953-44D2-8BED-06BFC6F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98C7A-1FA6-49BF-8E6C-62BDD3E9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970" y="344032"/>
            <a:ext cx="8969643" cy="121316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7E5DA-423C-470D-964F-74BABD0C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56" y="1619566"/>
            <a:ext cx="10091057" cy="5238434"/>
          </a:xfrm>
        </p:spPr>
        <p:txBody>
          <a:bodyPr>
            <a:normAutofit/>
          </a:bodyPr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To propose </a:t>
            </a:r>
            <a:r>
              <a:rPr lang="en-US" sz="2800" dirty="0" smtClean="0">
                <a:solidFill>
                  <a:schemeClr val="tx1"/>
                </a:solidFill>
              </a:rPr>
              <a:t>for magnitude error and </a:t>
            </a:r>
            <a:r>
              <a:rPr lang="en-US" sz="2800" dirty="0">
                <a:solidFill>
                  <a:schemeClr val="tx1"/>
                </a:solidFill>
              </a:rPr>
              <a:t>correction method for multilevel cell memories 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Optimizing the thesis for more bits and reduces the distance between levels.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Perform the error correction code (ECC) properly.</a:t>
            </a:r>
          </a:p>
          <a:p>
            <a:pPr marL="0" indent="0" algn="just">
              <a:buClrTx/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BB8A6C-12BC-4F11-8233-DD839DA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892BF-21CA-4FAF-9C5B-96F25F2E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1D8B5-6AE0-4242-ACB6-97726276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09475" cy="4023360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MLC (Multilevel cell </a:t>
            </a:r>
            <a:r>
              <a:rPr lang="en-US" sz="2400" dirty="0">
                <a:solidFill>
                  <a:schemeClr val="tx1"/>
                </a:solidFill>
              </a:rPr>
              <a:t>memory</a:t>
            </a:r>
            <a:r>
              <a:rPr lang="en-US" sz="2400" dirty="0" smtClean="0">
                <a:solidFill>
                  <a:schemeClr val="tx1"/>
                </a:solidFill>
              </a:rPr>
              <a:t>) perform increasing density at low cost for next generation memories &amp; </a:t>
            </a:r>
            <a:r>
              <a:rPr lang="en-US" sz="2400" dirty="0" smtClean="0">
                <a:solidFill>
                  <a:schemeClr val="tx1"/>
                </a:solidFill>
              </a:rPr>
              <a:t>need to Find </a:t>
            </a:r>
            <a:r>
              <a:rPr lang="en-US" sz="2400" dirty="0" smtClean="0">
                <a:solidFill>
                  <a:schemeClr val="tx1"/>
                </a:solidFill>
              </a:rPr>
              <a:t>the error of  MLC.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Finding the error through ECC(Error  correction code).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ECC protects the memories from error and ensure that the store data is not corrupted.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Interleaved </a:t>
            </a:r>
            <a:r>
              <a:rPr lang="en-US" sz="2400" dirty="0">
                <a:solidFill>
                  <a:schemeClr val="tx1"/>
                </a:solidFill>
              </a:rPr>
              <a:t>Parity (IP) bits and </a:t>
            </a:r>
            <a:r>
              <a:rPr lang="en-US" sz="2400" dirty="0" smtClean="0">
                <a:solidFill>
                  <a:schemeClr val="tx1"/>
                </a:solidFill>
              </a:rPr>
              <a:t>Single Error </a:t>
            </a:r>
            <a:r>
              <a:rPr lang="en-US" sz="2400" dirty="0">
                <a:solidFill>
                  <a:schemeClr val="tx1"/>
                </a:solidFill>
              </a:rPr>
              <a:t>Correction and Double Adjacent Error Correction (SEC-DAEC) codes are utilized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dirty="0" err="1">
                <a:solidFill>
                  <a:schemeClr val="tx1"/>
                </a:solidFill>
              </a:rPr>
              <a:t>xor</a:t>
            </a:r>
            <a:r>
              <a:rPr lang="en-US" sz="2400" dirty="0">
                <a:solidFill>
                  <a:schemeClr val="tx1"/>
                </a:solidFill>
              </a:rPr>
              <a:t> of any two adjacent columns is different and also different from all the columns of the </a:t>
            </a:r>
            <a:r>
              <a:rPr lang="en-US" sz="2400" dirty="0" smtClean="0">
                <a:solidFill>
                  <a:schemeClr val="tx1"/>
                </a:solidFill>
              </a:rPr>
              <a:t>matrix.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6D093A-42C4-4B0C-B574-3FCE6BCE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5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rgbClr val="00B050"/>
                </a:solidFill>
              </a:rPr>
              <a:t>Methodology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8" y="2133600"/>
            <a:ext cx="8220547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Scheme is divided into two parts: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Encoder</a:t>
            </a:r>
          </a:p>
          <a:p>
            <a:pPr marL="0" indent="0">
              <a:buNone/>
            </a:pPr>
            <a:r>
              <a:rPr lang="en-US" sz="2400" dirty="0" smtClean="0"/>
              <a:t>                Decoder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Through the encoder and decoder could found the error.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rgbClr val="00B050"/>
                </a:solidFill>
              </a:rPr>
              <a:t>Encoder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Input the data into encoder</a:t>
            </a:r>
          </a:p>
          <a:p>
            <a:endParaRPr lang="en-US" sz="2800" dirty="0" smtClean="0"/>
          </a:p>
          <a:p>
            <a:r>
              <a:rPr lang="en-US" sz="2800" dirty="0" smtClean="0"/>
              <a:t>Calculate IP bits</a:t>
            </a:r>
          </a:p>
          <a:p>
            <a:endParaRPr lang="en-US" sz="2800" dirty="0" smtClean="0"/>
          </a:p>
          <a:p>
            <a:r>
              <a:rPr lang="en-US" sz="2800" dirty="0" smtClean="0"/>
              <a:t>Calculate SEC-DAEC parity bits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Found </a:t>
            </a:r>
            <a:r>
              <a:rPr lang="en-US" sz="2400" dirty="0" err="1"/>
              <a:t>C</a:t>
            </a:r>
            <a:r>
              <a:rPr lang="en-US" sz="2400" dirty="0" err="1" smtClean="0"/>
              <a:t>odeword</a:t>
            </a:r>
            <a:r>
              <a:rPr lang="en-US" sz="2400" dirty="0" smtClean="0"/>
              <a:t> from memory and given to the decoder.</a:t>
            </a:r>
          </a:p>
          <a:p>
            <a:endParaRPr lang="en-US" sz="2400" dirty="0" smtClean="0"/>
          </a:p>
          <a:p>
            <a:r>
              <a:rPr lang="en-US" sz="2400" dirty="0" smtClean="0"/>
              <a:t>Generate IP syndrome bits.</a:t>
            </a:r>
          </a:p>
          <a:p>
            <a:endParaRPr lang="en-US" sz="2400" dirty="0" smtClean="0"/>
          </a:p>
          <a:p>
            <a:r>
              <a:rPr lang="en-US" sz="2400" dirty="0" smtClean="0"/>
              <a:t>Generate SEC-DAEC syndrome bits.</a:t>
            </a:r>
          </a:p>
          <a:p>
            <a:endParaRPr lang="en-US" sz="2400" dirty="0" smtClean="0"/>
          </a:p>
          <a:p>
            <a:r>
              <a:rPr lang="en-US" sz="2400" dirty="0" smtClean="0"/>
              <a:t>Checking the syndrome bits for getting the error and correct the error.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Error Variation</a:t>
            </a:r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C3355444-9B99-41CF-85B1-FE0DD7F93C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9110" y="243864"/>
            <a:ext cx="3282890" cy="358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07DE94-956B-4C10-A5D0-F85713CA2B8B}"/>
              </a:ext>
            </a:extLst>
          </p:cNvPr>
          <p:cNvSpPr txBox="1">
            <a:spLocks/>
          </p:cNvSpPr>
          <p:nvPr/>
        </p:nvSpPr>
        <p:spPr>
          <a:xfrm>
            <a:off x="1228959" y="1737360"/>
            <a:ext cx="8765646" cy="48122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Here Magnitude are 3 types. They are: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Magnitude -1: only for single bit error which </a:t>
            </a:r>
          </a:p>
          <a:p>
            <a:pPr marL="0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                    attack lowest bit.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Magnitude </a:t>
            </a:r>
            <a:r>
              <a:rPr lang="en-US" sz="2600" dirty="0" smtClean="0">
                <a:solidFill>
                  <a:schemeClr val="tx1"/>
                </a:solidFill>
              </a:rPr>
              <a:t>-2 :  the second lowest bit are changed    </a:t>
            </a:r>
          </a:p>
          <a:p>
            <a:pPr marL="0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                    through the error.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Magnitude -3 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Both attack the lowest and second </a:t>
            </a:r>
          </a:p>
          <a:p>
            <a:pPr marL="0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                   lowest bit.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95F49D47-E02F-4E4E-A5C8-B7E1B8EC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 smtClean="0">
                <a:solidFill>
                  <a:srgbClr val="00B050"/>
                </a:solidFill>
              </a:rPr>
              <a:t>IP(Interleaved Parity)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F9621B5-C9FE-4E42-9C78-2A3EC4A6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9</a:t>
            </a:fld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4407DE94-956B-4C10-A5D0-F85713CA2B8B}"/>
              </a:ext>
            </a:extLst>
          </p:cNvPr>
          <p:cNvSpPr txBox="1">
            <a:spLocks/>
          </p:cNvSpPr>
          <p:nvPr/>
        </p:nvSpPr>
        <p:spPr>
          <a:xfrm>
            <a:off x="850605" y="1594884"/>
            <a:ext cx="10900793" cy="44528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IP used in binary memories to detect errors that affect adjacent bits.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t bit adjacent errors on k bit data. Here , t = 3 ; k = 8.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/>
              <a:t>pi </a:t>
            </a:r>
            <a:r>
              <a:rPr lang="en-US" sz="2600" dirty="0"/>
              <a:t>= di ⊕ </a:t>
            </a:r>
            <a:r>
              <a:rPr lang="en-US" sz="2600" dirty="0" err="1"/>
              <a:t>di+t</a:t>
            </a:r>
            <a:r>
              <a:rPr lang="en-US" sz="2600" dirty="0"/>
              <a:t> ⊕ di+2t ⊕ . . . ⊕ </a:t>
            </a:r>
            <a:r>
              <a:rPr lang="en-US" sz="2600" dirty="0" err="1"/>
              <a:t>di+j·t</a:t>
            </a:r>
            <a:r>
              <a:rPr lang="en-US" sz="2600" i="1" dirty="0"/>
              <a:t> </a:t>
            </a:r>
            <a:endParaRPr lang="en-US" sz="2600" i="1" dirty="0" smtClean="0"/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/>
              <a:t>Pi</a:t>
            </a:r>
            <a:r>
              <a:rPr lang="en-US" sz="2600" dirty="0" smtClean="0"/>
              <a:t>′</a:t>
            </a:r>
            <a:r>
              <a:rPr lang="en-US" sz="2600" dirty="0"/>
              <a:t>′</a:t>
            </a:r>
            <a:r>
              <a:rPr lang="en-US" sz="2600" dirty="0" smtClean="0"/>
              <a:t> </a:t>
            </a:r>
            <a:r>
              <a:rPr lang="en-US" sz="2600" dirty="0"/>
              <a:t>= di ⊕ di′+ t ⊕ di′ + 2t ⊕ . . . ⊕ </a:t>
            </a:r>
            <a:r>
              <a:rPr lang="en-US" sz="2600" dirty="0" smtClean="0"/>
              <a:t>di</a:t>
            </a:r>
            <a:r>
              <a:rPr lang="en-US" sz="2600" dirty="0"/>
              <a:t>′</a:t>
            </a:r>
            <a:r>
              <a:rPr lang="en-US" sz="2600" dirty="0" smtClean="0"/>
              <a:t>+ j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Si = pi′ ⊕ pi</a:t>
            </a:r>
            <a:r>
              <a:rPr lang="en-US" sz="2600" dirty="0" smtClean="0"/>
              <a:t>′</a:t>
            </a:r>
            <a:r>
              <a:rPr lang="en-US" sz="2600" dirty="0"/>
              <a:t>′</a:t>
            </a:r>
            <a:r>
              <a:rPr lang="en-US" sz="2600" dirty="0" smtClean="0"/>
              <a:t> 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35" name="Content Placeholder 6">
            <a:extLst>
              <a:ext uri="{FF2B5EF4-FFF2-40B4-BE49-F238E27FC236}">
                <a16:creationId xmlns:a16="http://schemas.microsoft.com/office/drawing/2014/main" xmlns="" id="{C3355444-9B99-41CF-85B1-FE0DD7F93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7301" y="3078179"/>
            <a:ext cx="3279083" cy="258010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265C639-3721-4FF1-81A8-6D0BA347BCDD}"/>
              </a:ext>
            </a:extLst>
          </p:cNvPr>
          <p:cNvSpPr/>
          <p:nvPr/>
        </p:nvSpPr>
        <p:spPr>
          <a:xfrm>
            <a:off x="6904789" y="5658282"/>
            <a:ext cx="387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Figure </a:t>
            </a:r>
            <a:r>
              <a:rPr lang="en-US" dirty="0"/>
              <a:t>of an </a:t>
            </a:r>
            <a:r>
              <a:rPr lang="en-US" dirty="0" smtClean="0"/>
              <a:t>IP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61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1565</TotalTime>
  <Words>707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   Outline of The Presentation</vt:lpstr>
      <vt:lpstr>Objectives</vt:lpstr>
      <vt:lpstr>Introduction</vt:lpstr>
      <vt:lpstr>Methodology</vt:lpstr>
      <vt:lpstr>Encoder</vt:lpstr>
      <vt:lpstr>Decoder</vt:lpstr>
      <vt:lpstr>Error Variation</vt:lpstr>
      <vt:lpstr>IP(Interleaved Parity)</vt:lpstr>
      <vt:lpstr>Scheme to project on MLC memory</vt:lpstr>
      <vt:lpstr>SEC-DEC Code Through the H Matrix</vt:lpstr>
      <vt:lpstr>Future Plan of the Thesis</vt:lpstr>
      <vt:lpstr>Conclusions</vt:lpstr>
      <vt:lpstr>References: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Alam</dc:creator>
  <cp:lastModifiedBy>limon28</cp:lastModifiedBy>
  <cp:revision>155</cp:revision>
  <dcterms:created xsi:type="dcterms:W3CDTF">2020-12-05T12:31:32Z</dcterms:created>
  <dcterms:modified xsi:type="dcterms:W3CDTF">2021-02-02T18:44:32Z</dcterms:modified>
</cp:coreProperties>
</file>