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6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82" r:id="rId6"/>
    <p:sldId id="283" r:id="rId7"/>
    <p:sldId id="284" r:id="rId8"/>
    <p:sldId id="285" r:id="rId9"/>
    <p:sldId id="281" r:id="rId10"/>
    <p:sldId id="275" r:id="rId11"/>
    <p:sldId id="276" r:id="rId12"/>
    <p:sldId id="277" r:id="rId13"/>
    <p:sldId id="278" r:id="rId14"/>
    <p:sldId id="261" r:id="rId15"/>
    <p:sldId id="267" r:id="rId16"/>
    <p:sldId id="280" r:id="rId17"/>
    <p:sldId id="279" r:id="rId18"/>
    <p:sldId id="263" r:id="rId19"/>
    <p:sldId id="273" r:id="rId20"/>
    <p:sldId id="28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A66C-843D-4861-A530-655AD67046D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F189-85C2-455E-8C00-7A8ADCFC4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5FBC-3BF1-41FD-B637-35B052FFA77A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94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5958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60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929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499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4808-F9A7-435B-959B-72ED0965A86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0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A271-D697-4ADD-BCB0-61CC650E4B31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3BA4-31E3-4008-A6CB-D295ECEFAA5C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C9F-DDB3-4425-96C6-BEF787B7273E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C9F1-1D07-434B-B7AC-9C216568F28A}" type="datetime1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9941-B441-4CBD-A5F4-01CBD6CC3FBA}" type="datetime1">
              <a:rPr lang="en-US" smtClean="0"/>
              <a:t>27-Mar-22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1910-BB07-4E6B-B67C-4C0ABEBCCF64}" type="datetime1">
              <a:rPr lang="en-US" smtClean="0"/>
              <a:t>27-Mar-22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DFF2-A7B1-43AB-B7EF-4B57FF201561}" type="datetime1">
              <a:rPr lang="en-US" smtClean="0"/>
              <a:t>27-Mar-22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20FC-0269-4471-AD97-4FBB51EDF751}" type="datetime1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C0A9-40F8-456C-A4FC-47C3B0AF4AFD}" type="datetime1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6E96-FDCE-438A-A444-D3228CE03499}" type="datetime1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8142E8-2106-423B-80C8-3462A196BB94}"/>
              </a:ext>
            </a:extLst>
          </p:cNvPr>
          <p:cNvSpPr txBox="1"/>
          <p:nvPr/>
        </p:nvSpPr>
        <p:spPr>
          <a:xfrm>
            <a:off x="1120916" y="2972035"/>
            <a:ext cx="10784848" cy="1604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393298-BA98-46FC-BEAC-2E84410A904B}"/>
              </a:ext>
            </a:extLst>
          </p:cNvPr>
          <p:cNvSpPr txBox="1"/>
          <p:nvPr/>
        </p:nvSpPr>
        <p:spPr>
          <a:xfrm>
            <a:off x="3812345" y="12098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BB4A21-C7EC-445B-B9F1-1115F5B4E166}"/>
              </a:ext>
            </a:extLst>
          </p:cNvPr>
          <p:cNvSpPr txBox="1"/>
          <p:nvPr/>
        </p:nvSpPr>
        <p:spPr>
          <a:xfrm>
            <a:off x="148298" y="546000"/>
            <a:ext cx="118928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baseline="0" dirty="0" smtClean="0">
                <a:solidFill>
                  <a:srgbClr val="00B050"/>
                </a:solidFill>
                <a:latin typeface="+mj-lt"/>
              </a:rPr>
              <a:t>Thesis</a:t>
            </a:r>
            <a:r>
              <a:rPr lang="en-US" sz="3200" b="1" i="0" u="none" strike="noStrike" baseline="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endParaRPr lang="en-US" sz="32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565607-2FFC-45BD-997B-2740A7EC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D4561A4-9F9F-4FA6-8D70-AB29EC349B80}"/>
              </a:ext>
            </a:extLst>
          </p:cNvPr>
          <p:cNvCxnSpPr/>
          <p:nvPr/>
        </p:nvCxnSpPr>
        <p:spPr>
          <a:xfrm>
            <a:off x="4881489" y="3915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B0004F-6C7F-4951-A852-ED2CD5CE8F89}"/>
              </a:ext>
            </a:extLst>
          </p:cNvPr>
          <p:cNvSpPr txBox="1"/>
          <p:nvPr/>
        </p:nvSpPr>
        <p:spPr>
          <a:xfrm>
            <a:off x="1284848" y="3315326"/>
            <a:ext cx="1041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Towards Developing a </a:t>
            </a:r>
            <a:r>
              <a:rPr lang="en-US" sz="2800" dirty="0" smtClean="0"/>
              <a:t>Limited </a:t>
            </a:r>
            <a:r>
              <a:rPr lang="en-US" sz="2800" dirty="0"/>
              <a:t>Magnitude Error Correction Methodology</a:t>
            </a:r>
            <a:endParaRPr lang="en-US" sz="4000" b="1" i="0" dirty="0">
              <a:effectLst/>
            </a:endParaRPr>
          </a:p>
        </p:txBody>
      </p:sp>
      <p:pic>
        <p:nvPicPr>
          <p:cNvPr id="1026" name="Picture 2" descr="KUET | Khulna University of Engineering &amp; Technology">
            <a:extLst>
              <a:ext uri="{FF2B5EF4-FFF2-40B4-BE49-F238E27FC236}">
                <a16:creationId xmlns:a16="http://schemas.microsoft.com/office/drawing/2014/main" xmlns="" id="{5F734842-78B4-47BD-9D8A-94E820F2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75" y="1536284"/>
            <a:ext cx="1589649" cy="18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CB6165-8018-439B-B587-050BED5D26DC}"/>
              </a:ext>
            </a:extLst>
          </p:cNvPr>
          <p:cNvSpPr txBox="1"/>
          <p:nvPr/>
        </p:nvSpPr>
        <p:spPr>
          <a:xfrm>
            <a:off x="7262895" y="4334023"/>
            <a:ext cx="46428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               </a:t>
            </a:r>
            <a:r>
              <a:rPr lang="en-US" sz="2200" b="1" dirty="0">
                <a:solidFill>
                  <a:srgbClr val="00B050"/>
                </a:solidFill>
              </a:rPr>
              <a:t>Presented By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</a:p>
          <a:p>
            <a:endParaRPr lang="en-US" sz="2200" b="1" dirty="0">
              <a:solidFill>
                <a:srgbClr val="002060"/>
              </a:solidFill>
            </a:endParaRPr>
          </a:p>
          <a:p>
            <a:pPr algn="ctr"/>
            <a:r>
              <a:rPr lang="en-US" sz="2200" i="0" u="none" strike="noStrike" baseline="0" dirty="0" err="1" smtClean="0">
                <a:solidFill>
                  <a:srgbClr val="000000"/>
                </a:solidFill>
              </a:rPr>
              <a:t>Mahmudur</a:t>
            </a:r>
            <a:r>
              <a:rPr lang="en-US" sz="2200" i="0" u="none" strike="noStrike" dirty="0" smtClean="0">
                <a:solidFill>
                  <a:srgbClr val="000000"/>
                </a:solidFill>
              </a:rPr>
              <a:t> Rahman Limon</a:t>
            </a:r>
            <a:r>
              <a:rPr lang="en-US" sz="2200" i="0" u="none" strike="noStrike" baseline="0" dirty="0" smtClean="0">
                <a:solidFill>
                  <a:srgbClr val="000000"/>
                </a:solidFill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sz="2200" i="0" u="none" strike="noStrike" baseline="0" dirty="0" smtClean="0">
                <a:solidFill>
                  <a:srgbClr val="000000"/>
                </a:solidFill>
              </a:rPr>
              <a:t>1607049)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B977D3-E800-47A7-A25D-4D32A969016A}"/>
              </a:ext>
            </a:extLst>
          </p:cNvPr>
          <p:cNvSpPr txBox="1"/>
          <p:nvPr/>
        </p:nvSpPr>
        <p:spPr>
          <a:xfrm>
            <a:off x="1120917" y="4269433"/>
            <a:ext cx="5995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none" strike="noStrike" baseline="0" dirty="0">
                <a:solidFill>
                  <a:srgbClr val="00B050"/>
                </a:solidFill>
              </a:rPr>
              <a:t>Supervised By</a:t>
            </a:r>
            <a:r>
              <a:rPr lang="en-US" sz="2000" b="1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: </a:t>
            </a:r>
          </a:p>
          <a:p>
            <a:r>
              <a:rPr lang="en-US" sz="2000" b="1" dirty="0" err="1"/>
              <a:t>Jakaria</a:t>
            </a:r>
            <a:r>
              <a:rPr lang="en-US" sz="2000" b="1" dirty="0"/>
              <a:t> Rabbi</a:t>
            </a:r>
            <a:endParaRPr lang="en-US" sz="2000" dirty="0"/>
          </a:p>
          <a:p>
            <a:r>
              <a:rPr lang="en-US" sz="2000" dirty="0"/>
              <a:t>Assistant Professor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Department of Computer Science and Engineering 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Khulna University of Engineering &amp; Technology</a:t>
            </a:r>
          </a:p>
          <a:p>
            <a:r>
              <a:rPr lang="en-US" sz="2000" b="0" i="0" u="none" strike="noStrike" baseline="0" dirty="0" smtClean="0">
                <a:solidFill>
                  <a:srgbClr val="000000"/>
                </a:solidFill>
              </a:rPr>
              <a:t>(KUET)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3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028" y="609600"/>
            <a:ext cx="5543974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Methodology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158" y="2133600"/>
            <a:ext cx="8220547" cy="3777622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The Scheme is divided into two parts:</a:t>
            </a:r>
          </a:p>
          <a:p>
            <a:pPr lvl="1"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Encoder</a:t>
            </a:r>
          </a:p>
          <a:p>
            <a:pPr lvl="1"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Decoder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Through the encoder and decoder could found the </a:t>
            </a:r>
            <a:r>
              <a:rPr lang="en-US" sz="2400" dirty="0" smtClean="0">
                <a:solidFill>
                  <a:schemeClr val="tx1"/>
                </a:solidFill>
              </a:rPr>
              <a:t>error.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257" y="609600"/>
            <a:ext cx="5335745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Input the data into encoder</a:t>
            </a:r>
          </a:p>
          <a:p>
            <a:pPr>
              <a:buClr>
                <a:srgbClr val="92D050"/>
              </a:buClr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Calculate IP bits</a:t>
            </a:r>
          </a:p>
          <a:p>
            <a:pPr>
              <a:buClr>
                <a:srgbClr val="92D050"/>
              </a:buClr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Calculate SEC-DAEC parity bits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334" y="609600"/>
            <a:ext cx="56616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Found </a:t>
            </a:r>
            <a:r>
              <a:rPr lang="en-US" sz="2400" dirty="0" err="1">
                <a:solidFill>
                  <a:schemeClr val="tx1"/>
                </a:solidFill>
              </a:rPr>
              <a:t>C</a:t>
            </a:r>
            <a:r>
              <a:rPr lang="en-US" sz="2400" dirty="0" err="1" smtClean="0">
                <a:solidFill>
                  <a:schemeClr val="tx1"/>
                </a:solidFill>
              </a:rPr>
              <a:t>odeword</a:t>
            </a:r>
            <a:r>
              <a:rPr lang="en-US" sz="2400" dirty="0" smtClean="0">
                <a:solidFill>
                  <a:schemeClr val="tx1"/>
                </a:solidFill>
              </a:rPr>
              <a:t> from memory and given to the decoder.</a:t>
            </a:r>
          </a:p>
          <a:p>
            <a:pPr>
              <a:buClr>
                <a:srgbClr val="92D050"/>
              </a:buClr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Generate IP syndrome bits.</a:t>
            </a:r>
          </a:p>
          <a:p>
            <a:pPr>
              <a:buClr>
                <a:srgbClr val="92D050"/>
              </a:buClr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Generate SEC-DAEC syndrome bits.</a:t>
            </a:r>
          </a:p>
          <a:p>
            <a:pPr>
              <a:buClr>
                <a:srgbClr val="92D050"/>
              </a:buClr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Checking the syndrome bits for getting the error and correct the error.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034" y="609600"/>
            <a:ext cx="6050968" cy="13208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Error Variation</a:t>
            </a:r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9110" y="243864"/>
            <a:ext cx="3282890" cy="358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07DE94-956B-4C10-A5D0-F85713CA2B8B}"/>
              </a:ext>
            </a:extLst>
          </p:cNvPr>
          <p:cNvSpPr txBox="1">
            <a:spLocks/>
          </p:cNvSpPr>
          <p:nvPr/>
        </p:nvSpPr>
        <p:spPr>
          <a:xfrm>
            <a:off x="1228959" y="1737360"/>
            <a:ext cx="8765646" cy="4812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/>
                </a:solidFill>
              </a:rPr>
              <a:t>Here Magnitude are 3 types. They are: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Magnitude -1: only for single bit error which </a:t>
            </a:r>
          </a:p>
          <a:p>
            <a:pPr>
              <a:buClr>
                <a:srgbClr val="92D05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                     attack lowest bit.</a:t>
            </a:r>
          </a:p>
          <a:p>
            <a:pPr>
              <a:buClr>
                <a:srgbClr val="92D050"/>
              </a:buClr>
            </a:pPr>
            <a:r>
              <a:rPr lang="en-US" sz="2600" dirty="0">
                <a:solidFill>
                  <a:schemeClr val="tx1"/>
                </a:solidFill>
              </a:rPr>
              <a:t>Magnitude </a:t>
            </a:r>
            <a:r>
              <a:rPr lang="en-US" sz="2600" dirty="0" smtClean="0">
                <a:solidFill>
                  <a:schemeClr val="tx1"/>
                </a:solidFill>
              </a:rPr>
              <a:t>-2 :  the second lowest bit are changed    </a:t>
            </a:r>
          </a:p>
          <a:p>
            <a:pPr>
              <a:buClr>
                <a:srgbClr val="92D05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                     through the error.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Magnitude -3 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</a:rPr>
              <a:t>Both attack the lowest and second </a:t>
            </a:r>
          </a:p>
          <a:p>
            <a:pPr>
              <a:buClr>
                <a:srgbClr val="92D050"/>
              </a:buClr>
            </a:pPr>
            <a:r>
              <a:rPr lang="en-US" sz="2600" dirty="0" smtClean="0">
                <a:solidFill>
                  <a:schemeClr val="tx1"/>
                </a:solidFill>
              </a:rPr>
              <a:t>                    lowest bit.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ClrTx/>
            </a:pPr>
            <a:endParaRPr lang="en-US" sz="2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95F49D47-E02F-4E4E-A5C8-B7E1B8EC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498" y="609600"/>
            <a:ext cx="6141503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IP(Interleaved Parity)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F9621B5-C9FE-4E42-9C78-2A3EC4A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14</a:t>
            </a:fld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4407DE94-956B-4C10-A5D0-F85713CA2B8B}"/>
              </a:ext>
            </a:extLst>
          </p:cNvPr>
          <p:cNvSpPr txBox="1">
            <a:spLocks/>
          </p:cNvSpPr>
          <p:nvPr/>
        </p:nvSpPr>
        <p:spPr>
          <a:xfrm>
            <a:off x="850605" y="1594884"/>
            <a:ext cx="10900793" cy="44528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IP used in binary memories to detect errors that affect adjacent bits.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 t bit adjacent errors on k bit data. Here , t = 3 ; k = 8.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pi </a:t>
            </a:r>
            <a:r>
              <a:rPr lang="en-US" sz="2600" dirty="0">
                <a:solidFill>
                  <a:schemeClr val="tx1"/>
                </a:solidFill>
              </a:rPr>
              <a:t>= di ⊕ </a:t>
            </a:r>
            <a:r>
              <a:rPr lang="en-US" sz="2600" dirty="0" err="1">
                <a:solidFill>
                  <a:schemeClr val="tx1"/>
                </a:solidFill>
              </a:rPr>
              <a:t>di+t</a:t>
            </a:r>
            <a:r>
              <a:rPr lang="en-US" sz="2600" dirty="0">
                <a:solidFill>
                  <a:schemeClr val="tx1"/>
                </a:solidFill>
              </a:rPr>
              <a:t> ⊕ di+2t ⊕ . . . ⊕ </a:t>
            </a:r>
            <a:r>
              <a:rPr lang="en-US" sz="2600" dirty="0" err="1">
                <a:solidFill>
                  <a:schemeClr val="tx1"/>
                </a:solidFill>
              </a:rPr>
              <a:t>di+j·t</a:t>
            </a:r>
            <a:r>
              <a:rPr lang="en-US" sz="2600" i="1" dirty="0">
                <a:solidFill>
                  <a:schemeClr val="tx1"/>
                </a:solidFill>
              </a:rPr>
              <a:t> </a:t>
            </a:r>
            <a:endParaRPr lang="en-US" sz="26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Pi</a:t>
            </a:r>
            <a:r>
              <a:rPr lang="en-US" sz="2600" dirty="0" smtClean="0">
                <a:solidFill>
                  <a:schemeClr val="tx1"/>
                </a:solidFill>
              </a:rPr>
              <a:t>′</a:t>
            </a:r>
            <a:r>
              <a:rPr lang="en-US" sz="2600" dirty="0">
                <a:solidFill>
                  <a:schemeClr val="tx1"/>
                </a:solidFill>
              </a:rPr>
              <a:t>′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= di ⊕ di′+ t ⊕ di′ + 2t ⊕ . . . ⊕ </a:t>
            </a:r>
            <a:r>
              <a:rPr lang="en-US" sz="2600" dirty="0" smtClean="0">
                <a:solidFill>
                  <a:schemeClr val="tx1"/>
                </a:solidFill>
              </a:rPr>
              <a:t>di</a:t>
            </a:r>
            <a:r>
              <a:rPr lang="en-US" sz="2600" dirty="0">
                <a:solidFill>
                  <a:schemeClr val="tx1"/>
                </a:solidFill>
              </a:rPr>
              <a:t>′</a:t>
            </a:r>
            <a:r>
              <a:rPr lang="en-US" sz="2600" dirty="0" smtClean="0">
                <a:solidFill>
                  <a:schemeClr val="tx1"/>
                </a:solidFill>
              </a:rPr>
              <a:t>+ j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/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Si = pi′ ⊕ pi</a:t>
            </a:r>
            <a:r>
              <a:rPr lang="en-US" sz="2600" dirty="0" smtClean="0">
                <a:solidFill>
                  <a:schemeClr val="tx1"/>
                </a:solidFill>
              </a:rPr>
              <a:t>′</a:t>
            </a:r>
            <a:r>
              <a:rPr lang="en-US" sz="2600" dirty="0">
                <a:solidFill>
                  <a:schemeClr val="tx1"/>
                </a:solidFill>
              </a:rPr>
              <a:t>′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35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7301" y="3078179"/>
            <a:ext cx="3279083" cy="2580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6904789" y="5658282"/>
            <a:ext cx="387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an </a:t>
            </a:r>
            <a:r>
              <a:rPr lang="en-US" dirty="0" smtClean="0"/>
              <a:t>IP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6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04" y="669730"/>
            <a:ext cx="7957997" cy="132080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B050"/>
                </a:solidFill>
              </a:rPr>
              <a:t>Scheme to </a:t>
            </a:r>
            <a:r>
              <a:rPr lang="en-US" altLang="en-US" b="1" dirty="0" smtClean="0">
                <a:solidFill>
                  <a:srgbClr val="00B050"/>
                </a:solidFill>
              </a:rPr>
              <a:t>Project </a:t>
            </a:r>
            <a:r>
              <a:rPr lang="en-US" altLang="en-US" b="1" dirty="0" smtClean="0">
                <a:solidFill>
                  <a:srgbClr val="00B050"/>
                </a:solidFill>
              </a:rPr>
              <a:t>on MLC </a:t>
            </a:r>
            <a:r>
              <a:rPr lang="en-US" altLang="en-US" b="1" dirty="0" smtClean="0">
                <a:solidFill>
                  <a:srgbClr val="00B050"/>
                </a:solidFill>
              </a:rPr>
              <a:t>Memory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15</a:t>
            </a:fld>
            <a:endParaRPr lang="en-US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xmlns="" id="{C3355444-9B99-41CF-85B1-FE0DD7F93C8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554" y="2004278"/>
            <a:ext cx="9633098" cy="38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3385997" y="5658282"/>
            <a:ext cx="7390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Implementation of the proposed </a:t>
            </a:r>
            <a:r>
              <a:rPr lang="en-US" dirty="0" smtClean="0"/>
              <a:t>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458" y="609600"/>
            <a:ext cx="8302028" cy="938543"/>
          </a:xfrm>
        </p:spPr>
        <p:txBody>
          <a:bodyPr/>
          <a:lstStyle/>
          <a:p>
            <a:r>
              <a:rPr lang="en-US" altLang="en-US" b="1" dirty="0">
                <a:solidFill>
                  <a:srgbClr val="00B050"/>
                </a:solidFill>
              </a:rPr>
              <a:t>SEC-DEC Code Through the H Matrix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1438" y="1837854"/>
            <a:ext cx="6255944" cy="3820428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92D050"/>
              </a:buClr>
              <a:buNone/>
            </a:pPr>
            <a:r>
              <a:rPr lang="en-US" sz="2800" dirty="0"/>
              <a:t>The (28, 22) SEC-DAEC code of [18] </a:t>
            </a:r>
            <a:r>
              <a:rPr lang="en-US" sz="2800" dirty="0" smtClean="0"/>
              <a:t>with the </a:t>
            </a:r>
            <a:r>
              <a:rPr lang="en-US" sz="2800" dirty="0"/>
              <a:t>H</a:t>
            </a:r>
            <a:r>
              <a:rPr lang="en-US" sz="2800" b="1" dirty="0"/>
              <a:t> </a:t>
            </a:r>
            <a:r>
              <a:rPr lang="en-US" sz="2800" dirty="0"/>
              <a:t>matrix </a:t>
            </a:r>
            <a:r>
              <a:rPr lang="en-US" sz="2800" dirty="0" smtClean="0"/>
              <a:t>.(P1-P6) are found from here:</a:t>
            </a:r>
          </a:p>
          <a:p>
            <a:pPr marL="0" indent="0">
              <a:buClr>
                <a:srgbClr val="92D050"/>
              </a:buClr>
              <a:buNone/>
            </a:pPr>
            <a:endParaRPr lang="en-US" sz="2800" dirty="0" smtClean="0"/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P1 = d32 ⊕ d31 ⊕……..⊕ d5 ⊕ d4 ⊕ d2 = 1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P2 = d28 ⊕ d26 ⊕……..⊕ d5 ⊕ d2 ⊕ d1 = 1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P3 = d32 ⊕ d28 ⊕……..⊕ d7 ⊕ d5⊕ d2 = 0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P4 = d28 ⊕ d26 ⊕……..⊕ d10 ⊕ d7 ⊕ d2 = 1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P5 = d17 ⊕ d14 ⊕……..⊕ d8 ⊕ d4 ⊕ d1 = 0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P6 = d31 ⊕ d28 ⊕……..⊕ d7 ⊕ d4 ⊕ d1 = 1</a:t>
            </a:r>
          </a:p>
          <a:p>
            <a:pPr marL="0" indent="0">
              <a:buClr>
                <a:srgbClr val="92D050"/>
              </a:buClr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265C639-3721-4FF1-81A8-6D0BA347BCDD}"/>
              </a:ext>
            </a:extLst>
          </p:cNvPr>
          <p:cNvSpPr/>
          <p:nvPr/>
        </p:nvSpPr>
        <p:spPr>
          <a:xfrm>
            <a:off x="8283921" y="5658282"/>
            <a:ext cx="3440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Figure </a:t>
            </a:r>
            <a:r>
              <a:rPr lang="en-US" dirty="0"/>
              <a:t>of </a:t>
            </a:r>
            <a:r>
              <a:rPr lang="en-US" dirty="0" smtClean="0"/>
              <a:t>H Matrix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6025" y="2507810"/>
            <a:ext cx="4843603" cy="2951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558" y="609600"/>
            <a:ext cx="6639444" cy="132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Future Plan of the Thesis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11579" y="2126222"/>
            <a:ext cx="10193032" cy="377762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92D050"/>
              </a:buClr>
            </a:pPr>
            <a:r>
              <a:rPr lang="en-US" sz="3800" dirty="0" smtClean="0">
                <a:solidFill>
                  <a:schemeClr val="tx1"/>
                </a:solidFill>
              </a:rPr>
              <a:t>Solving The IP and SEC-DAEC Syndrome and the error up to 64 bits.</a:t>
            </a:r>
          </a:p>
          <a:p>
            <a:pPr>
              <a:buClr>
                <a:srgbClr val="92D050"/>
              </a:buClr>
            </a:pPr>
            <a:endParaRPr lang="en-US" sz="38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3800" dirty="0" smtClean="0">
                <a:solidFill>
                  <a:schemeClr val="tx1"/>
                </a:solidFill>
              </a:rPr>
              <a:t>Try to solve Increasing density </a:t>
            </a:r>
            <a:r>
              <a:rPr lang="en-US" sz="4400" dirty="0" smtClean="0">
                <a:solidFill>
                  <a:schemeClr val="tx1"/>
                </a:solidFill>
              </a:rPr>
              <a:t>at low </a:t>
            </a:r>
            <a:r>
              <a:rPr lang="en-US" sz="3800" dirty="0" smtClean="0">
                <a:solidFill>
                  <a:schemeClr val="tx1"/>
                </a:solidFill>
              </a:rPr>
              <a:t>cost.</a:t>
            </a:r>
          </a:p>
          <a:p>
            <a:pPr>
              <a:buClr>
                <a:srgbClr val="92D050"/>
              </a:buClr>
            </a:pPr>
            <a:endParaRPr lang="en-US" sz="3800" dirty="0" smtClean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3800" dirty="0">
                <a:solidFill>
                  <a:schemeClr val="tx1"/>
                </a:solidFill>
              </a:rPr>
              <a:t> Finding and solving the errors through </a:t>
            </a:r>
            <a:r>
              <a:rPr lang="en-US" sz="3800" dirty="0" smtClean="0">
                <a:solidFill>
                  <a:schemeClr val="tx1"/>
                </a:solidFill>
              </a:rPr>
              <a:t>ECC(Error Correction Code</a:t>
            </a:r>
            <a:r>
              <a:rPr lang="en-US" sz="3800" dirty="0" smtClean="0">
                <a:solidFill>
                  <a:schemeClr val="tx1"/>
                </a:solidFill>
              </a:rPr>
              <a:t>).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205EA-3288-4F75-8AEF-C129D3F3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097" y="609600"/>
            <a:ext cx="5362905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1DF6D-770B-4FD7-9FEB-48EAE5C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The main contribution of this paper is </a:t>
            </a:r>
            <a:r>
              <a:rPr lang="en-US" sz="2800" dirty="0" smtClean="0">
                <a:solidFill>
                  <a:schemeClr val="tx1"/>
                </a:solidFill>
              </a:rPr>
              <a:t>find out IP and SEC-DAEC Syndrome. Checking the syndrome we can be found errors and solve it.</a:t>
            </a:r>
          </a:p>
          <a:p>
            <a:pPr>
              <a:buClr>
                <a:srgbClr val="92D050"/>
              </a:buClr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This proposed method requires </a:t>
            </a:r>
            <a:r>
              <a:rPr lang="en-US" sz="2800" dirty="0" smtClean="0">
                <a:solidFill>
                  <a:schemeClr val="tx1"/>
                </a:solidFill>
              </a:rPr>
              <a:t>MLC memory and solve the problems with the ECC code.</a:t>
            </a:r>
          </a:p>
          <a:p>
            <a:pPr>
              <a:buClr>
                <a:srgbClr val="92D050"/>
              </a:buClr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The IP Parity and SEC-DAEC Parity  are calculated properly.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9A034C-BAA8-4799-99D9-DC1745D9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6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20150" y="609600"/>
            <a:ext cx="5353852" cy="1320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References: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chemeClr val="tx1"/>
                </a:solidFill>
              </a:rPr>
              <a:t>1] W. A. </a:t>
            </a:r>
            <a:r>
              <a:rPr lang="en-US" sz="2000" dirty="0" err="1">
                <a:solidFill>
                  <a:schemeClr val="tx1"/>
                </a:solidFill>
              </a:rPr>
              <a:t>Bhat</a:t>
            </a:r>
            <a:r>
              <a:rPr lang="en-US" sz="2000" dirty="0">
                <a:solidFill>
                  <a:schemeClr val="tx1"/>
                </a:solidFill>
              </a:rPr>
              <a:t>, “Is a data-capacity gap inevitable in big data storage?” Computer, vol. 51, no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9, pp. 54–62, Sep. 2018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000" dirty="0">
                <a:solidFill>
                  <a:schemeClr val="tx1"/>
                </a:solidFill>
              </a:rPr>
              <a:t>[2] G. Atwood, S.-I. </a:t>
            </a:r>
            <a:r>
              <a:rPr lang="en-US" sz="2000" dirty="0" err="1">
                <a:solidFill>
                  <a:schemeClr val="tx1"/>
                </a:solidFill>
              </a:rPr>
              <a:t>Chae</a:t>
            </a:r>
            <a:r>
              <a:rPr lang="en-US" sz="2000" dirty="0">
                <a:solidFill>
                  <a:schemeClr val="tx1"/>
                </a:solidFill>
              </a:rPr>
              <a:t>, and S. S. Y. Shim, “Next-generation memory,” Computer, vol. </a:t>
            </a:r>
            <a:r>
              <a:rPr lang="en-US" sz="2000" dirty="0" smtClean="0">
                <a:solidFill>
                  <a:schemeClr val="tx1"/>
                </a:solidFill>
              </a:rPr>
              <a:t>46,no</a:t>
            </a:r>
            <a:r>
              <a:rPr lang="en-US" sz="2000" dirty="0">
                <a:solidFill>
                  <a:schemeClr val="tx1"/>
                </a:solidFill>
              </a:rPr>
              <a:t>. 8, pp. 21–22, Aug. 2013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solidFill>
                  <a:schemeClr val="tx1"/>
                </a:solidFill>
              </a:rPr>
              <a:t>[3] N. Papandreou et al., “Multilevel phase-change memory,” in Proc. IEEE Int. Conf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Electron. Circuits Syst., Dec. 2010, pp. 1017–1020.</a:t>
            </a:r>
          </a:p>
          <a:p>
            <a:pPr>
              <a:buClr>
                <a:srgbClr val="92D050"/>
              </a:buClr>
            </a:pPr>
            <a:r>
              <a:rPr lang="en-US" sz="2000" dirty="0">
                <a:solidFill>
                  <a:schemeClr val="tx1"/>
                </a:solidFill>
              </a:rPr>
              <a:t>[4] G. S. Sandhu, “Emerging memories technology landscape,” in Proc. 13th </a:t>
            </a:r>
            <a:r>
              <a:rPr lang="en-US" sz="2000" dirty="0" smtClean="0">
                <a:solidFill>
                  <a:schemeClr val="tx1"/>
                </a:solidFill>
              </a:rPr>
              <a:t>Non-Volatile </a:t>
            </a:r>
            <a:r>
              <a:rPr lang="en-US" sz="2000" dirty="0">
                <a:solidFill>
                  <a:schemeClr val="tx1"/>
                </a:solidFill>
              </a:rPr>
              <a:t>Memory Technol. </a:t>
            </a:r>
            <a:r>
              <a:rPr lang="en-US" sz="2000" dirty="0" err="1">
                <a:solidFill>
                  <a:schemeClr val="tx1"/>
                </a:solidFill>
              </a:rPr>
              <a:t>Symp</a:t>
            </a:r>
            <a:r>
              <a:rPr lang="en-US" sz="2000" dirty="0">
                <a:solidFill>
                  <a:schemeClr val="tx1"/>
                </a:solidFill>
              </a:rPr>
              <a:t>., Jul. 2014, pp. 1–5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92D05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Clr>
                <a:srgbClr val="92D050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9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560366-666A-445D-9A28-624F8C8D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56" y="263528"/>
            <a:ext cx="9540844" cy="1311776"/>
          </a:xfrm>
        </p:spPr>
        <p:txBody>
          <a:bodyPr>
            <a:normAutofit/>
          </a:bodyPr>
          <a:lstStyle/>
          <a:p>
            <a:r>
              <a:rPr lang="en-US" altLang="en-US" sz="4400" b="1" dirty="0" smtClean="0">
                <a:solidFill>
                  <a:srgbClr val="00B050"/>
                </a:solidFill>
              </a:rPr>
              <a:t>   </a:t>
            </a:r>
            <a:r>
              <a:rPr lang="en-US" altLang="en-US" b="1" dirty="0" smtClean="0">
                <a:solidFill>
                  <a:srgbClr val="00B050"/>
                </a:solidFill>
              </a:rPr>
              <a:t>Outline </a:t>
            </a:r>
            <a:r>
              <a:rPr lang="en-US" altLang="en-US" b="1" dirty="0">
                <a:solidFill>
                  <a:srgbClr val="00B050"/>
                </a:solidFill>
              </a:rPr>
              <a:t>of </a:t>
            </a:r>
            <a:r>
              <a:rPr lang="en-US" altLang="en-US" b="1" dirty="0" smtClean="0">
                <a:solidFill>
                  <a:srgbClr val="00B050"/>
                </a:solidFill>
              </a:rPr>
              <a:t>The </a:t>
            </a:r>
            <a:r>
              <a:rPr lang="en-US" altLang="en-US" b="1" dirty="0">
                <a:solidFill>
                  <a:srgbClr val="00B050"/>
                </a:solidFill>
              </a:rPr>
              <a:t>Presentation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0F6A9-28D5-4947-9985-D731C5A0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0693"/>
            <a:ext cx="8915400" cy="4100529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Objectives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Introduction</a:t>
            </a:r>
          </a:p>
          <a:p>
            <a:pPr>
              <a:buClr>
                <a:srgbClr val="92D050"/>
              </a:buClr>
            </a:pPr>
            <a:r>
              <a:rPr lang="en-US" altLang="en-US" sz="2800" dirty="0" smtClean="0">
                <a:solidFill>
                  <a:schemeClr val="tx1"/>
                </a:solidFill>
              </a:rPr>
              <a:t> Methodology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Experimental Analysis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Conclusions</a:t>
            </a:r>
          </a:p>
          <a:p>
            <a:pPr>
              <a:buClr>
                <a:srgbClr val="92D050"/>
              </a:buClr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References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rgbClr val="92D050"/>
              </a:buClr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D94353-A953-44D2-8BED-06BFC6F1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454" y="609600"/>
            <a:ext cx="5471547" cy="1320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/>
                </a:solidFill>
              </a:rPr>
              <a:t> [5] X. P. Wang, Z. Y. Wang, and Y. </a:t>
            </a:r>
            <a:r>
              <a:rPr lang="en-US" dirty="0" err="1">
                <a:solidFill>
                  <a:schemeClr val="tx1"/>
                </a:solidFill>
              </a:rPr>
              <a:t>Shen</a:t>
            </a:r>
            <a:r>
              <a:rPr lang="en-US" dirty="0">
                <a:solidFill>
                  <a:schemeClr val="tx1"/>
                </a:solidFill>
              </a:rPr>
              <a:t>, “A high reliable design of </a:t>
            </a:r>
            <a:r>
              <a:rPr lang="en-US" dirty="0" err="1" smtClean="0">
                <a:solidFill>
                  <a:schemeClr val="tx1"/>
                </a:solidFill>
              </a:rPr>
              <a:t>memristor</a:t>
            </a:r>
            <a:r>
              <a:rPr lang="en-US" dirty="0" smtClean="0">
                <a:solidFill>
                  <a:schemeClr val="tx1"/>
                </a:solidFill>
              </a:rPr>
              <a:t>-based </a:t>
            </a:r>
            <a:r>
              <a:rPr lang="en-US" dirty="0">
                <a:solidFill>
                  <a:schemeClr val="tx1"/>
                </a:solidFill>
              </a:rPr>
              <a:t>multilevel memory,” in Proc. IEEE 34th Chin. Control Conf., Sep. 2015, pp. 5615–5618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solidFill>
                  <a:schemeClr val="tx1"/>
                </a:solidFill>
              </a:rPr>
              <a:t>[6] </a:t>
            </a:r>
            <a:r>
              <a:rPr lang="en-US" dirty="0">
                <a:solidFill>
                  <a:schemeClr val="tx1"/>
                </a:solidFill>
              </a:rPr>
              <a:t>(Nov. 2019). Intel </a:t>
            </a:r>
            <a:r>
              <a:rPr lang="en-US" dirty="0" err="1">
                <a:solidFill>
                  <a:schemeClr val="tx1"/>
                </a:solidFill>
              </a:rPr>
              <a:t>Optane</a:t>
            </a:r>
            <a:r>
              <a:rPr lang="en-US" dirty="0">
                <a:solidFill>
                  <a:schemeClr val="tx1"/>
                </a:solidFill>
              </a:rPr>
              <a:t> Memory. [Online]. Available: https://www</a:t>
            </a:r>
            <a:r>
              <a:rPr lang="en-US" dirty="0" smtClean="0">
                <a:solidFill>
                  <a:schemeClr val="tx1"/>
                </a:solidFill>
              </a:rPr>
              <a:t>. intel.com/content/www/us/en/support/products/99745/memory-</a:t>
            </a:r>
            <a:r>
              <a:rPr lang="en-US" dirty="0" err="1" smtClean="0">
                <a:solidFill>
                  <a:schemeClr val="tx1"/>
                </a:solidFill>
              </a:rPr>
              <a:t>andstorage</a:t>
            </a:r>
            <a:r>
              <a:rPr lang="en-US" dirty="0" smtClean="0">
                <a:solidFill>
                  <a:schemeClr val="tx1"/>
                </a:solidFill>
              </a:rPr>
              <a:t>/intel-optane-memory.html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J. Li, B. Luan, and C. Lam, “Resistance drift in phase change memory,” in Proc. </a:t>
            </a:r>
            <a:r>
              <a:rPr lang="en-US" dirty="0" smtClean="0">
                <a:solidFill>
                  <a:schemeClr val="tx1"/>
                </a:solidFill>
              </a:rPr>
              <a:t>IEEE </a:t>
            </a:r>
            <a:r>
              <a:rPr lang="en-US" dirty="0">
                <a:solidFill>
                  <a:schemeClr val="tx1"/>
                </a:solidFill>
              </a:rPr>
              <a:t>Int. Rel. Phys. </a:t>
            </a:r>
            <a:r>
              <a:rPr lang="en-US" dirty="0" err="1">
                <a:solidFill>
                  <a:schemeClr val="tx1"/>
                </a:solidFill>
              </a:rPr>
              <a:t>Symp</a:t>
            </a:r>
            <a:r>
              <a:rPr lang="en-US" dirty="0">
                <a:solidFill>
                  <a:schemeClr val="tx1"/>
                </a:solidFill>
              </a:rPr>
              <a:t>. (IRPS), Apr. 2012, p. 6C-1.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38105BA-F4AC-4BE1-8CDE-E43725BE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380F84-15BD-42B3-92D2-0621F1DD7EA2}"/>
              </a:ext>
            </a:extLst>
          </p:cNvPr>
          <p:cNvSpPr txBox="1"/>
          <p:nvPr/>
        </p:nvSpPr>
        <p:spPr>
          <a:xfrm flipV="1">
            <a:off x="4501662" y="3429000"/>
            <a:ext cx="2194560" cy="10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B24F92-47B1-49C2-B701-D5BC75407256}"/>
              </a:ext>
            </a:extLst>
          </p:cNvPr>
          <p:cNvSpPr txBox="1"/>
          <p:nvPr/>
        </p:nvSpPr>
        <p:spPr>
          <a:xfrm>
            <a:off x="3532299" y="2598003"/>
            <a:ext cx="472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Thanks to All </a:t>
            </a:r>
            <a:r>
              <a:rPr lang="en-US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98C7A-1FA6-49BF-8E6C-62BDD3E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395" y="344032"/>
            <a:ext cx="5875699" cy="12131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7E5DA-423C-470D-964F-74BABD0C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6" y="1619566"/>
            <a:ext cx="10091057" cy="5238434"/>
          </a:xfrm>
        </p:spPr>
        <p:txBody>
          <a:bodyPr>
            <a:normAutofit/>
          </a:bodyPr>
          <a:lstStyle/>
          <a:p>
            <a:pPr algn="just">
              <a:buClr>
                <a:srgbClr val="92D05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To propose for magnitude error and correction method for multilevel cell memories .</a:t>
            </a:r>
          </a:p>
          <a:p>
            <a:pPr algn="just">
              <a:buClr>
                <a:srgbClr val="92D050"/>
              </a:buClr>
            </a:pPr>
            <a:endParaRPr lang="en-US" sz="3200" dirty="0" smtClean="0">
              <a:solidFill>
                <a:schemeClr val="tx1"/>
              </a:solidFill>
            </a:endParaRPr>
          </a:p>
          <a:p>
            <a:pPr algn="just">
              <a:buClr>
                <a:srgbClr val="92D050"/>
              </a:buClr>
            </a:pPr>
            <a:r>
              <a:rPr lang="en-US" sz="32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Optimizing the thesis for more bits and reduces the distance between levels.</a:t>
            </a:r>
          </a:p>
          <a:p>
            <a:pPr algn="just">
              <a:buClr>
                <a:srgbClr val="92D050"/>
              </a:buClr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buClr>
                <a:srgbClr val="92D050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Perform the error correction code (ECC) properly.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B8A6C-12BC-4F11-8233-DD839DA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892BF-21CA-4FAF-9C5B-96F25F2E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220" y="609600"/>
            <a:ext cx="7205534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1D8B5-6AE0-4242-ACB6-97726276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9475" cy="4023360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92D050"/>
              </a:buClr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MLC (Multilevel cell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perform increasing density at low cost for next generation memories &amp; need to Find the error of  MLC.</a:t>
            </a:r>
          </a:p>
          <a:p>
            <a:pPr algn="just">
              <a:buClr>
                <a:srgbClr val="92D050"/>
              </a:buClr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error through ECC(Error  correction code).</a:t>
            </a:r>
          </a:p>
          <a:p>
            <a:pPr algn="just">
              <a:buClr>
                <a:srgbClr val="92D050"/>
              </a:buClr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 protects the memories from error and ensure that the store data is not corrupted.</a:t>
            </a:r>
          </a:p>
          <a:p>
            <a:pPr algn="just">
              <a:buClr>
                <a:srgbClr val="92D050"/>
              </a:buClr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Interleaved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 (IP) bits and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Error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and Double Adjacent Error Correction (SEC-DAEC) codes are utilized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any two adjacent columns is different and also different from all the columns of the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D093A-42C4-4B0C-B574-3FCE6BCE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5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72" y="609600"/>
            <a:ext cx="5688830" cy="132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Error Detection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571"/>
            <a:ext cx="8596668" cy="4420792"/>
          </a:xfrm>
        </p:spPr>
        <p:txBody>
          <a:bodyPr/>
          <a:lstStyle/>
          <a:p>
            <a:pPr>
              <a:buClr>
                <a:srgbClr val="92D050"/>
              </a:buClr>
            </a:pPr>
            <a:endParaRPr lang="en-US" dirty="0" smtClean="0"/>
          </a:p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Error detection is the ability to detect the presence of errors caused by noise or other impairments during transmission from transmitter to the receiver.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code word is transmitted one or more number of transmitted will be reversed due to transmission </a:t>
            </a:r>
            <a:r>
              <a:rPr lang="en-US" sz="2400" dirty="0" smtClean="0">
                <a:solidFill>
                  <a:schemeClr val="tx1"/>
                </a:solidFill>
              </a:rPr>
              <a:t>impairments.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solidFill>
                  <a:schemeClr val="tx1"/>
                </a:solidFill>
              </a:rPr>
              <a:t>Redundancy,</a:t>
            </a:r>
            <a:r>
              <a:rPr lang="en-US" sz="2400" dirty="0">
                <a:solidFill>
                  <a:schemeClr val="tx1"/>
                </a:solidFill>
              </a:rPr>
              <a:t> a shorter group of bits may be appended to the end of each </a:t>
            </a:r>
            <a:r>
              <a:rPr lang="en-US" sz="2400" dirty="0" smtClean="0">
                <a:solidFill>
                  <a:schemeClr val="tx1"/>
                </a:solidFill>
              </a:rPr>
              <a:t>unit instead </a:t>
            </a:r>
            <a:r>
              <a:rPr lang="en-US" sz="2400" dirty="0">
                <a:solidFill>
                  <a:schemeClr val="tx1"/>
                </a:solidFill>
              </a:rPr>
              <a:t>of repeating the entire data </a:t>
            </a:r>
            <a:r>
              <a:rPr lang="en-US" sz="2400" dirty="0" smtClean="0">
                <a:solidFill>
                  <a:schemeClr val="tx1"/>
                </a:solidFill>
              </a:rPr>
              <a:t>stream.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606" y="609600"/>
            <a:ext cx="6123396" cy="9928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Error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105"/>
            <a:ext cx="8596668" cy="4330257"/>
          </a:xfrm>
        </p:spPr>
        <p:txBody>
          <a:bodyPr/>
          <a:lstStyle/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Extra data added to a message for the purposes of error detection.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All error detection codes transmit more bits than were in the original data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transmitter sends a fixed number of original data bits, followed by fixed number of check </a:t>
            </a:r>
            <a:r>
              <a:rPr lang="en-US" sz="2400" dirty="0" smtClean="0">
                <a:solidFill>
                  <a:schemeClr val="tx1"/>
                </a:solidFill>
              </a:rPr>
              <a:t>bits.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f </a:t>
            </a:r>
            <a:r>
              <a:rPr lang="en-US" sz="2400" dirty="0">
                <a:solidFill>
                  <a:schemeClr val="tx1"/>
                </a:solidFill>
              </a:rPr>
              <a:t>the values do not match, an error has occurred at some point during the transmission.</a:t>
            </a:r>
          </a:p>
          <a:p>
            <a:pPr>
              <a:buClr>
                <a:srgbClr val="92D050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612" y="609600"/>
            <a:ext cx="6630390" cy="1320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Error </a:t>
            </a:r>
            <a:r>
              <a:rPr lang="en-US" b="1" dirty="0" smtClean="0">
                <a:solidFill>
                  <a:srgbClr val="00B050"/>
                </a:solidFill>
              </a:rPr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800" dirty="0"/>
              <a:t>Error correction is the detection of errors and reconstruction of the original, error-free data. </a:t>
            </a:r>
            <a:endParaRPr lang="en-US" sz="2800" dirty="0" smtClean="0"/>
          </a:p>
          <a:p>
            <a:pPr>
              <a:buClr>
                <a:srgbClr val="92D050"/>
              </a:buClr>
            </a:pPr>
            <a:endParaRPr lang="en-US" sz="2800" dirty="0" smtClean="0"/>
          </a:p>
          <a:p>
            <a:pPr>
              <a:buClr>
                <a:srgbClr val="92D050"/>
              </a:buClr>
            </a:pPr>
            <a:r>
              <a:rPr lang="en-US" sz="2800" dirty="0"/>
              <a:t>To detect and repair faults for successful communication, some error detection and correction methods are utilized.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510" y="609600"/>
            <a:ext cx="8202440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Various </a:t>
            </a:r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b="1" dirty="0" smtClean="0">
                <a:solidFill>
                  <a:srgbClr val="00B050"/>
                </a:solidFill>
              </a:rPr>
              <a:t>ethod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b="1" dirty="0">
                <a:solidFill>
                  <a:srgbClr val="00B050"/>
                </a:solidFill>
              </a:rPr>
              <a:t>E</a:t>
            </a:r>
            <a:r>
              <a:rPr lang="en-US" b="1" dirty="0" smtClean="0">
                <a:solidFill>
                  <a:srgbClr val="00B050"/>
                </a:solidFill>
              </a:rPr>
              <a:t>rror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orrection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92D050"/>
              </a:buClr>
            </a:pPr>
            <a:r>
              <a:rPr lang="en-US" sz="2800" dirty="0"/>
              <a:t>Hamming</a:t>
            </a:r>
          </a:p>
          <a:p>
            <a:pPr lvl="0">
              <a:buClr>
                <a:srgbClr val="92D050"/>
              </a:buClr>
            </a:pPr>
            <a:r>
              <a:rPr lang="en-US" sz="2800" dirty="0"/>
              <a:t>BCH code</a:t>
            </a:r>
          </a:p>
          <a:p>
            <a:pPr lvl="0">
              <a:buClr>
                <a:srgbClr val="92D050"/>
              </a:buClr>
            </a:pPr>
            <a:r>
              <a:rPr lang="en-US" sz="2800" dirty="0"/>
              <a:t>DMC code</a:t>
            </a:r>
          </a:p>
          <a:p>
            <a:pPr lvl="0">
              <a:buClr>
                <a:srgbClr val="92D050"/>
              </a:buClr>
            </a:pPr>
            <a:r>
              <a:rPr lang="en-US" sz="2800" dirty="0"/>
              <a:t>MC codes</a:t>
            </a:r>
          </a:p>
          <a:p>
            <a:pPr lvl="0">
              <a:buClr>
                <a:srgbClr val="92D050"/>
              </a:buClr>
            </a:pPr>
            <a:r>
              <a:rPr lang="en-US" sz="2800" dirty="0"/>
              <a:t>Spotty Codes</a:t>
            </a:r>
          </a:p>
          <a:p>
            <a:pPr lvl="0">
              <a:buClr>
                <a:srgbClr val="92D050"/>
              </a:buClr>
            </a:pPr>
            <a:r>
              <a:rPr lang="en-US" sz="2800" dirty="0"/>
              <a:t>OLS scheme</a:t>
            </a:r>
          </a:p>
          <a:p>
            <a:pPr>
              <a:buClr>
                <a:srgbClr val="92D050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366" y="609600"/>
            <a:ext cx="7010636" cy="1320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Error Corrections Capabilities in Different Schemes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28" y="2160588"/>
            <a:ext cx="8300982" cy="3881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2937</TotalTime>
  <Words>1101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   Outline of The Presentation</vt:lpstr>
      <vt:lpstr>Objectives</vt:lpstr>
      <vt:lpstr>Introduction</vt:lpstr>
      <vt:lpstr>Error Detection</vt:lpstr>
      <vt:lpstr>Error Detection</vt:lpstr>
      <vt:lpstr>Error Correction</vt:lpstr>
      <vt:lpstr>Various Method for Error Correction</vt:lpstr>
      <vt:lpstr>Error Corrections Capabilities in Different Schemes</vt:lpstr>
      <vt:lpstr>Methodology</vt:lpstr>
      <vt:lpstr>Encoder</vt:lpstr>
      <vt:lpstr>Decoder</vt:lpstr>
      <vt:lpstr>Error Variation</vt:lpstr>
      <vt:lpstr>IP(Interleaved Parity)</vt:lpstr>
      <vt:lpstr>Scheme to Project on MLC Memory</vt:lpstr>
      <vt:lpstr>SEC-DEC Code Through the H Matrix</vt:lpstr>
      <vt:lpstr>Future Plan of the Thesis</vt:lpstr>
      <vt:lpstr>Conclusions</vt:lpstr>
      <vt:lpstr>References:</vt:lpstr>
      <vt:lpstr>References: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Alam</dc:creator>
  <cp:lastModifiedBy>mr_limon</cp:lastModifiedBy>
  <cp:revision>168</cp:revision>
  <dcterms:created xsi:type="dcterms:W3CDTF">2020-12-05T12:31:32Z</dcterms:created>
  <dcterms:modified xsi:type="dcterms:W3CDTF">2022-03-27T04:34:04Z</dcterms:modified>
</cp:coreProperties>
</file>