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3" r:id="rId5"/>
    <p:sldId id="3280" r:id="rId6"/>
    <p:sldId id="3266" r:id="rId7"/>
    <p:sldId id="320" r:id="rId8"/>
    <p:sldId id="3340" r:id="rId9"/>
    <p:sldId id="3269" r:id="rId10"/>
    <p:sldId id="3217" r:id="rId11"/>
    <p:sldId id="3270" r:id="rId12"/>
    <p:sldId id="3343" r:id="rId13"/>
    <p:sldId id="3352" r:id="rId14"/>
    <p:sldId id="3353" r:id="rId15"/>
    <p:sldId id="3346" r:id="rId16"/>
    <p:sldId id="3348" r:id="rId17"/>
    <p:sldId id="334" r:id="rId18"/>
    <p:sldId id="33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dlee, Jordan (US - Atlanta)" initials="HJ(-A" lastIdx="19" clrIdx="0">
    <p:extLst>
      <p:ext uri="{19B8F6BF-5375-455C-9EA6-DF929625EA0E}">
        <p15:presenceInfo xmlns:p15="http://schemas.microsoft.com/office/powerpoint/2012/main" userId="S-1-5-21-238447276-1040861923-1850952788-8233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3E0"/>
    <a:srgbClr val="00ABAB"/>
    <a:srgbClr val="0097A9"/>
    <a:srgbClr val="86BC25"/>
    <a:srgbClr val="97999B"/>
    <a:srgbClr val="43B02A"/>
    <a:srgbClr val="9EA1A5"/>
    <a:srgbClr val="D6D8D7"/>
    <a:srgbClr val="00A7E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04" d="100"/>
          <a:sy n="104" d="100"/>
        </p:scale>
        <p:origin x="85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6103E4-AF29-4190-BD7B-039AA80237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6272BC-A3FE-4C71-A867-FC17B23842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F15969-CECC-4954-896A-7FD508AC31CB}" type="datetimeFigureOut">
              <a:rPr lang="en-US" smtClean="0"/>
              <a:t>4/5/2023</a:t>
            </a:fld>
            <a:endParaRPr lang="en-US"/>
          </a:p>
        </p:txBody>
      </p:sp>
      <p:sp>
        <p:nvSpPr>
          <p:cNvPr id="4" name="Footer Placeholder 3">
            <a:extLst>
              <a:ext uri="{FF2B5EF4-FFF2-40B4-BE49-F238E27FC236}">
                <a16:creationId xmlns:a16="http://schemas.microsoft.com/office/drawing/2014/main" id="{B1A8BD1B-B164-4DD4-B5C2-EF9CAF5A2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27544C-5B86-47CB-8270-2842CAC448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503C5-BF41-4083-9B88-FBDFC5B2477E}" type="slidenum">
              <a:rPr lang="en-US" smtClean="0"/>
              <a:t>‹#›</a:t>
            </a:fld>
            <a:endParaRPr lang="en-US"/>
          </a:p>
        </p:txBody>
      </p:sp>
    </p:spTree>
    <p:extLst>
      <p:ext uri="{BB962C8B-B14F-4D97-AF65-F5344CB8AC3E}">
        <p14:creationId xmlns:p14="http://schemas.microsoft.com/office/powerpoint/2010/main" val="213784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2E597-FD8E-42C6-92D5-FDA8FFB77783}"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EF79B-17B4-460B-B087-A216EFE6F672}" type="slidenum">
              <a:rPr lang="en-US" smtClean="0"/>
              <a:t>‹#›</a:t>
            </a:fld>
            <a:endParaRPr lang="en-US"/>
          </a:p>
        </p:txBody>
      </p:sp>
    </p:spTree>
    <p:extLst>
      <p:ext uri="{BB962C8B-B14F-4D97-AF65-F5344CB8AC3E}">
        <p14:creationId xmlns:p14="http://schemas.microsoft.com/office/powerpoint/2010/main" val="87054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4</a:t>
            </a:fld>
            <a:endParaRPr lang="en-US"/>
          </a:p>
        </p:txBody>
      </p:sp>
    </p:spTree>
    <p:extLst>
      <p:ext uri="{BB962C8B-B14F-4D97-AF65-F5344CB8AC3E}">
        <p14:creationId xmlns:p14="http://schemas.microsoft.com/office/powerpoint/2010/main" val="326554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statement, quote, callout</a:t>
            </a:r>
          </a:p>
        </p:txBody>
      </p:sp>
      <p:sp>
        <p:nvSpPr>
          <p:cNvPr id="4" name="Slide Number Placeholder 3"/>
          <p:cNvSpPr>
            <a:spLocks noGrp="1"/>
          </p:cNvSpPr>
          <p:nvPr>
            <p:ph type="sldNum" sz="quarter" idx="10"/>
          </p:nvPr>
        </p:nvSpPr>
        <p:spPr/>
        <p:txBody>
          <a:bodyPr/>
          <a:lstStyle/>
          <a:p>
            <a:fld id="{D759AF6D-BA0E-4594-94DB-478664329D2A}" type="slidenum">
              <a:rPr lang="en-US" smtClean="0"/>
              <a:t>5</a:t>
            </a:fld>
            <a:endParaRPr lang="en-US"/>
          </a:p>
        </p:txBody>
      </p:sp>
    </p:spTree>
    <p:extLst>
      <p:ext uri="{BB962C8B-B14F-4D97-AF65-F5344CB8AC3E}">
        <p14:creationId xmlns:p14="http://schemas.microsoft.com/office/powerpoint/2010/main" val="21397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D572C-0642-445C-95EA-9BF60C5DC72B}" type="slidenum">
              <a:rPr lang="en-US" smtClean="0"/>
              <a:t>7</a:t>
            </a:fld>
            <a:endParaRPr lang="en-US"/>
          </a:p>
        </p:txBody>
      </p:sp>
    </p:spTree>
    <p:extLst>
      <p:ext uri="{BB962C8B-B14F-4D97-AF65-F5344CB8AC3E}">
        <p14:creationId xmlns:p14="http://schemas.microsoft.com/office/powerpoint/2010/main" val="122001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9</a:t>
            </a:fld>
            <a:endParaRPr lang="en-US"/>
          </a:p>
        </p:txBody>
      </p:sp>
    </p:spTree>
    <p:extLst>
      <p:ext uri="{BB962C8B-B14F-4D97-AF65-F5344CB8AC3E}">
        <p14:creationId xmlns:p14="http://schemas.microsoft.com/office/powerpoint/2010/main" val="228533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10</a:t>
            </a:fld>
            <a:endParaRPr lang="en-US"/>
          </a:p>
        </p:txBody>
      </p:sp>
    </p:spTree>
    <p:extLst>
      <p:ext uri="{BB962C8B-B14F-4D97-AF65-F5344CB8AC3E}">
        <p14:creationId xmlns:p14="http://schemas.microsoft.com/office/powerpoint/2010/main" val="171766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11</a:t>
            </a:fld>
            <a:endParaRPr lang="en-US"/>
          </a:p>
        </p:txBody>
      </p:sp>
    </p:spTree>
    <p:extLst>
      <p:ext uri="{BB962C8B-B14F-4D97-AF65-F5344CB8AC3E}">
        <p14:creationId xmlns:p14="http://schemas.microsoft.com/office/powerpoint/2010/main" val="1931098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direct recommendation! </a:t>
            </a:r>
          </a:p>
        </p:txBody>
      </p:sp>
      <p:sp>
        <p:nvSpPr>
          <p:cNvPr id="4" name="Slide Number Placeholder 3"/>
          <p:cNvSpPr>
            <a:spLocks noGrp="1"/>
          </p:cNvSpPr>
          <p:nvPr>
            <p:ph type="sldNum" sz="quarter" idx="10"/>
          </p:nvPr>
        </p:nvSpPr>
        <p:spPr/>
        <p:txBody>
          <a:bodyPr/>
          <a:lstStyle/>
          <a:p>
            <a:fld id="{5BA76E45-6B41-42DC-8BC0-4F32365D1BCD}" type="slidenum">
              <a:rPr lang="en-US" smtClean="0"/>
              <a:t>13</a:t>
            </a:fld>
            <a:endParaRPr lang="en-US"/>
          </a:p>
        </p:txBody>
      </p:sp>
    </p:spTree>
    <p:extLst>
      <p:ext uri="{BB962C8B-B14F-4D97-AF65-F5344CB8AC3E}">
        <p14:creationId xmlns:p14="http://schemas.microsoft.com/office/powerpoint/2010/main" val="36651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14</a:t>
            </a:fld>
            <a:endParaRPr lang="en-US"/>
          </a:p>
        </p:txBody>
      </p:sp>
    </p:spTree>
    <p:extLst>
      <p:ext uri="{BB962C8B-B14F-4D97-AF65-F5344CB8AC3E}">
        <p14:creationId xmlns:p14="http://schemas.microsoft.com/office/powerpoint/2010/main" val="31753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consulting marketin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8" name="Picture 17" descr="Logo&#10;&#10;Description automatically generated">
            <a:extLst>
              <a:ext uri="{FF2B5EF4-FFF2-40B4-BE49-F238E27FC236}">
                <a16:creationId xmlns:a16="http://schemas.microsoft.com/office/drawing/2014/main" id="{D9DED990-BD8A-0241-8009-44EC94BBE18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714923" y="13855"/>
            <a:ext cx="6844723" cy="6490168"/>
          </a:xfrm>
          <a:prstGeom prst="rect">
            <a:avLst/>
          </a:prstGeom>
        </p:spPr>
      </p:pic>
    </p:spTree>
    <p:extLst>
      <p:ext uri="{BB962C8B-B14F-4D97-AF65-F5344CB8AC3E}">
        <p14:creationId xmlns:p14="http://schemas.microsoft.com/office/powerpoint/2010/main" val="791920285"/>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5410641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AACEF-E366-48FC-A098-18E7C487023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41832" y="334964"/>
            <a:ext cx="1402720" cy="348699"/>
          </a:xfrm>
          <a:prstGeom prst="rect">
            <a:avLst/>
          </a:prstGeom>
        </p:spPr>
      </p:pic>
      <p:sp>
        <p:nvSpPr>
          <p:cNvPr id="5" name="Rectangle 4">
            <a:extLst>
              <a:ext uri="{FF2B5EF4-FFF2-40B4-BE49-F238E27FC236}">
                <a16:creationId xmlns:a16="http://schemas.microsoft.com/office/drawing/2014/main" id="{0DEF096B-E893-43B2-A07F-FB1329A5B6E6}"/>
              </a:ext>
            </a:extLst>
          </p:cNvPr>
          <p:cNvSpPr/>
          <p:nvPr userDrawn="1"/>
        </p:nvSpPr>
        <p:spPr bwMode="gray">
          <a:xfrm>
            <a:off x="11517330" y="6482993"/>
            <a:ext cx="534257" cy="30822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Rectangle 3">
            <a:extLst>
              <a:ext uri="{FF2B5EF4-FFF2-40B4-BE49-F238E27FC236}">
                <a16:creationId xmlns:a16="http://schemas.microsoft.com/office/drawing/2014/main" id="{A53AC127-1A6B-E347-9184-555DB7A63C59}"/>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a:t>
            </a:r>
            <a:r>
              <a:rPr lang="en-US" sz="700" err="1">
                <a:latin typeface="Open Sans" charset="0"/>
                <a:ea typeface="Open Sans" charset="0"/>
                <a:cs typeface="Open Sans" charset="0"/>
              </a:rPr>
              <a:t>www.deloitte.com</a:t>
            </a:r>
            <a:r>
              <a:rPr lang="en-US" sz="700">
                <a:latin typeface="Open Sans" charset="0"/>
                <a:ea typeface="Open Sans" charset="0"/>
                <a:cs typeface="Open Sans" charset="0"/>
              </a:rPr>
              <a:t>/us/about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©2022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sp>
        <p:nvSpPr>
          <p:cNvPr id="6" name="Text Placeholder 19">
            <a:extLst>
              <a:ext uri="{FF2B5EF4-FFF2-40B4-BE49-F238E27FC236}">
                <a16:creationId xmlns:a16="http://schemas.microsoft.com/office/drawing/2014/main" id="{969A91C6-01C4-DF45-A99D-FA99EA783003}"/>
              </a:ext>
            </a:extLst>
          </p:cNvPr>
          <p:cNvSpPr>
            <a:spLocks noGrp="1"/>
          </p:cNvSpPr>
          <p:nvPr>
            <p:ph type="body" sz="quarter" idx="10" hasCustomPrompt="1"/>
          </p:nvPr>
        </p:nvSpPr>
        <p:spPr>
          <a:xfrm>
            <a:off x="4267200" y="2489200"/>
            <a:ext cx="4040187" cy="947738"/>
          </a:xfrm>
          <a:prstGeom prst="rect">
            <a:avLst/>
          </a:prstGeom>
        </p:spPr>
        <p:txBody>
          <a:bodyPr/>
          <a:lstStyle>
            <a:lvl1pPr marL="0" indent="0">
              <a:buNone/>
              <a:defRPr sz="28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Edit Master text style</a:t>
            </a:r>
          </a:p>
        </p:txBody>
      </p:sp>
      <p:sp>
        <p:nvSpPr>
          <p:cNvPr id="7" name="Text Placeholder 21">
            <a:extLst>
              <a:ext uri="{FF2B5EF4-FFF2-40B4-BE49-F238E27FC236}">
                <a16:creationId xmlns:a16="http://schemas.microsoft.com/office/drawing/2014/main" id="{B0D81BEA-D10E-D240-BD9D-6E7B8AB2F6F0}"/>
              </a:ext>
            </a:extLst>
          </p:cNvPr>
          <p:cNvSpPr>
            <a:spLocks noGrp="1"/>
          </p:cNvSpPr>
          <p:nvPr>
            <p:ph type="body" sz="quarter" idx="11" hasCustomPrompt="1"/>
          </p:nvPr>
        </p:nvSpPr>
        <p:spPr>
          <a:xfrm>
            <a:off x="4267200" y="3436938"/>
            <a:ext cx="4040187" cy="1003300"/>
          </a:xfrm>
          <a:prstGeom prst="rect">
            <a:avLst/>
          </a:prstGeom>
        </p:spPr>
        <p:txBody>
          <a:bodyPr/>
          <a:lstStyle>
            <a:lvl1pPr marL="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b="0" i="0">
                <a:latin typeface="Open Sans Light" panose="020B0306030504020204" pitchFamily="34" charset="0"/>
                <a:ea typeface="Open Sans Light" panose="020B0306030504020204" pitchFamily="34" charset="0"/>
                <a:cs typeface="Open Sans Light" panose="020B0306030504020204" pitchFamily="34" charset="0"/>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792780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solidFill>
                  <a:schemeClr val="bg1"/>
                </a:solidFill>
              </a:rPr>
              <a:t>Do not use this</a:t>
            </a:r>
            <a:r>
              <a:rPr lang="en-US" sz="11500" b="1" baseline="0">
                <a:solidFill>
                  <a:schemeClr val="bg1"/>
                </a:solidFill>
              </a:rPr>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046737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lan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390953" cy="260647"/>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077619753"/>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teal">
    <p:bg bwMode="gray">
      <p:bgPr>
        <a:solidFill>
          <a:srgbClr val="00ABA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478517" y="1705668"/>
            <a:ext cx="10418233" cy="1592403"/>
          </a:xfrm>
          <a:prstGeom prst="rect">
            <a:avLst/>
          </a:prstGeom>
        </p:spPr>
        <p:txBody>
          <a:bodyPr anchor="b"/>
          <a:lstStyle>
            <a:lvl1pPr>
              <a:lnSpc>
                <a:spcPct val="95000"/>
              </a:lnSpc>
              <a:defRPr sz="36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hasCustomPrompt="1"/>
          </p:nvPr>
        </p:nvSpPr>
        <p:spPr bwMode="gray">
          <a:xfrm>
            <a:off x="478517"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4" name="TextBox 3">
            <a:extLst>
              <a:ext uri="{FF2B5EF4-FFF2-40B4-BE49-F238E27FC236}">
                <a16:creationId xmlns:a16="http://schemas.microsoft.com/office/drawing/2014/main" id="{1C79FFD3-C392-464C-B50B-45DFA0B91D35}"/>
              </a:ext>
            </a:extLst>
          </p:cNvPr>
          <p:cNvSpPr txBox="1"/>
          <p:nvPr userDrawn="1"/>
        </p:nvSpPr>
        <p:spPr>
          <a:xfrm>
            <a:off x="9641840" y="162560"/>
            <a:ext cx="65" cy="184666"/>
          </a:xfrm>
          <a:prstGeom prst="rect">
            <a:avLst/>
          </a:prstGeom>
          <a:solidFill>
            <a:schemeClr val="accent5"/>
          </a:solidFill>
        </p:spPr>
        <p:txBody>
          <a:bodyPr vert="horz" wrap="none" lIns="0" tIns="0" rIns="0" bIns="0" rtlCol="0">
            <a:spAutoFit/>
          </a:bodyPr>
          <a:lstStyle/>
          <a:p>
            <a:pPr>
              <a:spcBef>
                <a:spcPts val="200"/>
              </a:spcBef>
              <a:buSzPct val="100000"/>
            </a:pPr>
            <a:endParaRPr lang="en-US" sz="1200"/>
          </a:p>
        </p:txBody>
      </p:sp>
      <p:sp>
        <p:nvSpPr>
          <p:cNvPr id="8" name="Rectangle 2">
            <a:extLst>
              <a:ext uri="{FF2B5EF4-FFF2-40B4-BE49-F238E27FC236}">
                <a16:creationId xmlns:a16="http://schemas.microsoft.com/office/drawing/2014/main" id="{BCED6D00-51E8-1740-BAC0-FB4EF8D42B48}"/>
              </a:ext>
            </a:extLst>
          </p:cNvPr>
          <p:cNvSpPr>
            <a:spLocks/>
          </p:cNvSpPr>
          <p:nvPr userDrawn="1"/>
        </p:nvSpPr>
        <p:spPr bwMode="auto">
          <a:xfrm>
            <a:off x="501648" y="6444147"/>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2022 Deloitte Development LLC. All rights reserved.</a:t>
            </a:r>
          </a:p>
        </p:txBody>
      </p:sp>
    </p:spTree>
    <p:extLst>
      <p:ext uri="{BB962C8B-B14F-4D97-AF65-F5344CB8AC3E}">
        <p14:creationId xmlns:p14="http://schemas.microsoft.com/office/powerpoint/2010/main" val="2235272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consulting market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04F5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31507" b="28662"/>
          <a:stretch/>
        </p:blipFill>
        <p:spPr>
          <a:xfrm>
            <a:off x="6253263" y="857249"/>
            <a:ext cx="5938738" cy="6000751"/>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3933928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0558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40" t="18471" r="31647"/>
          <a:stretch/>
        </p:blipFill>
        <p:spPr>
          <a:xfrm>
            <a:off x="6253263" y="0"/>
            <a:ext cx="5938738" cy="6858000"/>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33848925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8151" t="14594" r="-282" b="3878"/>
          <a:stretch/>
        </p:blipFill>
        <p:spPr>
          <a:xfrm rot="10800000">
            <a:off x="6804950" y="0"/>
            <a:ext cx="5387050" cy="6858000"/>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7278536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headlin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20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a:t>Click to add title</a:t>
            </a:r>
          </a:p>
        </p:txBody>
      </p:sp>
    </p:spTree>
    <p:extLst>
      <p:ext uri="{BB962C8B-B14F-4D97-AF65-F5344CB8AC3E}">
        <p14:creationId xmlns:p14="http://schemas.microsoft.com/office/powerpoint/2010/main" val="11856066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headlin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D0DC-3853-5040-A3D4-605F29FFE521}"/>
              </a:ext>
            </a:extLst>
          </p:cNvPr>
          <p:cNvSpPr>
            <a:spLocks noGrp="1"/>
          </p:cNvSpPr>
          <p:nvPr>
            <p:ph type="title"/>
          </p:nvPr>
        </p:nvSpPr>
        <p:spPr>
          <a:xfrm>
            <a:off x="536136" y="558800"/>
            <a:ext cx="11252200" cy="505290"/>
          </a:xfrm>
        </p:spPr>
        <p:txBody>
          <a:bodyPr anchor="b"/>
          <a:lstStyle>
            <a:lvl1pPr>
              <a:lnSpc>
                <a:spcPct val="80000"/>
              </a:lnSpc>
              <a:defRPr sz="3600" b="1" i="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8">
            <a:extLst>
              <a:ext uri="{FF2B5EF4-FFF2-40B4-BE49-F238E27FC236}">
                <a16:creationId xmlns:a16="http://schemas.microsoft.com/office/drawing/2014/main" id="{F7C0DFF2-D65B-2C49-93EB-7FBEAF72196E}"/>
              </a:ext>
            </a:extLst>
          </p:cNvPr>
          <p:cNvSpPr>
            <a:spLocks noGrp="1"/>
          </p:cNvSpPr>
          <p:nvPr>
            <p:ph type="body" sz="quarter" idx="14"/>
          </p:nvPr>
        </p:nvSpPr>
        <p:spPr>
          <a:xfrm>
            <a:off x="546296" y="1112803"/>
            <a:ext cx="11290104"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9749177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ive headlin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D0DC-3853-5040-A3D4-605F29FFE521}"/>
              </a:ext>
            </a:extLst>
          </p:cNvPr>
          <p:cNvSpPr>
            <a:spLocks noGrp="1"/>
          </p:cNvSpPr>
          <p:nvPr>
            <p:ph type="title"/>
          </p:nvPr>
        </p:nvSpPr>
        <p:spPr>
          <a:xfrm>
            <a:off x="536136" y="558800"/>
            <a:ext cx="11252200" cy="505290"/>
          </a:xfrm>
        </p:spPr>
        <p:txBody>
          <a:bodyPr anchor="b"/>
          <a:lstStyle>
            <a:lvl1pPr>
              <a:lnSpc>
                <a:spcPct val="80000"/>
              </a:lnSpc>
              <a:defRPr sz="3600" b="1" i="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8">
            <a:extLst>
              <a:ext uri="{FF2B5EF4-FFF2-40B4-BE49-F238E27FC236}">
                <a16:creationId xmlns:a16="http://schemas.microsoft.com/office/drawing/2014/main" id="{F7C0DFF2-D65B-2C49-93EB-7FBEAF72196E}"/>
              </a:ext>
            </a:extLst>
          </p:cNvPr>
          <p:cNvSpPr>
            <a:spLocks noGrp="1"/>
          </p:cNvSpPr>
          <p:nvPr>
            <p:ph type="body" sz="quarter" idx="14"/>
          </p:nvPr>
        </p:nvSpPr>
        <p:spPr>
          <a:xfrm>
            <a:off x="546296" y="1112803"/>
            <a:ext cx="11290104"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4" name="Text Placeholder 5">
            <a:extLst>
              <a:ext uri="{FF2B5EF4-FFF2-40B4-BE49-F238E27FC236}">
                <a16:creationId xmlns:a16="http://schemas.microsoft.com/office/drawing/2014/main" id="{BC53FB50-D1D6-AF42-954E-A60FFED3BCF9}"/>
              </a:ext>
            </a:extLst>
          </p:cNvPr>
          <p:cNvSpPr>
            <a:spLocks noGrp="1"/>
          </p:cNvSpPr>
          <p:nvPr>
            <p:ph type="body" sz="quarter" idx="15" hasCustomPrompt="1"/>
          </p:nvPr>
        </p:nvSpPr>
        <p:spPr>
          <a:xfrm>
            <a:off x="536135" y="344424"/>
            <a:ext cx="4703575" cy="176869"/>
          </a:xfrm>
        </p:spPr>
        <p:txBody>
          <a:bodyPr vert="horz" lIns="0" tIns="0" rIns="0" bIns="0" rtlCol="0">
            <a:noAutofit/>
          </a:bodyPr>
          <a:lstStyle>
            <a:lvl1pPr marL="0" indent="0">
              <a:buNone/>
              <a:defRPr lang="en-US" sz="900" b="1" kern="0" cap="all" spc="250" baseline="0" dirty="0">
                <a:solidFill>
                  <a:schemeClr val="tx1">
                    <a:lumMod val="50000"/>
                    <a:lumOff val="5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551971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9161" name="think-cell Slide" r:id="rId16" imgW="270" imgH="270" progId="TCLayout.ActiveDocument.1">
                  <p:embed/>
                </p:oleObj>
              </mc:Choice>
              <mc:Fallback>
                <p:oleObj name="think-cell Slide" r:id="rId16" imgW="270" imgH="270" progId="TCLayout.ActiveDocument.1">
                  <p:embed/>
                  <p:pic>
                    <p:nvPicPr>
                      <p:cNvPr id="4" name="Object 3" hidden="1"/>
                      <p:cNvPicPr/>
                      <p:nvPr/>
                    </p:nvPicPr>
                    <p:blipFill>
                      <a:blip r:embed="rId1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552509772"/>
      </p:ext>
    </p:extLst>
  </p:cSld>
  <p:clrMap bg1="lt1" tx1="dk1" bg2="lt2" tx2="dk2" accent1="accent1" accent2="accent2" accent3="accent3" accent4="accent4" accent5="accent5" accent6="accent6" hlink="hlink" folHlink="folHlink"/>
  <p:sldLayoutIdLst>
    <p:sldLayoutId id="2147483670" r:id="rId1"/>
    <p:sldLayoutId id="2147483769" r:id="rId2"/>
    <p:sldLayoutId id="2147483681" r:id="rId3"/>
    <p:sldLayoutId id="2147483761" r:id="rId4"/>
    <p:sldLayoutId id="2147483762" r:id="rId5"/>
    <p:sldLayoutId id="2147483763" r:id="rId6"/>
    <p:sldLayoutId id="2147483667" r:id="rId7"/>
    <p:sldLayoutId id="2147483767" r:id="rId8"/>
    <p:sldLayoutId id="2147483766" r:id="rId9"/>
    <p:sldLayoutId id="2147483668" r:id="rId10"/>
    <p:sldLayoutId id="2147483734" r:id="rId11"/>
    <p:sldLayoutId id="2147483770" r:id="rId12"/>
  </p:sldLayoutIdLst>
  <p:transition>
    <p:fade/>
  </p:transition>
  <p:hf hdr="0" dt="0"/>
  <p:txStyles>
    <p:titleStyle>
      <a:lvl1pPr algn="l" defTabSz="1219170" rtl="0" eaLnBrk="1" latinLnBrk="0" hangingPunct="1">
        <a:spcBef>
          <a:spcPct val="0"/>
        </a:spcBef>
        <a:buNone/>
        <a:defRPr sz="20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5.em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mailto:dfloresalbores@deloitte.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E00515-6C2A-46A7-B7E2-49CA9CCC0E53}"/>
              </a:ext>
            </a:extLst>
          </p:cNvPr>
          <p:cNvSpPr>
            <a:spLocks noGrp="1"/>
          </p:cNvSpPr>
          <p:nvPr>
            <p:ph type="body" sz="quarter" idx="10"/>
          </p:nvPr>
        </p:nvSpPr>
        <p:spPr/>
        <p:txBody>
          <a:bodyPr/>
          <a:lstStyle/>
          <a:p>
            <a:r>
              <a:rPr lang="en-US" dirty="0"/>
              <a:t>April 2023.</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Subtitle 4">
            <a:extLst>
              <a:ext uri="{FF2B5EF4-FFF2-40B4-BE49-F238E27FC236}">
                <a16:creationId xmlns:a16="http://schemas.microsoft.com/office/drawing/2014/main" id="{A4B4A2A7-FE38-4C90-9943-C0DB255B87E6}"/>
              </a:ext>
            </a:extLst>
          </p:cNvPr>
          <p:cNvSpPr>
            <a:spLocks noGrp="1"/>
          </p:cNvSpPr>
          <p:nvPr>
            <p:ph type="subTitle" idx="1"/>
          </p:nvPr>
        </p:nvSpPr>
        <p:spPr>
          <a:xfrm>
            <a:off x="464817" y="5845180"/>
            <a:ext cx="5058528" cy="505645"/>
          </a:xfrm>
        </p:spPr>
        <p:txBody>
          <a:bodyPr/>
          <a:lstStyle/>
          <a:p>
            <a:r>
              <a:rPr lang="en-US" dirty="0"/>
              <a:t>Income Prediction Model for the Mexican Context</a:t>
            </a:r>
          </a:p>
        </p:txBody>
      </p:sp>
    </p:spTree>
    <p:extLst>
      <p:ext uri="{BB962C8B-B14F-4D97-AF65-F5344CB8AC3E}">
        <p14:creationId xmlns:p14="http://schemas.microsoft.com/office/powerpoint/2010/main" val="3519433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57F53AB-8150-4E5C-9083-101C8E5955C9}"/>
              </a:ext>
            </a:extLst>
          </p:cNvPr>
          <p:cNvCxnSpPr/>
          <p:nvPr/>
        </p:nvCxnSpPr>
        <p:spPr>
          <a:xfrm>
            <a:off x="7740073" y="1785161"/>
            <a:ext cx="35837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407"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Second Try</a:t>
            </a:r>
          </a:p>
        </p:txBody>
      </p:sp>
      <p:sp>
        <p:nvSpPr>
          <p:cNvPr id="3" name="Text Placeholder 2"/>
          <p:cNvSpPr>
            <a:spLocks noGrp="1"/>
          </p:cNvSpPr>
          <p:nvPr>
            <p:ph type="body" sz="quarter" idx="14"/>
          </p:nvPr>
        </p:nvSpPr>
        <p:spPr>
          <a:xfrm>
            <a:off x="536135" y="1388562"/>
            <a:ext cx="11290104" cy="475488"/>
          </a:xfrm>
        </p:spPr>
        <p:txBody>
          <a:bodyPr/>
          <a:lstStyle/>
          <a:p>
            <a:r>
              <a:rPr lang="en-US" dirty="0"/>
              <a:t>Decision Tree maybe?</a:t>
            </a:r>
          </a:p>
        </p:txBody>
      </p:sp>
      <p:sp>
        <p:nvSpPr>
          <p:cNvPr id="5" name="Text Placeholder 4"/>
          <p:cNvSpPr>
            <a:spLocks noGrp="1"/>
          </p:cNvSpPr>
          <p:nvPr>
            <p:ph type="body" sz="quarter" idx="15"/>
          </p:nvPr>
        </p:nvSpPr>
        <p:spPr/>
        <p:txBody>
          <a:bodyPr/>
          <a:lstStyle/>
          <a:p>
            <a:r>
              <a:rPr lang="en-US" dirty="0"/>
              <a:t>Modeling &amp; evaluation</a:t>
            </a:r>
          </a:p>
        </p:txBody>
      </p:sp>
      <p:grpSp>
        <p:nvGrpSpPr>
          <p:cNvPr id="9" name="Group 8">
            <a:extLst>
              <a:ext uri="{FF2B5EF4-FFF2-40B4-BE49-F238E27FC236}">
                <a16:creationId xmlns:a16="http://schemas.microsoft.com/office/drawing/2014/main" id="{ACD21CDC-32EF-3043-A927-FBEC03463981}"/>
              </a:ext>
            </a:extLst>
          </p:cNvPr>
          <p:cNvGrpSpPr/>
          <p:nvPr/>
        </p:nvGrpSpPr>
        <p:grpSpPr>
          <a:xfrm>
            <a:off x="997682" y="1692827"/>
            <a:ext cx="9075419" cy="1350869"/>
            <a:chOff x="914400" y="2068064"/>
            <a:chExt cx="8448987" cy="1206170"/>
          </a:xfrm>
        </p:grpSpPr>
        <p:sp>
          <p:nvSpPr>
            <p:cNvPr id="84" name="Flowchart: Alternate Process 83"/>
            <p:cNvSpPr/>
            <p:nvPr/>
          </p:nvSpPr>
          <p:spPr>
            <a:xfrm>
              <a:off x="2674166" y="2746661"/>
              <a:ext cx="1539906" cy="527573"/>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Decision</a:t>
              </a:r>
              <a:r>
                <a:rPr kumimoji="0" lang="en-US" sz="1600" b="1" i="0" u="none" strike="noStrike" kern="1200" cap="none" spc="0" normalizeH="0" baseline="0" noProof="0" dirty="0">
                  <a:ln>
                    <a:noFill/>
                  </a:ln>
                  <a:solidFill>
                    <a:prstClr val="white"/>
                  </a:solidFill>
                  <a:effectLst/>
                  <a:uLnTx/>
                  <a:uFillTx/>
                  <a:latin typeface="Open Sans"/>
                  <a:ea typeface="+mn-ea"/>
                  <a:cs typeface="+mn-cs"/>
                </a:rPr>
                <a:t> Tree</a:t>
              </a:r>
            </a:p>
          </p:txBody>
        </p:sp>
        <p:sp>
          <p:nvSpPr>
            <p:cNvPr id="88" name="TxtBox:392/196"/>
            <p:cNvSpPr/>
            <p:nvPr/>
          </p:nvSpPr>
          <p:spPr>
            <a:xfrm>
              <a:off x="8669143" y="2068064"/>
              <a:ext cx="694244"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Results</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620378" y="2216257"/>
                <a:ext cx="486971"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Model</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A regression or a classification problem?</a:t>
            </a:r>
          </a:p>
        </p:txBody>
      </p:sp>
      <p:sp>
        <p:nvSpPr>
          <p:cNvPr id="11" name="TextBox 10">
            <a:extLst>
              <a:ext uri="{FF2B5EF4-FFF2-40B4-BE49-F238E27FC236}">
                <a16:creationId xmlns:a16="http://schemas.microsoft.com/office/drawing/2014/main" id="{BFB2BD4F-FAE7-4462-8F7E-6C5DFA1629F2}"/>
              </a:ext>
            </a:extLst>
          </p:cNvPr>
          <p:cNvSpPr txBox="1"/>
          <p:nvPr/>
        </p:nvSpPr>
        <p:spPr>
          <a:xfrm>
            <a:off x="1027392" y="5013290"/>
            <a:ext cx="5375138" cy="492443"/>
          </a:xfrm>
          <a:prstGeom prst="rect">
            <a:avLst/>
          </a:prstGeom>
          <a:noFill/>
        </p:spPr>
        <p:txBody>
          <a:bodyPr vert="horz" wrap="square" lIns="0" tIns="0" rIns="0" bIns="0" rtlCol="0">
            <a:spAutoFit/>
          </a:bodyPr>
          <a:lstStyle/>
          <a:p>
            <a:pPr algn="ctr">
              <a:spcBef>
                <a:spcPts val="200"/>
              </a:spcBef>
              <a:buSzPct val="100000"/>
            </a:pPr>
            <a:r>
              <a:rPr lang="en-US" sz="1600" b="1" dirty="0">
                <a:solidFill>
                  <a:schemeClr val="tx1">
                    <a:lumMod val="50000"/>
                    <a:lumOff val="50000"/>
                  </a:schemeClr>
                </a:solidFill>
              </a:rPr>
              <a:t>It is designed to assign variables to discrete classes, in this case, a certain level of income.</a:t>
            </a:r>
            <a:endParaRPr lang="en-US" sz="1000" b="1" dirty="0">
              <a:solidFill>
                <a:schemeClr val="tx1">
                  <a:lumMod val="50000"/>
                  <a:lumOff val="50000"/>
                </a:schemeClr>
              </a:solidFill>
            </a:endParaRPr>
          </a:p>
        </p:txBody>
      </p:sp>
      <p:sp>
        <p:nvSpPr>
          <p:cNvPr id="22" name="Flowchart: Alternate Process 21">
            <a:extLst>
              <a:ext uri="{FF2B5EF4-FFF2-40B4-BE49-F238E27FC236}">
                <a16:creationId xmlns:a16="http://schemas.microsoft.com/office/drawing/2014/main" id="{5C804D5B-1E81-4340-9512-336F340E5421}"/>
              </a:ext>
            </a:extLst>
          </p:cNvPr>
          <p:cNvSpPr/>
          <p:nvPr/>
        </p:nvSpPr>
        <p:spPr>
          <a:xfrm>
            <a:off x="1233843" y="3558041"/>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Input  : </a:t>
            </a:r>
            <a:r>
              <a:rPr lang="en-US" sz="1400" b="1" dirty="0">
                <a:solidFill>
                  <a:prstClr val="white"/>
                </a:solidFill>
                <a:latin typeface="Open Sans"/>
              </a:rPr>
              <a:t>categorical &amp;</a:t>
            </a:r>
            <a:r>
              <a:rPr lang="en-US" sz="1400" dirty="0">
                <a:solidFill>
                  <a:prstClr val="white"/>
                </a:solidFill>
                <a:latin typeface="Open Sans"/>
              </a:rPr>
              <a:t> </a:t>
            </a:r>
            <a:r>
              <a:rPr lang="en-US" sz="1400" b="1" dirty="0">
                <a:solidFill>
                  <a:prstClr val="white"/>
                </a:solidFill>
                <a:latin typeface="Open Sans"/>
              </a:rPr>
              <a:t>numerical</a:t>
            </a:r>
            <a:endParaRPr lang="en-US" sz="1400" b="1" dirty="0">
              <a:solidFill>
                <a:prstClr val="white"/>
              </a:solidFill>
            </a:endParaRPr>
          </a:p>
        </p:txBody>
      </p:sp>
      <p:sp>
        <p:nvSpPr>
          <p:cNvPr id="24" name="Flowchart: Alternate Process 23">
            <a:extLst>
              <a:ext uri="{FF2B5EF4-FFF2-40B4-BE49-F238E27FC236}">
                <a16:creationId xmlns:a16="http://schemas.microsoft.com/office/drawing/2014/main" id="{FA509F81-6185-44DE-9197-34D5923730EC}"/>
              </a:ext>
            </a:extLst>
          </p:cNvPr>
          <p:cNvSpPr/>
          <p:nvPr/>
        </p:nvSpPr>
        <p:spPr>
          <a:xfrm>
            <a:off x="4542001" y="3574856"/>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Output  : </a:t>
            </a:r>
            <a:r>
              <a:rPr lang="en-US" sz="1400" b="1" dirty="0">
                <a:solidFill>
                  <a:prstClr val="white"/>
                </a:solidFill>
                <a:latin typeface="Open Sans"/>
              </a:rPr>
              <a:t>classification label</a:t>
            </a:r>
            <a:endParaRPr lang="en-US" sz="1400" b="1" dirty="0">
              <a:solidFill>
                <a:prstClr val="white"/>
              </a:solidFill>
            </a:endParaRPr>
          </a:p>
        </p:txBody>
      </p:sp>
      <p:cxnSp>
        <p:nvCxnSpPr>
          <p:cNvPr id="12" name="Connector: Elbow 11">
            <a:extLst>
              <a:ext uri="{FF2B5EF4-FFF2-40B4-BE49-F238E27FC236}">
                <a16:creationId xmlns:a16="http://schemas.microsoft.com/office/drawing/2014/main" id="{304C6531-3917-4C89-B717-202D8AF8B131}"/>
              </a:ext>
            </a:extLst>
          </p:cNvPr>
          <p:cNvCxnSpPr/>
          <p:nvPr/>
        </p:nvCxnSpPr>
        <p:spPr>
          <a:xfrm>
            <a:off x="4542001" y="2748266"/>
            <a:ext cx="827040" cy="82659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D13182F-1B60-417C-B2F4-D800F0468ECF}"/>
              </a:ext>
            </a:extLst>
          </p:cNvPr>
          <p:cNvCxnSpPr/>
          <p:nvPr/>
        </p:nvCxnSpPr>
        <p:spPr>
          <a:xfrm rot="10800000" flipV="1">
            <a:off x="2060884" y="2744525"/>
            <a:ext cx="827039" cy="8135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5613D7-AEC6-40F2-8086-A33FCC8C700E}"/>
              </a:ext>
            </a:extLst>
          </p:cNvPr>
          <p:cNvSpPr txBox="1"/>
          <p:nvPr/>
        </p:nvSpPr>
        <p:spPr>
          <a:xfrm>
            <a:off x="8090626" y="2744094"/>
            <a:ext cx="3219232" cy="1673728"/>
          </a:xfrm>
          <a:prstGeom prst="rect">
            <a:avLst/>
          </a:prstGeom>
          <a:noFill/>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400" b="1" dirty="0"/>
              <a:t>Accuracy of 30% in the first try.</a:t>
            </a:r>
          </a:p>
          <a:p>
            <a:pPr marL="285750" indent="-285750">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10 levels of income </a:t>
            </a:r>
            <a:r>
              <a:rPr lang="en-US" sz="1200" b="1" dirty="0"/>
              <a:t>(divided by quantiles based on our original, clean data)</a:t>
            </a:r>
          </a:p>
          <a:p>
            <a:pPr marL="285750" indent="-285750">
              <a:lnSpc>
                <a:spcPct val="150000"/>
              </a:lnSpc>
              <a:spcBef>
                <a:spcPts val="200"/>
              </a:spcBef>
              <a:buSzPct val="100000"/>
              <a:buFont typeface="Arial" panose="020B0604020202020204" pitchFamily="34" charset="0"/>
              <a:buChar char="•"/>
            </a:pPr>
            <a:endParaRPr lang="en-US" sz="1400" b="1" dirty="0"/>
          </a:p>
        </p:txBody>
      </p:sp>
      <p:cxnSp>
        <p:nvCxnSpPr>
          <p:cNvPr id="16" name="Straight Connector 15">
            <a:extLst>
              <a:ext uri="{FF2B5EF4-FFF2-40B4-BE49-F238E27FC236}">
                <a16:creationId xmlns:a16="http://schemas.microsoft.com/office/drawing/2014/main" id="{B55E926C-11A7-49B0-BAC7-C0B3F0EB0595}"/>
              </a:ext>
            </a:extLst>
          </p:cNvPr>
          <p:cNvCxnSpPr>
            <a:cxnSpLocks/>
          </p:cNvCxnSpPr>
          <p:nvPr/>
        </p:nvCxnSpPr>
        <p:spPr>
          <a:xfrm>
            <a:off x="7250546" y="2301311"/>
            <a:ext cx="0" cy="31128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745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57F53AB-8150-4E5C-9083-101C8E5955C9}"/>
              </a:ext>
            </a:extLst>
          </p:cNvPr>
          <p:cNvCxnSpPr/>
          <p:nvPr/>
        </p:nvCxnSpPr>
        <p:spPr>
          <a:xfrm>
            <a:off x="7740073" y="1785161"/>
            <a:ext cx="35837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CD21CDC-32EF-3043-A927-FBEC03463981}"/>
              </a:ext>
            </a:extLst>
          </p:cNvPr>
          <p:cNvGrpSpPr/>
          <p:nvPr/>
        </p:nvGrpSpPr>
        <p:grpSpPr>
          <a:xfrm>
            <a:off x="456508" y="1679383"/>
            <a:ext cx="9337047" cy="977492"/>
            <a:chOff x="914400" y="2056490"/>
            <a:chExt cx="8692556" cy="872788"/>
          </a:xfrm>
        </p:grpSpPr>
        <p:sp>
          <p:nvSpPr>
            <p:cNvPr id="84" name="Flowchart: Alternate Process 83"/>
            <p:cNvSpPr/>
            <p:nvPr/>
          </p:nvSpPr>
          <p:spPr>
            <a:xfrm>
              <a:off x="2646506" y="2401705"/>
              <a:ext cx="1539906" cy="527573"/>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Decision</a:t>
              </a:r>
              <a:r>
                <a:rPr kumimoji="0" lang="en-US" sz="1600" b="1" i="0" u="none" strike="noStrike" kern="1200" cap="none" spc="0" normalizeH="0" baseline="0" noProof="0" dirty="0">
                  <a:ln>
                    <a:noFill/>
                  </a:ln>
                  <a:solidFill>
                    <a:prstClr val="white"/>
                  </a:solidFill>
                  <a:effectLst/>
                  <a:uLnTx/>
                  <a:uFillTx/>
                  <a:latin typeface="Open Sans"/>
                  <a:ea typeface="+mn-ea"/>
                  <a:cs typeface="+mn-cs"/>
                </a:rPr>
                <a:t> Tree</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620378" y="2216257"/>
                <a:ext cx="486971"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Model</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88" name="TxtBox:392/196"/>
            <p:cNvSpPr/>
            <p:nvPr/>
          </p:nvSpPr>
          <p:spPr>
            <a:xfrm>
              <a:off x="8912712" y="2056490"/>
              <a:ext cx="694244"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Results</a:t>
              </a:r>
            </a:p>
          </p:txBody>
        </p:sp>
      </p:grpSp>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430"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Third Try</a:t>
            </a:r>
          </a:p>
        </p:txBody>
      </p:sp>
      <p:sp>
        <p:nvSpPr>
          <p:cNvPr id="5" name="Text Placeholder 4"/>
          <p:cNvSpPr>
            <a:spLocks noGrp="1"/>
          </p:cNvSpPr>
          <p:nvPr>
            <p:ph type="body" sz="quarter" idx="15"/>
          </p:nvPr>
        </p:nvSpPr>
        <p:spPr/>
        <p:txBody>
          <a:bodyPr/>
          <a:lstStyle/>
          <a:p>
            <a:r>
              <a:rPr lang="en-US" dirty="0"/>
              <a:t>Modeling &amp; evaluation</a:t>
            </a:r>
          </a:p>
        </p:txBody>
      </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Less Labels?</a:t>
            </a:r>
          </a:p>
        </p:txBody>
      </p:sp>
      <p:sp>
        <p:nvSpPr>
          <p:cNvPr id="22" name="Flowchart: Alternate Process 21">
            <a:extLst>
              <a:ext uri="{FF2B5EF4-FFF2-40B4-BE49-F238E27FC236}">
                <a16:creationId xmlns:a16="http://schemas.microsoft.com/office/drawing/2014/main" id="{5C804D5B-1E81-4340-9512-336F340E5421}"/>
              </a:ext>
            </a:extLst>
          </p:cNvPr>
          <p:cNvSpPr/>
          <p:nvPr/>
        </p:nvSpPr>
        <p:spPr>
          <a:xfrm>
            <a:off x="748325" y="3209903"/>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Input  : </a:t>
            </a:r>
            <a:r>
              <a:rPr lang="en-US" sz="1400" b="1" dirty="0">
                <a:solidFill>
                  <a:prstClr val="white"/>
                </a:solidFill>
                <a:latin typeface="Open Sans"/>
              </a:rPr>
              <a:t>categorical &amp;</a:t>
            </a:r>
            <a:r>
              <a:rPr lang="en-US" sz="1400" dirty="0">
                <a:solidFill>
                  <a:prstClr val="white"/>
                </a:solidFill>
                <a:latin typeface="Open Sans"/>
              </a:rPr>
              <a:t> </a:t>
            </a:r>
            <a:r>
              <a:rPr lang="en-US" sz="1400" b="1" dirty="0">
                <a:solidFill>
                  <a:prstClr val="white"/>
                </a:solidFill>
                <a:latin typeface="Open Sans"/>
              </a:rPr>
              <a:t>numerical</a:t>
            </a:r>
            <a:endParaRPr lang="en-US" sz="1400" b="1" dirty="0">
              <a:solidFill>
                <a:prstClr val="white"/>
              </a:solidFill>
            </a:endParaRPr>
          </a:p>
        </p:txBody>
      </p:sp>
      <p:sp>
        <p:nvSpPr>
          <p:cNvPr id="24" name="Flowchart: Alternate Process 23">
            <a:extLst>
              <a:ext uri="{FF2B5EF4-FFF2-40B4-BE49-F238E27FC236}">
                <a16:creationId xmlns:a16="http://schemas.microsoft.com/office/drawing/2014/main" id="{FA509F81-6185-44DE-9197-34D5923730EC}"/>
              </a:ext>
            </a:extLst>
          </p:cNvPr>
          <p:cNvSpPr/>
          <p:nvPr/>
        </p:nvSpPr>
        <p:spPr>
          <a:xfrm>
            <a:off x="4092740" y="3209903"/>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Output  : </a:t>
            </a:r>
            <a:r>
              <a:rPr lang="en-US" sz="1400" b="1" dirty="0">
                <a:solidFill>
                  <a:prstClr val="white"/>
                </a:solidFill>
                <a:latin typeface="Open Sans"/>
              </a:rPr>
              <a:t>3</a:t>
            </a:r>
            <a:r>
              <a:rPr lang="en-US" sz="1400" dirty="0">
                <a:solidFill>
                  <a:prstClr val="white"/>
                </a:solidFill>
                <a:latin typeface="Open Sans"/>
              </a:rPr>
              <a:t> </a:t>
            </a:r>
            <a:r>
              <a:rPr lang="en-US" sz="1400" b="1" dirty="0">
                <a:solidFill>
                  <a:prstClr val="white"/>
                </a:solidFill>
                <a:latin typeface="Open Sans"/>
              </a:rPr>
              <a:t>classification labels</a:t>
            </a:r>
            <a:endParaRPr lang="en-US" sz="1400" b="1" dirty="0">
              <a:solidFill>
                <a:prstClr val="white"/>
              </a:solidFill>
            </a:endParaRPr>
          </a:p>
        </p:txBody>
      </p:sp>
      <p:sp>
        <p:nvSpPr>
          <p:cNvPr id="3" name="Text Placeholder 2"/>
          <p:cNvSpPr>
            <a:spLocks noGrp="1"/>
          </p:cNvSpPr>
          <p:nvPr>
            <p:ph type="body" sz="quarter" idx="14"/>
          </p:nvPr>
        </p:nvSpPr>
        <p:spPr>
          <a:xfrm>
            <a:off x="536135" y="1388562"/>
            <a:ext cx="11290104" cy="475488"/>
          </a:xfrm>
        </p:spPr>
        <p:txBody>
          <a:bodyPr/>
          <a:lstStyle/>
          <a:p>
            <a:r>
              <a:rPr lang="en-US" dirty="0"/>
              <a:t>Three classes for prediction, tunning ad bagging for optimization.</a:t>
            </a:r>
          </a:p>
        </p:txBody>
      </p:sp>
      <p:cxnSp>
        <p:nvCxnSpPr>
          <p:cNvPr id="12" name="Connector: Elbow 11">
            <a:extLst>
              <a:ext uri="{FF2B5EF4-FFF2-40B4-BE49-F238E27FC236}">
                <a16:creationId xmlns:a16="http://schemas.microsoft.com/office/drawing/2014/main" id="{304C6531-3917-4C89-B717-202D8AF8B131}"/>
              </a:ext>
            </a:extLst>
          </p:cNvPr>
          <p:cNvCxnSpPr/>
          <p:nvPr/>
        </p:nvCxnSpPr>
        <p:spPr>
          <a:xfrm>
            <a:off x="3999435" y="2301311"/>
            <a:ext cx="827040" cy="82659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D13182F-1B60-417C-B2F4-D800F0468ECF}"/>
              </a:ext>
            </a:extLst>
          </p:cNvPr>
          <p:cNvCxnSpPr/>
          <p:nvPr/>
        </p:nvCxnSpPr>
        <p:spPr>
          <a:xfrm rot="10800000" flipV="1">
            <a:off x="1468123" y="2355777"/>
            <a:ext cx="827039" cy="8135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5613D7-AEC6-40F2-8086-A33FCC8C700E}"/>
              </a:ext>
            </a:extLst>
          </p:cNvPr>
          <p:cNvSpPr txBox="1"/>
          <p:nvPr/>
        </p:nvSpPr>
        <p:spPr>
          <a:xfrm>
            <a:off x="8090626" y="2744094"/>
            <a:ext cx="3219232" cy="2730427"/>
          </a:xfrm>
          <a:prstGeom prst="rect">
            <a:avLst/>
          </a:prstGeom>
          <a:noFill/>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400" b="1" dirty="0"/>
              <a:t>Accuracy of 67.83% after tunning and bagging.</a:t>
            </a:r>
          </a:p>
          <a:p>
            <a:pPr marL="285750" indent="-285750">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3 levels of income.</a:t>
            </a:r>
          </a:p>
          <a:p>
            <a:pPr marL="285750" indent="-285750">
              <a:lnSpc>
                <a:spcPct val="150000"/>
              </a:lnSpc>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Top features considered:</a:t>
            </a:r>
          </a:p>
          <a:p>
            <a:pPr marL="742950" lvl="1" indent="-285750">
              <a:lnSpc>
                <a:spcPct val="150000"/>
              </a:lnSpc>
              <a:spcBef>
                <a:spcPts val="200"/>
              </a:spcBef>
              <a:buSzPct val="100000"/>
              <a:buFont typeface="Arial" panose="020B0604020202020204" pitchFamily="34" charset="0"/>
              <a:buChar char="•"/>
            </a:pPr>
            <a:r>
              <a:rPr lang="en-US" sz="1400" b="1" dirty="0"/>
              <a:t>Having a Career</a:t>
            </a:r>
          </a:p>
          <a:p>
            <a:pPr marL="742950" lvl="1" indent="-285750">
              <a:lnSpc>
                <a:spcPct val="150000"/>
              </a:lnSpc>
              <a:spcBef>
                <a:spcPts val="200"/>
              </a:spcBef>
              <a:buSzPct val="100000"/>
              <a:buFont typeface="Arial" panose="020B0604020202020204" pitchFamily="34" charset="0"/>
              <a:buChar char="•"/>
            </a:pPr>
            <a:r>
              <a:rPr lang="en-US" sz="1400" b="1" dirty="0"/>
              <a:t>Gender</a:t>
            </a:r>
          </a:p>
          <a:p>
            <a:pPr marL="742950" lvl="1" indent="-285750">
              <a:lnSpc>
                <a:spcPct val="150000"/>
              </a:lnSpc>
              <a:spcBef>
                <a:spcPts val="200"/>
              </a:spcBef>
              <a:buSzPct val="100000"/>
              <a:buFont typeface="Arial" panose="020B0604020202020204" pitchFamily="34" charset="0"/>
              <a:buChar char="•"/>
            </a:pPr>
            <a:r>
              <a:rPr lang="en-US" sz="1400" b="1" dirty="0"/>
              <a:t>Employee or Employer</a:t>
            </a:r>
          </a:p>
        </p:txBody>
      </p:sp>
      <p:cxnSp>
        <p:nvCxnSpPr>
          <p:cNvPr id="16" name="Straight Connector 15">
            <a:extLst>
              <a:ext uri="{FF2B5EF4-FFF2-40B4-BE49-F238E27FC236}">
                <a16:creationId xmlns:a16="http://schemas.microsoft.com/office/drawing/2014/main" id="{B55E926C-11A7-49B0-BAC7-C0B3F0EB0595}"/>
              </a:ext>
            </a:extLst>
          </p:cNvPr>
          <p:cNvCxnSpPr>
            <a:cxnSpLocks/>
          </p:cNvCxnSpPr>
          <p:nvPr/>
        </p:nvCxnSpPr>
        <p:spPr>
          <a:xfrm>
            <a:off x="7250546" y="2301311"/>
            <a:ext cx="0" cy="31128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lowchart: Alternate Process 20">
            <a:extLst>
              <a:ext uri="{FF2B5EF4-FFF2-40B4-BE49-F238E27FC236}">
                <a16:creationId xmlns:a16="http://schemas.microsoft.com/office/drawing/2014/main" id="{1881161E-32A5-48C7-B17D-63BAF30C37AD}"/>
              </a:ext>
            </a:extLst>
          </p:cNvPr>
          <p:cNvSpPr/>
          <p:nvPr/>
        </p:nvSpPr>
        <p:spPr>
          <a:xfrm>
            <a:off x="2903463" y="4122824"/>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a:rPr>
              <a:t>Tuning: ‘Gini’  criterion</a:t>
            </a:r>
            <a:endParaRPr lang="en-US" sz="1200" b="1" dirty="0">
              <a:solidFill>
                <a:prstClr val="white"/>
              </a:solidFill>
            </a:endParaRPr>
          </a:p>
        </p:txBody>
      </p:sp>
      <p:sp>
        <p:nvSpPr>
          <p:cNvPr id="23" name="Flowchart: Alternate Process 22">
            <a:extLst>
              <a:ext uri="{FF2B5EF4-FFF2-40B4-BE49-F238E27FC236}">
                <a16:creationId xmlns:a16="http://schemas.microsoft.com/office/drawing/2014/main" id="{7CBAA698-7D3C-4512-A2C5-386425B4CC49}"/>
              </a:ext>
            </a:extLst>
          </p:cNvPr>
          <p:cNvSpPr/>
          <p:nvPr/>
        </p:nvSpPr>
        <p:spPr>
          <a:xfrm>
            <a:off x="5455210" y="4139851"/>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a:rPr>
              <a:t>Adding min splits, min sample </a:t>
            </a:r>
            <a:r>
              <a:rPr lang="en-US" sz="1200" dirty="0" err="1">
                <a:solidFill>
                  <a:prstClr val="white"/>
                </a:solidFill>
                <a:latin typeface="Open Sans"/>
              </a:rPr>
              <a:t>leafs</a:t>
            </a:r>
            <a:r>
              <a:rPr lang="en-US" sz="1200" dirty="0">
                <a:solidFill>
                  <a:prstClr val="white"/>
                </a:solidFill>
                <a:latin typeface="Open Sans"/>
              </a:rPr>
              <a:t> and ‘best’ splitter</a:t>
            </a:r>
            <a:endParaRPr lang="en-US" sz="1200" b="1" dirty="0">
              <a:solidFill>
                <a:prstClr val="white"/>
              </a:solidFill>
            </a:endParaRPr>
          </a:p>
        </p:txBody>
      </p:sp>
      <p:cxnSp>
        <p:nvCxnSpPr>
          <p:cNvPr id="26" name="Connector: Elbow 25">
            <a:extLst>
              <a:ext uri="{FF2B5EF4-FFF2-40B4-BE49-F238E27FC236}">
                <a16:creationId xmlns:a16="http://schemas.microsoft.com/office/drawing/2014/main" id="{7AB7FA62-899B-42AF-9D14-C1CAA1FCE667}"/>
              </a:ext>
            </a:extLst>
          </p:cNvPr>
          <p:cNvCxnSpPr>
            <a:cxnSpLocks/>
            <a:stCxn id="24" idx="1"/>
            <a:endCxn id="21" idx="0"/>
          </p:cNvCxnSpPr>
          <p:nvPr/>
        </p:nvCxnSpPr>
        <p:spPr>
          <a:xfrm rot="10800000" flipV="1">
            <a:off x="3730504" y="3551614"/>
            <a:ext cx="362237" cy="57120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C078F15-EA6C-4CDA-90AC-DDF51516364B}"/>
              </a:ext>
            </a:extLst>
          </p:cNvPr>
          <p:cNvCxnSpPr>
            <a:stCxn id="24" idx="3"/>
            <a:endCxn id="23" idx="0"/>
          </p:cNvCxnSpPr>
          <p:nvPr/>
        </p:nvCxnSpPr>
        <p:spPr>
          <a:xfrm>
            <a:off x="5746819" y="3551615"/>
            <a:ext cx="535431" cy="588236"/>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Alternate Process 27">
            <a:extLst>
              <a:ext uri="{FF2B5EF4-FFF2-40B4-BE49-F238E27FC236}">
                <a16:creationId xmlns:a16="http://schemas.microsoft.com/office/drawing/2014/main" id="{67A26CC0-3301-4D22-AC49-25F0F2DA36E7}"/>
              </a:ext>
            </a:extLst>
          </p:cNvPr>
          <p:cNvSpPr/>
          <p:nvPr/>
        </p:nvSpPr>
        <p:spPr>
          <a:xfrm>
            <a:off x="4285280" y="5264086"/>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Bagging Classifier</a:t>
            </a:r>
            <a:endParaRPr lang="en-US" sz="1600" b="1" dirty="0">
              <a:solidFill>
                <a:prstClr val="white"/>
              </a:solidFill>
            </a:endParaRPr>
          </a:p>
        </p:txBody>
      </p:sp>
      <p:cxnSp>
        <p:nvCxnSpPr>
          <p:cNvPr id="15" name="Connector: Elbow 14">
            <a:extLst>
              <a:ext uri="{FF2B5EF4-FFF2-40B4-BE49-F238E27FC236}">
                <a16:creationId xmlns:a16="http://schemas.microsoft.com/office/drawing/2014/main" id="{CF630ABA-5FF1-435D-8092-9F958C387F61}"/>
              </a:ext>
            </a:extLst>
          </p:cNvPr>
          <p:cNvCxnSpPr>
            <a:stCxn id="21" idx="2"/>
            <a:endCxn id="28" idx="1"/>
          </p:cNvCxnSpPr>
          <p:nvPr/>
        </p:nvCxnSpPr>
        <p:spPr>
          <a:xfrm rot="16200000" flipH="1">
            <a:off x="3608116" y="4928634"/>
            <a:ext cx="799550" cy="55477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B8F75F4-27EC-45AC-B2B5-686DBF4E4543}"/>
              </a:ext>
            </a:extLst>
          </p:cNvPr>
          <p:cNvCxnSpPr>
            <a:stCxn id="23" idx="2"/>
            <a:endCxn id="28" idx="3"/>
          </p:cNvCxnSpPr>
          <p:nvPr/>
        </p:nvCxnSpPr>
        <p:spPr>
          <a:xfrm rot="5400000">
            <a:off x="5719544" y="5043091"/>
            <a:ext cx="782523" cy="34289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72A4696B-E25E-4AF3-AF4D-29C06239FF81}"/>
              </a:ext>
            </a:extLst>
          </p:cNvPr>
          <p:cNvSpPr/>
          <p:nvPr/>
        </p:nvSpPr>
        <p:spPr>
          <a:xfrm>
            <a:off x="2317038" y="4139851"/>
            <a:ext cx="338028" cy="1996544"/>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xtBox:392/196">
            <a:extLst>
              <a:ext uri="{FF2B5EF4-FFF2-40B4-BE49-F238E27FC236}">
                <a16:creationId xmlns:a16="http://schemas.microsoft.com/office/drawing/2014/main" id="{931A79E3-C760-481C-A383-F1C356A9395B}"/>
              </a:ext>
            </a:extLst>
          </p:cNvPr>
          <p:cNvSpPr/>
          <p:nvPr/>
        </p:nvSpPr>
        <p:spPr>
          <a:xfrm>
            <a:off x="918633" y="5029870"/>
            <a:ext cx="1111202" cy="184666"/>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Open Sans"/>
              </a:rPr>
              <a:t>Optimization</a:t>
            </a:r>
            <a:endParaRPr kumimoji="0" lang="en-US" sz="1200" i="0" u="none" strike="noStrike" kern="1200" cap="none" spc="0" normalizeH="0" baseline="0" noProof="0" dirty="0">
              <a:ln>
                <a:noFill/>
              </a:ln>
              <a:solidFill>
                <a:srgbClr val="000000"/>
              </a:solidFill>
              <a:effectLst/>
              <a:uLnTx/>
              <a:uFillTx/>
              <a:latin typeface="Open Sans"/>
              <a:ea typeface="+mn-ea"/>
              <a:cs typeface="+mn-cs"/>
            </a:endParaRPr>
          </a:p>
        </p:txBody>
      </p:sp>
    </p:spTree>
    <p:extLst>
      <p:ext uri="{BB962C8B-B14F-4D97-AF65-F5344CB8AC3E}">
        <p14:creationId xmlns:p14="http://schemas.microsoft.com/office/powerpoint/2010/main" val="28021828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6A2-1C98-9C4C-B0F7-8444940228A1}"/>
              </a:ext>
            </a:extLst>
          </p:cNvPr>
          <p:cNvSpPr>
            <a:spLocks noGrp="1"/>
          </p:cNvSpPr>
          <p:nvPr>
            <p:ph type="title"/>
          </p:nvPr>
        </p:nvSpPr>
        <p:spPr>
          <a:xfrm>
            <a:off x="551687" y="1581632"/>
            <a:ext cx="4205247" cy="3276118"/>
          </a:xfrm>
        </p:spPr>
        <p:txBody>
          <a:bodyPr/>
          <a:lstStyle/>
          <a:p>
            <a:r>
              <a:rPr lang="en-US" dirty="0"/>
              <a:t>Next Steps</a:t>
            </a:r>
          </a:p>
        </p:txBody>
      </p:sp>
    </p:spTree>
    <p:extLst>
      <p:ext uri="{BB962C8B-B14F-4D97-AF65-F5344CB8AC3E}">
        <p14:creationId xmlns:p14="http://schemas.microsoft.com/office/powerpoint/2010/main" val="17412249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37"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475176" y="558800"/>
            <a:ext cx="11145593" cy="505290"/>
          </a:xfrm>
        </p:spPr>
        <p:txBody>
          <a:bodyPr/>
          <a:lstStyle/>
          <a:p>
            <a:br>
              <a:rPr lang="en-US" dirty="0"/>
            </a:br>
            <a:br>
              <a:rPr lang="en-US" dirty="0"/>
            </a:br>
            <a:br>
              <a:rPr lang="en-US" dirty="0"/>
            </a:br>
            <a:endParaRPr lang="en-US" b="0" i="1" dirty="0"/>
          </a:p>
        </p:txBody>
      </p:sp>
      <p:sp>
        <p:nvSpPr>
          <p:cNvPr id="5" name="Text Placeholder 4"/>
          <p:cNvSpPr>
            <a:spLocks noGrp="1"/>
          </p:cNvSpPr>
          <p:nvPr>
            <p:ph type="body" sz="quarter" idx="15"/>
          </p:nvPr>
        </p:nvSpPr>
        <p:spPr>
          <a:xfrm>
            <a:off x="536135" y="267306"/>
            <a:ext cx="4703575" cy="176869"/>
          </a:xfrm>
        </p:spPr>
        <p:txBody>
          <a:bodyPr/>
          <a:lstStyle/>
          <a:p>
            <a:r>
              <a:rPr lang="en-US" dirty="0"/>
              <a:t>Next steps</a:t>
            </a:r>
          </a:p>
        </p:txBody>
      </p:sp>
      <p:sp>
        <p:nvSpPr>
          <p:cNvPr id="3" name="Rectangle 2">
            <a:extLst>
              <a:ext uri="{FF2B5EF4-FFF2-40B4-BE49-F238E27FC236}">
                <a16:creationId xmlns:a16="http://schemas.microsoft.com/office/drawing/2014/main" id="{152A077B-3250-428B-B5D1-A5E529BDA718}"/>
              </a:ext>
            </a:extLst>
          </p:cNvPr>
          <p:cNvSpPr/>
          <p:nvPr/>
        </p:nvSpPr>
        <p:spPr bwMode="gray">
          <a:xfrm>
            <a:off x="1740667" y="1210894"/>
            <a:ext cx="8982420" cy="4583016"/>
          </a:xfrm>
          <a:prstGeom prst="rect">
            <a:avLst/>
          </a:prstGeom>
          <a:ln w="76200">
            <a:solidFill>
              <a:schemeClr val="bg1"/>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0" b="1" dirty="0">
                <a:solidFill>
                  <a:schemeClr val="accent1"/>
                </a:solidFill>
              </a:rPr>
              <a:t>Accuracy and Granularity!</a:t>
            </a:r>
          </a:p>
        </p:txBody>
      </p:sp>
      <p:cxnSp>
        <p:nvCxnSpPr>
          <p:cNvPr id="15" name="Straight Connector 14">
            <a:extLst>
              <a:ext uri="{FF2B5EF4-FFF2-40B4-BE49-F238E27FC236}">
                <a16:creationId xmlns:a16="http://schemas.microsoft.com/office/drawing/2014/main" id="{9BDEB36B-DBB6-4D7A-92A3-A707A022EB77}"/>
              </a:ext>
            </a:extLst>
          </p:cNvPr>
          <p:cNvCxnSpPr>
            <a:cxnSpLocks/>
          </p:cNvCxnSpPr>
          <p:nvPr/>
        </p:nvCxnSpPr>
        <p:spPr>
          <a:xfrm flipV="1">
            <a:off x="1700270" y="1053073"/>
            <a:ext cx="0" cy="22915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2B980F9-8BB9-42EA-B5ED-67D06D432507}"/>
              </a:ext>
            </a:extLst>
          </p:cNvPr>
          <p:cNvCxnSpPr>
            <a:cxnSpLocks/>
          </p:cNvCxnSpPr>
          <p:nvPr/>
        </p:nvCxnSpPr>
        <p:spPr>
          <a:xfrm flipH="1">
            <a:off x="1659874" y="1064090"/>
            <a:ext cx="256693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A9FA46F-9FFB-474A-8CAB-537FA4269D8C}"/>
              </a:ext>
            </a:extLst>
          </p:cNvPr>
          <p:cNvCxnSpPr>
            <a:cxnSpLocks/>
          </p:cNvCxnSpPr>
          <p:nvPr/>
        </p:nvCxnSpPr>
        <p:spPr>
          <a:xfrm flipV="1">
            <a:off x="10664329" y="3492343"/>
            <a:ext cx="0" cy="22915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F31AB6-4940-449A-A6B8-40EB2ABE86E8}"/>
              </a:ext>
            </a:extLst>
          </p:cNvPr>
          <p:cNvCxnSpPr>
            <a:cxnSpLocks/>
          </p:cNvCxnSpPr>
          <p:nvPr/>
        </p:nvCxnSpPr>
        <p:spPr>
          <a:xfrm flipH="1">
            <a:off x="8251634" y="5761821"/>
            <a:ext cx="242371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3399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a:extLst>
              <a:ext uri="{FF2B5EF4-FFF2-40B4-BE49-F238E27FC236}">
                <a16:creationId xmlns:a16="http://schemas.microsoft.com/office/drawing/2014/main" id="{77B5F5A7-C1DE-4001-86A0-4B1A3F50EF4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73" name="think-cell Slide" r:id="rId6" imgW="395" imgH="396" progId="TCLayout.ActiveDocument.1">
                  <p:embed/>
                </p:oleObj>
              </mc:Choice>
              <mc:Fallback>
                <p:oleObj name="think-cell Slide" r:id="rId6" imgW="395" imgH="396" progId="TCLayout.ActiveDocument.1">
                  <p:embed/>
                  <p:pic>
                    <p:nvPicPr>
                      <p:cNvPr id="51" name="Object 50" hidden="1">
                        <a:extLst>
                          <a:ext uri="{FF2B5EF4-FFF2-40B4-BE49-F238E27FC236}">
                            <a16:creationId xmlns:a16="http://schemas.microsoft.com/office/drawing/2014/main" id="{77B5F5A7-C1DE-4001-86A0-4B1A3F50EF4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2" name="Rectangle 51" hidden="1">
            <a:extLst>
              <a:ext uri="{FF2B5EF4-FFF2-40B4-BE49-F238E27FC236}">
                <a16:creationId xmlns:a16="http://schemas.microsoft.com/office/drawing/2014/main" id="{C950F101-5460-4F7E-851E-C7DD92D38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a:sym typeface="Chronicle Display Black"/>
            </a:endParaRPr>
          </a:p>
        </p:txBody>
      </p:sp>
      <p:sp>
        <p:nvSpPr>
          <p:cNvPr id="48" name="Title 47">
            <a:extLst>
              <a:ext uri="{FF2B5EF4-FFF2-40B4-BE49-F238E27FC236}">
                <a16:creationId xmlns:a16="http://schemas.microsoft.com/office/drawing/2014/main" id="{ECD0EF2F-CCC5-4EBC-9435-DB8EFE61842B}"/>
              </a:ext>
            </a:extLst>
          </p:cNvPr>
          <p:cNvSpPr>
            <a:spLocks noGrp="1"/>
          </p:cNvSpPr>
          <p:nvPr>
            <p:ph type="title"/>
          </p:nvPr>
        </p:nvSpPr>
        <p:spPr/>
        <p:txBody>
          <a:bodyPr/>
          <a:lstStyle/>
          <a:p>
            <a:r>
              <a:rPr lang="en-US" sz="3600" dirty="0"/>
              <a:t>Now what?</a:t>
            </a:r>
          </a:p>
        </p:txBody>
      </p:sp>
      <p:sp>
        <p:nvSpPr>
          <p:cNvPr id="50" name="Text Placeholder 49">
            <a:extLst>
              <a:ext uri="{FF2B5EF4-FFF2-40B4-BE49-F238E27FC236}">
                <a16:creationId xmlns:a16="http://schemas.microsoft.com/office/drawing/2014/main" id="{91B30417-7688-43D3-B92D-A13D323A97D8}"/>
              </a:ext>
            </a:extLst>
          </p:cNvPr>
          <p:cNvSpPr>
            <a:spLocks noGrp="1"/>
          </p:cNvSpPr>
          <p:nvPr>
            <p:ph type="body" sz="quarter" idx="15"/>
          </p:nvPr>
        </p:nvSpPr>
        <p:spPr/>
        <p:txBody>
          <a:bodyPr/>
          <a:lstStyle/>
          <a:p>
            <a:r>
              <a:rPr lang="en-US" dirty="0"/>
              <a:t>Next steps</a:t>
            </a:r>
            <a:endParaRPr lang="en-US" dirty="0">
              <a:solidFill>
                <a:schemeClr val="tx1">
                  <a:lumMod val="50000"/>
                  <a:lumOff val="50000"/>
                </a:schemeClr>
              </a:solidFill>
            </a:endParaRPr>
          </a:p>
        </p:txBody>
      </p:sp>
      <p:sp>
        <p:nvSpPr>
          <p:cNvPr id="5" name="Title 2">
            <a:extLst>
              <a:ext uri="{FF2B5EF4-FFF2-40B4-BE49-F238E27FC236}">
                <a16:creationId xmlns:a16="http://schemas.microsoft.com/office/drawing/2014/main" id="{C50668CF-1DB7-4CC7-AA20-607BC1CC3798}"/>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a:ln>
                <a:noFill/>
              </a:ln>
              <a:solidFill>
                <a:sysClr val="windowText" lastClr="000000"/>
              </a:solidFill>
              <a:effectLst/>
              <a:uLnTx/>
              <a:uFillTx/>
              <a:latin typeface="Verdana"/>
              <a:ea typeface="+mj-ea"/>
              <a:cs typeface="+mj-cs"/>
            </a:endParaRPr>
          </a:p>
        </p:txBody>
      </p:sp>
      <p:sp>
        <p:nvSpPr>
          <p:cNvPr id="6" name="Rectangle 5">
            <a:extLst>
              <a:ext uri="{FF2B5EF4-FFF2-40B4-BE49-F238E27FC236}">
                <a16:creationId xmlns:a16="http://schemas.microsoft.com/office/drawing/2014/main" id="{F3CC1E21-C752-48A9-89F0-A8993097EE13}"/>
              </a:ext>
            </a:extLst>
          </p:cNvPr>
          <p:cNvSpPr/>
          <p:nvPr/>
        </p:nvSpPr>
        <p:spPr>
          <a:xfrm>
            <a:off x="674556" y="1946196"/>
            <a:ext cx="2029842" cy="4113151"/>
          </a:xfrm>
          <a:prstGeom prst="rect">
            <a:avLst/>
          </a:prstGeom>
          <a:ln/>
        </p:spPr>
        <p:style>
          <a:lnRef idx="2">
            <a:schemeClr val="accent4"/>
          </a:lnRef>
          <a:fillRef idx="1">
            <a:schemeClr val="lt1"/>
          </a:fillRef>
          <a:effectRef idx="0">
            <a:schemeClr val="accent4"/>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1" spc="300" dirty="0">
              <a:solidFill>
                <a:srgbClr val="000000"/>
              </a:solidFill>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AIM FOR MORE GRANULARITY BY REDESIGNING THE CATEGORIES</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BFB83E42-5D4E-4566-B887-1553F705FE73}"/>
              </a:ext>
            </a:extLst>
          </p:cNvPr>
          <p:cNvSpPr/>
          <p:nvPr/>
        </p:nvSpPr>
        <p:spPr>
          <a:xfrm>
            <a:off x="2880036" y="1946195"/>
            <a:ext cx="2029842" cy="4113151"/>
          </a:xfrm>
          <a:prstGeom prst="rect">
            <a:avLst/>
          </a:prstGeom>
          <a:ln/>
        </p:spPr>
        <p:style>
          <a:lnRef idx="2">
            <a:schemeClr val="accent1"/>
          </a:lnRef>
          <a:fillRef idx="1">
            <a:schemeClr val="lt1"/>
          </a:fillRef>
          <a:effectRef idx="0">
            <a:schemeClr val="accent1"/>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KEEP WITH THE OPTIMIZATION OF THE MODEL</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35FF258-720F-4D65-A652-9DD7D733F544}"/>
              </a:ext>
            </a:extLst>
          </p:cNvPr>
          <p:cNvSpPr/>
          <p:nvPr/>
        </p:nvSpPr>
        <p:spPr>
          <a:xfrm>
            <a:off x="9403309" y="1946193"/>
            <a:ext cx="2029842" cy="4113151"/>
          </a:xfrm>
          <a:prstGeom prst="rect">
            <a:avLst/>
          </a:prstGeom>
          <a:ln/>
        </p:spPr>
        <p:style>
          <a:lnRef idx="2">
            <a:schemeClr val="accent3"/>
          </a:lnRef>
          <a:fillRef idx="1">
            <a:schemeClr val="lt1"/>
          </a:fillRef>
          <a:effectRef idx="0">
            <a:schemeClr val="accent3"/>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ADDING AND CUTTING ATTRIBUTES</a:t>
            </a: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3" name="Rectangle 22">
            <a:extLst>
              <a:ext uri="{FF2B5EF4-FFF2-40B4-BE49-F238E27FC236}">
                <a16:creationId xmlns:a16="http://schemas.microsoft.com/office/drawing/2014/main" id="{4DC7B1B1-D2BC-4F1D-A798-9C6C9654C1D6}"/>
              </a:ext>
            </a:extLst>
          </p:cNvPr>
          <p:cNvSpPr/>
          <p:nvPr/>
        </p:nvSpPr>
        <p:spPr>
          <a:xfrm>
            <a:off x="7208329" y="1946193"/>
            <a:ext cx="2029842" cy="4113151"/>
          </a:xfrm>
          <a:prstGeom prst="rect">
            <a:avLst/>
          </a:prstGeom>
          <a:ln/>
        </p:spPr>
        <p:style>
          <a:lnRef idx="2">
            <a:schemeClr val="accent2"/>
          </a:lnRef>
          <a:fillRef idx="1">
            <a:schemeClr val="lt1"/>
          </a:fillRef>
          <a:effectRef idx="0">
            <a:schemeClr val="accent2"/>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TRY OTHER MODELS LIKES RANDOM FOREST </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5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36" name="Graphic 4">
            <a:extLst>
              <a:ext uri="{FF2B5EF4-FFF2-40B4-BE49-F238E27FC236}">
                <a16:creationId xmlns:a16="http://schemas.microsoft.com/office/drawing/2014/main" id="{C6CCDA0F-EEB5-8046-8E96-0EA839089C39}"/>
              </a:ext>
            </a:extLst>
          </p:cNvPr>
          <p:cNvGrpSpPr/>
          <p:nvPr/>
        </p:nvGrpSpPr>
        <p:grpSpPr>
          <a:xfrm>
            <a:off x="9996098" y="2770926"/>
            <a:ext cx="669856" cy="670413"/>
            <a:chOff x="6754802" y="2855717"/>
            <a:chExt cx="361670" cy="361971"/>
          </a:xfrm>
          <a:solidFill>
            <a:schemeClr val="tx1"/>
          </a:solidFill>
        </p:grpSpPr>
        <p:sp>
          <p:nvSpPr>
            <p:cNvPr id="37" name="Graphic 4">
              <a:extLst>
                <a:ext uri="{FF2B5EF4-FFF2-40B4-BE49-F238E27FC236}">
                  <a16:creationId xmlns:a16="http://schemas.microsoft.com/office/drawing/2014/main" id="{420FBEC3-6DF4-C545-9554-D9C5CC65803D}"/>
                </a:ext>
              </a:extLst>
            </p:cNvPr>
            <p:cNvSpPr/>
            <p:nvPr/>
          </p:nvSpPr>
          <p:spPr>
            <a:xfrm>
              <a:off x="6754802" y="2855717"/>
              <a:ext cx="361670" cy="361971"/>
            </a:xfrm>
            <a:custGeom>
              <a:avLst/>
              <a:gdLst>
                <a:gd name="connsiteX0" fmla="*/ 180836 w 361670"/>
                <a:gd name="connsiteY0" fmla="*/ 0 h 361971"/>
                <a:gd name="connsiteX1" fmla="*/ 0 w 361670"/>
                <a:gd name="connsiteY1" fmla="*/ 180667 h 361971"/>
                <a:gd name="connsiteX2" fmla="*/ 180836 w 361670"/>
                <a:gd name="connsiteY2" fmla="*/ 361972 h 361971"/>
                <a:gd name="connsiteX3" fmla="*/ 361670 w 361670"/>
                <a:gd name="connsiteY3" fmla="*/ 181305 h 361971"/>
                <a:gd name="connsiteX4" fmla="*/ 361670 w 361670"/>
                <a:gd name="connsiteY4" fmla="*/ 181305 h 361971"/>
                <a:gd name="connsiteX5" fmla="*/ 180836 w 361670"/>
                <a:gd name="connsiteY5" fmla="*/ 0 h 361971"/>
                <a:gd name="connsiteX6" fmla="*/ 180836 w 361670"/>
                <a:gd name="connsiteY6" fmla="*/ 349204 h 361971"/>
                <a:gd name="connsiteX7" fmla="*/ 12780 w 361670"/>
                <a:gd name="connsiteY7" fmla="*/ 181305 h 361971"/>
                <a:gd name="connsiteX8" fmla="*/ 180836 w 361670"/>
                <a:gd name="connsiteY8" fmla="*/ 12768 h 361971"/>
                <a:gd name="connsiteX9" fmla="*/ 348890 w 361670"/>
                <a:gd name="connsiteY9" fmla="*/ 180667 h 361971"/>
                <a:gd name="connsiteX10" fmla="*/ 348890 w 361670"/>
                <a:gd name="connsiteY10" fmla="*/ 180667 h 361971"/>
                <a:gd name="connsiteX11" fmla="*/ 180836 w 361670"/>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670" h="361971">
                  <a:moveTo>
                    <a:pt x="180836" y="0"/>
                  </a:moveTo>
                  <a:cubicBezTo>
                    <a:pt x="80513" y="0"/>
                    <a:pt x="0" y="81076"/>
                    <a:pt x="0" y="180667"/>
                  </a:cubicBezTo>
                  <a:cubicBezTo>
                    <a:pt x="0" y="280895"/>
                    <a:pt x="81153" y="361972"/>
                    <a:pt x="180836" y="361972"/>
                  </a:cubicBezTo>
                  <a:cubicBezTo>
                    <a:pt x="281157" y="361972"/>
                    <a:pt x="361670" y="280895"/>
                    <a:pt x="361670" y="181305"/>
                  </a:cubicBezTo>
                  <a:cubicBezTo>
                    <a:pt x="361670" y="181305"/>
                    <a:pt x="361670" y="181305"/>
                    <a:pt x="361670" y="181305"/>
                  </a:cubicBezTo>
                  <a:cubicBezTo>
                    <a:pt x="361670" y="80438"/>
                    <a:pt x="280518" y="0"/>
                    <a:pt x="180836" y="0"/>
                  </a:cubicBezTo>
                  <a:close/>
                  <a:moveTo>
                    <a:pt x="180836" y="349204"/>
                  </a:moveTo>
                  <a:cubicBezTo>
                    <a:pt x="87543" y="349204"/>
                    <a:pt x="12780" y="273873"/>
                    <a:pt x="12780" y="181305"/>
                  </a:cubicBezTo>
                  <a:cubicBezTo>
                    <a:pt x="12780" y="88099"/>
                    <a:pt x="88181" y="12768"/>
                    <a:pt x="180836" y="12768"/>
                  </a:cubicBezTo>
                  <a:cubicBezTo>
                    <a:pt x="274128" y="12768"/>
                    <a:pt x="348890" y="88099"/>
                    <a:pt x="348890" y="180667"/>
                  </a:cubicBezTo>
                  <a:cubicBezTo>
                    <a:pt x="348890" y="180667"/>
                    <a:pt x="348890" y="180667"/>
                    <a:pt x="348890" y="180667"/>
                  </a:cubicBezTo>
                  <a:cubicBezTo>
                    <a:pt x="348890" y="273234"/>
                    <a:pt x="273490" y="348565"/>
                    <a:pt x="180836" y="349204"/>
                  </a:cubicBezTo>
                  <a:close/>
                </a:path>
              </a:pathLst>
            </a:custGeom>
            <a:grpFill/>
            <a:ln w="6390" cap="flat">
              <a:noFill/>
              <a:prstDash val="solid"/>
              <a:miter/>
            </a:ln>
          </p:spPr>
          <p:txBody>
            <a:bodyPr rtlCol="0" anchor="ctr"/>
            <a:lstStyle/>
            <a:p>
              <a:endParaRPr lang="en-US"/>
            </a:p>
          </p:txBody>
        </p:sp>
        <p:sp>
          <p:nvSpPr>
            <p:cNvPr id="38" name="Graphic 4">
              <a:extLst>
                <a:ext uri="{FF2B5EF4-FFF2-40B4-BE49-F238E27FC236}">
                  <a16:creationId xmlns:a16="http://schemas.microsoft.com/office/drawing/2014/main" id="{EBD7519D-FA3A-7C48-9AC4-B26F79408173}"/>
                </a:ext>
              </a:extLst>
            </p:cNvPr>
            <p:cNvSpPr/>
            <p:nvPr/>
          </p:nvSpPr>
          <p:spPr>
            <a:xfrm>
              <a:off x="6827617" y="2959422"/>
              <a:ext cx="214731" cy="129311"/>
            </a:xfrm>
            <a:custGeom>
              <a:avLst/>
              <a:gdLst>
                <a:gd name="connsiteX0" fmla="*/ 200035 w 214731"/>
                <a:gd name="connsiteY0" fmla="*/ 24614 h 129311"/>
                <a:gd name="connsiteX1" fmla="*/ 198757 w 214731"/>
                <a:gd name="connsiteY1" fmla="*/ 15676 h 129311"/>
                <a:gd name="connsiteX2" fmla="*/ 191089 w 214731"/>
                <a:gd name="connsiteY2" fmla="*/ 15676 h 129311"/>
                <a:gd name="connsiteX3" fmla="*/ 177671 w 214731"/>
                <a:gd name="connsiteY3" fmla="*/ 25891 h 129311"/>
                <a:gd name="connsiteX4" fmla="*/ 25590 w 214731"/>
                <a:gd name="connsiteY4" fmla="*/ 38020 h 129311"/>
                <a:gd name="connsiteX5" fmla="*/ 30 w 214731"/>
                <a:gd name="connsiteY5" fmla="*/ 108244 h 129311"/>
                <a:gd name="connsiteX6" fmla="*/ 6420 w 214731"/>
                <a:gd name="connsiteY6" fmla="*/ 114628 h 129311"/>
                <a:gd name="connsiteX7" fmla="*/ 12810 w 214731"/>
                <a:gd name="connsiteY7" fmla="*/ 108244 h 129311"/>
                <a:gd name="connsiteX8" fmla="*/ 107381 w 214731"/>
                <a:gd name="connsiteY8" fmla="*/ 13123 h 129311"/>
                <a:gd name="connsiteX9" fmla="*/ 166807 w 214731"/>
                <a:gd name="connsiteY9" fmla="*/ 34190 h 129311"/>
                <a:gd name="connsiteX10" fmla="*/ 92684 w 214731"/>
                <a:gd name="connsiteY10" fmla="*/ 91007 h 129311"/>
                <a:gd name="connsiteX11" fmla="*/ 92045 w 214731"/>
                <a:gd name="connsiteY11" fmla="*/ 91646 h 129311"/>
                <a:gd name="connsiteX12" fmla="*/ 92045 w 214731"/>
                <a:gd name="connsiteY12" fmla="*/ 122927 h 129311"/>
                <a:gd name="connsiteX13" fmla="*/ 107381 w 214731"/>
                <a:gd name="connsiteY13" fmla="*/ 129311 h 129311"/>
                <a:gd name="connsiteX14" fmla="*/ 107381 w 214731"/>
                <a:gd name="connsiteY14" fmla="*/ 129311 h 129311"/>
                <a:gd name="connsiteX15" fmla="*/ 122717 w 214731"/>
                <a:gd name="connsiteY15" fmla="*/ 122927 h 129311"/>
                <a:gd name="connsiteX16" fmla="*/ 123356 w 214731"/>
                <a:gd name="connsiteY16" fmla="*/ 122289 h 129311"/>
                <a:gd name="connsiteX17" fmla="*/ 180866 w 214731"/>
                <a:gd name="connsiteY17" fmla="*/ 48873 h 129311"/>
                <a:gd name="connsiteX18" fmla="*/ 201952 w 214731"/>
                <a:gd name="connsiteY18" fmla="*/ 108882 h 129311"/>
                <a:gd name="connsiteX19" fmla="*/ 208342 w 214731"/>
                <a:gd name="connsiteY19" fmla="*/ 115266 h 129311"/>
                <a:gd name="connsiteX20" fmla="*/ 214732 w 214731"/>
                <a:gd name="connsiteY20" fmla="*/ 108882 h 129311"/>
                <a:gd name="connsiteX21" fmla="*/ 188533 w 214731"/>
                <a:gd name="connsiteY21" fmla="*/ 38659 h 129311"/>
                <a:gd name="connsiteX22" fmla="*/ 200035 w 214731"/>
                <a:gd name="connsiteY22" fmla="*/ 24614 h 129311"/>
                <a:gd name="connsiteX23" fmla="*/ 113771 w 214731"/>
                <a:gd name="connsiteY23" fmla="*/ 113351 h 129311"/>
                <a:gd name="connsiteX24" fmla="*/ 107381 w 214731"/>
                <a:gd name="connsiteY24" fmla="*/ 115905 h 129311"/>
                <a:gd name="connsiteX25" fmla="*/ 107381 w 214731"/>
                <a:gd name="connsiteY25" fmla="*/ 115905 h 129311"/>
                <a:gd name="connsiteX26" fmla="*/ 100991 w 214731"/>
                <a:gd name="connsiteY26" fmla="*/ 113351 h 129311"/>
                <a:gd name="connsiteX27" fmla="*/ 100991 w 214731"/>
                <a:gd name="connsiteY27" fmla="*/ 100583 h 129311"/>
                <a:gd name="connsiteX28" fmla="*/ 158501 w 214731"/>
                <a:gd name="connsiteY28" fmla="*/ 56534 h 129311"/>
                <a:gd name="connsiteX29" fmla="*/ 113771 w 214731"/>
                <a:gd name="connsiteY29" fmla="*/ 113351 h 12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731" h="129311">
                  <a:moveTo>
                    <a:pt x="200035" y="24614"/>
                  </a:moveTo>
                  <a:cubicBezTo>
                    <a:pt x="201952" y="22060"/>
                    <a:pt x="201313" y="17592"/>
                    <a:pt x="198757" y="15676"/>
                  </a:cubicBezTo>
                  <a:cubicBezTo>
                    <a:pt x="196201" y="13761"/>
                    <a:pt x="193645" y="13761"/>
                    <a:pt x="191089" y="15676"/>
                  </a:cubicBezTo>
                  <a:lnTo>
                    <a:pt x="177671" y="25891"/>
                  </a:lnTo>
                  <a:cubicBezTo>
                    <a:pt x="132301" y="-13052"/>
                    <a:pt x="64568" y="-7306"/>
                    <a:pt x="25590" y="38020"/>
                  </a:cubicBezTo>
                  <a:cubicBezTo>
                    <a:pt x="8976" y="57811"/>
                    <a:pt x="-609" y="82070"/>
                    <a:pt x="30" y="108244"/>
                  </a:cubicBezTo>
                  <a:cubicBezTo>
                    <a:pt x="30" y="112074"/>
                    <a:pt x="2586" y="114628"/>
                    <a:pt x="6420" y="114628"/>
                  </a:cubicBezTo>
                  <a:cubicBezTo>
                    <a:pt x="10254" y="114628"/>
                    <a:pt x="12810" y="112074"/>
                    <a:pt x="12810" y="108244"/>
                  </a:cubicBezTo>
                  <a:cubicBezTo>
                    <a:pt x="12810" y="55895"/>
                    <a:pt x="54983" y="13123"/>
                    <a:pt x="107381" y="13123"/>
                  </a:cubicBezTo>
                  <a:cubicBezTo>
                    <a:pt x="129106" y="13123"/>
                    <a:pt x="150194" y="20784"/>
                    <a:pt x="166807" y="34190"/>
                  </a:cubicBezTo>
                  <a:lnTo>
                    <a:pt x="92684" y="91007"/>
                  </a:lnTo>
                  <a:lnTo>
                    <a:pt x="92045" y="91646"/>
                  </a:lnTo>
                  <a:cubicBezTo>
                    <a:pt x="83738" y="99945"/>
                    <a:pt x="83738" y="113990"/>
                    <a:pt x="92045" y="122927"/>
                  </a:cubicBezTo>
                  <a:cubicBezTo>
                    <a:pt x="95879" y="126758"/>
                    <a:pt x="101630" y="129311"/>
                    <a:pt x="107381" y="129311"/>
                  </a:cubicBezTo>
                  <a:lnTo>
                    <a:pt x="107381" y="129311"/>
                  </a:lnTo>
                  <a:cubicBezTo>
                    <a:pt x="113132" y="129311"/>
                    <a:pt x="118883" y="126758"/>
                    <a:pt x="122717" y="122927"/>
                  </a:cubicBezTo>
                  <a:lnTo>
                    <a:pt x="123356" y="122289"/>
                  </a:lnTo>
                  <a:lnTo>
                    <a:pt x="180866" y="48873"/>
                  </a:lnTo>
                  <a:cubicBezTo>
                    <a:pt x="194923" y="65471"/>
                    <a:pt x="201952" y="87177"/>
                    <a:pt x="201952" y="108882"/>
                  </a:cubicBezTo>
                  <a:cubicBezTo>
                    <a:pt x="201952" y="112713"/>
                    <a:pt x="204508" y="115266"/>
                    <a:pt x="208342" y="115266"/>
                  </a:cubicBezTo>
                  <a:cubicBezTo>
                    <a:pt x="212176" y="115266"/>
                    <a:pt x="214732" y="112713"/>
                    <a:pt x="214732" y="108882"/>
                  </a:cubicBezTo>
                  <a:cubicBezTo>
                    <a:pt x="214732" y="83347"/>
                    <a:pt x="205786" y="58449"/>
                    <a:pt x="188533" y="38659"/>
                  </a:cubicBezTo>
                  <a:lnTo>
                    <a:pt x="200035" y="24614"/>
                  </a:lnTo>
                  <a:close/>
                  <a:moveTo>
                    <a:pt x="113771" y="113351"/>
                  </a:moveTo>
                  <a:cubicBezTo>
                    <a:pt x="111854" y="115266"/>
                    <a:pt x="109937" y="115905"/>
                    <a:pt x="107381" y="115905"/>
                  </a:cubicBezTo>
                  <a:lnTo>
                    <a:pt x="107381" y="115905"/>
                  </a:lnTo>
                  <a:cubicBezTo>
                    <a:pt x="104825" y="115905"/>
                    <a:pt x="102908" y="114628"/>
                    <a:pt x="100991" y="113351"/>
                  </a:cubicBezTo>
                  <a:cubicBezTo>
                    <a:pt x="97796" y="109521"/>
                    <a:pt x="97796" y="104414"/>
                    <a:pt x="100991" y="100583"/>
                  </a:cubicBezTo>
                  <a:lnTo>
                    <a:pt x="158501" y="56534"/>
                  </a:lnTo>
                  <a:lnTo>
                    <a:pt x="113771" y="113351"/>
                  </a:lnTo>
                  <a:close/>
                </a:path>
              </a:pathLst>
            </a:custGeom>
            <a:grpFill/>
            <a:ln w="6390" cap="flat">
              <a:noFill/>
              <a:prstDash val="solid"/>
              <a:miter/>
            </a:ln>
          </p:spPr>
          <p:txBody>
            <a:bodyPr rtlCol="0" anchor="ctr"/>
            <a:lstStyle/>
            <a:p>
              <a:endParaRPr lang="en-US"/>
            </a:p>
          </p:txBody>
        </p:sp>
      </p:grpSp>
      <p:grpSp>
        <p:nvGrpSpPr>
          <p:cNvPr id="39" name="Graphic 4">
            <a:extLst>
              <a:ext uri="{FF2B5EF4-FFF2-40B4-BE49-F238E27FC236}">
                <a16:creationId xmlns:a16="http://schemas.microsoft.com/office/drawing/2014/main" id="{BAC8D941-AE70-D34D-9496-2B7F30C95CA7}"/>
              </a:ext>
            </a:extLst>
          </p:cNvPr>
          <p:cNvGrpSpPr/>
          <p:nvPr/>
        </p:nvGrpSpPr>
        <p:grpSpPr>
          <a:xfrm>
            <a:off x="1412369" y="2758190"/>
            <a:ext cx="671039" cy="670413"/>
            <a:chOff x="2560447" y="1402723"/>
            <a:chExt cx="362309" cy="361971"/>
          </a:xfrm>
          <a:solidFill>
            <a:schemeClr val="tx1"/>
          </a:solidFill>
        </p:grpSpPr>
        <p:sp>
          <p:nvSpPr>
            <p:cNvPr id="40" name="Graphic 4">
              <a:extLst>
                <a:ext uri="{FF2B5EF4-FFF2-40B4-BE49-F238E27FC236}">
                  <a16:creationId xmlns:a16="http://schemas.microsoft.com/office/drawing/2014/main" id="{7D8D9E7F-C3B7-974D-A78B-6B9906E0BD85}"/>
                </a:ext>
              </a:extLst>
            </p:cNvPr>
            <p:cNvSpPr/>
            <p:nvPr/>
          </p:nvSpPr>
          <p:spPr>
            <a:xfrm>
              <a:off x="2560447" y="1402723"/>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348565 h 361971"/>
                <a:gd name="connsiteX7" fmla="*/ 12780 w 362309"/>
                <a:gd name="connsiteY7" fmla="*/ 180667 h 361971"/>
                <a:gd name="connsiteX8" fmla="*/ 180835 w 362309"/>
                <a:gd name="connsiteY8" fmla="*/ 12130 h 361971"/>
                <a:gd name="connsiteX9" fmla="*/ 349529 w 362309"/>
                <a:gd name="connsiteY9" fmla="*/ 180028 h 361971"/>
                <a:gd name="connsiteX10" fmla="*/ 349529 w 362309"/>
                <a:gd name="connsiteY10" fmla="*/ 180028 h 361971"/>
                <a:gd name="connsiteX11" fmla="*/ 181474 w 362309"/>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0438"/>
                    <a:pt x="281157" y="0"/>
                    <a:pt x="181474" y="0"/>
                  </a:cubicBezTo>
                  <a:close/>
                  <a:moveTo>
                    <a:pt x="181474" y="348565"/>
                  </a:moveTo>
                  <a:cubicBezTo>
                    <a:pt x="88181" y="348565"/>
                    <a:pt x="12780" y="273234"/>
                    <a:pt x="12780" y="180667"/>
                  </a:cubicBezTo>
                  <a:cubicBezTo>
                    <a:pt x="12780" y="88099"/>
                    <a:pt x="88181" y="12130"/>
                    <a:pt x="180835" y="12130"/>
                  </a:cubicBezTo>
                  <a:cubicBezTo>
                    <a:pt x="273489" y="12130"/>
                    <a:pt x="349529" y="87461"/>
                    <a:pt x="349529" y="180028"/>
                  </a:cubicBezTo>
                  <a:cubicBezTo>
                    <a:pt x="349529" y="180028"/>
                    <a:pt x="349529" y="180028"/>
                    <a:pt x="349529" y="180028"/>
                  </a:cubicBezTo>
                  <a:cubicBezTo>
                    <a:pt x="349529" y="273234"/>
                    <a:pt x="274128" y="348565"/>
                    <a:pt x="181474" y="348565"/>
                  </a:cubicBezTo>
                  <a:close/>
                </a:path>
              </a:pathLst>
            </a:custGeom>
            <a:grpFill/>
            <a:ln w="6390" cap="flat">
              <a:noFill/>
              <a:prstDash val="solid"/>
              <a:miter/>
            </a:ln>
          </p:spPr>
          <p:txBody>
            <a:bodyPr rtlCol="0" anchor="ctr"/>
            <a:lstStyle/>
            <a:p>
              <a:endParaRPr lang="en-US"/>
            </a:p>
          </p:txBody>
        </p:sp>
        <p:sp>
          <p:nvSpPr>
            <p:cNvPr id="41" name="Graphic 4">
              <a:extLst>
                <a:ext uri="{FF2B5EF4-FFF2-40B4-BE49-F238E27FC236}">
                  <a16:creationId xmlns:a16="http://schemas.microsoft.com/office/drawing/2014/main" id="{D3D45733-2577-9142-9A63-0E832B9C7DBF}"/>
                </a:ext>
              </a:extLst>
            </p:cNvPr>
            <p:cNvSpPr/>
            <p:nvPr/>
          </p:nvSpPr>
          <p:spPr>
            <a:xfrm>
              <a:off x="2699748" y="1460162"/>
              <a:ext cx="84986" cy="117481"/>
            </a:xfrm>
            <a:custGeom>
              <a:avLst/>
              <a:gdLst>
                <a:gd name="connsiteX0" fmla="*/ 42813 w 84986"/>
                <a:gd name="connsiteY0" fmla="*/ 117482 h 117481"/>
                <a:gd name="connsiteX1" fmla="*/ 47925 w 84986"/>
                <a:gd name="connsiteY1" fmla="*/ 114928 h 117481"/>
                <a:gd name="connsiteX2" fmla="*/ 84986 w 84986"/>
                <a:gd name="connsiteY2" fmla="*/ 40874 h 117481"/>
                <a:gd name="connsiteX3" fmla="*/ 40896 w 84986"/>
                <a:gd name="connsiteY3" fmla="*/ 17 h 117481"/>
                <a:gd name="connsiteX4" fmla="*/ 0 w 84986"/>
                <a:gd name="connsiteY4" fmla="*/ 40874 h 117481"/>
                <a:gd name="connsiteX5" fmla="*/ 37062 w 84986"/>
                <a:gd name="connsiteY5" fmla="*/ 114928 h 117481"/>
                <a:gd name="connsiteX6" fmla="*/ 42813 w 84986"/>
                <a:gd name="connsiteY6" fmla="*/ 117482 h 117481"/>
                <a:gd name="connsiteX7" fmla="*/ 42813 w 84986"/>
                <a:gd name="connsiteY7" fmla="*/ 10869 h 117481"/>
                <a:gd name="connsiteX8" fmla="*/ 72206 w 84986"/>
                <a:gd name="connsiteY8" fmla="*/ 40236 h 117481"/>
                <a:gd name="connsiteX9" fmla="*/ 42813 w 84986"/>
                <a:gd name="connsiteY9" fmla="*/ 99607 h 117481"/>
                <a:gd name="connsiteX10" fmla="*/ 13419 w 84986"/>
                <a:gd name="connsiteY10" fmla="*/ 40236 h 117481"/>
                <a:gd name="connsiteX11" fmla="*/ 42813 w 84986"/>
                <a:gd name="connsiteY11" fmla="*/ 10869 h 117481"/>
                <a:gd name="connsiteX12" fmla="*/ 42813 w 84986"/>
                <a:gd name="connsiteY12" fmla="*/ 10869 h 11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986" h="117481">
                  <a:moveTo>
                    <a:pt x="42813" y="117482"/>
                  </a:moveTo>
                  <a:cubicBezTo>
                    <a:pt x="44730" y="117482"/>
                    <a:pt x="46646" y="116205"/>
                    <a:pt x="47925" y="114928"/>
                  </a:cubicBezTo>
                  <a:cubicBezTo>
                    <a:pt x="51759" y="109821"/>
                    <a:pt x="84986" y="61941"/>
                    <a:pt x="84986" y="40874"/>
                  </a:cubicBezTo>
                  <a:cubicBezTo>
                    <a:pt x="84347" y="17253"/>
                    <a:pt x="64538" y="-622"/>
                    <a:pt x="40896" y="17"/>
                  </a:cubicBezTo>
                  <a:cubicBezTo>
                    <a:pt x="18531" y="655"/>
                    <a:pt x="1278" y="18530"/>
                    <a:pt x="0" y="40874"/>
                  </a:cubicBezTo>
                  <a:cubicBezTo>
                    <a:pt x="0" y="61941"/>
                    <a:pt x="33228" y="109821"/>
                    <a:pt x="37062" y="114928"/>
                  </a:cubicBezTo>
                  <a:cubicBezTo>
                    <a:pt x="38340" y="116843"/>
                    <a:pt x="40257" y="117482"/>
                    <a:pt x="42813" y="117482"/>
                  </a:cubicBezTo>
                  <a:close/>
                  <a:moveTo>
                    <a:pt x="42813" y="10869"/>
                  </a:moveTo>
                  <a:cubicBezTo>
                    <a:pt x="59426" y="10869"/>
                    <a:pt x="72206" y="24276"/>
                    <a:pt x="72206" y="40236"/>
                  </a:cubicBezTo>
                  <a:cubicBezTo>
                    <a:pt x="72206" y="51727"/>
                    <a:pt x="55593" y="79816"/>
                    <a:pt x="42813" y="99607"/>
                  </a:cubicBezTo>
                  <a:cubicBezTo>
                    <a:pt x="30033" y="79816"/>
                    <a:pt x="13419" y="51727"/>
                    <a:pt x="13419" y="40236"/>
                  </a:cubicBezTo>
                  <a:cubicBezTo>
                    <a:pt x="12780" y="24276"/>
                    <a:pt x="26199" y="10869"/>
                    <a:pt x="42813" y="10869"/>
                  </a:cubicBezTo>
                  <a:lnTo>
                    <a:pt x="42813" y="10869"/>
                  </a:lnTo>
                  <a:close/>
                </a:path>
              </a:pathLst>
            </a:custGeom>
            <a:grpFill/>
            <a:ln w="6390" cap="flat">
              <a:noFill/>
              <a:prstDash val="solid"/>
              <a:miter/>
            </a:ln>
          </p:spPr>
          <p:txBody>
            <a:bodyPr rtlCol="0" anchor="ctr"/>
            <a:lstStyle/>
            <a:p>
              <a:endParaRPr lang="en-US"/>
            </a:p>
          </p:txBody>
        </p:sp>
        <p:sp>
          <p:nvSpPr>
            <p:cNvPr id="42" name="Graphic 4">
              <a:extLst>
                <a:ext uri="{FF2B5EF4-FFF2-40B4-BE49-F238E27FC236}">
                  <a16:creationId xmlns:a16="http://schemas.microsoft.com/office/drawing/2014/main" id="{A0C3D6D7-49B6-E04F-A77D-C65A79A6CADA}"/>
                </a:ext>
              </a:extLst>
            </p:cNvPr>
            <p:cNvSpPr/>
            <p:nvPr/>
          </p:nvSpPr>
          <p:spPr>
            <a:xfrm>
              <a:off x="2621824" y="1557118"/>
              <a:ext cx="200733" cy="129692"/>
            </a:xfrm>
            <a:custGeom>
              <a:avLst/>
              <a:gdLst>
                <a:gd name="connsiteX0" fmla="*/ 145657 w 200733"/>
                <a:gd name="connsiteY0" fmla="*/ 43509 h 129692"/>
                <a:gd name="connsiteX1" fmla="*/ 196138 w 200733"/>
                <a:gd name="connsiteY1" fmla="*/ 38402 h 129692"/>
                <a:gd name="connsiteX2" fmla="*/ 200611 w 200733"/>
                <a:gd name="connsiteY2" fmla="*/ 24995 h 129692"/>
                <a:gd name="connsiteX3" fmla="*/ 155242 w 200733"/>
                <a:gd name="connsiteY3" fmla="*/ 98 h 129692"/>
                <a:gd name="connsiteX4" fmla="*/ 148213 w 200733"/>
                <a:gd name="connsiteY4" fmla="*/ 5843 h 129692"/>
                <a:gd name="connsiteX5" fmla="*/ 153964 w 200733"/>
                <a:gd name="connsiteY5" fmla="*/ 12866 h 129692"/>
                <a:gd name="connsiteX6" fmla="*/ 153964 w 200733"/>
                <a:gd name="connsiteY6" fmla="*/ 12866 h 129692"/>
                <a:gd name="connsiteX7" fmla="*/ 188470 w 200733"/>
                <a:gd name="connsiteY7" fmla="*/ 25634 h 129692"/>
                <a:gd name="connsiteX8" fmla="*/ 187831 w 200733"/>
                <a:gd name="connsiteY8" fmla="*/ 29464 h 129692"/>
                <a:gd name="connsiteX9" fmla="*/ 146935 w 200733"/>
                <a:gd name="connsiteY9" fmla="*/ 30741 h 129692"/>
                <a:gd name="connsiteX10" fmla="*/ 129682 w 200733"/>
                <a:gd name="connsiteY10" fmla="*/ 29464 h 129692"/>
                <a:gd name="connsiteX11" fmla="*/ 26804 w 200733"/>
                <a:gd name="connsiteY11" fmla="*/ 40317 h 129692"/>
                <a:gd name="connsiteX12" fmla="*/ 14025 w 200733"/>
                <a:gd name="connsiteY12" fmla="*/ 126501 h 129692"/>
                <a:gd name="connsiteX13" fmla="*/ 19136 w 200733"/>
                <a:gd name="connsiteY13" fmla="*/ 129693 h 129692"/>
                <a:gd name="connsiteX14" fmla="*/ 22331 w 200733"/>
                <a:gd name="connsiteY14" fmla="*/ 129054 h 129692"/>
                <a:gd name="connsiteX15" fmla="*/ 24248 w 200733"/>
                <a:gd name="connsiteY15" fmla="*/ 120117 h 129692"/>
                <a:gd name="connsiteX16" fmla="*/ 24248 w 200733"/>
                <a:gd name="connsiteY16" fmla="*/ 120117 h 129692"/>
                <a:gd name="connsiteX17" fmla="*/ 33194 w 200733"/>
                <a:gd name="connsiteY17" fmla="*/ 51170 h 129692"/>
                <a:gd name="connsiteX18" fmla="*/ 127765 w 200733"/>
                <a:gd name="connsiteY18" fmla="*/ 42232 h 129692"/>
                <a:gd name="connsiteX19" fmla="*/ 145657 w 200733"/>
                <a:gd name="connsiteY19" fmla="*/ 43509 h 12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733" h="129692">
                  <a:moveTo>
                    <a:pt x="145657" y="43509"/>
                  </a:moveTo>
                  <a:cubicBezTo>
                    <a:pt x="178246" y="46062"/>
                    <a:pt x="189748" y="44786"/>
                    <a:pt x="196138" y="38402"/>
                  </a:cubicBezTo>
                  <a:cubicBezTo>
                    <a:pt x="199333" y="34571"/>
                    <a:pt x="201250" y="30102"/>
                    <a:pt x="200611" y="24995"/>
                  </a:cubicBezTo>
                  <a:cubicBezTo>
                    <a:pt x="199972" y="7120"/>
                    <a:pt x="165466" y="2013"/>
                    <a:pt x="155242" y="98"/>
                  </a:cubicBezTo>
                  <a:cubicBezTo>
                    <a:pt x="152047" y="-541"/>
                    <a:pt x="148852" y="2013"/>
                    <a:pt x="148213" y="5843"/>
                  </a:cubicBezTo>
                  <a:cubicBezTo>
                    <a:pt x="147574" y="9035"/>
                    <a:pt x="150130" y="12227"/>
                    <a:pt x="153964" y="12866"/>
                  </a:cubicBezTo>
                  <a:cubicBezTo>
                    <a:pt x="153964" y="12866"/>
                    <a:pt x="153964" y="12866"/>
                    <a:pt x="153964" y="12866"/>
                  </a:cubicBezTo>
                  <a:cubicBezTo>
                    <a:pt x="172495" y="15419"/>
                    <a:pt x="188470" y="21803"/>
                    <a:pt x="188470" y="25634"/>
                  </a:cubicBezTo>
                  <a:cubicBezTo>
                    <a:pt x="188470" y="27549"/>
                    <a:pt x="188470" y="28826"/>
                    <a:pt x="187831" y="29464"/>
                  </a:cubicBezTo>
                  <a:cubicBezTo>
                    <a:pt x="183358" y="33294"/>
                    <a:pt x="157798" y="32018"/>
                    <a:pt x="146935" y="30741"/>
                  </a:cubicBezTo>
                  <a:lnTo>
                    <a:pt x="129682" y="29464"/>
                  </a:lnTo>
                  <a:cubicBezTo>
                    <a:pt x="92621" y="26272"/>
                    <a:pt x="53642" y="23080"/>
                    <a:pt x="26804" y="40317"/>
                  </a:cubicBezTo>
                  <a:cubicBezTo>
                    <a:pt x="-3867" y="60107"/>
                    <a:pt x="-8340" y="91389"/>
                    <a:pt x="14025" y="126501"/>
                  </a:cubicBezTo>
                  <a:cubicBezTo>
                    <a:pt x="15303" y="128416"/>
                    <a:pt x="17220" y="129693"/>
                    <a:pt x="19136" y="129693"/>
                  </a:cubicBezTo>
                  <a:cubicBezTo>
                    <a:pt x="20414" y="129693"/>
                    <a:pt x="21693" y="129054"/>
                    <a:pt x="22331" y="129054"/>
                  </a:cubicBezTo>
                  <a:cubicBezTo>
                    <a:pt x="25526" y="127139"/>
                    <a:pt x="26165" y="123309"/>
                    <a:pt x="24248" y="120117"/>
                  </a:cubicBezTo>
                  <a:cubicBezTo>
                    <a:pt x="24248" y="120117"/>
                    <a:pt x="24248" y="120117"/>
                    <a:pt x="24248" y="120117"/>
                  </a:cubicBezTo>
                  <a:cubicBezTo>
                    <a:pt x="11469" y="99688"/>
                    <a:pt x="1884" y="70960"/>
                    <a:pt x="33194" y="51170"/>
                  </a:cubicBezTo>
                  <a:cubicBezTo>
                    <a:pt x="56198" y="36486"/>
                    <a:pt x="92621" y="39040"/>
                    <a:pt x="127765" y="42232"/>
                  </a:cubicBezTo>
                  <a:cubicBezTo>
                    <a:pt x="134155" y="42870"/>
                    <a:pt x="139906" y="43509"/>
                    <a:pt x="145657" y="43509"/>
                  </a:cubicBezTo>
                  <a:close/>
                </a:path>
              </a:pathLst>
            </a:custGeom>
            <a:grpFill/>
            <a:ln w="6390" cap="flat">
              <a:noFill/>
              <a:prstDash val="solid"/>
              <a:miter/>
            </a:ln>
          </p:spPr>
          <p:txBody>
            <a:bodyPr rtlCol="0" anchor="ctr"/>
            <a:lstStyle/>
            <a:p>
              <a:endParaRPr lang="en-US"/>
            </a:p>
          </p:txBody>
        </p:sp>
        <p:sp>
          <p:nvSpPr>
            <p:cNvPr id="43" name="Graphic 4">
              <a:extLst>
                <a:ext uri="{FF2B5EF4-FFF2-40B4-BE49-F238E27FC236}">
                  <a16:creationId xmlns:a16="http://schemas.microsoft.com/office/drawing/2014/main" id="{719C1AB6-560B-5A40-9652-8FADCE832235}"/>
                </a:ext>
              </a:extLst>
            </p:cNvPr>
            <p:cNvSpPr/>
            <p:nvPr/>
          </p:nvSpPr>
          <p:spPr>
            <a:xfrm>
              <a:off x="2719341" y="1538702"/>
              <a:ext cx="142164" cy="170452"/>
            </a:xfrm>
            <a:custGeom>
              <a:avLst/>
              <a:gdLst>
                <a:gd name="connsiteX0" fmla="*/ 136322 w 142164"/>
                <a:gd name="connsiteY0" fmla="*/ 29366 h 170452"/>
                <a:gd name="connsiteX1" fmla="*/ 65393 w 142164"/>
                <a:gd name="connsiteY1" fmla="*/ 0 h 170452"/>
                <a:gd name="connsiteX2" fmla="*/ 58365 w 142164"/>
                <a:gd name="connsiteY2" fmla="*/ 5746 h 170452"/>
                <a:gd name="connsiteX3" fmla="*/ 64116 w 142164"/>
                <a:gd name="connsiteY3" fmla="*/ 12768 h 170452"/>
                <a:gd name="connsiteX4" fmla="*/ 125459 w 142164"/>
                <a:gd name="connsiteY4" fmla="*/ 37027 h 170452"/>
                <a:gd name="connsiteX5" fmla="*/ 128015 w 142164"/>
                <a:gd name="connsiteY5" fmla="*/ 56179 h 170452"/>
                <a:gd name="connsiteX6" fmla="*/ 89036 w 142164"/>
                <a:gd name="connsiteY6" fmla="*/ 82353 h 170452"/>
                <a:gd name="connsiteX7" fmla="*/ 45585 w 142164"/>
                <a:gd name="connsiteY7" fmla="*/ 86184 h 170452"/>
                <a:gd name="connsiteX8" fmla="*/ 27054 w 142164"/>
                <a:gd name="connsiteY8" fmla="*/ 86184 h 170452"/>
                <a:gd name="connsiteX9" fmla="*/ 2133 w 142164"/>
                <a:gd name="connsiteY9" fmla="*/ 106613 h 170452"/>
                <a:gd name="connsiteX10" fmla="*/ 25137 w 142164"/>
                <a:gd name="connsiteY10" fmla="*/ 168537 h 170452"/>
                <a:gd name="connsiteX11" fmla="*/ 34083 w 142164"/>
                <a:gd name="connsiteY11" fmla="*/ 168537 h 170452"/>
                <a:gd name="connsiteX12" fmla="*/ 34083 w 142164"/>
                <a:gd name="connsiteY12" fmla="*/ 159600 h 170452"/>
                <a:gd name="connsiteX13" fmla="*/ 34083 w 142164"/>
                <a:gd name="connsiteY13" fmla="*/ 159600 h 170452"/>
                <a:gd name="connsiteX14" fmla="*/ 14274 w 142164"/>
                <a:gd name="connsiteY14" fmla="*/ 111081 h 170452"/>
                <a:gd name="connsiteX15" fmla="*/ 28332 w 142164"/>
                <a:gd name="connsiteY15" fmla="*/ 99590 h 170452"/>
                <a:gd name="connsiteX16" fmla="*/ 44946 w 142164"/>
                <a:gd name="connsiteY16" fmla="*/ 99590 h 170452"/>
                <a:gd name="connsiteX17" fmla="*/ 90953 w 142164"/>
                <a:gd name="connsiteY17" fmla="*/ 95760 h 170452"/>
                <a:gd name="connsiteX18" fmla="*/ 139517 w 142164"/>
                <a:gd name="connsiteY18" fmla="*/ 60648 h 170452"/>
                <a:gd name="connsiteX19" fmla="*/ 136322 w 142164"/>
                <a:gd name="connsiteY19" fmla="*/ 29366 h 17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164" h="170452">
                  <a:moveTo>
                    <a:pt x="136322" y="29366"/>
                  </a:moveTo>
                  <a:cubicBezTo>
                    <a:pt x="118430" y="4469"/>
                    <a:pt x="67950" y="0"/>
                    <a:pt x="65393" y="0"/>
                  </a:cubicBezTo>
                  <a:cubicBezTo>
                    <a:pt x="61560" y="0"/>
                    <a:pt x="59004" y="2554"/>
                    <a:pt x="58365" y="5746"/>
                  </a:cubicBezTo>
                  <a:cubicBezTo>
                    <a:pt x="58365" y="9576"/>
                    <a:pt x="60921" y="12130"/>
                    <a:pt x="64116" y="12768"/>
                  </a:cubicBezTo>
                  <a:cubicBezTo>
                    <a:pt x="76895" y="14045"/>
                    <a:pt x="113318" y="19790"/>
                    <a:pt x="125459" y="37027"/>
                  </a:cubicBezTo>
                  <a:cubicBezTo>
                    <a:pt x="129293" y="42773"/>
                    <a:pt x="130571" y="49795"/>
                    <a:pt x="128015" y="56179"/>
                  </a:cubicBezTo>
                  <a:cubicBezTo>
                    <a:pt x="124820" y="68309"/>
                    <a:pt x="109484" y="77885"/>
                    <a:pt x="89036" y="82353"/>
                  </a:cubicBezTo>
                  <a:cubicBezTo>
                    <a:pt x="74978" y="85545"/>
                    <a:pt x="60282" y="86184"/>
                    <a:pt x="45585" y="86184"/>
                  </a:cubicBezTo>
                  <a:cubicBezTo>
                    <a:pt x="39195" y="85545"/>
                    <a:pt x="33444" y="85545"/>
                    <a:pt x="27054" y="86184"/>
                  </a:cubicBezTo>
                  <a:cubicBezTo>
                    <a:pt x="15552" y="87461"/>
                    <a:pt x="5967" y="95121"/>
                    <a:pt x="2133" y="106613"/>
                  </a:cubicBezTo>
                  <a:cubicBezTo>
                    <a:pt x="-1062" y="114912"/>
                    <a:pt x="-4896" y="137894"/>
                    <a:pt x="25137" y="168537"/>
                  </a:cubicBezTo>
                  <a:cubicBezTo>
                    <a:pt x="27693" y="171091"/>
                    <a:pt x="31527" y="171091"/>
                    <a:pt x="34083" y="168537"/>
                  </a:cubicBezTo>
                  <a:cubicBezTo>
                    <a:pt x="36639" y="165984"/>
                    <a:pt x="36639" y="162153"/>
                    <a:pt x="34083" y="159600"/>
                  </a:cubicBezTo>
                  <a:lnTo>
                    <a:pt x="34083" y="159600"/>
                  </a:lnTo>
                  <a:cubicBezTo>
                    <a:pt x="16830" y="141724"/>
                    <a:pt x="9162" y="123849"/>
                    <a:pt x="14274" y="111081"/>
                  </a:cubicBezTo>
                  <a:cubicBezTo>
                    <a:pt x="16191" y="104697"/>
                    <a:pt x="21942" y="100229"/>
                    <a:pt x="28332" y="99590"/>
                  </a:cubicBezTo>
                  <a:cubicBezTo>
                    <a:pt x="34083" y="98952"/>
                    <a:pt x="39834" y="98952"/>
                    <a:pt x="44946" y="99590"/>
                  </a:cubicBezTo>
                  <a:cubicBezTo>
                    <a:pt x="60282" y="100229"/>
                    <a:pt x="75617" y="98952"/>
                    <a:pt x="90953" y="95760"/>
                  </a:cubicBezTo>
                  <a:cubicBezTo>
                    <a:pt x="116513" y="90653"/>
                    <a:pt x="135044" y="77246"/>
                    <a:pt x="139517" y="60648"/>
                  </a:cubicBezTo>
                  <a:cubicBezTo>
                    <a:pt x="143990" y="49795"/>
                    <a:pt x="142712" y="38304"/>
                    <a:pt x="136322" y="29366"/>
                  </a:cubicBezTo>
                  <a:close/>
                </a:path>
              </a:pathLst>
            </a:custGeom>
            <a:grpFill/>
            <a:ln w="6390" cap="flat">
              <a:noFill/>
              <a:prstDash val="solid"/>
              <a:miter/>
            </a:ln>
          </p:spPr>
          <p:txBody>
            <a:bodyPr rtlCol="0" anchor="ctr"/>
            <a:lstStyle/>
            <a:p>
              <a:endParaRPr lang="en-US"/>
            </a:p>
          </p:txBody>
        </p:sp>
      </p:grpSp>
      <p:grpSp>
        <p:nvGrpSpPr>
          <p:cNvPr id="44" name="Graphic 4">
            <a:extLst>
              <a:ext uri="{FF2B5EF4-FFF2-40B4-BE49-F238E27FC236}">
                <a16:creationId xmlns:a16="http://schemas.microsoft.com/office/drawing/2014/main" id="{1ADA81A2-D7EA-134F-86A1-A879A8BA4214}"/>
              </a:ext>
            </a:extLst>
          </p:cNvPr>
          <p:cNvGrpSpPr/>
          <p:nvPr/>
        </p:nvGrpSpPr>
        <p:grpSpPr>
          <a:xfrm>
            <a:off x="7726420" y="2768240"/>
            <a:ext cx="671046" cy="670413"/>
            <a:chOff x="5708130" y="1402723"/>
            <a:chExt cx="362313" cy="361971"/>
          </a:xfrm>
          <a:solidFill>
            <a:schemeClr val="tx1"/>
          </a:solidFill>
        </p:grpSpPr>
        <p:sp>
          <p:nvSpPr>
            <p:cNvPr id="45" name="Graphic 4">
              <a:extLst>
                <a:ext uri="{FF2B5EF4-FFF2-40B4-BE49-F238E27FC236}">
                  <a16:creationId xmlns:a16="http://schemas.microsoft.com/office/drawing/2014/main" id="{A5298AE9-B21C-BD40-833A-F20E6387E696}"/>
                </a:ext>
              </a:extLst>
            </p:cNvPr>
            <p:cNvSpPr/>
            <p:nvPr/>
          </p:nvSpPr>
          <p:spPr>
            <a:xfrm>
              <a:off x="5708130" y="1402723"/>
              <a:ext cx="362313" cy="361971"/>
            </a:xfrm>
            <a:custGeom>
              <a:avLst/>
              <a:gdLst>
                <a:gd name="connsiteX0" fmla="*/ 181474 w 362313"/>
                <a:gd name="connsiteY0" fmla="*/ 0 h 361971"/>
                <a:gd name="connsiteX1" fmla="*/ 0 w 362313"/>
                <a:gd name="connsiteY1" fmla="*/ 180667 h 361971"/>
                <a:gd name="connsiteX2" fmla="*/ 180835 w 362313"/>
                <a:gd name="connsiteY2" fmla="*/ 361972 h 361971"/>
                <a:gd name="connsiteX3" fmla="*/ 362310 w 362313"/>
                <a:gd name="connsiteY3" fmla="*/ 181305 h 361971"/>
                <a:gd name="connsiteX4" fmla="*/ 362310 w 362313"/>
                <a:gd name="connsiteY4" fmla="*/ 181305 h 361971"/>
                <a:gd name="connsiteX5" fmla="*/ 181474 w 362313"/>
                <a:gd name="connsiteY5" fmla="*/ 0 h 361971"/>
                <a:gd name="connsiteX6" fmla="*/ 181474 w 362313"/>
                <a:gd name="connsiteY6" fmla="*/ 348565 h 361971"/>
                <a:gd name="connsiteX7" fmla="*/ 12780 w 362313"/>
                <a:gd name="connsiteY7" fmla="*/ 180667 h 361971"/>
                <a:gd name="connsiteX8" fmla="*/ 180835 w 362313"/>
                <a:gd name="connsiteY8" fmla="*/ 12130 h 361971"/>
                <a:gd name="connsiteX9" fmla="*/ 349530 w 362313"/>
                <a:gd name="connsiteY9" fmla="*/ 180028 h 361971"/>
                <a:gd name="connsiteX10" fmla="*/ 349530 w 362313"/>
                <a:gd name="connsiteY10" fmla="*/ 180028 h 361971"/>
                <a:gd name="connsiteX11" fmla="*/ 181474 w 362313"/>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13" h="361971">
                  <a:moveTo>
                    <a:pt x="181474" y="0"/>
                  </a:moveTo>
                  <a:cubicBezTo>
                    <a:pt x="81152" y="0"/>
                    <a:pt x="0" y="81077"/>
                    <a:pt x="0" y="180667"/>
                  </a:cubicBezTo>
                  <a:cubicBezTo>
                    <a:pt x="0" y="280257"/>
                    <a:pt x="81152" y="361972"/>
                    <a:pt x="180835" y="361972"/>
                  </a:cubicBezTo>
                  <a:cubicBezTo>
                    <a:pt x="281157" y="361972"/>
                    <a:pt x="362310" y="280895"/>
                    <a:pt x="362310" y="181305"/>
                  </a:cubicBezTo>
                  <a:cubicBezTo>
                    <a:pt x="362310" y="181305"/>
                    <a:pt x="362310" y="181305"/>
                    <a:pt x="362310" y="181305"/>
                  </a:cubicBezTo>
                  <a:cubicBezTo>
                    <a:pt x="362948" y="80438"/>
                    <a:pt x="281796" y="0"/>
                    <a:pt x="181474" y="0"/>
                  </a:cubicBezTo>
                  <a:close/>
                  <a:moveTo>
                    <a:pt x="181474" y="348565"/>
                  </a:moveTo>
                  <a:cubicBezTo>
                    <a:pt x="88181" y="348565"/>
                    <a:pt x="12780" y="273234"/>
                    <a:pt x="12780" y="180667"/>
                  </a:cubicBezTo>
                  <a:cubicBezTo>
                    <a:pt x="12780" y="88099"/>
                    <a:pt x="88181" y="12130"/>
                    <a:pt x="180835" y="12130"/>
                  </a:cubicBezTo>
                  <a:cubicBezTo>
                    <a:pt x="274128" y="12130"/>
                    <a:pt x="349530" y="87461"/>
                    <a:pt x="349530" y="180028"/>
                  </a:cubicBezTo>
                  <a:lnTo>
                    <a:pt x="349530" y="180028"/>
                  </a:lnTo>
                  <a:cubicBezTo>
                    <a:pt x="349530" y="273234"/>
                    <a:pt x="274767" y="348565"/>
                    <a:pt x="181474" y="348565"/>
                  </a:cubicBezTo>
                  <a:close/>
                </a:path>
              </a:pathLst>
            </a:custGeom>
            <a:grpFill/>
            <a:ln w="6390" cap="flat">
              <a:noFill/>
              <a:prstDash val="solid"/>
              <a:miter/>
            </a:ln>
          </p:spPr>
          <p:txBody>
            <a:bodyPr rtlCol="0" anchor="ctr"/>
            <a:lstStyle/>
            <a:p>
              <a:endParaRPr lang="en-US"/>
            </a:p>
          </p:txBody>
        </p:sp>
        <p:sp>
          <p:nvSpPr>
            <p:cNvPr id="46" name="Graphic 4">
              <a:extLst>
                <a:ext uri="{FF2B5EF4-FFF2-40B4-BE49-F238E27FC236}">
                  <a16:creationId xmlns:a16="http://schemas.microsoft.com/office/drawing/2014/main" id="{E7D04A5F-045F-B948-9F5A-2A23AE9F0118}"/>
                </a:ext>
              </a:extLst>
            </p:cNvPr>
            <p:cNvSpPr/>
            <p:nvPr/>
          </p:nvSpPr>
          <p:spPr>
            <a:xfrm>
              <a:off x="5939411" y="1644676"/>
              <a:ext cx="35179" cy="35111"/>
            </a:xfrm>
            <a:custGeom>
              <a:avLst/>
              <a:gdLst>
                <a:gd name="connsiteX0" fmla="*/ 17926 w 35179"/>
                <a:gd name="connsiteY0" fmla="*/ 0 h 35111"/>
                <a:gd name="connsiteX1" fmla="*/ 35 w 35179"/>
                <a:gd name="connsiteY1" fmla="*/ 17237 h 35111"/>
                <a:gd name="connsiteX2" fmla="*/ 17287 w 35179"/>
                <a:gd name="connsiteY2" fmla="*/ 35112 h 35111"/>
                <a:gd name="connsiteX3" fmla="*/ 35179 w 35179"/>
                <a:gd name="connsiteY3" fmla="*/ 17875 h 35111"/>
                <a:gd name="connsiteX4" fmla="*/ 35179 w 35179"/>
                <a:gd name="connsiteY4" fmla="*/ 17237 h 35111"/>
                <a:gd name="connsiteX5" fmla="*/ 17926 w 35179"/>
                <a:gd name="connsiteY5" fmla="*/ 0 h 35111"/>
                <a:gd name="connsiteX6" fmla="*/ 17926 w 35179"/>
                <a:gd name="connsiteY6" fmla="*/ 22344 h 35111"/>
                <a:gd name="connsiteX7" fmla="*/ 13453 w 35179"/>
                <a:gd name="connsiteY7" fmla="*/ 17875 h 35111"/>
                <a:gd name="connsiteX8" fmla="*/ 17926 w 35179"/>
                <a:gd name="connsiteY8" fmla="*/ 13406 h 35111"/>
                <a:gd name="connsiteX9" fmla="*/ 22399 w 35179"/>
                <a:gd name="connsiteY9" fmla="*/ 17875 h 35111"/>
                <a:gd name="connsiteX10" fmla="*/ 17926 w 35179"/>
                <a:gd name="connsiteY10" fmla="*/ 22344 h 35111"/>
                <a:gd name="connsiteX11" fmla="*/ 17926 w 35179"/>
                <a:gd name="connsiteY11" fmla="*/ 22344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79" h="35111">
                  <a:moveTo>
                    <a:pt x="17926" y="0"/>
                  </a:moveTo>
                  <a:cubicBezTo>
                    <a:pt x="8341" y="0"/>
                    <a:pt x="673" y="7661"/>
                    <a:pt x="35" y="17237"/>
                  </a:cubicBezTo>
                  <a:cubicBezTo>
                    <a:pt x="-604" y="26813"/>
                    <a:pt x="7703" y="34473"/>
                    <a:pt x="17287" y="35112"/>
                  </a:cubicBezTo>
                  <a:cubicBezTo>
                    <a:pt x="26872" y="35112"/>
                    <a:pt x="34540" y="27451"/>
                    <a:pt x="35179" y="17875"/>
                  </a:cubicBezTo>
                  <a:cubicBezTo>
                    <a:pt x="35179" y="17875"/>
                    <a:pt x="35179" y="17875"/>
                    <a:pt x="35179" y="17237"/>
                  </a:cubicBezTo>
                  <a:cubicBezTo>
                    <a:pt x="35179" y="7661"/>
                    <a:pt x="27511" y="0"/>
                    <a:pt x="17926" y="0"/>
                  </a:cubicBezTo>
                  <a:close/>
                  <a:moveTo>
                    <a:pt x="17926" y="22344"/>
                  </a:moveTo>
                  <a:cubicBezTo>
                    <a:pt x="15371" y="22344"/>
                    <a:pt x="13453" y="20429"/>
                    <a:pt x="13453" y="17875"/>
                  </a:cubicBezTo>
                  <a:cubicBezTo>
                    <a:pt x="13453" y="15322"/>
                    <a:pt x="15371" y="13406"/>
                    <a:pt x="17926" y="13406"/>
                  </a:cubicBezTo>
                  <a:cubicBezTo>
                    <a:pt x="20482" y="13406"/>
                    <a:pt x="22399" y="15322"/>
                    <a:pt x="22399" y="17875"/>
                  </a:cubicBezTo>
                  <a:cubicBezTo>
                    <a:pt x="22399" y="19790"/>
                    <a:pt x="20482" y="21706"/>
                    <a:pt x="17926" y="22344"/>
                  </a:cubicBezTo>
                  <a:lnTo>
                    <a:pt x="17926" y="22344"/>
                  </a:lnTo>
                  <a:close/>
                </a:path>
              </a:pathLst>
            </a:custGeom>
            <a:grpFill/>
            <a:ln w="6390" cap="flat">
              <a:noFill/>
              <a:prstDash val="solid"/>
              <a:miter/>
            </a:ln>
          </p:spPr>
          <p:txBody>
            <a:bodyPr rtlCol="0" anchor="ctr"/>
            <a:lstStyle/>
            <a:p>
              <a:endParaRPr lang="en-US"/>
            </a:p>
          </p:txBody>
        </p:sp>
        <p:sp>
          <p:nvSpPr>
            <p:cNvPr id="47" name="Graphic 4">
              <a:extLst>
                <a:ext uri="{FF2B5EF4-FFF2-40B4-BE49-F238E27FC236}">
                  <a16:creationId xmlns:a16="http://schemas.microsoft.com/office/drawing/2014/main" id="{0A43DCD6-5289-C74A-BB52-96BB161E18A8}"/>
                </a:ext>
              </a:extLst>
            </p:cNvPr>
            <p:cNvSpPr/>
            <p:nvPr/>
          </p:nvSpPr>
          <p:spPr>
            <a:xfrm>
              <a:off x="5807813" y="1644676"/>
              <a:ext cx="34505" cy="34473"/>
            </a:xfrm>
            <a:custGeom>
              <a:avLst/>
              <a:gdLst>
                <a:gd name="connsiteX0" fmla="*/ 17253 w 34505"/>
                <a:gd name="connsiteY0" fmla="*/ 0 h 34473"/>
                <a:gd name="connsiteX1" fmla="*/ 0 w 34505"/>
                <a:gd name="connsiteY1" fmla="*/ 17237 h 34473"/>
                <a:gd name="connsiteX2" fmla="*/ 17253 w 34505"/>
                <a:gd name="connsiteY2" fmla="*/ 34473 h 34473"/>
                <a:gd name="connsiteX3" fmla="*/ 34505 w 34505"/>
                <a:gd name="connsiteY3" fmla="*/ 17237 h 34473"/>
                <a:gd name="connsiteX4" fmla="*/ 34505 w 34505"/>
                <a:gd name="connsiteY4" fmla="*/ 17237 h 34473"/>
                <a:gd name="connsiteX5" fmla="*/ 17253 w 34505"/>
                <a:gd name="connsiteY5" fmla="*/ 0 h 34473"/>
                <a:gd name="connsiteX6" fmla="*/ 17253 w 34505"/>
                <a:gd name="connsiteY6" fmla="*/ 22344 h 34473"/>
                <a:gd name="connsiteX7" fmla="*/ 12780 w 34505"/>
                <a:gd name="connsiteY7" fmla="*/ 17875 h 34473"/>
                <a:gd name="connsiteX8" fmla="*/ 17253 w 34505"/>
                <a:gd name="connsiteY8" fmla="*/ 13406 h 34473"/>
                <a:gd name="connsiteX9" fmla="*/ 21726 w 34505"/>
                <a:gd name="connsiteY9" fmla="*/ 17875 h 34473"/>
                <a:gd name="connsiteX10" fmla="*/ 17253 w 34505"/>
                <a:gd name="connsiteY10" fmla="*/ 22344 h 34473"/>
                <a:gd name="connsiteX11" fmla="*/ 17253 w 34505"/>
                <a:gd name="connsiteY11" fmla="*/ 22344 h 3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505" h="34473">
                  <a:moveTo>
                    <a:pt x="17253" y="0"/>
                  </a:moveTo>
                  <a:cubicBezTo>
                    <a:pt x="7668" y="0"/>
                    <a:pt x="0" y="7661"/>
                    <a:pt x="0" y="17237"/>
                  </a:cubicBezTo>
                  <a:cubicBezTo>
                    <a:pt x="0" y="26813"/>
                    <a:pt x="7668" y="34473"/>
                    <a:pt x="17253" y="34473"/>
                  </a:cubicBezTo>
                  <a:cubicBezTo>
                    <a:pt x="26837" y="34473"/>
                    <a:pt x="34505" y="26813"/>
                    <a:pt x="34505" y="17237"/>
                  </a:cubicBezTo>
                  <a:cubicBezTo>
                    <a:pt x="34505" y="17237"/>
                    <a:pt x="34505" y="17237"/>
                    <a:pt x="34505" y="17237"/>
                  </a:cubicBezTo>
                  <a:cubicBezTo>
                    <a:pt x="34505" y="7661"/>
                    <a:pt x="26837" y="0"/>
                    <a:pt x="17253" y="0"/>
                  </a:cubicBezTo>
                  <a:close/>
                  <a:moveTo>
                    <a:pt x="17253" y="22344"/>
                  </a:moveTo>
                  <a:cubicBezTo>
                    <a:pt x="14697" y="22344"/>
                    <a:pt x="12780" y="20429"/>
                    <a:pt x="12780" y="17875"/>
                  </a:cubicBezTo>
                  <a:cubicBezTo>
                    <a:pt x="12780" y="15322"/>
                    <a:pt x="14697" y="13406"/>
                    <a:pt x="17253" y="13406"/>
                  </a:cubicBezTo>
                  <a:cubicBezTo>
                    <a:pt x="19809" y="13406"/>
                    <a:pt x="21726" y="15322"/>
                    <a:pt x="21726" y="17875"/>
                  </a:cubicBezTo>
                  <a:cubicBezTo>
                    <a:pt x="21726" y="19790"/>
                    <a:pt x="19809" y="21706"/>
                    <a:pt x="17253" y="22344"/>
                  </a:cubicBezTo>
                  <a:lnTo>
                    <a:pt x="17253" y="22344"/>
                  </a:lnTo>
                  <a:close/>
                </a:path>
              </a:pathLst>
            </a:custGeom>
            <a:grpFill/>
            <a:ln w="6390" cap="flat">
              <a:noFill/>
              <a:prstDash val="solid"/>
              <a:miter/>
            </a:ln>
          </p:spPr>
          <p:txBody>
            <a:bodyPr rtlCol="0" anchor="ctr"/>
            <a:lstStyle/>
            <a:p>
              <a:endParaRPr lang="en-US"/>
            </a:p>
          </p:txBody>
        </p:sp>
        <p:sp>
          <p:nvSpPr>
            <p:cNvPr id="53" name="Graphic 4">
              <a:extLst>
                <a:ext uri="{FF2B5EF4-FFF2-40B4-BE49-F238E27FC236}">
                  <a16:creationId xmlns:a16="http://schemas.microsoft.com/office/drawing/2014/main" id="{04E85287-EE09-D347-BE96-1ADB8B365D92}"/>
                </a:ext>
              </a:extLst>
            </p:cNvPr>
            <p:cNvSpPr/>
            <p:nvPr/>
          </p:nvSpPr>
          <p:spPr>
            <a:xfrm>
              <a:off x="5772030" y="1578283"/>
              <a:ext cx="233392" cy="85004"/>
            </a:xfrm>
            <a:custGeom>
              <a:avLst/>
              <a:gdLst>
                <a:gd name="connsiteX0" fmla="*/ 170611 w 233392"/>
                <a:gd name="connsiteY0" fmla="*/ 22344 h 85004"/>
                <a:gd name="connsiteX1" fmla="*/ 105434 w 233392"/>
                <a:gd name="connsiteY1" fmla="*/ 0 h 85004"/>
                <a:gd name="connsiteX2" fmla="*/ 103517 w 233392"/>
                <a:gd name="connsiteY2" fmla="*/ 0 h 85004"/>
                <a:gd name="connsiteX3" fmla="*/ 29394 w 233392"/>
                <a:gd name="connsiteY3" fmla="*/ 19790 h 85004"/>
                <a:gd name="connsiteX4" fmla="*/ 14697 w 233392"/>
                <a:gd name="connsiteY4" fmla="*/ 21706 h 85004"/>
                <a:gd name="connsiteX5" fmla="*/ 5112 w 233392"/>
                <a:gd name="connsiteY5" fmla="*/ 32558 h 85004"/>
                <a:gd name="connsiteX6" fmla="*/ 5112 w 233392"/>
                <a:gd name="connsiteY6" fmla="*/ 45326 h 85004"/>
                <a:gd name="connsiteX7" fmla="*/ 1917 w 233392"/>
                <a:gd name="connsiteY7" fmla="*/ 49795 h 85004"/>
                <a:gd name="connsiteX8" fmla="*/ 0 w 233392"/>
                <a:gd name="connsiteY8" fmla="*/ 56179 h 85004"/>
                <a:gd name="connsiteX9" fmla="*/ 0 w 233392"/>
                <a:gd name="connsiteY9" fmla="*/ 71500 h 85004"/>
                <a:gd name="connsiteX10" fmla="*/ 8307 w 233392"/>
                <a:gd name="connsiteY10" fmla="*/ 81715 h 85004"/>
                <a:gd name="connsiteX11" fmla="*/ 21087 w 233392"/>
                <a:gd name="connsiteY11" fmla="*/ 84907 h 85004"/>
                <a:gd name="connsiteX12" fmla="*/ 22365 w 233392"/>
                <a:gd name="connsiteY12" fmla="*/ 84907 h 85004"/>
                <a:gd name="connsiteX13" fmla="*/ 29394 w 233392"/>
                <a:gd name="connsiteY13" fmla="*/ 79161 h 85004"/>
                <a:gd name="connsiteX14" fmla="*/ 23643 w 233392"/>
                <a:gd name="connsiteY14" fmla="*/ 72139 h 85004"/>
                <a:gd name="connsiteX15" fmla="*/ 12141 w 233392"/>
                <a:gd name="connsiteY15" fmla="*/ 69585 h 85004"/>
                <a:gd name="connsiteX16" fmla="*/ 12141 w 233392"/>
                <a:gd name="connsiteY16" fmla="*/ 56179 h 85004"/>
                <a:gd name="connsiteX17" fmla="*/ 15975 w 233392"/>
                <a:gd name="connsiteY17" fmla="*/ 50433 h 85004"/>
                <a:gd name="connsiteX18" fmla="*/ 17253 w 233392"/>
                <a:gd name="connsiteY18" fmla="*/ 46603 h 85004"/>
                <a:gd name="connsiteX19" fmla="*/ 17253 w 233392"/>
                <a:gd name="connsiteY19" fmla="*/ 33835 h 85004"/>
                <a:gd name="connsiteX20" fmla="*/ 31950 w 233392"/>
                <a:gd name="connsiteY20" fmla="*/ 31920 h 85004"/>
                <a:gd name="connsiteX21" fmla="*/ 34506 w 233392"/>
                <a:gd name="connsiteY21" fmla="*/ 30643 h 85004"/>
                <a:gd name="connsiteX22" fmla="*/ 103517 w 233392"/>
                <a:gd name="connsiteY22" fmla="*/ 12130 h 85004"/>
                <a:gd name="connsiteX23" fmla="*/ 104795 w 233392"/>
                <a:gd name="connsiteY23" fmla="*/ 12130 h 85004"/>
                <a:gd name="connsiteX24" fmla="*/ 163583 w 233392"/>
                <a:gd name="connsiteY24" fmla="*/ 33197 h 85004"/>
                <a:gd name="connsiteX25" fmla="*/ 166778 w 233392"/>
                <a:gd name="connsiteY25" fmla="*/ 34473 h 85004"/>
                <a:gd name="connsiteX26" fmla="*/ 221092 w 233392"/>
                <a:gd name="connsiteY26" fmla="*/ 48518 h 85004"/>
                <a:gd name="connsiteX27" fmla="*/ 216619 w 233392"/>
                <a:gd name="connsiteY27" fmla="*/ 70224 h 85004"/>
                <a:gd name="connsiteX28" fmla="*/ 212146 w 233392"/>
                <a:gd name="connsiteY28" fmla="*/ 70862 h 85004"/>
                <a:gd name="connsiteX29" fmla="*/ 206395 w 233392"/>
                <a:gd name="connsiteY29" fmla="*/ 77884 h 85004"/>
                <a:gd name="connsiteX30" fmla="*/ 213424 w 233392"/>
                <a:gd name="connsiteY30" fmla="*/ 83630 h 85004"/>
                <a:gd name="connsiteX31" fmla="*/ 219175 w 233392"/>
                <a:gd name="connsiteY31" fmla="*/ 82992 h 85004"/>
                <a:gd name="connsiteX32" fmla="*/ 228121 w 233392"/>
                <a:gd name="connsiteY32" fmla="*/ 74692 h 85004"/>
                <a:gd name="connsiteX33" fmla="*/ 233233 w 233392"/>
                <a:gd name="connsiteY33" fmla="*/ 50433 h 85004"/>
                <a:gd name="connsiteX34" fmla="*/ 229399 w 233392"/>
                <a:gd name="connsiteY34" fmla="*/ 39581 h 85004"/>
                <a:gd name="connsiteX35" fmla="*/ 170611 w 233392"/>
                <a:gd name="connsiteY35" fmla="*/ 22344 h 85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3392" h="85004">
                  <a:moveTo>
                    <a:pt x="170611" y="22344"/>
                  </a:moveTo>
                  <a:cubicBezTo>
                    <a:pt x="152080" y="8299"/>
                    <a:pt x="129077" y="0"/>
                    <a:pt x="105434" y="0"/>
                  </a:cubicBezTo>
                  <a:lnTo>
                    <a:pt x="103517" y="0"/>
                  </a:lnTo>
                  <a:cubicBezTo>
                    <a:pt x="77318" y="0"/>
                    <a:pt x="51759" y="7022"/>
                    <a:pt x="29394" y="19790"/>
                  </a:cubicBezTo>
                  <a:lnTo>
                    <a:pt x="14697" y="21706"/>
                  </a:lnTo>
                  <a:cubicBezTo>
                    <a:pt x="9585" y="22344"/>
                    <a:pt x="5112" y="26813"/>
                    <a:pt x="5112" y="32558"/>
                  </a:cubicBezTo>
                  <a:lnTo>
                    <a:pt x="5112" y="45326"/>
                  </a:lnTo>
                  <a:lnTo>
                    <a:pt x="1917" y="49795"/>
                  </a:lnTo>
                  <a:cubicBezTo>
                    <a:pt x="639" y="51710"/>
                    <a:pt x="0" y="53625"/>
                    <a:pt x="0" y="56179"/>
                  </a:cubicBezTo>
                  <a:lnTo>
                    <a:pt x="0" y="71500"/>
                  </a:lnTo>
                  <a:cubicBezTo>
                    <a:pt x="0" y="76608"/>
                    <a:pt x="3834" y="81076"/>
                    <a:pt x="8307" y="81715"/>
                  </a:cubicBezTo>
                  <a:lnTo>
                    <a:pt x="21087" y="84907"/>
                  </a:lnTo>
                  <a:cubicBezTo>
                    <a:pt x="21726" y="84907"/>
                    <a:pt x="21726" y="84907"/>
                    <a:pt x="22365" y="84907"/>
                  </a:cubicBezTo>
                  <a:cubicBezTo>
                    <a:pt x="26199" y="85545"/>
                    <a:pt x="28755" y="82992"/>
                    <a:pt x="29394" y="79161"/>
                  </a:cubicBezTo>
                  <a:cubicBezTo>
                    <a:pt x="30033" y="75331"/>
                    <a:pt x="27477" y="72777"/>
                    <a:pt x="23643" y="72139"/>
                  </a:cubicBezTo>
                  <a:lnTo>
                    <a:pt x="12141" y="69585"/>
                  </a:lnTo>
                  <a:lnTo>
                    <a:pt x="12141" y="56179"/>
                  </a:lnTo>
                  <a:lnTo>
                    <a:pt x="15975" y="50433"/>
                  </a:lnTo>
                  <a:cubicBezTo>
                    <a:pt x="16614" y="49157"/>
                    <a:pt x="17253" y="47880"/>
                    <a:pt x="17253" y="46603"/>
                  </a:cubicBezTo>
                  <a:lnTo>
                    <a:pt x="17253" y="33835"/>
                  </a:lnTo>
                  <a:lnTo>
                    <a:pt x="31950" y="31920"/>
                  </a:lnTo>
                  <a:cubicBezTo>
                    <a:pt x="33228" y="31920"/>
                    <a:pt x="33867" y="31281"/>
                    <a:pt x="34506" y="30643"/>
                  </a:cubicBezTo>
                  <a:cubicBezTo>
                    <a:pt x="55593" y="17875"/>
                    <a:pt x="79235" y="11491"/>
                    <a:pt x="103517" y="12130"/>
                  </a:cubicBezTo>
                  <a:lnTo>
                    <a:pt x="104795" y="12130"/>
                  </a:lnTo>
                  <a:cubicBezTo>
                    <a:pt x="125882" y="12768"/>
                    <a:pt x="146969" y="19790"/>
                    <a:pt x="163583" y="33197"/>
                  </a:cubicBezTo>
                  <a:cubicBezTo>
                    <a:pt x="164860" y="33835"/>
                    <a:pt x="165500" y="34473"/>
                    <a:pt x="166778" y="34473"/>
                  </a:cubicBezTo>
                  <a:cubicBezTo>
                    <a:pt x="185308" y="36389"/>
                    <a:pt x="210229" y="40857"/>
                    <a:pt x="221092" y="48518"/>
                  </a:cubicBezTo>
                  <a:lnTo>
                    <a:pt x="216619" y="70224"/>
                  </a:lnTo>
                  <a:lnTo>
                    <a:pt x="212146" y="70862"/>
                  </a:lnTo>
                  <a:cubicBezTo>
                    <a:pt x="208312" y="71500"/>
                    <a:pt x="206395" y="74692"/>
                    <a:pt x="206395" y="77884"/>
                  </a:cubicBezTo>
                  <a:cubicBezTo>
                    <a:pt x="206395" y="81076"/>
                    <a:pt x="210229" y="83630"/>
                    <a:pt x="213424" y="83630"/>
                  </a:cubicBezTo>
                  <a:lnTo>
                    <a:pt x="219175" y="82992"/>
                  </a:lnTo>
                  <a:cubicBezTo>
                    <a:pt x="223648" y="82353"/>
                    <a:pt x="227482" y="79161"/>
                    <a:pt x="228121" y="74692"/>
                  </a:cubicBezTo>
                  <a:lnTo>
                    <a:pt x="233233" y="50433"/>
                  </a:lnTo>
                  <a:cubicBezTo>
                    <a:pt x="233872" y="46603"/>
                    <a:pt x="232594" y="42134"/>
                    <a:pt x="229399" y="39581"/>
                  </a:cubicBezTo>
                  <a:cubicBezTo>
                    <a:pt x="215980" y="28728"/>
                    <a:pt x="183391" y="23621"/>
                    <a:pt x="170611" y="22344"/>
                  </a:cubicBezTo>
                  <a:close/>
                </a:path>
              </a:pathLst>
            </a:custGeom>
            <a:grpFill/>
            <a:ln w="6390" cap="flat">
              <a:noFill/>
              <a:prstDash val="solid"/>
              <a:miter/>
            </a:ln>
          </p:spPr>
          <p:txBody>
            <a:bodyPr rtlCol="0" anchor="ctr"/>
            <a:lstStyle/>
            <a:p>
              <a:endParaRPr lang="en-US"/>
            </a:p>
          </p:txBody>
        </p:sp>
        <p:sp>
          <p:nvSpPr>
            <p:cNvPr id="54" name="Graphic 4">
              <a:extLst>
                <a:ext uri="{FF2B5EF4-FFF2-40B4-BE49-F238E27FC236}">
                  <a16:creationId xmlns:a16="http://schemas.microsoft.com/office/drawing/2014/main" id="{8B589EFD-C51F-F44B-9DA3-DE7070FD97AA}"/>
                </a:ext>
              </a:extLst>
            </p:cNvPr>
            <p:cNvSpPr/>
            <p:nvPr/>
          </p:nvSpPr>
          <p:spPr>
            <a:xfrm>
              <a:off x="5848070" y="1653613"/>
              <a:ext cx="86902" cy="12767"/>
            </a:xfrm>
            <a:custGeom>
              <a:avLst/>
              <a:gdLst>
                <a:gd name="connsiteX0" fmla="*/ 80513 w 86902"/>
                <a:gd name="connsiteY0" fmla="*/ 0 h 12767"/>
                <a:gd name="connsiteX1" fmla="*/ 6390 w 86902"/>
                <a:gd name="connsiteY1" fmla="*/ 0 h 12767"/>
                <a:gd name="connsiteX2" fmla="*/ 0 w 86902"/>
                <a:gd name="connsiteY2" fmla="*/ 6384 h 12767"/>
                <a:gd name="connsiteX3" fmla="*/ 6390 w 86902"/>
                <a:gd name="connsiteY3" fmla="*/ 12768 h 12767"/>
                <a:gd name="connsiteX4" fmla="*/ 80513 w 86902"/>
                <a:gd name="connsiteY4" fmla="*/ 12768 h 12767"/>
                <a:gd name="connsiteX5" fmla="*/ 86903 w 86902"/>
                <a:gd name="connsiteY5" fmla="*/ 6384 h 12767"/>
                <a:gd name="connsiteX6" fmla="*/ 80513 w 86902"/>
                <a:gd name="connsiteY6" fmla="*/ 0 h 1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02" h="12767">
                  <a:moveTo>
                    <a:pt x="80513" y="0"/>
                  </a:moveTo>
                  <a:lnTo>
                    <a:pt x="6390" y="0"/>
                  </a:lnTo>
                  <a:cubicBezTo>
                    <a:pt x="2556" y="0"/>
                    <a:pt x="0" y="2554"/>
                    <a:pt x="0" y="6384"/>
                  </a:cubicBezTo>
                  <a:cubicBezTo>
                    <a:pt x="0" y="10214"/>
                    <a:pt x="2556" y="12768"/>
                    <a:pt x="6390" y="12768"/>
                  </a:cubicBezTo>
                  <a:lnTo>
                    <a:pt x="80513" y="12768"/>
                  </a:lnTo>
                  <a:cubicBezTo>
                    <a:pt x="84347" y="12768"/>
                    <a:pt x="86903" y="10214"/>
                    <a:pt x="86903" y="6384"/>
                  </a:cubicBezTo>
                  <a:cubicBezTo>
                    <a:pt x="86903" y="2554"/>
                    <a:pt x="83708" y="0"/>
                    <a:pt x="80513" y="0"/>
                  </a:cubicBezTo>
                  <a:close/>
                </a:path>
              </a:pathLst>
            </a:custGeom>
            <a:grpFill/>
            <a:ln w="6390" cap="flat">
              <a:noFill/>
              <a:prstDash val="solid"/>
              <a:miter/>
            </a:ln>
          </p:spPr>
          <p:txBody>
            <a:bodyPr rtlCol="0" anchor="ctr"/>
            <a:lstStyle/>
            <a:p>
              <a:endParaRPr lang="en-US"/>
            </a:p>
          </p:txBody>
        </p:sp>
        <p:sp>
          <p:nvSpPr>
            <p:cNvPr id="55" name="Graphic 4">
              <a:extLst>
                <a:ext uri="{FF2B5EF4-FFF2-40B4-BE49-F238E27FC236}">
                  <a16:creationId xmlns:a16="http://schemas.microsoft.com/office/drawing/2014/main" id="{1F7216D3-6AE0-F642-B66B-51B5450ABE9A}"/>
                </a:ext>
              </a:extLst>
            </p:cNvPr>
            <p:cNvSpPr/>
            <p:nvPr/>
          </p:nvSpPr>
          <p:spPr>
            <a:xfrm>
              <a:off x="5864045" y="1531006"/>
              <a:ext cx="33866" cy="33869"/>
            </a:xfrm>
            <a:custGeom>
              <a:avLst/>
              <a:gdLst>
                <a:gd name="connsiteX0" fmla="*/ 0 w 33866"/>
                <a:gd name="connsiteY0" fmla="*/ 16633 h 33869"/>
                <a:gd name="connsiteX1" fmla="*/ 17253 w 33866"/>
                <a:gd name="connsiteY1" fmla="*/ 33870 h 33869"/>
                <a:gd name="connsiteX2" fmla="*/ 33867 w 33866"/>
                <a:gd name="connsiteY2" fmla="*/ 17271 h 33869"/>
                <a:gd name="connsiteX3" fmla="*/ 17253 w 33866"/>
                <a:gd name="connsiteY3" fmla="*/ 35 h 33869"/>
                <a:gd name="connsiteX4" fmla="*/ 0 w 33866"/>
                <a:gd name="connsiteY4" fmla="*/ 16633 h 33869"/>
                <a:gd name="connsiteX5" fmla="*/ 0 w 33866"/>
                <a:gd name="connsiteY5" fmla="*/ 16633 h 33869"/>
                <a:gd name="connsiteX6" fmla="*/ 21087 w 33866"/>
                <a:gd name="connsiteY6" fmla="*/ 16633 h 33869"/>
                <a:gd name="connsiteX7" fmla="*/ 16614 w 33866"/>
                <a:gd name="connsiteY7" fmla="*/ 21102 h 33869"/>
                <a:gd name="connsiteX8" fmla="*/ 12780 w 33866"/>
                <a:gd name="connsiteY8" fmla="*/ 17271 h 33869"/>
                <a:gd name="connsiteX9" fmla="*/ 16614 w 33866"/>
                <a:gd name="connsiteY9" fmla="*/ 12803 h 33869"/>
                <a:gd name="connsiteX10" fmla="*/ 21087 w 33866"/>
                <a:gd name="connsiteY10" fmla="*/ 16633 h 33869"/>
                <a:gd name="connsiteX11" fmla="*/ 21087 w 33866"/>
                <a:gd name="connsiteY11" fmla="*/ 16633 h 3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66" h="33869">
                  <a:moveTo>
                    <a:pt x="0" y="16633"/>
                  </a:moveTo>
                  <a:cubicBezTo>
                    <a:pt x="0" y="26209"/>
                    <a:pt x="7668" y="33870"/>
                    <a:pt x="17253" y="33870"/>
                  </a:cubicBezTo>
                  <a:cubicBezTo>
                    <a:pt x="26838" y="33870"/>
                    <a:pt x="33867" y="26209"/>
                    <a:pt x="33867" y="17271"/>
                  </a:cubicBezTo>
                  <a:cubicBezTo>
                    <a:pt x="33867" y="8334"/>
                    <a:pt x="26199" y="673"/>
                    <a:pt x="17253" y="35"/>
                  </a:cubicBezTo>
                  <a:cubicBezTo>
                    <a:pt x="8307" y="-604"/>
                    <a:pt x="0" y="7695"/>
                    <a:pt x="0" y="16633"/>
                  </a:cubicBezTo>
                  <a:lnTo>
                    <a:pt x="0" y="16633"/>
                  </a:lnTo>
                  <a:close/>
                  <a:moveTo>
                    <a:pt x="21087" y="16633"/>
                  </a:moveTo>
                  <a:cubicBezTo>
                    <a:pt x="21087" y="19187"/>
                    <a:pt x="19170" y="21102"/>
                    <a:pt x="16614" y="21102"/>
                  </a:cubicBezTo>
                  <a:cubicBezTo>
                    <a:pt x="14058" y="21102"/>
                    <a:pt x="12780" y="19187"/>
                    <a:pt x="12780" y="17271"/>
                  </a:cubicBezTo>
                  <a:cubicBezTo>
                    <a:pt x="12780" y="15356"/>
                    <a:pt x="14697" y="13441"/>
                    <a:pt x="16614" y="12803"/>
                  </a:cubicBezTo>
                  <a:cubicBezTo>
                    <a:pt x="19170" y="12803"/>
                    <a:pt x="21087" y="14718"/>
                    <a:pt x="21087" y="16633"/>
                  </a:cubicBezTo>
                  <a:lnTo>
                    <a:pt x="21087" y="16633"/>
                  </a:lnTo>
                  <a:close/>
                </a:path>
              </a:pathLst>
            </a:custGeom>
            <a:grpFill/>
            <a:ln w="6390" cap="flat">
              <a:noFill/>
              <a:prstDash val="solid"/>
              <a:miter/>
            </a:ln>
          </p:spPr>
          <p:txBody>
            <a:bodyPr rtlCol="0" anchor="ctr"/>
            <a:lstStyle/>
            <a:p>
              <a:endParaRPr lang="en-US"/>
            </a:p>
          </p:txBody>
        </p:sp>
        <p:sp>
          <p:nvSpPr>
            <p:cNvPr id="56" name="Graphic 4">
              <a:extLst>
                <a:ext uri="{FF2B5EF4-FFF2-40B4-BE49-F238E27FC236}">
                  <a16:creationId xmlns:a16="http://schemas.microsoft.com/office/drawing/2014/main" id="{205C3C6F-4BE4-274E-B3DF-487BB36C32FF}"/>
                </a:ext>
              </a:extLst>
            </p:cNvPr>
            <p:cNvSpPr/>
            <p:nvPr/>
          </p:nvSpPr>
          <p:spPr>
            <a:xfrm>
              <a:off x="5825675" y="1474701"/>
              <a:ext cx="111051" cy="36549"/>
            </a:xfrm>
            <a:custGeom>
              <a:avLst/>
              <a:gdLst>
                <a:gd name="connsiteX0" fmla="*/ 5781 w 111051"/>
                <a:gd name="connsiteY0" fmla="*/ 36549 h 36549"/>
                <a:gd name="connsiteX1" fmla="*/ 10893 w 111051"/>
                <a:gd name="connsiteY1" fmla="*/ 33996 h 36549"/>
                <a:gd name="connsiteX2" fmla="*/ 90128 w 111051"/>
                <a:gd name="connsiteY2" fmla="*/ 24420 h 36549"/>
                <a:gd name="connsiteX3" fmla="*/ 99713 w 111051"/>
                <a:gd name="connsiteY3" fmla="*/ 33996 h 36549"/>
                <a:gd name="connsiteX4" fmla="*/ 108659 w 111051"/>
                <a:gd name="connsiteY4" fmla="*/ 35273 h 36549"/>
                <a:gd name="connsiteX5" fmla="*/ 109937 w 111051"/>
                <a:gd name="connsiteY5" fmla="*/ 26335 h 36549"/>
                <a:gd name="connsiteX6" fmla="*/ 12810 w 111051"/>
                <a:gd name="connsiteY6" fmla="*/ 14844 h 36549"/>
                <a:gd name="connsiteX7" fmla="*/ 1309 w 111051"/>
                <a:gd name="connsiteY7" fmla="*/ 26335 h 36549"/>
                <a:gd name="connsiteX8" fmla="*/ 2586 w 111051"/>
                <a:gd name="connsiteY8" fmla="*/ 35273 h 36549"/>
                <a:gd name="connsiteX9" fmla="*/ 5781 w 111051"/>
                <a:gd name="connsiteY9" fmla="*/ 36549 h 36549"/>
                <a:gd name="connsiteX10" fmla="*/ 5781 w 111051"/>
                <a:gd name="connsiteY10" fmla="*/ 36549 h 3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51" h="36549">
                  <a:moveTo>
                    <a:pt x="5781" y="36549"/>
                  </a:moveTo>
                  <a:cubicBezTo>
                    <a:pt x="7698" y="36549"/>
                    <a:pt x="9615" y="35911"/>
                    <a:pt x="10893" y="33996"/>
                  </a:cubicBezTo>
                  <a:cubicBezTo>
                    <a:pt x="30063" y="9737"/>
                    <a:pt x="65847" y="5268"/>
                    <a:pt x="90128" y="24420"/>
                  </a:cubicBezTo>
                  <a:cubicBezTo>
                    <a:pt x="93963" y="26973"/>
                    <a:pt x="96518" y="30165"/>
                    <a:pt x="99713" y="33996"/>
                  </a:cubicBezTo>
                  <a:cubicBezTo>
                    <a:pt x="101630" y="36549"/>
                    <a:pt x="106103" y="37188"/>
                    <a:pt x="108659" y="35273"/>
                  </a:cubicBezTo>
                  <a:cubicBezTo>
                    <a:pt x="111215" y="33357"/>
                    <a:pt x="111854" y="28889"/>
                    <a:pt x="109937" y="26335"/>
                  </a:cubicBezTo>
                  <a:cubicBezTo>
                    <a:pt x="86295" y="-3670"/>
                    <a:pt x="42843" y="-8777"/>
                    <a:pt x="12810" y="14844"/>
                  </a:cubicBezTo>
                  <a:cubicBezTo>
                    <a:pt x="8337" y="18036"/>
                    <a:pt x="4503" y="21866"/>
                    <a:pt x="1309" y="26335"/>
                  </a:cubicBezTo>
                  <a:cubicBezTo>
                    <a:pt x="-609" y="28889"/>
                    <a:pt x="-609" y="33357"/>
                    <a:pt x="2586" y="35273"/>
                  </a:cubicBezTo>
                  <a:cubicBezTo>
                    <a:pt x="3225" y="35911"/>
                    <a:pt x="5142" y="36549"/>
                    <a:pt x="5781" y="36549"/>
                  </a:cubicBezTo>
                  <a:lnTo>
                    <a:pt x="5781" y="36549"/>
                  </a:lnTo>
                  <a:close/>
                </a:path>
              </a:pathLst>
            </a:custGeom>
            <a:grpFill/>
            <a:ln w="6390" cap="flat">
              <a:noFill/>
              <a:prstDash val="solid"/>
              <a:miter/>
            </a:ln>
          </p:spPr>
          <p:txBody>
            <a:bodyPr rtlCol="0" anchor="ctr"/>
            <a:lstStyle/>
            <a:p>
              <a:endParaRPr lang="en-US"/>
            </a:p>
          </p:txBody>
        </p:sp>
        <p:sp>
          <p:nvSpPr>
            <p:cNvPr id="57" name="Graphic 4">
              <a:extLst>
                <a:ext uri="{FF2B5EF4-FFF2-40B4-BE49-F238E27FC236}">
                  <a16:creationId xmlns:a16="http://schemas.microsoft.com/office/drawing/2014/main" id="{12967892-EE26-8B45-89F5-018DD59C78EA}"/>
                </a:ext>
              </a:extLst>
            </p:cNvPr>
            <p:cNvSpPr/>
            <p:nvPr/>
          </p:nvSpPr>
          <p:spPr>
            <a:xfrm>
              <a:off x="5845677" y="1503451"/>
              <a:ext cx="71240" cy="27590"/>
            </a:xfrm>
            <a:custGeom>
              <a:avLst/>
              <a:gdLst>
                <a:gd name="connsiteX0" fmla="*/ 59902 w 71240"/>
                <a:gd name="connsiteY0" fmla="*/ 25036 h 27590"/>
                <a:gd name="connsiteX1" fmla="*/ 65014 w 71240"/>
                <a:gd name="connsiteY1" fmla="*/ 27590 h 27590"/>
                <a:gd name="connsiteX2" fmla="*/ 68848 w 71240"/>
                <a:gd name="connsiteY2" fmla="*/ 26313 h 27590"/>
                <a:gd name="connsiteX3" fmla="*/ 70126 w 71240"/>
                <a:gd name="connsiteY3" fmla="*/ 17376 h 27590"/>
                <a:gd name="connsiteX4" fmla="*/ 10061 w 71240"/>
                <a:gd name="connsiteY4" fmla="*/ 8438 h 27590"/>
                <a:gd name="connsiteX5" fmla="*/ 1115 w 71240"/>
                <a:gd name="connsiteY5" fmla="*/ 17376 h 27590"/>
                <a:gd name="connsiteX6" fmla="*/ 2393 w 71240"/>
                <a:gd name="connsiteY6" fmla="*/ 26313 h 27590"/>
                <a:gd name="connsiteX7" fmla="*/ 11338 w 71240"/>
                <a:gd name="connsiteY7" fmla="*/ 25036 h 27590"/>
                <a:gd name="connsiteX8" fmla="*/ 53512 w 71240"/>
                <a:gd name="connsiteY8" fmla="*/ 18652 h 27590"/>
                <a:gd name="connsiteX9" fmla="*/ 59902 w 71240"/>
                <a:gd name="connsiteY9" fmla="*/ 25036 h 27590"/>
                <a:gd name="connsiteX10" fmla="*/ 59902 w 71240"/>
                <a:gd name="connsiteY10" fmla="*/ 25036 h 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240" h="27590">
                  <a:moveTo>
                    <a:pt x="59902" y="25036"/>
                  </a:moveTo>
                  <a:cubicBezTo>
                    <a:pt x="61180" y="26952"/>
                    <a:pt x="63097" y="27590"/>
                    <a:pt x="65014" y="27590"/>
                  </a:cubicBezTo>
                  <a:cubicBezTo>
                    <a:pt x="66292" y="27590"/>
                    <a:pt x="67570" y="26952"/>
                    <a:pt x="68848" y="26313"/>
                  </a:cubicBezTo>
                  <a:cubicBezTo>
                    <a:pt x="71404" y="24398"/>
                    <a:pt x="72043" y="20568"/>
                    <a:pt x="70126" y="17376"/>
                  </a:cubicBezTo>
                  <a:cubicBezTo>
                    <a:pt x="56068" y="-1776"/>
                    <a:pt x="29230" y="-5607"/>
                    <a:pt x="10061" y="8438"/>
                  </a:cubicBezTo>
                  <a:cubicBezTo>
                    <a:pt x="6226" y="10992"/>
                    <a:pt x="3671" y="14184"/>
                    <a:pt x="1115" y="17376"/>
                  </a:cubicBezTo>
                  <a:cubicBezTo>
                    <a:pt x="-802" y="19929"/>
                    <a:pt x="-163" y="24398"/>
                    <a:pt x="2393" y="26313"/>
                  </a:cubicBezTo>
                  <a:cubicBezTo>
                    <a:pt x="4948" y="28228"/>
                    <a:pt x="9421" y="27590"/>
                    <a:pt x="11338" y="25036"/>
                  </a:cubicBezTo>
                  <a:cubicBezTo>
                    <a:pt x="20923" y="11630"/>
                    <a:pt x="40093" y="8438"/>
                    <a:pt x="53512" y="18652"/>
                  </a:cubicBezTo>
                  <a:cubicBezTo>
                    <a:pt x="56068" y="20568"/>
                    <a:pt x="57985" y="22483"/>
                    <a:pt x="59902" y="25036"/>
                  </a:cubicBezTo>
                  <a:lnTo>
                    <a:pt x="59902" y="25036"/>
                  </a:lnTo>
                  <a:close/>
                </a:path>
              </a:pathLst>
            </a:custGeom>
            <a:grpFill/>
            <a:ln w="6390" cap="flat">
              <a:noFill/>
              <a:prstDash val="solid"/>
              <a:miter/>
            </a:ln>
          </p:spPr>
          <p:txBody>
            <a:bodyPr rtlCol="0" anchor="ctr"/>
            <a:lstStyle/>
            <a:p>
              <a:endParaRPr lang="en-US"/>
            </a:p>
          </p:txBody>
        </p:sp>
      </p:grpSp>
      <p:grpSp>
        <p:nvGrpSpPr>
          <p:cNvPr id="58" name="Graphic 4">
            <a:extLst>
              <a:ext uri="{FF2B5EF4-FFF2-40B4-BE49-F238E27FC236}">
                <a16:creationId xmlns:a16="http://schemas.microsoft.com/office/drawing/2014/main" id="{D1307AC7-7221-3741-8E42-EDFAE481EF72}"/>
              </a:ext>
            </a:extLst>
          </p:cNvPr>
          <p:cNvGrpSpPr/>
          <p:nvPr/>
        </p:nvGrpSpPr>
        <p:grpSpPr>
          <a:xfrm>
            <a:off x="3559437" y="2758190"/>
            <a:ext cx="671039" cy="670413"/>
            <a:chOff x="2560447" y="4793256"/>
            <a:chExt cx="362309" cy="361971"/>
          </a:xfrm>
          <a:solidFill>
            <a:schemeClr val="tx1"/>
          </a:solidFill>
        </p:grpSpPr>
        <p:sp>
          <p:nvSpPr>
            <p:cNvPr id="59" name="Graphic 4">
              <a:extLst>
                <a:ext uri="{FF2B5EF4-FFF2-40B4-BE49-F238E27FC236}">
                  <a16:creationId xmlns:a16="http://schemas.microsoft.com/office/drawing/2014/main" id="{CA7A3D7E-0366-0A4E-9C36-D006CF74965B}"/>
                </a:ext>
              </a:extLst>
            </p:cNvPr>
            <p:cNvSpPr/>
            <p:nvPr/>
          </p:nvSpPr>
          <p:spPr>
            <a:xfrm>
              <a:off x="2560447" y="4793256"/>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0 h 361971"/>
                <a:gd name="connsiteX7" fmla="*/ 181474 w 362309"/>
                <a:gd name="connsiteY7" fmla="*/ 348565 h 361971"/>
                <a:gd name="connsiteX8" fmla="*/ 12780 w 362309"/>
                <a:gd name="connsiteY8" fmla="*/ 180667 h 361971"/>
                <a:gd name="connsiteX9" fmla="*/ 180835 w 362309"/>
                <a:gd name="connsiteY9" fmla="*/ 12129 h 361971"/>
                <a:gd name="connsiteX10" fmla="*/ 349529 w 362309"/>
                <a:gd name="connsiteY10" fmla="*/ 180028 h 361971"/>
                <a:gd name="connsiteX11" fmla="*/ 349529 w 362309"/>
                <a:gd name="connsiteY11" fmla="*/ 180028 h 361971"/>
                <a:gd name="connsiteX12" fmla="*/ 181474 w 362309"/>
                <a:gd name="connsiteY12"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0438"/>
                    <a:pt x="281157" y="0"/>
                    <a:pt x="181474" y="0"/>
                  </a:cubicBezTo>
                  <a:lnTo>
                    <a:pt x="181474" y="0"/>
                  </a:lnTo>
                  <a:close/>
                  <a:moveTo>
                    <a:pt x="181474" y="348565"/>
                  </a:moveTo>
                  <a:cubicBezTo>
                    <a:pt x="88181" y="348565"/>
                    <a:pt x="12780" y="273234"/>
                    <a:pt x="12780" y="180667"/>
                  </a:cubicBezTo>
                  <a:cubicBezTo>
                    <a:pt x="12780" y="87461"/>
                    <a:pt x="88181" y="12129"/>
                    <a:pt x="180835" y="12129"/>
                  </a:cubicBezTo>
                  <a:cubicBezTo>
                    <a:pt x="274128" y="12129"/>
                    <a:pt x="349529" y="87461"/>
                    <a:pt x="349529" y="180028"/>
                  </a:cubicBezTo>
                  <a:cubicBezTo>
                    <a:pt x="349529" y="180028"/>
                    <a:pt x="349529" y="180028"/>
                    <a:pt x="349529" y="180028"/>
                  </a:cubicBezTo>
                  <a:cubicBezTo>
                    <a:pt x="349529" y="273234"/>
                    <a:pt x="274128" y="348565"/>
                    <a:pt x="181474" y="348565"/>
                  </a:cubicBezTo>
                  <a:close/>
                </a:path>
              </a:pathLst>
            </a:custGeom>
            <a:grpFill/>
            <a:ln w="6390" cap="flat">
              <a:noFill/>
              <a:prstDash val="solid"/>
              <a:miter/>
            </a:ln>
          </p:spPr>
          <p:txBody>
            <a:bodyPr rtlCol="0" anchor="ctr"/>
            <a:lstStyle/>
            <a:p>
              <a:endParaRPr lang="en-US"/>
            </a:p>
          </p:txBody>
        </p:sp>
        <p:sp>
          <p:nvSpPr>
            <p:cNvPr id="60" name="Graphic 4">
              <a:extLst>
                <a:ext uri="{FF2B5EF4-FFF2-40B4-BE49-F238E27FC236}">
                  <a16:creationId xmlns:a16="http://schemas.microsoft.com/office/drawing/2014/main" id="{BAEC2FB8-4F49-4547-8418-87E385FC3F00}"/>
                </a:ext>
              </a:extLst>
            </p:cNvPr>
            <p:cNvSpPr/>
            <p:nvPr/>
          </p:nvSpPr>
          <p:spPr>
            <a:xfrm>
              <a:off x="2656935" y="4857096"/>
              <a:ext cx="170032" cy="233653"/>
            </a:xfrm>
            <a:custGeom>
              <a:avLst/>
              <a:gdLst>
                <a:gd name="connsiteX0" fmla="*/ 84986 w 170032"/>
                <a:gd name="connsiteY0" fmla="*/ 0 h 233653"/>
                <a:gd name="connsiteX1" fmla="*/ 84986 w 170032"/>
                <a:gd name="connsiteY1" fmla="*/ 0 h 233653"/>
                <a:gd name="connsiteX2" fmla="*/ 0 w 170032"/>
                <a:gd name="connsiteY2" fmla="*/ 84907 h 233653"/>
                <a:gd name="connsiteX3" fmla="*/ 12141 w 170032"/>
                <a:gd name="connsiteY3" fmla="*/ 127680 h 233653"/>
                <a:gd name="connsiteX4" fmla="*/ 79874 w 170032"/>
                <a:gd name="connsiteY4" fmla="*/ 230462 h 233653"/>
                <a:gd name="connsiteX5" fmla="*/ 84986 w 170032"/>
                <a:gd name="connsiteY5" fmla="*/ 233654 h 233653"/>
                <a:gd name="connsiteX6" fmla="*/ 84986 w 170032"/>
                <a:gd name="connsiteY6" fmla="*/ 233654 h 233653"/>
                <a:gd name="connsiteX7" fmla="*/ 90098 w 170032"/>
                <a:gd name="connsiteY7" fmla="*/ 230462 h 233653"/>
                <a:gd name="connsiteX8" fmla="*/ 158471 w 170032"/>
                <a:gd name="connsiteY8" fmla="*/ 127680 h 233653"/>
                <a:gd name="connsiteX9" fmla="*/ 169972 w 170032"/>
                <a:gd name="connsiteY9" fmla="*/ 84907 h 233653"/>
                <a:gd name="connsiteX10" fmla="*/ 84986 w 170032"/>
                <a:gd name="connsiteY10" fmla="*/ 0 h 233653"/>
                <a:gd name="connsiteX11" fmla="*/ 147608 w 170032"/>
                <a:gd name="connsiteY11" fmla="*/ 121296 h 233653"/>
                <a:gd name="connsiteX12" fmla="*/ 84986 w 170032"/>
                <a:gd name="connsiteY12" fmla="*/ 215779 h 233653"/>
                <a:gd name="connsiteX13" fmla="*/ 22365 w 170032"/>
                <a:gd name="connsiteY13" fmla="*/ 121296 h 233653"/>
                <a:gd name="connsiteX14" fmla="*/ 12780 w 170032"/>
                <a:gd name="connsiteY14" fmla="*/ 84907 h 233653"/>
                <a:gd name="connsiteX15" fmla="*/ 84986 w 170032"/>
                <a:gd name="connsiteY15" fmla="*/ 12768 h 233653"/>
                <a:gd name="connsiteX16" fmla="*/ 84986 w 170032"/>
                <a:gd name="connsiteY16" fmla="*/ 12768 h 233653"/>
                <a:gd name="connsiteX17" fmla="*/ 157192 w 170032"/>
                <a:gd name="connsiteY17" fmla="*/ 84907 h 233653"/>
                <a:gd name="connsiteX18" fmla="*/ 147608 w 170032"/>
                <a:gd name="connsiteY18" fmla="*/ 121296 h 233653"/>
                <a:gd name="connsiteX19" fmla="*/ 147608 w 170032"/>
                <a:gd name="connsiteY19" fmla="*/ 121296 h 23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0032" h="233653">
                  <a:moveTo>
                    <a:pt x="84986" y="0"/>
                  </a:moveTo>
                  <a:lnTo>
                    <a:pt x="84986" y="0"/>
                  </a:lnTo>
                  <a:cubicBezTo>
                    <a:pt x="37701" y="0"/>
                    <a:pt x="0" y="38304"/>
                    <a:pt x="0" y="84907"/>
                  </a:cubicBezTo>
                  <a:cubicBezTo>
                    <a:pt x="0" y="100229"/>
                    <a:pt x="3834" y="114912"/>
                    <a:pt x="12141" y="127680"/>
                  </a:cubicBezTo>
                  <a:lnTo>
                    <a:pt x="79874" y="230462"/>
                  </a:lnTo>
                  <a:cubicBezTo>
                    <a:pt x="81152" y="232377"/>
                    <a:pt x="83069" y="233654"/>
                    <a:pt x="84986" y="233654"/>
                  </a:cubicBezTo>
                  <a:lnTo>
                    <a:pt x="84986" y="233654"/>
                  </a:lnTo>
                  <a:cubicBezTo>
                    <a:pt x="86903" y="233654"/>
                    <a:pt x="88820" y="232377"/>
                    <a:pt x="90098" y="230462"/>
                  </a:cubicBezTo>
                  <a:lnTo>
                    <a:pt x="158471" y="127680"/>
                  </a:lnTo>
                  <a:cubicBezTo>
                    <a:pt x="166138" y="114912"/>
                    <a:pt x="170611" y="100229"/>
                    <a:pt x="169972" y="84907"/>
                  </a:cubicBezTo>
                  <a:cubicBezTo>
                    <a:pt x="169972" y="38304"/>
                    <a:pt x="131633" y="0"/>
                    <a:pt x="84986" y="0"/>
                  </a:cubicBezTo>
                  <a:close/>
                  <a:moveTo>
                    <a:pt x="147608" y="121296"/>
                  </a:moveTo>
                  <a:lnTo>
                    <a:pt x="84986" y="215779"/>
                  </a:lnTo>
                  <a:lnTo>
                    <a:pt x="22365" y="121296"/>
                  </a:lnTo>
                  <a:cubicBezTo>
                    <a:pt x="15336" y="110443"/>
                    <a:pt x="12141" y="97675"/>
                    <a:pt x="12780" y="84907"/>
                  </a:cubicBezTo>
                  <a:cubicBezTo>
                    <a:pt x="12780" y="45326"/>
                    <a:pt x="44730" y="12768"/>
                    <a:pt x="84986" y="12768"/>
                  </a:cubicBezTo>
                  <a:lnTo>
                    <a:pt x="84986" y="12768"/>
                  </a:lnTo>
                  <a:cubicBezTo>
                    <a:pt x="125243" y="12768"/>
                    <a:pt x="157192" y="45326"/>
                    <a:pt x="157192" y="84907"/>
                  </a:cubicBezTo>
                  <a:cubicBezTo>
                    <a:pt x="157192" y="97675"/>
                    <a:pt x="153998" y="110443"/>
                    <a:pt x="147608" y="121296"/>
                  </a:cubicBezTo>
                  <a:lnTo>
                    <a:pt x="147608" y="121296"/>
                  </a:lnTo>
                  <a:close/>
                </a:path>
              </a:pathLst>
            </a:custGeom>
            <a:grpFill/>
            <a:ln w="6390" cap="flat">
              <a:noFill/>
              <a:prstDash val="solid"/>
              <a:miter/>
            </a:ln>
          </p:spPr>
          <p:txBody>
            <a:bodyPr rtlCol="0" anchor="ctr"/>
            <a:lstStyle/>
            <a:p>
              <a:endParaRPr lang="en-US"/>
            </a:p>
          </p:txBody>
        </p:sp>
        <p:sp>
          <p:nvSpPr>
            <p:cNvPr id="61" name="Graphic 4">
              <a:extLst>
                <a:ext uri="{FF2B5EF4-FFF2-40B4-BE49-F238E27FC236}">
                  <a16:creationId xmlns:a16="http://schemas.microsoft.com/office/drawing/2014/main" id="{5086F871-3EA2-F240-A2B2-AE289268AD0F}"/>
                </a:ext>
              </a:extLst>
            </p:cNvPr>
            <p:cNvSpPr/>
            <p:nvPr/>
          </p:nvSpPr>
          <p:spPr>
            <a:xfrm>
              <a:off x="2704221" y="4904337"/>
              <a:ext cx="75401" cy="75331"/>
            </a:xfrm>
            <a:custGeom>
              <a:avLst/>
              <a:gdLst>
                <a:gd name="connsiteX0" fmla="*/ 37701 w 75401"/>
                <a:gd name="connsiteY0" fmla="*/ 0 h 75331"/>
                <a:gd name="connsiteX1" fmla="*/ 0 w 75401"/>
                <a:gd name="connsiteY1" fmla="*/ 37666 h 75331"/>
                <a:gd name="connsiteX2" fmla="*/ 37701 w 75401"/>
                <a:gd name="connsiteY2" fmla="*/ 75331 h 75331"/>
                <a:gd name="connsiteX3" fmla="*/ 75401 w 75401"/>
                <a:gd name="connsiteY3" fmla="*/ 37666 h 75331"/>
                <a:gd name="connsiteX4" fmla="*/ 37701 w 75401"/>
                <a:gd name="connsiteY4" fmla="*/ 0 h 75331"/>
                <a:gd name="connsiteX5" fmla="*/ 37701 w 75401"/>
                <a:gd name="connsiteY5" fmla="*/ 63202 h 75331"/>
                <a:gd name="connsiteX6" fmla="*/ 12780 w 75401"/>
                <a:gd name="connsiteY6" fmla="*/ 38304 h 75331"/>
                <a:gd name="connsiteX7" fmla="*/ 37701 w 75401"/>
                <a:gd name="connsiteY7" fmla="*/ 13407 h 75331"/>
                <a:gd name="connsiteX8" fmla="*/ 62621 w 75401"/>
                <a:gd name="connsiteY8" fmla="*/ 38304 h 75331"/>
                <a:gd name="connsiteX9" fmla="*/ 37701 w 75401"/>
                <a:gd name="connsiteY9" fmla="*/ 63202 h 75331"/>
                <a:gd name="connsiteX10" fmla="*/ 37701 w 75401"/>
                <a:gd name="connsiteY10" fmla="*/ 63202 h 7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1" h="75331">
                  <a:moveTo>
                    <a:pt x="37701" y="0"/>
                  </a:moveTo>
                  <a:cubicBezTo>
                    <a:pt x="16614" y="0"/>
                    <a:pt x="0" y="17237"/>
                    <a:pt x="0" y="37666"/>
                  </a:cubicBezTo>
                  <a:cubicBezTo>
                    <a:pt x="0" y="58094"/>
                    <a:pt x="17253" y="75331"/>
                    <a:pt x="37701" y="75331"/>
                  </a:cubicBezTo>
                  <a:cubicBezTo>
                    <a:pt x="58148" y="75331"/>
                    <a:pt x="75401" y="58094"/>
                    <a:pt x="75401" y="37666"/>
                  </a:cubicBezTo>
                  <a:cubicBezTo>
                    <a:pt x="75401" y="17237"/>
                    <a:pt x="58148" y="0"/>
                    <a:pt x="37701" y="0"/>
                  </a:cubicBezTo>
                  <a:close/>
                  <a:moveTo>
                    <a:pt x="37701" y="63202"/>
                  </a:moveTo>
                  <a:cubicBezTo>
                    <a:pt x="23643" y="63202"/>
                    <a:pt x="12780" y="51710"/>
                    <a:pt x="12780" y="38304"/>
                  </a:cubicBezTo>
                  <a:cubicBezTo>
                    <a:pt x="12780" y="24898"/>
                    <a:pt x="24282" y="13407"/>
                    <a:pt x="37701" y="13407"/>
                  </a:cubicBezTo>
                  <a:cubicBezTo>
                    <a:pt x="51119" y="13407"/>
                    <a:pt x="62621" y="24898"/>
                    <a:pt x="62621" y="38304"/>
                  </a:cubicBezTo>
                  <a:cubicBezTo>
                    <a:pt x="62621" y="51710"/>
                    <a:pt x="51119" y="63202"/>
                    <a:pt x="37701" y="63202"/>
                  </a:cubicBezTo>
                  <a:lnTo>
                    <a:pt x="37701" y="63202"/>
                  </a:lnTo>
                  <a:close/>
                </a:path>
              </a:pathLst>
            </a:custGeom>
            <a:grpFill/>
            <a:ln w="6390" cap="flat">
              <a:noFill/>
              <a:prstDash val="solid"/>
              <a:miter/>
            </a:ln>
          </p:spPr>
          <p:txBody>
            <a:bodyPr rtlCol="0" anchor="ctr"/>
            <a:lstStyle/>
            <a:p>
              <a:endParaRPr lang="en-US"/>
            </a:p>
          </p:txBody>
        </p:sp>
      </p:grpSp>
      <p:sp>
        <p:nvSpPr>
          <p:cNvPr id="32" name="Rectangle 31">
            <a:extLst>
              <a:ext uri="{FF2B5EF4-FFF2-40B4-BE49-F238E27FC236}">
                <a16:creationId xmlns:a16="http://schemas.microsoft.com/office/drawing/2014/main" id="{1B89E473-8788-4204-B83A-692C45778276}"/>
              </a:ext>
            </a:extLst>
          </p:cNvPr>
          <p:cNvSpPr/>
          <p:nvPr/>
        </p:nvSpPr>
        <p:spPr>
          <a:xfrm>
            <a:off x="5021715" y="1946193"/>
            <a:ext cx="2029842" cy="4113151"/>
          </a:xfrm>
          <a:prstGeom prst="rect">
            <a:avLst/>
          </a:prstGeom>
          <a:ln/>
        </p:spPr>
        <p:style>
          <a:lnRef idx="2">
            <a:schemeClr val="accent5"/>
          </a:lnRef>
          <a:fillRef idx="1">
            <a:schemeClr val="lt1"/>
          </a:fillRef>
          <a:effectRef idx="0">
            <a:schemeClr val="accent5"/>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lvl="0" algn="ctr">
              <a:defRPr/>
            </a:pPr>
            <a:r>
              <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BALANCED THE TRAINING DATA FOR EACH LABEL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5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67" name="Graphic 4">
            <a:extLst>
              <a:ext uri="{FF2B5EF4-FFF2-40B4-BE49-F238E27FC236}">
                <a16:creationId xmlns:a16="http://schemas.microsoft.com/office/drawing/2014/main" id="{555937FD-AE22-4D91-924F-F94BD53C5559}"/>
              </a:ext>
            </a:extLst>
          </p:cNvPr>
          <p:cNvGrpSpPr/>
          <p:nvPr/>
        </p:nvGrpSpPr>
        <p:grpSpPr>
          <a:xfrm>
            <a:off x="5696578" y="2758190"/>
            <a:ext cx="669856" cy="670413"/>
            <a:chOff x="6754802" y="2855717"/>
            <a:chExt cx="361670" cy="361971"/>
          </a:xfrm>
          <a:solidFill>
            <a:schemeClr val="tx1"/>
          </a:solidFill>
        </p:grpSpPr>
        <p:sp>
          <p:nvSpPr>
            <p:cNvPr id="68" name="Graphic 4">
              <a:extLst>
                <a:ext uri="{FF2B5EF4-FFF2-40B4-BE49-F238E27FC236}">
                  <a16:creationId xmlns:a16="http://schemas.microsoft.com/office/drawing/2014/main" id="{0FFC2824-8492-4877-BC79-BF6533B9FC63}"/>
                </a:ext>
              </a:extLst>
            </p:cNvPr>
            <p:cNvSpPr/>
            <p:nvPr/>
          </p:nvSpPr>
          <p:spPr>
            <a:xfrm>
              <a:off x="6754802" y="2855717"/>
              <a:ext cx="361670" cy="361971"/>
            </a:xfrm>
            <a:custGeom>
              <a:avLst/>
              <a:gdLst>
                <a:gd name="connsiteX0" fmla="*/ 180836 w 361670"/>
                <a:gd name="connsiteY0" fmla="*/ 0 h 361971"/>
                <a:gd name="connsiteX1" fmla="*/ 0 w 361670"/>
                <a:gd name="connsiteY1" fmla="*/ 180667 h 361971"/>
                <a:gd name="connsiteX2" fmla="*/ 180836 w 361670"/>
                <a:gd name="connsiteY2" fmla="*/ 361972 h 361971"/>
                <a:gd name="connsiteX3" fmla="*/ 361670 w 361670"/>
                <a:gd name="connsiteY3" fmla="*/ 181305 h 361971"/>
                <a:gd name="connsiteX4" fmla="*/ 361670 w 361670"/>
                <a:gd name="connsiteY4" fmla="*/ 181305 h 361971"/>
                <a:gd name="connsiteX5" fmla="*/ 180836 w 361670"/>
                <a:gd name="connsiteY5" fmla="*/ 0 h 361971"/>
                <a:gd name="connsiteX6" fmla="*/ 180836 w 361670"/>
                <a:gd name="connsiteY6" fmla="*/ 349204 h 361971"/>
                <a:gd name="connsiteX7" fmla="*/ 12780 w 361670"/>
                <a:gd name="connsiteY7" fmla="*/ 181305 h 361971"/>
                <a:gd name="connsiteX8" fmla="*/ 180836 w 361670"/>
                <a:gd name="connsiteY8" fmla="*/ 12768 h 361971"/>
                <a:gd name="connsiteX9" fmla="*/ 348890 w 361670"/>
                <a:gd name="connsiteY9" fmla="*/ 180667 h 361971"/>
                <a:gd name="connsiteX10" fmla="*/ 348890 w 361670"/>
                <a:gd name="connsiteY10" fmla="*/ 180667 h 361971"/>
                <a:gd name="connsiteX11" fmla="*/ 180836 w 361670"/>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670" h="361971">
                  <a:moveTo>
                    <a:pt x="180836" y="0"/>
                  </a:moveTo>
                  <a:cubicBezTo>
                    <a:pt x="80513" y="0"/>
                    <a:pt x="0" y="81076"/>
                    <a:pt x="0" y="180667"/>
                  </a:cubicBezTo>
                  <a:cubicBezTo>
                    <a:pt x="0" y="280895"/>
                    <a:pt x="81153" y="361972"/>
                    <a:pt x="180836" y="361972"/>
                  </a:cubicBezTo>
                  <a:cubicBezTo>
                    <a:pt x="281157" y="361972"/>
                    <a:pt x="361670" y="280895"/>
                    <a:pt x="361670" y="181305"/>
                  </a:cubicBezTo>
                  <a:cubicBezTo>
                    <a:pt x="361670" y="181305"/>
                    <a:pt x="361670" y="181305"/>
                    <a:pt x="361670" y="181305"/>
                  </a:cubicBezTo>
                  <a:cubicBezTo>
                    <a:pt x="361670" y="80438"/>
                    <a:pt x="280518" y="0"/>
                    <a:pt x="180836" y="0"/>
                  </a:cubicBezTo>
                  <a:close/>
                  <a:moveTo>
                    <a:pt x="180836" y="349204"/>
                  </a:moveTo>
                  <a:cubicBezTo>
                    <a:pt x="87543" y="349204"/>
                    <a:pt x="12780" y="273873"/>
                    <a:pt x="12780" y="181305"/>
                  </a:cubicBezTo>
                  <a:cubicBezTo>
                    <a:pt x="12780" y="88099"/>
                    <a:pt x="88181" y="12768"/>
                    <a:pt x="180836" y="12768"/>
                  </a:cubicBezTo>
                  <a:cubicBezTo>
                    <a:pt x="274128" y="12768"/>
                    <a:pt x="348890" y="88099"/>
                    <a:pt x="348890" y="180667"/>
                  </a:cubicBezTo>
                  <a:cubicBezTo>
                    <a:pt x="348890" y="180667"/>
                    <a:pt x="348890" y="180667"/>
                    <a:pt x="348890" y="180667"/>
                  </a:cubicBezTo>
                  <a:cubicBezTo>
                    <a:pt x="348890" y="273234"/>
                    <a:pt x="273490" y="348565"/>
                    <a:pt x="180836" y="349204"/>
                  </a:cubicBezTo>
                  <a:close/>
                </a:path>
              </a:pathLst>
            </a:custGeom>
            <a:grpFill/>
            <a:ln w="6390" cap="flat">
              <a:noFill/>
              <a:prstDash val="solid"/>
              <a:miter/>
            </a:ln>
          </p:spPr>
          <p:txBody>
            <a:bodyPr rtlCol="0" anchor="ctr"/>
            <a:lstStyle/>
            <a:p>
              <a:endParaRPr lang="en-US"/>
            </a:p>
          </p:txBody>
        </p:sp>
        <p:sp>
          <p:nvSpPr>
            <p:cNvPr id="69" name="Graphic 4">
              <a:extLst>
                <a:ext uri="{FF2B5EF4-FFF2-40B4-BE49-F238E27FC236}">
                  <a16:creationId xmlns:a16="http://schemas.microsoft.com/office/drawing/2014/main" id="{07D5F3B8-D481-4463-95F1-8F01B0CF5CB6}"/>
                </a:ext>
              </a:extLst>
            </p:cNvPr>
            <p:cNvSpPr/>
            <p:nvPr/>
          </p:nvSpPr>
          <p:spPr>
            <a:xfrm>
              <a:off x="6827617" y="2959422"/>
              <a:ext cx="214731" cy="129311"/>
            </a:xfrm>
            <a:custGeom>
              <a:avLst/>
              <a:gdLst>
                <a:gd name="connsiteX0" fmla="*/ 200035 w 214731"/>
                <a:gd name="connsiteY0" fmla="*/ 24614 h 129311"/>
                <a:gd name="connsiteX1" fmla="*/ 198757 w 214731"/>
                <a:gd name="connsiteY1" fmla="*/ 15676 h 129311"/>
                <a:gd name="connsiteX2" fmla="*/ 191089 w 214731"/>
                <a:gd name="connsiteY2" fmla="*/ 15676 h 129311"/>
                <a:gd name="connsiteX3" fmla="*/ 177671 w 214731"/>
                <a:gd name="connsiteY3" fmla="*/ 25891 h 129311"/>
                <a:gd name="connsiteX4" fmla="*/ 25590 w 214731"/>
                <a:gd name="connsiteY4" fmla="*/ 38020 h 129311"/>
                <a:gd name="connsiteX5" fmla="*/ 30 w 214731"/>
                <a:gd name="connsiteY5" fmla="*/ 108244 h 129311"/>
                <a:gd name="connsiteX6" fmla="*/ 6420 w 214731"/>
                <a:gd name="connsiteY6" fmla="*/ 114628 h 129311"/>
                <a:gd name="connsiteX7" fmla="*/ 12810 w 214731"/>
                <a:gd name="connsiteY7" fmla="*/ 108244 h 129311"/>
                <a:gd name="connsiteX8" fmla="*/ 107381 w 214731"/>
                <a:gd name="connsiteY8" fmla="*/ 13123 h 129311"/>
                <a:gd name="connsiteX9" fmla="*/ 166807 w 214731"/>
                <a:gd name="connsiteY9" fmla="*/ 34190 h 129311"/>
                <a:gd name="connsiteX10" fmla="*/ 92684 w 214731"/>
                <a:gd name="connsiteY10" fmla="*/ 91007 h 129311"/>
                <a:gd name="connsiteX11" fmla="*/ 92045 w 214731"/>
                <a:gd name="connsiteY11" fmla="*/ 91646 h 129311"/>
                <a:gd name="connsiteX12" fmla="*/ 92045 w 214731"/>
                <a:gd name="connsiteY12" fmla="*/ 122927 h 129311"/>
                <a:gd name="connsiteX13" fmla="*/ 107381 w 214731"/>
                <a:gd name="connsiteY13" fmla="*/ 129311 h 129311"/>
                <a:gd name="connsiteX14" fmla="*/ 107381 w 214731"/>
                <a:gd name="connsiteY14" fmla="*/ 129311 h 129311"/>
                <a:gd name="connsiteX15" fmla="*/ 122717 w 214731"/>
                <a:gd name="connsiteY15" fmla="*/ 122927 h 129311"/>
                <a:gd name="connsiteX16" fmla="*/ 123356 w 214731"/>
                <a:gd name="connsiteY16" fmla="*/ 122289 h 129311"/>
                <a:gd name="connsiteX17" fmla="*/ 180866 w 214731"/>
                <a:gd name="connsiteY17" fmla="*/ 48873 h 129311"/>
                <a:gd name="connsiteX18" fmla="*/ 201952 w 214731"/>
                <a:gd name="connsiteY18" fmla="*/ 108882 h 129311"/>
                <a:gd name="connsiteX19" fmla="*/ 208342 w 214731"/>
                <a:gd name="connsiteY19" fmla="*/ 115266 h 129311"/>
                <a:gd name="connsiteX20" fmla="*/ 214732 w 214731"/>
                <a:gd name="connsiteY20" fmla="*/ 108882 h 129311"/>
                <a:gd name="connsiteX21" fmla="*/ 188533 w 214731"/>
                <a:gd name="connsiteY21" fmla="*/ 38659 h 129311"/>
                <a:gd name="connsiteX22" fmla="*/ 200035 w 214731"/>
                <a:gd name="connsiteY22" fmla="*/ 24614 h 129311"/>
                <a:gd name="connsiteX23" fmla="*/ 113771 w 214731"/>
                <a:gd name="connsiteY23" fmla="*/ 113351 h 129311"/>
                <a:gd name="connsiteX24" fmla="*/ 107381 w 214731"/>
                <a:gd name="connsiteY24" fmla="*/ 115905 h 129311"/>
                <a:gd name="connsiteX25" fmla="*/ 107381 w 214731"/>
                <a:gd name="connsiteY25" fmla="*/ 115905 h 129311"/>
                <a:gd name="connsiteX26" fmla="*/ 100991 w 214731"/>
                <a:gd name="connsiteY26" fmla="*/ 113351 h 129311"/>
                <a:gd name="connsiteX27" fmla="*/ 100991 w 214731"/>
                <a:gd name="connsiteY27" fmla="*/ 100583 h 129311"/>
                <a:gd name="connsiteX28" fmla="*/ 158501 w 214731"/>
                <a:gd name="connsiteY28" fmla="*/ 56534 h 129311"/>
                <a:gd name="connsiteX29" fmla="*/ 113771 w 214731"/>
                <a:gd name="connsiteY29" fmla="*/ 113351 h 12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731" h="129311">
                  <a:moveTo>
                    <a:pt x="200035" y="24614"/>
                  </a:moveTo>
                  <a:cubicBezTo>
                    <a:pt x="201952" y="22060"/>
                    <a:pt x="201313" y="17592"/>
                    <a:pt x="198757" y="15676"/>
                  </a:cubicBezTo>
                  <a:cubicBezTo>
                    <a:pt x="196201" y="13761"/>
                    <a:pt x="193645" y="13761"/>
                    <a:pt x="191089" y="15676"/>
                  </a:cubicBezTo>
                  <a:lnTo>
                    <a:pt x="177671" y="25891"/>
                  </a:lnTo>
                  <a:cubicBezTo>
                    <a:pt x="132301" y="-13052"/>
                    <a:pt x="64568" y="-7306"/>
                    <a:pt x="25590" y="38020"/>
                  </a:cubicBezTo>
                  <a:cubicBezTo>
                    <a:pt x="8976" y="57811"/>
                    <a:pt x="-609" y="82070"/>
                    <a:pt x="30" y="108244"/>
                  </a:cubicBezTo>
                  <a:cubicBezTo>
                    <a:pt x="30" y="112074"/>
                    <a:pt x="2586" y="114628"/>
                    <a:pt x="6420" y="114628"/>
                  </a:cubicBezTo>
                  <a:cubicBezTo>
                    <a:pt x="10254" y="114628"/>
                    <a:pt x="12810" y="112074"/>
                    <a:pt x="12810" y="108244"/>
                  </a:cubicBezTo>
                  <a:cubicBezTo>
                    <a:pt x="12810" y="55895"/>
                    <a:pt x="54983" y="13123"/>
                    <a:pt x="107381" y="13123"/>
                  </a:cubicBezTo>
                  <a:cubicBezTo>
                    <a:pt x="129106" y="13123"/>
                    <a:pt x="150194" y="20784"/>
                    <a:pt x="166807" y="34190"/>
                  </a:cubicBezTo>
                  <a:lnTo>
                    <a:pt x="92684" y="91007"/>
                  </a:lnTo>
                  <a:lnTo>
                    <a:pt x="92045" y="91646"/>
                  </a:lnTo>
                  <a:cubicBezTo>
                    <a:pt x="83738" y="99945"/>
                    <a:pt x="83738" y="113990"/>
                    <a:pt x="92045" y="122927"/>
                  </a:cubicBezTo>
                  <a:cubicBezTo>
                    <a:pt x="95879" y="126758"/>
                    <a:pt x="101630" y="129311"/>
                    <a:pt x="107381" y="129311"/>
                  </a:cubicBezTo>
                  <a:lnTo>
                    <a:pt x="107381" y="129311"/>
                  </a:lnTo>
                  <a:cubicBezTo>
                    <a:pt x="113132" y="129311"/>
                    <a:pt x="118883" y="126758"/>
                    <a:pt x="122717" y="122927"/>
                  </a:cubicBezTo>
                  <a:lnTo>
                    <a:pt x="123356" y="122289"/>
                  </a:lnTo>
                  <a:lnTo>
                    <a:pt x="180866" y="48873"/>
                  </a:lnTo>
                  <a:cubicBezTo>
                    <a:pt x="194923" y="65471"/>
                    <a:pt x="201952" y="87177"/>
                    <a:pt x="201952" y="108882"/>
                  </a:cubicBezTo>
                  <a:cubicBezTo>
                    <a:pt x="201952" y="112713"/>
                    <a:pt x="204508" y="115266"/>
                    <a:pt x="208342" y="115266"/>
                  </a:cubicBezTo>
                  <a:cubicBezTo>
                    <a:pt x="212176" y="115266"/>
                    <a:pt x="214732" y="112713"/>
                    <a:pt x="214732" y="108882"/>
                  </a:cubicBezTo>
                  <a:cubicBezTo>
                    <a:pt x="214732" y="83347"/>
                    <a:pt x="205786" y="58449"/>
                    <a:pt x="188533" y="38659"/>
                  </a:cubicBezTo>
                  <a:lnTo>
                    <a:pt x="200035" y="24614"/>
                  </a:lnTo>
                  <a:close/>
                  <a:moveTo>
                    <a:pt x="113771" y="113351"/>
                  </a:moveTo>
                  <a:cubicBezTo>
                    <a:pt x="111854" y="115266"/>
                    <a:pt x="109937" y="115905"/>
                    <a:pt x="107381" y="115905"/>
                  </a:cubicBezTo>
                  <a:lnTo>
                    <a:pt x="107381" y="115905"/>
                  </a:lnTo>
                  <a:cubicBezTo>
                    <a:pt x="104825" y="115905"/>
                    <a:pt x="102908" y="114628"/>
                    <a:pt x="100991" y="113351"/>
                  </a:cubicBezTo>
                  <a:cubicBezTo>
                    <a:pt x="97796" y="109521"/>
                    <a:pt x="97796" y="104414"/>
                    <a:pt x="100991" y="100583"/>
                  </a:cubicBezTo>
                  <a:lnTo>
                    <a:pt x="158501" y="56534"/>
                  </a:lnTo>
                  <a:lnTo>
                    <a:pt x="113771" y="113351"/>
                  </a:lnTo>
                  <a:close/>
                </a:path>
              </a:pathLst>
            </a:custGeom>
            <a:grpFill/>
            <a:ln w="6390" cap="flat">
              <a:noFill/>
              <a:prstDash val="solid"/>
              <a:miter/>
            </a:ln>
          </p:spPr>
          <p:txBody>
            <a:bodyPr rtlCol="0" anchor="ctr"/>
            <a:lstStyle/>
            <a:p>
              <a:endParaRPr lang="en-US"/>
            </a:p>
          </p:txBody>
        </p:sp>
      </p:grpSp>
    </p:spTree>
    <p:extLst>
      <p:ext uri="{BB962C8B-B14F-4D97-AF65-F5344CB8AC3E}">
        <p14:creationId xmlns:p14="http://schemas.microsoft.com/office/powerpoint/2010/main" val="12244802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538-4614-1C49-A7B2-2E05F76A4D12}"/>
              </a:ext>
            </a:extLst>
          </p:cNvPr>
          <p:cNvSpPr>
            <a:spLocks noGrp="1"/>
          </p:cNvSpPr>
          <p:nvPr>
            <p:ph type="title"/>
          </p:nvPr>
        </p:nvSpPr>
        <p:spPr>
          <a:xfrm>
            <a:off x="551688" y="1581632"/>
            <a:ext cx="4096512" cy="3276118"/>
          </a:xfrm>
        </p:spPr>
        <p:txBody>
          <a:bodyPr/>
          <a:lstStyle/>
          <a:p>
            <a:r>
              <a:rPr lang="en-US" b="1" dirty="0"/>
              <a:t>Thank You!</a:t>
            </a:r>
            <a:br>
              <a:rPr lang="en-US" dirty="0"/>
            </a:br>
            <a:br>
              <a:rPr lang="en-US" dirty="0"/>
            </a:br>
            <a:r>
              <a:rPr lang="en-US" dirty="0"/>
              <a:t>Any questions?</a:t>
            </a:r>
          </a:p>
        </p:txBody>
      </p:sp>
      <p:sp>
        <p:nvSpPr>
          <p:cNvPr id="3" name="TextBox 2">
            <a:extLst>
              <a:ext uri="{FF2B5EF4-FFF2-40B4-BE49-F238E27FC236}">
                <a16:creationId xmlns:a16="http://schemas.microsoft.com/office/drawing/2014/main" id="{2895B7A7-0615-4D33-A263-D5808D928AA1}"/>
              </a:ext>
            </a:extLst>
          </p:cNvPr>
          <p:cNvSpPr txBox="1"/>
          <p:nvPr/>
        </p:nvSpPr>
        <p:spPr>
          <a:xfrm>
            <a:off x="649996" y="5709308"/>
            <a:ext cx="8295701" cy="487313"/>
          </a:xfrm>
          <a:prstGeom prst="rect">
            <a:avLst/>
          </a:prstGeom>
          <a:noFill/>
        </p:spPr>
        <p:txBody>
          <a:bodyPr vert="horz" wrap="square" lIns="0" tIns="0" rIns="0" bIns="0" rtlCol="0">
            <a:spAutoFit/>
          </a:bodyPr>
          <a:lstStyle/>
          <a:p>
            <a:pPr>
              <a:spcBef>
                <a:spcPts val="200"/>
              </a:spcBef>
              <a:buSzPct val="100000"/>
            </a:pPr>
            <a:r>
              <a:rPr lang="en-US" dirty="0" err="1">
                <a:solidFill>
                  <a:schemeClr val="bg1"/>
                </a:solidFill>
              </a:rPr>
              <a:t>Dámaris</a:t>
            </a:r>
            <a:r>
              <a:rPr lang="en-US" dirty="0">
                <a:solidFill>
                  <a:schemeClr val="bg1"/>
                </a:solidFill>
              </a:rPr>
              <a:t> Flores Albores:  </a:t>
            </a:r>
            <a:r>
              <a:rPr lang="en-US" dirty="0">
                <a:solidFill>
                  <a:schemeClr val="bg1"/>
                </a:solidFill>
                <a:hlinkClick r:id="rId2">
                  <a:extLst>
                    <a:ext uri="{A12FA001-AC4F-418D-AE19-62706E023703}">
                      <ahyp:hlinkClr xmlns:ahyp="http://schemas.microsoft.com/office/drawing/2018/hyperlinkcolor" val="tx"/>
                    </a:ext>
                  </a:extLst>
                </a:hlinkClick>
              </a:rPr>
              <a:t>dfloresalbores@deloitte.com</a:t>
            </a:r>
            <a:r>
              <a:rPr lang="en-US" dirty="0">
                <a:solidFill>
                  <a:schemeClr val="bg1"/>
                </a:solidFill>
              </a:rPr>
              <a:t> </a:t>
            </a:r>
          </a:p>
          <a:p>
            <a:pPr>
              <a:spcBef>
                <a:spcPts val="200"/>
              </a:spcBef>
              <a:buSzPct val="100000"/>
            </a:pPr>
            <a:endParaRPr lang="en-US" sz="1200" dirty="0"/>
          </a:p>
        </p:txBody>
      </p:sp>
    </p:spTree>
    <p:extLst>
      <p:ext uri="{BB962C8B-B14F-4D97-AF65-F5344CB8AC3E}">
        <p14:creationId xmlns:p14="http://schemas.microsoft.com/office/powerpoint/2010/main" val="12015651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A0DADA-3D72-424A-94A7-131D20A1CED9}"/>
              </a:ext>
            </a:extLst>
          </p:cNvPr>
          <p:cNvSpPr>
            <a:spLocks noGrp="1"/>
          </p:cNvSpPr>
          <p:nvPr>
            <p:ph type="title"/>
          </p:nvPr>
        </p:nvSpPr>
        <p:spPr/>
        <p:txBody>
          <a:bodyPr/>
          <a:lstStyle/>
          <a:p>
            <a:r>
              <a:rPr lang="en-US"/>
              <a:t>Agenda</a:t>
            </a:r>
          </a:p>
        </p:txBody>
      </p:sp>
      <p:sp>
        <p:nvSpPr>
          <p:cNvPr id="5" name="TextBox 4">
            <a:extLst>
              <a:ext uri="{FF2B5EF4-FFF2-40B4-BE49-F238E27FC236}">
                <a16:creationId xmlns:a16="http://schemas.microsoft.com/office/drawing/2014/main" id="{D89998E0-046A-F44E-A936-A2E492D816D4}"/>
              </a:ext>
            </a:extLst>
          </p:cNvPr>
          <p:cNvSpPr txBox="1"/>
          <p:nvPr/>
        </p:nvSpPr>
        <p:spPr>
          <a:xfrm>
            <a:off x="2431228" y="1305383"/>
            <a:ext cx="535724"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1</a:t>
            </a:r>
          </a:p>
        </p:txBody>
      </p:sp>
      <p:sp>
        <p:nvSpPr>
          <p:cNvPr id="6" name="TextBox 5">
            <a:extLst>
              <a:ext uri="{FF2B5EF4-FFF2-40B4-BE49-F238E27FC236}">
                <a16:creationId xmlns:a16="http://schemas.microsoft.com/office/drawing/2014/main" id="{4A3A706C-62AF-9745-A009-06F94566D6D7}"/>
              </a:ext>
            </a:extLst>
          </p:cNvPr>
          <p:cNvSpPr txBox="1"/>
          <p:nvPr/>
        </p:nvSpPr>
        <p:spPr>
          <a:xfrm>
            <a:off x="3322709" y="1555397"/>
            <a:ext cx="1130631"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Overview</a:t>
            </a:r>
          </a:p>
        </p:txBody>
      </p:sp>
      <p:cxnSp>
        <p:nvCxnSpPr>
          <p:cNvPr id="7" name="Straight Connector 6">
            <a:extLst>
              <a:ext uri="{FF2B5EF4-FFF2-40B4-BE49-F238E27FC236}">
                <a16:creationId xmlns:a16="http://schemas.microsoft.com/office/drawing/2014/main" id="{4EC78DE7-D1D4-C54F-B592-65FF44DE9B74}"/>
              </a:ext>
            </a:extLst>
          </p:cNvPr>
          <p:cNvCxnSpPr/>
          <p:nvPr/>
        </p:nvCxnSpPr>
        <p:spPr>
          <a:xfrm>
            <a:off x="3092919" y="1397506"/>
            <a:ext cx="0" cy="646750"/>
          </a:xfrm>
          <a:prstGeom prst="line">
            <a:avLst/>
          </a:prstGeom>
          <a:ln w="63500">
            <a:solidFill>
              <a:srgbClr val="86BC2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C4DA48-C27B-5B4A-A226-DDC9ABA91CB3}"/>
              </a:ext>
            </a:extLst>
          </p:cNvPr>
          <p:cNvSpPr txBox="1"/>
          <p:nvPr/>
        </p:nvSpPr>
        <p:spPr>
          <a:xfrm>
            <a:off x="2431228" y="2456339"/>
            <a:ext cx="543739"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2</a:t>
            </a:r>
          </a:p>
        </p:txBody>
      </p:sp>
      <p:sp>
        <p:nvSpPr>
          <p:cNvPr id="10" name="TextBox 9">
            <a:extLst>
              <a:ext uri="{FF2B5EF4-FFF2-40B4-BE49-F238E27FC236}">
                <a16:creationId xmlns:a16="http://schemas.microsoft.com/office/drawing/2014/main" id="{E18AE20D-0E0D-9847-85A3-D79F1795988E}"/>
              </a:ext>
            </a:extLst>
          </p:cNvPr>
          <p:cNvSpPr txBox="1"/>
          <p:nvPr/>
        </p:nvSpPr>
        <p:spPr>
          <a:xfrm>
            <a:off x="3322709" y="2706353"/>
            <a:ext cx="4003404"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Data Understanding and Preparation</a:t>
            </a:r>
          </a:p>
        </p:txBody>
      </p:sp>
      <p:cxnSp>
        <p:nvCxnSpPr>
          <p:cNvPr id="11" name="Straight Connector 10">
            <a:extLst>
              <a:ext uri="{FF2B5EF4-FFF2-40B4-BE49-F238E27FC236}">
                <a16:creationId xmlns:a16="http://schemas.microsoft.com/office/drawing/2014/main" id="{A149275B-5F82-4949-82CD-9047CA8645B1}"/>
              </a:ext>
            </a:extLst>
          </p:cNvPr>
          <p:cNvCxnSpPr/>
          <p:nvPr/>
        </p:nvCxnSpPr>
        <p:spPr>
          <a:xfrm>
            <a:off x="3092919" y="2548462"/>
            <a:ext cx="0" cy="646750"/>
          </a:xfrm>
          <a:prstGeom prst="line">
            <a:avLst/>
          </a:prstGeom>
          <a:ln w="63500">
            <a:solidFill>
              <a:srgbClr val="43B02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8342D7-25EC-9741-B5CF-C1235FD355E0}"/>
              </a:ext>
            </a:extLst>
          </p:cNvPr>
          <p:cNvSpPr txBox="1"/>
          <p:nvPr/>
        </p:nvSpPr>
        <p:spPr>
          <a:xfrm>
            <a:off x="2431228" y="3607295"/>
            <a:ext cx="543739"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3</a:t>
            </a:r>
          </a:p>
        </p:txBody>
      </p:sp>
      <p:sp>
        <p:nvSpPr>
          <p:cNvPr id="14" name="TextBox 13">
            <a:extLst>
              <a:ext uri="{FF2B5EF4-FFF2-40B4-BE49-F238E27FC236}">
                <a16:creationId xmlns:a16="http://schemas.microsoft.com/office/drawing/2014/main" id="{BC52A068-73E2-134D-B964-530674C3CBF4}"/>
              </a:ext>
            </a:extLst>
          </p:cNvPr>
          <p:cNvSpPr txBox="1"/>
          <p:nvPr/>
        </p:nvSpPr>
        <p:spPr>
          <a:xfrm>
            <a:off x="3322709" y="3782316"/>
            <a:ext cx="2494594"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Modeling &amp; Evaluation</a:t>
            </a:r>
          </a:p>
        </p:txBody>
      </p:sp>
      <p:cxnSp>
        <p:nvCxnSpPr>
          <p:cNvPr id="15" name="Straight Connector 14">
            <a:extLst>
              <a:ext uri="{FF2B5EF4-FFF2-40B4-BE49-F238E27FC236}">
                <a16:creationId xmlns:a16="http://schemas.microsoft.com/office/drawing/2014/main" id="{1FD5B4CB-88EE-1D49-AE99-6A019C5B7600}"/>
              </a:ext>
            </a:extLst>
          </p:cNvPr>
          <p:cNvCxnSpPr/>
          <p:nvPr/>
        </p:nvCxnSpPr>
        <p:spPr>
          <a:xfrm>
            <a:off x="3092919" y="3699418"/>
            <a:ext cx="0" cy="646750"/>
          </a:xfrm>
          <a:prstGeom prst="line">
            <a:avLst/>
          </a:prstGeom>
          <a:ln w="63500">
            <a:solidFill>
              <a:srgbClr val="009A44"/>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10E5895-8DF4-9745-B862-7534E8D5A29E}"/>
              </a:ext>
            </a:extLst>
          </p:cNvPr>
          <p:cNvSpPr txBox="1"/>
          <p:nvPr/>
        </p:nvSpPr>
        <p:spPr>
          <a:xfrm>
            <a:off x="2431228" y="4758251"/>
            <a:ext cx="535724"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4</a:t>
            </a:r>
          </a:p>
        </p:txBody>
      </p:sp>
      <p:sp>
        <p:nvSpPr>
          <p:cNvPr id="18" name="TextBox 17">
            <a:extLst>
              <a:ext uri="{FF2B5EF4-FFF2-40B4-BE49-F238E27FC236}">
                <a16:creationId xmlns:a16="http://schemas.microsoft.com/office/drawing/2014/main" id="{2FE268EB-4EEB-F845-BB46-49DC77FBBD86}"/>
              </a:ext>
            </a:extLst>
          </p:cNvPr>
          <p:cNvSpPr txBox="1"/>
          <p:nvPr/>
        </p:nvSpPr>
        <p:spPr>
          <a:xfrm>
            <a:off x="3322709" y="5008265"/>
            <a:ext cx="1298945"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Next Steps</a:t>
            </a:r>
          </a:p>
        </p:txBody>
      </p:sp>
      <p:cxnSp>
        <p:nvCxnSpPr>
          <p:cNvPr id="19" name="Straight Connector 18">
            <a:extLst>
              <a:ext uri="{FF2B5EF4-FFF2-40B4-BE49-F238E27FC236}">
                <a16:creationId xmlns:a16="http://schemas.microsoft.com/office/drawing/2014/main" id="{12A778C6-20F9-EA48-A2A0-E11BEBCC71B5}"/>
              </a:ext>
            </a:extLst>
          </p:cNvPr>
          <p:cNvCxnSpPr/>
          <p:nvPr/>
        </p:nvCxnSpPr>
        <p:spPr>
          <a:xfrm>
            <a:off x="3092919" y="4850374"/>
            <a:ext cx="0" cy="646750"/>
          </a:xfrm>
          <a:prstGeom prst="line">
            <a:avLst/>
          </a:prstGeom>
          <a:ln w="63500">
            <a:solidFill>
              <a:srgbClr val="046A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1211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6A2-1C98-9C4C-B0F7-8444940228A1}"/>
              </a:ext>
            </a:extLst>
          </p:cNvPr>
          <p:cNvSpPr>
            <a:spLocks noGrp="1"/>
          </p:cNvSpPr>
          <p:nvPr>
            <p:ph type="title"/>
          </p:nvPr>
        </p:nvSpPr>
        <p:spPr>
          <a:xfrm>
            <a:off x="551687" y="1581632"/>
            <a:ext cx="4205247" cy="3276118"/>
          </a:xfrm>
        </p:spPr>
        <p:txBody>
          <a:bodyPr/>
          <a:lstStyle/>
          <a:p>
            <a:r>
              <a:rPr lang="en-US" dirty="0"/>
              <a:t>Overview </a:t>
            </a:r>
          </a:p>
        </p:txBody>
      </p:sp>
    </p:spTree>
    <p:extLst>
      <p:ext uri="{BB962C8B-B14F-4D97-AF65-F5344CB8AC3E}">
        <p14:creationId xmlns:p14="http://schemas.microsoft.com/office/powerpoint/2010/main" val="21652314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9"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159560" y="-208019"/>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cxnSp>
        <p:nvCxnSpPr>
          <p:cNvPr id="97" name="Straight Connector 96">
            <a:extLst>
              <a:ext uri="{FF2B5EF4-FFF2-40B4-BE49-F238E27FC236}">
                <a16:creationId xmlns:a16="http://schemas.microsoft.com/office/drawing/2014/main" id="{7A9EA57C-D645-46DB-B89E-B81A29608FD6}"/>
              </a:ext>
            </a:extLst>
          </p:cNvPr>
          <p:cNvCxnSpPr>
            <a:cxnSpLocks/>
          </p:cNvCxnSpPr>
          <p:nvPr/>
        </p:nvCxnSpPr>
        <p:spPr>
          <a:xfrm>
            <a:off x="1942755" y="2923415"/>
            <a:ext cx="509813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196052-F1D3-430A-8FBB-335298B00C9A}"/>
              </a:ext>
            </a:extLst>
          </p:cNvPr>
          <p:cNvSpPr txBox="1">
            <a:spLocks/>
          </p:cNvSpPr>
          <p:nvPr/>
        </p:nvSpPr>
        <p:spPr>
          <a:xfrm>
            <a:off x="1178550" y="1956142"/>
            <a:ext cx="10102850" cy="1522093"/>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solidFill>
                  <a:srgbClr val="000000"/>
                </a:solidFill>
                <a:latin typeface="+mn-lt"/>
                <a:ea typeface="Calibri" charset="0"/>
                <a:cs typeface="Calibri" charset="0"/>
              </a:rPr>
              <a:t>In order to understand the Mexican context and design better public policies, the ENOE collects information on occupation and employment from  the population.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b="1" dirty="0">
              <a:solidFill>
                <a:srgbClr val="000000"/>
              </a:solidFill>
              <a:latin typeface="+mn-lt"/>
              <a:ea typeface="Calibri" charset="0"/>
              <a:cs typeface="Calibri"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solidFill>
                  <a:srgbClr val="000000"/>
                </a:solidFill>
                <a:latin typeface="+mn-lt"/>
                <a:ea typeface="Calibri" charset="0"/>
                <a:cs typeface="Calibri" charset="0"/>
              </a:rPr>
              <a:t>However, 30% of the people who are surveyed do not answer how much they earn.</a:t>
            </a:r>
          </a:p>
        </p:txBody>
      </p:sp>
      <p:sp>
        <p:nvSpPr>
          <p:cNvPr id="3" name="Rectangle 2">
            <a:extLst>
              <a:ext uri="{FF2B5EF4-FFF2-40B4-BE49-F238E27FC236}">
                <a16:creationId xmlns:a16="http://schemas.microsoft.com/office/drawing/2014/main" id="{1E7F7EF6-A3B6-4BC8-B41C-7CF4F7588C46}"/>
              </a:ext>
            </a:extLst>
          </p:cNvPr>
          <p:cNvSpPr/>
          <p:nvPr/>
        </p:nvSpPr>
        <p:spPr bwMode="gray">
          <a:xfrm>
            <a:off x="3000022" y="5004078"/>
            <a:ext cx="2272145" cy="389529"/>
          </a:xfrm>
          <a:prstGeom prst="rect">
            <a:avLst/>
          </a:prstGeom>
          <a:noFill/>
          <a:ln w="571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8" name="Title 19">
            <a:extLst>
              <a:ext uri="{FF2B5EF4-FFF2-40B4-BE49-F238E27FC236}">
                <a16:creationId xmlns:a16="http://schemas.microsoft.com/office/drawing/2014/main" id="{542A2D49-C9B5-495D-B006-1A6D3233A1CC}"/>
              </a:ext>
            </a:extLst>
          </p:cNvPr>
          <p:cNvSpPr txBox="1">
            <a:spLocks/>
          </p:cNvSpPr>
          <p:nvPr/>
        </p:nvSpPr>
        <p:spPr>
          <a:xfrm>
            <a:off x="684428" y="615155"/>
            <a:ext cx="11252200" cy="505290"/>
          </a:xfrm>
          <a:prstGeom prst="rect">
            <a:avLst/>
          </a:prstGeom>
        </p:spPr>
        <p:txBody>
          <a:bodyPr/>
          <a:lstStyle>
            <a:lvl1pPr algn="l" defTabSz="1219170" rtl="0" eaLnBrk="1" latinLnBrk="0" hangingPunct="1">
              <a:spcBef>
                <a:spcPct val="0"/>
              </a:spcBef>
              <a:buNone/>
              <a:defRPr sz="20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sz="3200" dirty="0"/>
              <a:t>The Problem</a:t>
            </a:r>
            <a:endParaRPr lang="en-US" dirty="0"/>
          </a:p>
        </p:txBody>
      </p:sp>
    </p:spTree>
    <p:extLst>
      <p:ext uri="{BB962C8B-B14F-4D97-AF65-F5344CB8AC3E}">
        <p14:creationId xmlns:p14="http://schemas.microsoft.com/office/powerpoint/2010/main" val="41649415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1193"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0" y="-305732"/>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sp>
        <p:nvSpPr>
          <p:cNvPr id="2" name="Title 1">
            <a:extLst>
              <a:ext uri="{FF2B5EF4-FFF2-40B4-BE49-F238E27FC236}">
                <a16:creationId xmlns:a16="http://schemas.microsoft.com/office/drawing/2014/main" id="{96196052-F1D3-430A-8FBB-335298B00C9A}"/>
              </a:ext>
            </a:extLst>
          </p:cNvPr>
          <p:cNvSpPr txBox="1">
            <a:spLocks/>
          </p:cNvSpPr>
          <p:nvPr/>
        </p:nvSpPr>
        <p:spPr>
          <a:xfrm>
            <a:off x="1205780" y="1609257"/>
            <a:ext cx="10102850" cy="1297070"/>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lang="en-US" sz="2800" b="1" dirty="0">
                <a:solidFill>
                  <a:srgbClr val="000000"/>
                </a:solidFill>
                <a:latin typeface="+mn-lt"/>
                <a:ea typeface="Calibri" charset="0"/>
                <a:cs typeface="Calibri" charset="0"/>
              </a:rPr>
              <a:t>The income predictor helps by filling in the missing data for better social analytics purposes. </a:t>
            </a:r>
          </a:p>
          <a:p>
            <a:pPr marL="0" marR="0" lvl="0" indent="0" algn="ctr" defTabSz="914400" rtl="0" eaLnBrk="1" fontAlgn="auto" latinLnBrk="0" hangingPunct="1">
              <a:lnSpc>
                <a:spcPct val="150000"/>
              </a:lnSpc>
              <a:spcBef>
                <a:spcPct val="0"/>
              </a:spcBef>
              <a:spcAft>
                <a:spcPts val="0"/>
              </a:spcAft>
              <a:buClrTx/>
              <a:buSzTx/>
              <a:buFontTx/>
              <a:buNone/>
              <a:tabLst/>
              <a:defRPr/>
            </a:pPr>
            <a:endParaRPr lang="en-US" sz="2800" b="1" dirty="0">
              <a:solidFill>
                <a:srgbClr val="000000"/>
              </a:solidFill>
              <a:latin typeface="+mn-lt"/>
              <a:ea typeface="Calibri" charset="0"/>
              <a:cs typeface="Calibri" charset="0"/>
            </a:endParaRPr>
          </a:p>
          <a:p>
            <a:pPr marL="0" marR="0" lvl="0" indent="0" algn="ctr" defTabSz="914400" rtl="0" eaLnBrk="1" fontAlgn="auto" latinLnBrk="0" hangingPunct="1">
              <a:lnSpc>
                <a:spcPct val="150000"/>
              </a:lnSpc>
              <a:spcBef>
                <a:spcPct val="0"/>
              </a:spcBef>
              <a:spcAft>
                <a:spcPts val="0"/>
              </a:spcAft>
              <a:buClrTx/>
              <a:buSzTx/>
              <a:buFontTx/>
              <a:buNone/>
              <a:tabLst/>
              <a:defRPr/>
            </a:pPr>
            <a:r>
              <a:rPr lang="en-US" sz="2800" b="1" dirty="0">
                <a:solidFill>
                  <a:srgbClr val="000000"/>
                </a:solidFill>
                <a:latin typeface="+mn-lt"/>
                <a:ea typeface="Calibri" charset="0"/>
                <a:cs typeface="Calibri" charset="0"/>
              </a:rPr>
              <a:t>It also give us the opportunity to highlight the inequalities and to analyze how much does some features are factors into determining income.</a:t>
            </a:r>
            <a:endParaRPr kumimoji="0" lang="en-US" sz="2800" b="0" i="0" u="none" strike="noStrike" kern="1200" cap="none" spc="-100" normalizeH="0" baseline="0" noProof="0" dirty="0">
              <a:ln>
                <a:noFill/>
              </a:ln>
              <a:solidFill>
                <a:srgbClr val="000000"/>
              </a:solidFill>
              <a:effectLst/>
              <a:uLnTx/>
              <a:uFillTx/>
              <a:latin typeface="+mn-lt"/>
              <a:ea typeface="Calibri" charset="0"/>
              <a:cs typeface="Calibri" charset="0"/>
            </a:endParaRPr>
          </a:p>
        </p:txBody>
      </p:sp>
      <p:cxnSp>
        <p:nvCxnSpPr>
          <p:cNvPr id="6" name="Straight Connector 5">
            <a:extLst>
              <a:ext uri="{FF2B5EF4-FFF2-40B4-BE49-F238E27FC236}">
                <a16:creationId xmlns:a16="http://schemas.microsoft.com/office/drawing/2014/main" id="{016A1726-C506-430D-919B-0DAE1CC1E50E}"/>
              </a:ext>
            </a:extLst>
          </p:cNvPr>
          <p:cNvCxnSpPr/>
          <p:nvPr/>
        </p:nvCxnSpPr>
        <p:spPr>
          <a:xfrm>
            <a:off x="6814963" y="4152144"/>
            <a:ext cx="4241751" cy="16768"/>
          </a:xfrm>
          <a:prstGeom prst="line">
            <a:avLst/>
          </a:prstGeom>
          <a:ln w="38100">
            <a:solidFill>
              <a:schemeClr val="accent5"/>
            </a:solidFill>
          </a:ln>
        </p:spPr>
        <p:style>
          <a:lnRef idx="1">
            <a:schemeClr val="accent2"/>
          </a:lnRef>
          <a:fillRef idx="0">
            <a:schemeClr val="accent2"/>
          </a:fillRef>
          <a:effectRef idx="0">
            <a:schemeClr val="accent2"/>
          </a:effectRef>
          <a:fontRef idx="minor">
            <a:schemeClr val="tx1"/>
          </a:fontRef>
        </p:style>
      </p:cxnSp>
      <p:sp>
        <p:nvSpPr>
          <p:cNvPr id="4" name="Rectangle 3">
            <a:extLst>
              <a:ext uri="{FF2B5EF4-FFF2-40B4-BE49-F238E27FC236}">
                <a16:creationId xmlns:a16="http://schemas.microsoft.com/office/drawing/2014/main" id="{4AD20904-94C0-4CE8-AF43-0E56290C4D5E}"/>
              </a:ext>
            </a:extLst>
          </p:cNvPr>
          <p:cNvSpPr/>
          <p:nvPr/>
        </p:nvSpPr>
        <p:spPr bwMode="gray">
          <a:xfrm>
            <a:off x="6356732" y="1805912"/>
            <a:ext cx="4223731" cy="530888"/>
          </a:xfrm>
          <a:prstGeom prst="rect">
            <a:avLst/>
          </a:prstGeom>
          <a:noFill/>
          <a:ln w="57150" algn="ctr">
            <a:solidFill>
              <a:schemeClr val="accent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97" name="Straight Connector 96">
            <a:extLst>
              <a:ext uri="{FF2B5EF4-FFF2-40B4-BE49-F238E27FC236}">
                <a16:creationId xmlns:a16="http://schemas.microsoft.com/office/drawing/2014/main" id="{A08CB28C-71CE-44A3-AE1D-8235BCA91F04}"/>
              </a:ext>
            </a:extLst>
          </p:cNvPr>
          <p:cNvCxnSpPr/>
          <p:nvPr/>
        </p:nvCxnSpPr>
        <p:spPr>
          <a:xfrm>
            <a:off x="4115429" y="5460772"/>
            <a:ext cx="4241751" cy="16768"/>
          </a:xfrm>
          <a:prstGeom prst="line">
            <a:avLst/>
          </a:prstGeom>
          <a:ln w="38100">
            <a:solidFill>
              <a:schemeClr val="accent5"/>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68731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538-4614-1C49-A7B2-2E05F76A4D12}"/>
              </a:ext>
            </a:extLst>
          </p:cNvPr>
          <p:cNvSpPr>
            <a:spLocks noGrp="1"/>
          </p:cNvSpPr>
          <p:nvPr>
            <p:ph type="title"/>
          </p:nvPr>
        </p:nvSpPr>
        <p:spPr>
          <a:xfrm>
            <a:off x="551688" y="1581632"/>
            <a:ext cx="4096512" cy="3276118"/>
          </a:xfrm>
        </p:spPr>
        <p:txBody>
          <a:bodyPr/>
          <a:lstStyle/>
          <a:p>
            <a:r>
              <a:rPr lang="en-US" dirty="0"/>
              <a:t>Data Understanding &amp; Preparation</a:t>
            </a:r>
          </a:p>
        </p:txBody>
      </p:sp>
    </p:spTree>
    <p:extLst>
      <p:ext uri="{BB962C8B-B14F-4D97-AF65-F5344CB8AC3E}">
        <p14:creationId xmlns:p14="http://schemas.microsoft.com/office/powerpoint/2010/main" val="33011936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5">
            <a:extLst>
              <a:ext uri="{FF2B5EF4-FFF2-40B4-BE49-F238E27FC236}">
                <a16:creationId xmlns:a16="http://schemas.microsoft.com/office/drawing/2014/main" id="{849915A6-81AB-44DC-995E-A9F603F94075}"/>
              </a:ext>
            </a:extLst>
          </p:cNvPr>
          <p:cNvSpPr>
            <a:spLocks/>
          </p:cNvSpPr>
          <p:nvPr/>
        </p:nvSpPr>
        <p:spPr bwMode="auto">
          <a:xfrm>
            <a:off x="0" y="2427665"/>
            <a:ext cx="12191999" cy="915142"/>
          </a:xfrm>
          <a:custGeom>
            <a:avLst/>
            <a:gdLst>
              <a:gd name="T0" fmla="*/ 78 w 12526"/>
              <a:gd name="T1" fmla="*/ 1088 h 1212"/>
              <a:gd name="T2" fmla="*/ 223 w 12526"/>
              <a:gd name="T3" fmla="*/ 1065 h 1212"/>
              <a:gd name="T4" fmla="*/ 357 w 12526"/>
              <a:gd name="T5" fmla="*/ 1019 h 1212"/>
              <a:gd name="T6" fmla="*/ 481 w 12526"/>
              <a:gd name="T7" fmla="*/ 957 h 1212"/>
              <a:gd name="T8" fmla="*/ 601 w 12526"/>
              <a:gd name="T9" fmla="*/ 881 h 1212"/>
              <a:gd name="T10" fmla="*/ 903 w 12526"/>
              <a:gd name="T11" fmla="*/ 647 h 1212"/>
              <a:gd name="T12" fmla="*/ 1138 w 12526"/>
              <a:gd name="T13" fmla="*/ 469 h 1212"/>
              <a:gd name="T14" fmla="*/ 1291 w 12526"/>
              <a:gd name="T15" fmla="*/ 369 h 1212"/>
              <a:gd name="T16" fmla="*/ 1460 w 12526"/>
              <a:gd name="T17" fmla="*/ 275 h 1212"/>
              <a:gd name="T18" fmla="*/ 1649 w 12526"/>
              <a:gd name="T19" fmla="*/ 190 h 1212"/>
              <a:gd name="T20" fmla="*/ 1863 w 12526"/>
              <a:gd name="T21" fmla="*/ 116 h 1212"/>
              <a:gd name="T22" fmla="*/ 2105 w 12526"/>
              <a:gd name="T23" fmla="*/ 58 h 1212"/>
              <a:gd name="T24" fmla="*/ 2378 w 12526"/>
              <a:gd name="T25" fmla="*/ 19 h 1212"/>
              <a:gd name="T26" fmla="*/ 2684 w 12526"/>
              <a:gd name="T27" fmla="*/ 0 h 1212"/>
              <a:gd name="T28" fmla="*/ 2930 w 12526"/>
              <a:gd name="T29" fmla="*/ 3 h 1212"/>
              <a:gd name="T30" fmla="*/ 3227 w 12526"/>
              <a:gd name="T31" fmla="*/ 29 h 1212"/>
              <a:gd name="T32" fmla="*/ 3488 w 12526"/>
              <a:gd name="T33" fmla="*/ 79 h 1212"/>
              <a:gd name="T34" fmla="*/ 3720 w 12526"/>
              <a:gd name="T35" fmla="*/ 148 h 1212"/>
              <a:gd name="T36" fmla="*/ 3928 w 12526"/>
              <a:gd name="T37" fmla="*/ 233 h 1212"/>
              <a:gd name="T38" fmla="*/ 4117 w 12526"/>
              <a:gd name="T39" fmla="*/ 331 h 1212"/>
              <a:gd name="T40" fmla="*/ 4293 w 12526"/>
              <a:gd name="T41" fmla="*/ 437 h 1212"/>
              <a:gd name="T42" fmla="*/ 4623 w 12526"/>
              <a:gd name="T43" fmla="*/ 663 h 1212"/>
              <a:gd name="T44" fmla="*/ 4872 w 12526"/>
              <a:gd name="T45" fmla="*/ 828 h 1212"/>
              <a:gd name="T46" fmla="*/ 5050 w 12526"/>
              <a:gd name="T47" fmla="*/ 932 h 1212"/>
              <a:gd name="T48" fmla="*/ 5243 w 12526"/>
              <a:gd name="T49" fmla="*/ 1023 h 1212"/>
              <a:gd name="T50" fmla="*/ 5455 w 12526"/>
              <a:gd name="T51" fmla="*/ 1100 h 1212"/>
              <a:gd name="T52" fmla="*/ 5692 w 12526"/>
              <a:gd name="T53" fmla="*/ 1161 h 1212"/>
              <a:gd name="T54" fmla="*/ 5960 w 12526"/>
              <a:gd name="T55" fmla="*/ 1200 h 1212"/>
              <a:gd name="T56" fmla="*/ 6264 w 12526"/>
              <a:gd name="T57" fmla="*/ 1212 h 1212"/>
              <a:gd name="T58" fmla="*/ 6494 w 12526"/>
              <a:gd name="T59" fmla="*/ 1205 h 1212"/>
              <a:gd name="T60" fmla="*/ 6771 w 12526"/>
              <a:gd name="T61" fmla="*/ 1172 h 1212"/>
              <a:gd name="T62" fmla="*/ 7018 w 12526"/>
              <a:gd name="T63" fmla="*/ 1117 h 1212"/>
              <a:gd name="T64" fmla="*/ 7238 w 12526"/>
              <a:gd name="T65" fmla="*/ 1044 h 1212"/>
              <a:gd name="T66" fmla="*/ 7437 w 12526"/>
              <a:gd name="T67" fmla="*/ 955 h 1212"/>
              <a:gd name="T68" fmla="*/ 7620 w 12526"/>
              <a:gd name="T69" fmla="*/ 855 h 1212"/>
              <a:gd name="T70" fmla="*/ 7834 w 12526"/>
              <a:gd name="T71" fmla="*/ 719 h 1212"/>
              <a:gd name="T72" fmla="*/ 8166 w 12526"/>
              <a:gd name="T73" fmla="*/ 493 h 1212"/>
              <a:gd name="T74" fmla="*/ 8382 w 12526"/>
              <a:gd name="T75" fmla="*/ 357 h 1212"/>
              <a:gd name="T76" fmla="*/ 8567 w 12526"/>
              <a:gd name="T77" fmla="*/ 257 h 1212"/>
              <a:gd name="T78" fmla="*/ 8768 w 12526"/>
              <a:gd name="T79" fmla="*/ 168 h 1212"/>
              <a:gd name="T80" fmla="*/ 8992 w 12526"/>
              <a:gd name="T81" fmla="*/ 95 h 1212"/>
              <a:gd name="T82" fmla="*/ 9242 w 12526"/>
              <a:gd name="T83" fmla="*/ 40 h 1212"/>
              <a:gd name="T84" fmla="*/ 9523 w 12526"/>
              <a:gd name="T85" fmla="*/ 7 h 1212"/>
              <a:gd name="T86" fmla="*/ 9758 w 12526"/>
              <a:gd name="T87" fmla="*/ 0 h 1212"/>
              <a:gd name="T88" fmla="*/ 10069 w 12526"/>
              <a:gd name="T89" fmla="*/ 11 h 1212"/>
              <a:gd name="T90" fmla="*/ 10346 w 12526"/>
              <a:gd name="T91" fmla="*/ 46 h 1212"/>
              <a:gd name="T92" fmla="*/ 10595 w 12526"/>
              <a:gd name="T93" fmla="*/ 100 h 1212"/>
              <a:gd name="T94" fmla="*/ 10816 w 12526"/>
              <a:gd name="T95" fmla="*/ 170 h 1212"/>
              <a:gd name="T96" fmla="*/ 11013 w 12526"/>
              <a:gd name="T97" fmla="*/ 253 h 1212"/>
              <a:gd name="T98" fmla="*/ 11190 w 12526"/>
              <a:gd name="T99" fmla="*/ 345 h 1212"/>
              <a:gd name="T100" fmla="*/ 11350 w 12526"/>
              <a:gd name="T101" fmla="*/ 444 h 1212"/>
              <a:gd name="T102" fmla="*/ 11630 w 12526"/>
              <a:gd name="T103" fmla="*/ 647 h 1212"/>
              <a:gd name="T104" fmla="*/ 11939 w 12526"/>
              <a:gd name="T105" fmla="*/ 881 h 1212"/>
              <a:gd name="T106" fmla="*/ 12060 w 12526"/>
              <a:gd name="T107" fmla="*/ 957 h 1212"/>
              <a:gd name="T108" fmla="*/ 12183 w 12526"/>
              <a:gd name="T109" fmla="*/ 1019 h 1212"/>
              <a:gd name="T110" fmla="*/ 12314 w 12526"/>
              <a:gd name="T111" fmla="*/ 1065 h 1212"/>
              <a:gd name="T112" fmla="*/ 12453 w 12526"/>
              <a:gd name="T113" fmla="*/ 108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26" h="1212">
                <a:moveTo>
                  <a:pt x="0" y="1091"/>
                </a:moveTo>
                <a:lnTo>
                  <a:pt x="0" y="1091"/>
                </a:lnTo>
                <a:lnTo>
                  <a:pt x="40" y="1091"/>
                </a:lnTo>
                <a:lnTo>
                  <a:pt x="78" y="1088"/>
                </a:lnTo>
                <a:lnTo>
                  <a:pt x="116" y="1085"/>
                </a:lnTo>
                <a:lnTo>
                  <a:pt x="152" y="1079"/>
                </a:lnTo>
                <a:lnTo>
                  <a:pt x="188" y="1072"/>
                </a:lnTo>
                <a:lnTo>
                  <a:pt x="223" y="1065"/>
                </a:lnTo>
                <a:lnTo>
                  <a:pt x="258" y="1055"/>
                </a:lnTo>
                <a:lnTo>
                  <a:pt x="291" y="1045"/>
                </a:lnTo>
                <a:lnTo>
                  <a:pt x="324" y="1033"/>
                </a:lnTo>
                <a:lnTo>
                  <a:pt x="357" y="1019"/>
                </a:lnTo>
                <a:lnTo>
                  <a:pt x="388" y="1006"/>
                </a:lnTo>
                <a:lnTo>
                  <a:pt x="420" y="991"/>
                </a:lnTo>
                <a:lnTo>
                  <a:pt x="450" y="975"/>
                </a:lnTo>
                <a:lnTo>
                  <a:pt x="481" y="957"/>
                </a:lnTo>
                <a:lnTo>
                  <a:pt x="512" y="939"/>
                </a:lnTo>
                <a:lnTo>
                  <a:pt x="542" y="921"/>
                </a:lnTo>
                <a:lnTo>
                  <a:pt x="572" y="901"/>
                </a:lnTo>
                <a:lnTo>
                  <a:pt x="601" y="881"/>
                </a:lnTo>
                <a:lnTo>
                  <a:pt x="661" y="838"/>
                </a:lnTo>
                <a:lnTo>
                  <a:pt x="720" y="793"/>
                </a:lnTo>
                <a:lnTo>
                  <a:pt x="780" y="746"/>
                </a:lnTo>
                <a:lnTo>
                  <a:pt x="903" y="647"/>
                </a:lnTo>
                <a:lnTo>
                  <a:pt x="968" y="597"/>
                </a:lnTo>
                <a:lnTo>
                  <a:pt x="1034" y="545"/>
                </a:lnTo>
                <a:lnTo>
                  <a:pt x="1102" y="494"/>
                </a:lnTo>
                <a:lnTo>
                  <a:pt x="1138" y="469"/>
                </a:lnTo>
                <a:lnTo>
                  <a:pt x="1175" y="444"/>
                </a:lnTo>
                <a:lnTo>
                  <a:pt x="1213" y="418"/>
                </a:lnTo>
                <a:lnTo>
                  <a:pt x="1251" y="393"/>
                </a:lnTo>
                <a:lnTo>
                  <a:pt x="1291" y="369"/>
                </a:lnTo>
                <a:lnTo>
                  <a:pt x="1331" y="345"/>
                </a:lnTo>
                <a:lnTo>
                  <a:pt x="1373" y="321"/>
                </a:lnTo>
                <a:lnTo>
                  <a:pt x="1415" y="298"/>
                </a:lnTo>
                <a:lnTo>
                  <a:pt x="1460" y="275"/>
                </a:lnTo>
                <a:lnTo>
                  <a:pt x="1505" y="253"/>
                </a:lnTo>
                <a:lnTo>
                  <a:pt x="1552" y="231"/>
                </a:lnTo>
                <a:lnTo>
                  <a:pt x="1600" y="210"/>
                </a:lnTo>
                <a:lnTo>
                  <a:pt x="1649" y="190"/>
                </a:lnTo>
                <a:lnTo>
                  <a:pt x="1701" y="170"/>
                </a:lnTo>
                <a:lnTo>
                  <a:pt x="1753" y="152"/>
                </a:lnTo>
                <a:lnTo>
                  <a:pt x="1807" y="134"/>
                </a:lnTo>
                <a:lnTo>
                  <a:pt x="1863" y="116"/>
                </a:lnTo>
                <a:lnTo>
                  <a:pt x="1921" y="100"/>
                </a:lnTo>
                <a:lnTo>
                  <a:pt x="1980" y="85"/>
                </a:lnTo>
                <a:lnTo>
                  <a:pt x="2042" y="70"/>
                </a:lnTo>
                <a:lnTo>
                  <a:pt x="2105" y="58"/>
                </a:lnTo>
                <a:lnTo>
                  <a:pt x="2169" y="46"/>
                </a:lnTo>
                <a:lnTo>
                  <a:pt x="2237" y="36"/>
                </a:lnTo>
                <a:lnTo>
                  <a:pt x="2306" y="26"/>
                </a:lnTo>
                <a:lnTo>
                  <a:pt x="2378" y="19"/>
                </a:lnTo>
                <a:lnTo>
                  <a:pt x="2451" y="11"/>
                </a:lnTo>
                <a:lnTo>
                  <a:pt x="2526" y="6"/>
                </a:lnTo>
                <a:lnTo>
                  <a:pt x="2604" y="3"/>
                </a:lnTo>
                <a:lnTo>
                  <a:pt x="2684" y="0"/>
                </a:lnTo>
                <a:lnTo>
                  <a:pt x="2768" y="0"/>
                </a:lnTo>
                <a:lnTo>
                  <a:pt x="2768" y="0"/>
                </a:lnTo>
                <a:lnTo>
                  <a:pt x="2850" y="0"/>
                </a:lnTo>
                <a:lnTo>
                  <a:pt x="2930" y="3"/>
                </a:lnTo>
                <a:lnTo>
                  <a:pt x="3008" y="7"/>
                </a:lnTo>
                <a:lnTo>
                  <a:pt x="3083" y="12"/>
                </a:lnTo>
                <a:lnTo>
                  <a:pt x="3156" y="21"/>
                </a:lnTo>
                <a:lnTo>
                  <a:pt x="3227" y="29"/>
                </a:lnTo>
                <a:lnTo>
                  <a:pt x="3294" y="40"/>
                </a:lnTo>
                <a:lnTo>
                  <a:pt x="3361" y="51"/>
                </a:lnTo>
                <a:lnTo>
                  <a:pt x="3426" y="64"/>
                </a:lnTo>
                <a:lnTo>
                  <a:pt x="3488" y="79"/>
                </a:lnTo>
                <a:lnTo>
                  <a:pt x="3548" y="95"/>
                </a:lnTo>
                <a:lnTo>
                  <a:pt x="3607" y="112"/>
                </a:lnTo>
                <a:lnTo>
                  <a:pt x="3665" y="129"/>
                </a:lnTo>
                <a:lnTo>
                  <a:pt x="3720" y="148"/>
                </a:lnTo>
                <a:lnTo>
                  <a:pt x="3775" y="168"/>
                </a:lnTo>
                <a:lnTo>
                  <a:pt x="3827" y="189"/>
                </a:lnTo>
                <a:lnTo>
                  <a:pt x="3878" y="211"/>
                </a:lnTo>
                <a:lnTo>
                  <a:pt x="3928" y="233"/>
                </a:lnTo>
                <a:lnTo>
                  <a:pt x="3977" y="257"/>
                </a:lnTo>
                <a:lnTo>
                  <a:pt x="4025" y="280"/>
                </a:lnTo>
                <a:lnTo>
                  <a:pt x="4072" y="306"/>
                </a:lnTo>
                <a:lnTo>
                  <a:pt x="4117" y="331"/>
                </a:lnTo>
                <a:lnTo>
                  <a:pt x="4162" y="357"/>
                </a:lnTo>
                <a:lnTo>
                  <a:pt x="4206" y="384"/>
                </a:lnTo>
                <a:lnTo>
                  <a:pt x="4250" y="410"/>
                </a:lnTo>
                <a:lnTo>
                  <a:pt x="4293" y="437"/>
                </a:lnTo>
                <a:lnTo>
                  <a:pt x="4377" y="493"/>
                </a:lnTo>
                <a:lnTo>
                  <a:pt x="4459" y="549"/>
                </a:lnTo>
                <a:lnTo>
                  <a:pt x="4541" y="606"/>
                </a:lnTo>
                <a:lnTo>
                  <a:pt x="4623" y="663"/>
                </a:lnTo>
                <a:lnTo>
                  <a:pt x="4705" y="719"/>
                </a:lnTo>
                <a:lnTo>
                  <a:pt x="4788" y="775"/>
                </a:lnTo>
                <a:lnTo>
                  <a:pt x="4830" y="802"/>
                </a:lnTo>
                <a:lnTo>
                  <a:pt x="4872" y="828"/>
                </a:lnTo>
                <a:lnTo>
                  <a:pt x="4916" y="855"/>
                </a:lnTo>
                <a:lnTo>
                  <a:pt x="4960" y="881"/>
                </a:lnTo>
                <a:lnTo>
                  <a:pt x="5005" y="906"/>
                </a:lnTo>
                <a:lnTo>
                  <a:pt x="5050" y="932"/>
                </a:lnTo>
                <a:lnTo>
                  <a:pt x="5096" y="955"/>
                </a:lnTo>
                <a:lnTo>
                  <a:pt x="5144" y="979"/>
                </a:lnTo>
                <a:lnTo>
                  <a:pt x="5192" y="1001"/>
                </a:lnTo>
                <a:lnTo>
                  <a:pt x="5243" y="1023"/>
                </a:lnTo>
                <a:lnTo>
                  <a:pt x="5293" y="1044"/>
                </a:lnTo>
                <a:lnTo>
                  <a:pt x="5346" y="1064"/>
                </a:lnTo>
                <a:lnTo>
                  <a:pt x="5400" y="1083"/>
                </a:lnTo>
                <a:lnTo>
                  <a:pt x="5455" y="1100"/>
                </a:lnTo>
                <a:lnTo>
                  <a:pt x="5511" y="1117"/>
                </a:lnTo>
                <a:lnTo>
                  <a:pt x="5569" y="1133"/>
                </a:lnTo>
                <a:lnTo>
                  <a:pt x="5631" y="1148"/>
                </a:lnTo>
                <a:lnTo>
                  <a:pt x="5692" y="1161"/>
                </a:lnTo>
                <a:lnTo>
                  <a:pt x="5756" y="1172"/>
                </a:lnTo>
                <a:lnTo>
                  <a:pt x="5822" y="1183"/>
                </a:lnTo>
                <a:lnTo>
                  <a:pt x="5890" y="1191"/>
                </a:lnTo>
                <a:lnTo>
                  <a:pt x="5960" y="1200"/>
                </a:lnTo>
                <a:lnTo>
                  <a:pt x="6032" y="1205"/>
                </a:lnTo>
                <a:lnTo>
                  <a:pt x="6107" y="1209"/>
                </a:lnTo>
                <a:lnTo>
                  <a:pt x="6183" y="1212"/>
                </a:lnTo>
                <a:lnTo>
                  <a:pt x="6264" y="1212"/>
                </a:lnTo>
                <a:lnTo>
                  <a:pt x="6264" y="1212"/>
                </a:lnTo>
                <a:lnTo>
                  <a:pt x="6343" y="1212"/>
                </a:lnTo>
                <a:lnTo>
                  <a:pt x="6419" y="1209"/>
                </a:lnTo>
                <a:lnTo>
                  <a:pt x="6494" y="1205"/>
                </a:lnTo>
                <a:lnTo>
                  <a:pt x="6567" y="1200"/>
                </a:lnTo>
                <a:lnTo>
                  <a:pt x="6637" y="1191"/>
                </a:lnTo>
                <a:lnTo>
                  <a:pt x="6705" y="1183"/>
                </a:lnTo>
                <a:lnTo>
                  <a:pt x="6771" y="1172"/>
                </a:lnTo>
                <a:lnTo>
                  <a:pt x="6835" y="1161"/>
                </a:lnTo>
                <a:lnTo>
                  <a:pt x="6898" y="1148"/>
                </a:lnTo>
                <a:lnTo>
                  <a:pt x="6959" y="1133"/>
                </a:lnTo>
                <a:lnTo>
                  <a:pt x="7018" y="1117"/>
                </a:lnTo>
                <a:lnTo>
                  <a:pt x="7075" y="1100"/>
                </a:lnTo>
                <a:lnTo>
                  <a:pt x="7130" y="1083"/>
                </a:lnTo>
                <a:lnTo>
                  <a:pt x="7185" y="1064"/>
                </a:lnTo>
                <a:lnTo>
                  <a:pt x="7238" y="1044"/>
                </a:lnTo>
                <a:lnTo>
                  <a:pt x="7289" y="1023"/>
                </a:lnTo>
                <a:lnTo>
                  <a:pt x="7340" y="1001"/>
                </a:lnTo>
                <a:lnTo>
                  <a:pt x="7388" y="979"/>
                </a:lnTo>
                <a:lnTo>
                  <a:pt x="7437" y="955"/>
                </a:lnTo>
                <a:lnTo>
                  <a:pt x="7484" y="932"/>
                </a:lnTo>
                <a:lnTo>
                  <a:pt x="7531" y="906"/>
                </a:lnTo>
                <a:lnTo>
                  <a:pt x="7576" y="881"/>
                </a:lnTo>
                <a:lnTo>
                  <a:pt x="7620" y="855"/>
                </a:lnTo>
                <a:lnTo>
                  <a:pt x="7664" y="828"/>
                </a:lnTo>
                <a:lnTo>
                  <a:pt x="7708" y="802"/>
                </a:lnTo>
                <a:lnTo>
                  <a:pt x="7750" y="775"/>
                </a:lnTo>
                <a:lnTo>
                  <a:pt x="7834" y="719"/>
                </a:lnTo>
                <a:lnTo>
                  <a:pt x="7917" y="663"/>
                </a:lnTo>
                <a:lnTo>
                  <a:pt x="8000" y="606"/>
                </a:lnTo>
                <a:lnTo>
                  <a:pt x="8083" y="549"/>
                </a:lnTo>
                <a:lnTo>
                  <a:pt x="8166" y="493"/>
                </a:lnTo>
                <a:lnTo>
                  <a:pt x="8251" y="437"/>
                </a:lnTo>
                <a:lnTo>
                  <a:pt x="8294" y="410"/>
                </a:lnTo>
                <a:lnTo>
                  <a:pt x="8337" y="384"/>
                </a:lnTo>
                <a:lnTo>
                  <a:pt x="8382" y="357"/>
                </a:lnTo>
                <a:lnTo>
                  <a:pt x="8427" y="331"/>
                </a:lnTo>
                <a:lnTo>
                  <a:pt x="8472" y="306"/>
                </a:lnTo>
                <a:lnTo>
                  <a:pt x="8519" y="280"/>
                </a:lnTo>
                <a:lnTo>
                  <a:pt x="8567" y="257"/>
                </a:lnTo>
                <a:lnTo>
                  <a:pt x="8615" y="233"/>
                </a:lnTo>
                <a:lnTo>
                  <a:pt x="8665" y="211"/>
                </a:lnTo>
                <a:lnTo>
                  <a:pt x="8717" y="189"/>
                </a:lnTo>
                <a:lnTo>
                  <a:pt x="8768" y="168"/>
                </a:lnTo>
                <a:lnTo>
                  <a:pt x="8822" y="148"/>
                </a:lnTo>
                <a:lnTo>
                  <a:pt x="8877" y="129"/>
                </a:lnTo>
                <a:lnTo>
                  <a:pt x="8934" y="112"/>
                </a:lnTo>
                <a:lnTo>
                  <a:pt x="8992" y="95"/>
                </a:lnTo>
                <a:lnTo>
                  <a:pt x="9052" y="79"/>
                </a:lnTo>
                <a:lnTo>
                  <a:pt x="9113" y="64"/>
                </a:lnTo>
                <a:lnTo>
                  <a:pt x="9177" y="51"/>
                </a:lnTo>
                <a:lnTo>
                  <a:pt x="9242" y="40"/>
                </a:lnTo>
                <a:lnTo>
                  <a:pt x="9309" y="29"/>
                </a:lnTo>
                <a:lnTo>
                  <a:pt x="9378" y="21"/>
                </a:lnTo>
                <a:lnTo>
                  <a:pt x="9450" y="12"/>
                </a:lnTo>
                <a:lnTo>
                  <a:pt x="9523" y="7"/>
                </a:lnTo>
                <a:lnTo>
                  <a:pt x="9599" y="3"/>
                </a:lnTo>
                <a:lnTo>
                  <a:pt x="9677" y="0"/>
                </a:lnTo>
                <a:lnTo>
                  <a:pt x="9758" y="0"/>
                </a:lnTo>
                <a:lnTo>
                  <a:pt x="9758" y="0"/>
                </a:lnTo>
                <a:lnTo>
                  <a:pt x="9839" y="0"/>
                </a:lnTo>
                <a:lnTo>
                  <a:pt x="9918" y="3"/>
                </a:lnTo>
                <a:lnTo>
                  <a:pt x="9994" y="6"/>
                </a:lnTo>
                <a:lnTo>
                  <a:pt x="10069" y="11"/>
                </a:lnTo>
                <a:lnTo>
                  <a:pt x="10142" y="19"/>
                </a:lnTo>
                <a:lnTo>
                  <a:pt x="10211" y="26"/>
                </a:lnTo>
                <a:lnTo>
                  <a:pt x="10280" y="36"/>
                </a:lnTo>
                <a:lnTo>
                  <a:pt x="10346" y="46"/>
                </a:lnTo>
                <a:lnTo>
                  <a:pt x="10411" y="58"/>
                </a:lnTo>
                <a:lnTo>
                  <a:pt x="10473" y="70"/>
                </a:lnTo>
                <a:lnTo>
                  <a:pt x="10535" y="85"/>
                </a:lnTo>
                <a:lnTo>
                  <a:pt x="10595" y="100"/>
                </a:lnTo>
                <a:lnTo>
                  <a:pt x="10651" y="116"/>
                </a:lnTo>
                <a:lnTo>
                  <a:pt x="10708" y="134"/>
                </a:lnTo>
                <a:lnTo>
                  <a:pt x="10762" y="152"/>
                </a:lnTo>
                <a:lnTo>
                  <a:pt x="10816" y="170"/>
                </a:lnTo>
                <a:lnTo>
                  <a:pt x="10866" y="190"/>
                </a:lnTo>
                <a:lnTo>
                  <a:pt x="10917" y="210"/>
                </a:lnTo>
                <a:lnTo>
                  <a:pt x="10965" y="231"/>
                </a:lnTo>
                <a:lnTo>
                  <a:pt x="11013" y="253"/>
                </a:lnTo>
                <a:lnTo>
                  <a:pt x="11059" y="275"/>
                </a:lnTo>
                <a:lnTo>
                  <a:pt x="11103" y="298"/>
                </a:lnTo>
                <a:lnTo>
                  <a:pt x="11148" y="321"/>
                </a:lnTo>
                <a:lnTo>
                  <a:pt x="11190" y="345"/>
                </a:lnTo>
                <a:lnTo>
                  <a:pt x="11232" y="369"/>
                </a:lnTo>
                <a:lnTo>
                  <a:pt x="11272" y="393"/>
                </a:lnTo>
                <a:lnTo>
                  <a:pt x="11311" y="418"/>
                </a:lnTo>
                <a:lnTo>
                  <a:pt x="11350" y="444"/>
                </a:lnTo>
                <a:lnTo>
                  <a:pt x="11425" y="494"/>
                </a:lnTo>
                <a:lnTo>
                  <a:pt x="11495" y="545"/>
                </a:lnTo>
                <a:lnTo>
                  <a:pt x="11564" y="597"/>
                </a:lnTo>
                <a:lnTo>
                  <a:pt x="11630" y="647"/>
                </a:lnTo>
                <a:lnTo>
                  <a:pt x="11756" y="746"/>
                </a:lnTo>
                <a:lnTo>
                  <a:pt x="11819" y="793"/>
                </a:lnTo>
                <a:lnTo>
                  <a:pt x="11879" y="838"/>
                </a:lnTo>
                <a:lnTo>
                  <a:pt x="11939" y="881"/>
                </a:lnTo>
                <a:lnTo>
                  <a:pt x="11969" y="901"/>
                </a:lnTo>
                <a:lnTo>
                  <a:pt x="11999" y="921"/>
                </a:lnTo>
                <a:lnTo>
                  <a:pt x="12029" y="939"/>
                </a:lnTo>
                <a:lnTo>
                  <a:pt x="12060" y="957"/>
                </a:lnTo>
                <a:lnTo>
                  <a:pt x="12090" y="975"/>
                </a:lnTo>
                <a:lnTo>
                  <a:pt x="12121" y="991"/>
                </a:lnTo>
                <a:lnTo>
                  <a:pt x="12151" y="1006"/>
                </a:lnTo>
                <a:lnTo>
                  <a:pt x="12183" y="1019"/>
                </a:lnTo>
                <a:lnTo>
                  <a:pt x="12215" y="1033"/>
                </a:lnTo>
                <a:lnTo>
                  <a:pt x="12247" y="1045"/>
                </a:lnTo>
                <a:lnTo>
                  <a:pt x="12280" y="1055"/>
                </a:lnTo>
                <a:lnTo>
                  <a:pt x="12314" y="1065"/>
                </a:lnTo>
                <a:lnTo>
                  <a:pt x="12347" y="1072"/>
                </a:lnTo>
                <a:lnTo>
                  <a:pt x="12381" y="1079"/>
                </a:lnTo>
                <a:lnTo>
                  <a:pt x="12417" y="1085"/>
                </a:lnTo>
                <a:lnTo>
                  <a:pt x="12453" y="1088"/>
                </a:lnTo>
                <a:lnTo>
                  <a:pt x="12488" y="1091"/>
                </a:lnTo>
                <a:lnTo>
                  <a:pt x="12526" y="1091"/>
                </a:lnTo>
              </a:path>
            </a:pathLst>
          </a:custGeom>
          <a:noFill/>
          <a:ln w="38100" cmpd="sng">
            <a:solidFill>
              <a:schemeClr val="accent5"/>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Oval 39">
            <a:extLst>
              <a:ext uri="{FF2B5EF4-FFF2-40B4-BE49-F238E27FC236}">
                <a16:creationId xmlns:a16="http://schemas.microsoft.com/office/drawing/2014/main" id="{21B397B5-6634-9C45-BB75-C7FDA01E4EEF}"/>
              </a:ext>
            </a:extLst>
          </p:cNvPr>
          <p:cNvSpPr/>
          <p:nvPr/>
        </p:nvSpPr>
        <p:spPr bwMode="gray">
          <a:xfrm>
            <a:off x="5715000" y="268449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aphicFrame>
        <p:nvGraphicFramePr>
          <p:cNvPr id="5" name="Object 4" hidden="1">
            <a:extLst>
              <a:ext uri="{FF2B5EF4-FFF2-40B4-BE49-F238E27FC236}">
                <a16:creationId xmlns:a16="http://schemas.microsoft.com/office/drawing/2014/main" id="{F913F964-A1F9-4BEB-927D-76B1242E14C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5" name="think-cell Slide" r:id="rId6" imgW="415" imgH="416" progId="TCLayout.ActiveDocument.1">
                  <p:embed/>
                </p:oleObj>
              </mc:Choice>
              <mc:Fallback>
                <p:oleObj name="think-cell Slide" r:id="rId6" imgW="415" imgH="416" progId="TCLayout.ActiveDocument.1">
                  <p:embed/>
                  <p:pic>
                    <p:nvPicPr>
                      <p:cNvPr id="5" name="Object 4" hidden="1">
                        <a:extLst>
                          <a:ext uri="{FF2B5EF4-FFF2-40B4-BE49-F238E27FC236}">
                            <a16:creationId xmlns:a16="http://schemas.microsoft.com/office/drawing/2014/main" id="{F913F964-A1F9-4BEB-927D-76B1242E14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0A4BF0-1B09-4E7B-8068-603E713C730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D811B234-1648-4119-93DB-5121152A2354}"/>
              </a:ext>
            </a:extLst>
          </p:cNvPr>
          <p:cNvSpPr>
            <a:spLocks noGrp="1"/>
          </p:cNvSpPr>
          <p:nvPr>
            <p:ph type="title"/>
          </p:nvPr>
        </p:nvSpPr>
        <p:spPr/>
        <p:txBody>
          <a:bodyPr/>
          <a:lstStyle/>
          <a:p>
            <a:r>
              <a:rPr lang="en-US" dirty="0"/>
              <a:t>Data Understanding &amp; Preparation</a:t>
            </a:r>
          </a:p>
        </p:txBody>
      </p:sp>
      <p:sp>
        <p:nvSpPr>
          <p:cNvPr id="6" name="Rectangle 5">
            <a:extLst>
              <a:ext uri="{FF2B5EF4-FFF2-40B4-BE49-F238E27FC236}">
                <a16:creationId xmlns:a16="http://schemas.microsoft.com/office/drawing/2014/main" id="{AAF4DD6D-E354-490C-B0AB-85004AF1A6FE}"/>
              </a:ext>
            </a:extLst>
          </p:cNvPr>
          <p:cNvSpPr/>
          <p:nvPr/>
        </p:nvSpPr>
        <p:spPr>
          <a:xfrm>
            <a:off x="1441717" y="3861742"/>
            <a:ext cx="2470715" cy="2089084"/>
          </a:xfrm>
          <a:prstGeom prst="rect">
            <a:avLst/>
          </a:prstGeom>
        </p:spPr>
        <p:txBody>
          <a:bodyPr wrap="square" lIns="0" tIns="35712" rIns="71425" bIns="35712">
            <a:spAutoFit/>
          </a:bodyPr>
          <a:lstStyle/>
          <a:p>
            <a:pPr marR="0" lvl="0" defTabSz="914400" rtl="0" eaLnBrk="1" fontAlgn="auto" latinLnBrk="0" hangingPunct="1">
              <a:lnSpc>
                <a:spcPct val="120000"/>
              </a:lnSpc>
              <a:spcBef>
                <a:spcPts val="0"/>
              </a:spcBef>
              <a:spcAft>
                <a:spcPts val="0"/>
              </a:spcAft>
              <a:buClrTx/>
              <a:buSzTx/>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National Survey of Occupation and Employment, Oct- Dec 2022 (ENOE) </a:t>
            </a:r>
          </a:p>
          <a:p>
            <a:pPr marR="0" lvl="0" defTabSz="914400" rtl="0" eaLnBrk="1" fontAlgn="auto" latinLnBrk="0" hangingPunct="1">
              <a:lnSpc>
                <a:spcPct val="120000"/>
              </a:lnSpc>
              <a:spcBef>
                <a:spcPts val="0"/>
              </a:spcBef>
              <a:spcAft>
                <a:spcPts val="0"/>
              </a:spcAft>
              <a:buClrTx/>
              <a:buSzTx/>
              <a:tabLst/>
              <a:defRPr/>
            </a:pPr>
            <a:endParaRPr lang="en-US" sz="1100" dirty="0">
              <a:solidFill>
                <a:srgbClr val="000000"/>
              </a:solidFill>
              <a:latin typeface="Open Sans"/>
            </a:endParaRPr>
          </a:p>
          <a:p>
            <a:pPr marR="0" lvl="0" defTabSz="914400" rtl="0" eaLnBrk="1" fontAlgn="auto" latinLnBrk="0" hangingPunct="1">
              <a:lnSpc>
                <a:spcPct val="120000"/>
              </a:lnSpc>
              <a:spcBef>
                <a:spcPts val="0"/>
              </a:spcBef>
              <a:spcAft>
                <a:spcPts val="0"/>
              </a:spcAft>
              <a:buClrTx/>
              <a:buSzTx/>
              <a:tabLst/>
              <a:defRPr/>
            </a:pPr>
            <a:r>
              <a:rPr lang="en-US" sz="1100" dirty="0">
                <a:solidFill>
                  <a:srgbClr val="000000"/>
                </a:solidFill>
                <a:latin typeface="Open Sans"/>
              </a:rPr>
              <a:t>By the National Institute of Statistics and Geography (INEGI)</a:t>
            </a:r>
            <a:endParaRPr kumimoji="0" lang="en-US" sz="1100" b="0" i="0" u="none" strike="noStrike" kern="1200" cap="none" spc="0" normalizeH="0" baseline="0" noProof="0" dirty="0">
              <a:ln>
                <a:noFill/>
              </a:ln>
              <a:solidFill>
                <a:srgbClr val="000000"/>
              </a:solidFill>
              <a:effectLst/>
              <a:uLnTx/>
              <a:uFillTx/>
              <a:latin typeface="Open Sans"/>
              <a:ea typeface="+mn-ea"/>
              <a:cs typeface="+mn-cs"/>
            </a:endParaRPr>
          </a:p>
          <a:p>
            <a:pPr marR="0" lvl="0" defTabSz="914400" rtl="0" eaLnBrk="1" fontAlgn="auto" latinLnBrk="0" hangingPunct="1">
              <a:lnSpc>
                <a:spcPct val="120000"/>
              </a:lnSpc>
              <a:spcBef>
                <a:spcPts val="0"/>
              </a:spcBef>
              <a:spcAft>
                <a:spcPts val="0"/>
              </a:spcAft>
              <a:buClrTx/>
              <a:buSzTx/>
              <a:tabLst/>
              <a:defRPr/>
            </a:pPr>
            <a:endParaRPr kumimoji="0" lang="en-US" sz="1100" b="0" i="0" u="none" strike="noStrike" kern="1200" cap="none" spc="0" normalizeH="0" baseline="0" noProof="0" dirty="0">
              <a:ln>
                <a:noFill/>
              </a:ln>
              <a:solidFill>
                <a:srgbClr val="000000"/>
              </a:solidFill>
              <a:effectLst/>
              <a:uLnTx/>
              <a:uFillTx/>
              <a:latin typeface="Open Sans"/>
              <a:ea typeface="+mn-ea"/>
              <a:cs typeface="+mn-cs"/>
            </a:endParaRP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rPr>
              <a:t>396,329 records with 114 variables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Fully encoded</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Granular data</a:t>
            </a:r>
          </a:p>
        </p:txBody>
      </p:sp>
      <p:sp>
        <p:nvSpPr>
          <p:cNvPr id="7" name="Rectangle 3">
            <a:extLst>
              <a:ext uri="{FF2B5EF4-FFF2-40B4-BE49-F238E27FC236}">
                <a16:creationId xmlns:a16="http://schemas.microsoft.com/office/drawing/2014/main" id="{CC247E92-3B5A-4056-916E-CFA8DF3000E0}"/>
              </a:ext>
            </a:extLst>
          </p:cNvPr>
          <p:cNvSpPr>
            <a:spLocks/>
          </p:cNvSpPr>
          <p:nvPr/>
        </p:nvSpPr>
        <p:spPr bwMode="auto">
          <a:xfrm>
            <a:off x="8334531" y="3244402"/>
            <a:ext cx="3025130" cy="91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Preparation</a:t>
            </a:r>
          </a:p>
        </p:txBody>
      </p:sp>
      <p:sp>
        <p:nvSpPr>
          <p:cNvPr id="9" name="Rectangle 3">
            <a:extLst>
              <a:ext uri="{FF2B5EF4-FFF2-40B4-BE49-F238E27FC236}">
                <a16:creationId xmlns:a16="http://schemas.microsoft.com/office/drawing/2014/main" id="{1E61D200-7D4B-4D76-A13F-FDBBFBBCC696}"/>
              </a:ext>
            </a:extLst>
          </p:cNvPr>
          <p:cNvSpPr>
            <a:spLocks/>
          </p:cNvSpPr>
          <p:nvPr/>
        </p:nvSpPr>
        <p:spPr bwMode="auto">
          <a:xfrm>
            <a:off x="1304143" y="3244403"/>
            <a:ext cx="2784949" cy="917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Source Data</a:t>
            </a:r>
          </a:p>
        </p:txBody>
      </p:sp>
      <p:sp>
        <p:nvSpPr>
          <p:cNvPr id="10" name="Rectangle 3">
            <a:extLst>
              <a:ext uri="{FF2B5EF4-FFF2-40B4-BE49-F238E27FC236}">
                <a16:creationId xmlns:a16="http://schemas.microsoft.com/office/drawing/2014/main" id="{2CF9378D-0011-4490-9767-78F52AB31038}"/>
              </a:ext>
            </a:extLst>
          </p:cNvPr>
          <p:cNvSpPr>
            <a:spLocks/>
          </p:cNvSpPr>
          <p:nvPr/>
        </p:nvSpPr>
        <p:spPr bwMode="auto">
          <a:xfrm>
            <a:off x="4501008" y="3943627"/>
            <a:ext cx="3778562" cy="435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Data Cleaning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endParaRPr>
          </a:p>
        </p:txBody>
      </p:sp>
      <p:sp>
        <p:nvSpPr>
          <p:cNvPr id="11" name="Rectangle 10">
            <a:extLst>
              <a:ext uri="{FF2B5EF4-FFF2-40B4-BE49-F238E27FC236}">
                <a16:creationId xmlns:a16="http://schemas.microsoft.com/office/drawing/2014/main" id="{4D6C20C9-D96F-44A2-A2D7-A033E0BBA825}"/>
              </a:ext>
            </a:extLst>
          </p:cNvPr>
          <p:cNvSpPr/>
          <p:nvPr/>
        </p:nvSpPr>
        <p:spPr>
          <a:xfrm>
            <a:off x="4880665" y="4581270"/>
            <a:ext cx="2839270" cy="870289"/>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Decode based on dictionaries datasets.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Filter by economically active population with no nulls.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Choice of 15 variables.</a:t>
            </a:r>
          </a:p>
        </p:txBody>
      </p:sp>
      <p:grpSp>
        <p:nvGrpSpPr>
          <p:cNvPr id="37" name="Group 127">
            <a:extLst>
              <a:ext uri="{FF2B5EF4-FFF2-40B4-BE49-F238E27FC236}">
                <a16:creationId xmlns:a16="http://schemas.microsoft.com/office/drawing/2014/main" id="{140AAEF1-CCEE-4343-A809-C1B2C9A8D66A}"/>
              </a:ext>
            </a:extLst>
          </p:cNvPr>
          <p:cNvGrpSpPr>
            <a:grpSpLocks noChangeAspect="1"/>
          </p:cNvGrpSpPr>
          <p:nvPr/>
        </p:nvGrpSpPr>
        <p:grpSpPr bwMode="auto">
          <a:xfrm rot="10800000">
            <a:off x="5752150" y="2876290"/>
            <a:ext cx="988438" cy="988437"/>
            <a:chOff x="5048" y="380"/>
            <a:chExt cx="340" cy="340"/>
          </a:xfrm>
          <a:solidFill>
            <a:sysClr val="windowText" lastClr="000000"/>
          </a:solidFill>
        </p:grpSpPr>
        <p:sp>
          <p:nvSpPr>
            <p:cNvPr id="38" name="Freeform 128">
              <a:extLst>
                <a:ext uri="{FF2B5EF4-FFF2-40B4-BE49-F238E27FC236}">
                  <a16:creationId xmlns:a16="http://schemas.microsoft.com/office/drawing/2014/main" id="{8553A520-05AC-C24F-AEAA-3A779D71CCC3}"/>
                </a:ext>
              </a:extLst>
            </p:cNvPr>
            <p:cNvSpPr>
              <a:spLocks noEditPoints="1"/>
            </p:cNvSpPr>
            <p:nvPr/>
          </p:nvSpPr>
          <p:spPr bwMode="auto">
            <a:xfrm>
              <a:off x="5048" y="3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9" name="Freeform 129">
              <a:extLst>
                <a:ext uri="{FF2B5EF4-FFF2-40B4-BE49-F238E27FC236}">
                  <a16:creationId xmlns:a16="http://schemas.microsoft.com/office/drawing/2014/main" id="{B39F4AC4-14BA-154E-AB18-DD947C662919}"/>
                </a:ext>
              </a:extLst>
            </p:cNvPr>
            <p:cNvSpPr>
              <a:spLocks noEditPoints="1"/>
            </p:cNvSpPr>
            <p:nvPr/>
          </p:nvSpPr>
          <p:spPr bwMode="auto">
            <a:xfrm>
              <a:off x="5156" y="472"/>
              <a:ext cx="150" cy="156"/>
            </a:xfrm>
            <a:custGeom>
              <a:avLst/>
              <a:gdLst>
                <a:gd name="T0" fmla="*/ 74 w 226"/>
                <a:gd name="T1" fmla="*/ 189 h 235"/>
                <a:gd name="T2" fmla="*/ 74 w 226"/>
                <a:gd name="T3" fmla="*/ 204 h 235"/>
                <a:gd name="T4" fmla="*/ 47 w 226"/>
                <a:gd name="T5" fmla="*/ 232 h 235"/>
                <a:gd name="T6" fmla="*/ 43 w 226"/>
                <a:gd name="T7" fmla="*/ 234 h 235"/>
                <a:gd name="T8" fmla="*/ 39 w 226"/>
                <a:gd name="T9" fmla="*/ 235 h 235"/>
                <a:gd name="T10" fmla="*/ 35 w 226"/>
                <a:gd name="T11" fmla="*/ 234 h 235"/>
                <a:gd name="T12" fmla="*/ 32 w 226"/>
                <a:gd name="T13" fmla="*/ 232 h 235"/>
                <a:gd name="T14" fmla="*/ 4 w 226"/>
                <a:gd name="T15" fmla="*/ 204 h 235"/>
                <a:gd name="T16" fmla="*/ 4 w 226"/>
                <a:gd name="T17" fmla="*/ 189 h 235"/>
                <a:gd name="T18" fmla="*/ 19 w 226"/>
                <a:gd name="T19" fmla="*/ 189 h 235"/>
                <a:gd name="T20" fmla="*/ 29 w 226"/>
                <a:gd name="T21" fmla="*/ 199 h 235"/>
                <a:gd name="T22" fmla="*/ 29 w 226"/>
                <a:gd name="T23" fmla="*/ 11 h 235"/>
                <a:gd name="T24" fmla="*/ 39 w 226"/>
                <a:gd name="T25" fmla="*/ 0 h 235"/>
                <a:gd name="T26" fmla="*/ 50 w 226"/>
                <a:gd name="T27" fmla="*/ 11 h 235"/>
                <a:gd name="T28" fmla="*/ 50 w 226"/>
                <a:gd name="T29" fmla="*/ 199 h 235"/>
                <a:gd name="T30" fmla="*/ 59 w 226"/>
                <a:gd name="T31" fmla="*/ 189 h 235"/>
                <a:gd name="T32" fmla="*/ 74 w 226"/>
                <a:gd name="T33" fmla="*/ 189 h 235"/>
                <a:gd name="T34" fmla="*/ 215 w 226"/>
                <a:gd name="T35" fmla="*/ 214 h 235"/>
                <a:gd name="T36" fmla="*/ 103 w 226"/>
                <a:gd name="T37" fmla="*/ 214 h 235"/>
                <a:gd name="T38" fmla="*/ 93 w 226"/>
                <a:gd name="T39" fmla="*/ 224 h 235"/>
                <a:gd name="T40" fmla="*/ 103 w 226"/>
                <a:gd name="T41" fmla="*/ 235 h 235"/>
                <a:gd name="T42" fmla="*/ 215 w 226"/>
                <a:gd name="T43" fmla="*/ 235 h 235"/>
                <a:gd name="T44" fmla="*/ 226 w 226"/>
                <a:gd name="T45" fmla="*/ 224 h 235"/>
                <a:gd name="T46" fmla="*/ 215 w 226"/>
                <a:gd name="T47" fmla="*/ 214 h 235"/>
                <a:gd name="T48" fmla="*/ 103 w 226"/>
                <a:gd name="T49" fmla="*/ 192 h 235"/>
                <a:gd name="T50" fmla="*/ 199 w 226"/>
                <a:gd name="T51" fmla="*/ 192 h 235"/>
                <a:gd name="T52" fmla="*/ 210 w 226"/>
                <a:gd name="T53" fmla="*/ 182 h 235"/>
                <a:gd name="T54" fmla="*/ 199 w 226"/>
                <a:gd name="T55" fmla="*/ 171 h 235"/>
                <a:gd name="T56" fmla="*/ 103 w 226"/>
                <a:gd name="T57" fmla="*/ 171 h 235"/>
                <a:gd name="T58" fmla="*/ 93 w 226"/>
                <a:gd name="T59" fmla="*/ 182 h 235"/>
                <a:gd name="T60" fmla="*/ 103 w 226"/>
                <a:gd name="T61" fmla="*/ 192 h 235"/>
                <a:gd name="T62" fmla="*/ 103 w 226"/>
                <a:gd name="T63" fmla="*/ 150 h 235"/>
                <a:gd name="T64" fmla="*/ 178 w 226"/>
                <a:gd name="T65" fmla="*/ 150 h 235"/>
                <a:gd name="T66" fmla="*/ 189 w 226"/>
                <a:gd name="T67" fmla="*/ 139 h 235"/>
                <a:gd name="T68" fmla="*/ 178 w 226"/>
                <a:gd name="T69" fmla="*/ 128 h 235"/>
                <a:gd name="T70" fmla="*/ 103 w 226"/>
                <a:gd name="T71" fmla="*/ 128 h 235"/>
                <a:gd name="T72" fmla="*/ 93 w 226"/>
                <a:gd name="T73" fmla="*/ 139 h 235"/>
                <a:gd name="T74" fmla="*/ 103 w 226"/>
                <a:gd name="T75" fmla="*/ 150 h 235"/>
                <a:gd name="T76" fmla="*/ 103 w 226"/>
                <a:gd name="T77" fmla="*/ 107 h 235"/>
                <a:gd name="T78" fmla="*/ 157 w 226"/>
                <a:gd name="T79" fmla="*/ 107 h 235"/>
                <a:gd name="T80" fmla="*/ 167 w 226"/>
                <a:gd name="T81" fmla="*/ 96 h 235"/>
                <a:gd name="T82" fmla="*/ 157 w 226"/>
                <a:gd name="T83" fmla="*/ 86 h 235"/>
                <a:gd name="T84" fmla="*/ 103 w 226"/>
                <a:gd name="T85" fmla="*/ 86 h 235"/>
                <a:gd name="T86" fmla="*/ 93 w 226"/>
                <a:gd name="T87" fmla="*/ 96 h 235"/>
                <a:gd name="T88" fmla="*/ 103 w 226"/>
                <a:gd name="T89" fmla="*/ 107 h 235"/>
                <a:gd name="T90" fmla="*/ 103 w 226"/>
                <a:gd name="T91" fmla="*/ 64 h 235"/>
                <a:gd name="T92" fmla="*/ 135 w 226"/>
                <a:gd name="T93" fmla="*/ 64 h 235"/>
                <a:gd name="T94" fmla="*/ 146 w 226"/>
                <a:gd name="T95" fmla="*/ 54 h 235"/>
                <a:gd name="T96" fmla="*/ 135 w 226"/>
                <a:gd name="T97" fmla="*/ 43 h 235"/>
                <a:gd name="T98" fmla="*/ 103 w 226"/>
                <a:gd name="T99" fmla="*/ 43 h 235"/>
                <a:gd name="T100" fmla="*/ 93 w 226"/>
                <a:gd name="T101" fmla="*/ 54 h 235"/>
                <a:gd name="T102" fmla="*/ 103 w 226"/>
                <a:gd name="T103" fmla="*/ 64 h 235"/>
                <a:gd name="T104" fmla="*/ 103 w 226"/>
                <a:gd name="T105" fmla="*/ 22 h 235"/>
                <a:gd name="T106" fmla="*/ 114 w 226"/>
                <a:gd name="T107" fmla="*/ 22 h 235"/>
                <a:gd name="T108" fmla="*/ 125 w 226"/>
                <a:gd name="T109" fmla="*/ 11 h 235"/>
                <a:gd name="T110" fmla="*/ 114 w 226"/>
                <a:gd name="T111" fmla="*/ 0 h 235"/>
                <a:gd name="T112" fmla="*/ 103 w 226"/>
                <a:gd name="T113" fmla="*/ 0 h 235"/>
                <a:gd name="T114" fmla="*/ 93 w 226"/>
                <a:gd name="T115" fmla="*/ 11 h 235"/>
                <a:gd name="T116" fmla="*/ 103 w 226"/>
                <a:gd name="T117"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215" y="214"/>
                  </a:moveTo>
                  <a:cubicBezTo>
                    <a:pt x="103" y="214"/>
                    <a:pt x="103" y="214"/>
                    <a:pt x="103" y="214"/>
                  </a:cubicBezTo>
                  <a:cubicBezTo>
                    <a:pt x="97" y="214"/>
                    <a:pt x="93" y="218"/>
                    <a:pt x="93" y="224"/>
                  </a:cubicBezTo>
                  <a:cubicBezTo>
                    <a:pt x="93" y="230"/>
                    <a:pt x="97" y="235"/>
                    <a:pt x="103" y="235"/>
                  </a:cubicBezTo>
                  <a:cubicBezTo>
                    <a:pt x="215" y="235"/>
                    <a:pt x="215" y="235"/>
                    <a:pt x="215" y="235"/>
                  </a:cubicBezTo>
                  <a:cubicBezTo>
                    <a:pt x="221" y="235"/>
                    <a:pt x="226" y="230"/>
                    <a:pt x="226" y="224"/>
                  </a:cubicBezTo>
                  <a:cubicBezTo>
                    <a:pt x="226" y="218"/>
                    <a:pt x="221" y="214"/>
                    <a:pt x="215" y="214"/>
                  </a:cubicBezTo>
                  <a:close/>
                  <a:moveTo>
                    <a:pt x="103" y="192"/>
                  </a:moveTo>
                  <a:cubicBezTo>
                    <a:pt x="199" y="192"/>
                    <a:pt x="199" y="192"/>
                    <a:pt x="199" y="192"/>
                  </a:cubicBezTo>
                  <a:cubicBezTo>
                    <a:pt x="205" y="192"/>
                    <a:pt x="210" y="188"/>
                    <a:pt x="210" y="182"/>
                  </a:cubicBezTo>
                  <a:cubicBezTo>
                    <a:pt x="210" y="176"/>
                    <a:pt x="205" y="171"/>
                    <a:pt x="199" y="171"/>
                  </a:cubicBezTo>
                  <a:cubicBezTo>
                    <a:pt x="103" y="171"/>
                    <a:pt x="103" y="171"/>
                    <a:pt x="103" y="171"/>
                  </a:cubicBezTo>
                  <a:cubicBezTo>
                    <a:pt x="97" y="171"/>
                    <a:pt x="93" y="176"/>
                    <a:pt x="93" y="182"/>
                  </a:cubicBezTo>
                  <a:cubicBezTo>
                    <a:pt x="93" y="188"/>
                    <a:pt x="97" y="192"/>
                    <a:pt x="103" y="192"/>
                  </a:cubicBezTo>
                  <a:close/>
                  <a:moveTo>
                    <a:pt x="103" y="150"/>
                  </a:moveTo>
                  <a:cubicBezTo>
                    <a:pt x="178" y="150"/>
                    <a:pt x="178" y="150"/>
                    <a:pt x="178" y="150"/>
                  </a:cubicBezTo>
                  <a:cubicBezTo>
                    <a:pt x="184" y="150"/>
                    <a:pt x="189" y="145"/>
                    <a:pt x="189" y="139"/>
                  </a:cubicBezTo>
                  <a:cubicBezTo>
                    <a:pt x="189" y="133"/>
                    <a:pt x="184" y="128"/>
                    <a:pt x="178" y="128"/>
                  </a:cubicBezTo>
                  <a:cubicBezTo>
                    <a:pt x="103" y="128"/>
                    <a:pt x="103" y="128"/>
                    <a:pt x="103" y="128"/>
                  </a:cubicBezTo>
                  <a:cubicBezTo>
                    <a:pt x="97" y="128"/>
                    <a:pt x="93" y="133"/>
                    <a:pt x="93" y="139"/>
                  </a:cubicBezTo>
                  <a:cubicBezTo>
                    <a:pt x="93" y="145"/>
                    <a:pt x="97" y="150"/>
                    <a:pt x="103" y="150"/>
                  </a:cubicBezTo>
                  <a:close/>
                  <a:moveTo>
                    <a:pt x="103" y="107"/>
                  </a:moveTo>
                  <a:cubicBezTo>
                    <a:pt x="157" y="107"/>
                    <a:pt x="157" y="107"/>
                    <a:pt x="157" y="107"/>
                  </a:cubicBezTo>
                  <a:cubicBezTo>
                    <a:pt x="163" y="107"/>
                    <a:pt x="167" y="102"/>
                    <a:pt x="167" y="96"/>
                  </a:cubicBezTo>
                  <a:cubicBezTo>
                    <a:pt x="167" y="90"/>
                    <a:pt x="163" y="86"/>
                    <a:pt x="157" y="86"/>
                  </a:cubicBezTo>
                  <a:cubicBezTo>
                    <a:pt x="103" y="86"/>
                    <a:pt x="103" y="86"/>
                    <a:pt x="103" y="86"/>
                  </a:cubicBezTo>
                  <a:cubicBezTo>
                    <a:pt x="97" y="86"/>
                    <a:pt x="93" y="90"/>
                    <a:pt x="93" y="96"/>
                  </a:cubicBezTo>
                  <a:cubicBezTo>
                    <a:pt x="93" y="102"/>
                    <a:pt x="97" y="107"/>
                    <a:pt x="103" y="107"/>
                  </a:cubicBezTo>
                  <a:close/>
                  <a:moveTo>
                    <a:pt x="103" y="64"/>
                  </a:moveTo>
                  <a:cubicBezTo>
                    <a:pt x="135" y="64"/>
                    <a:pt x="135" y="64"/>
                    <a:pt x="135" y="64"/>
                  </a:cubicBezTo>
                  <a:cubicBezTo>
                    <a:pt x="141" y="64"/>
                    <a:pt x="146" y="60"/>
                    <a:pt x="146" y="54"/>
                  </a:cubicBezTo>
                  <a:cubicBezTo>
                    <a:pt x="146" y="48"/>
                    <a:pt x="141" y="43"/>
                    <a:pt x="135" y="43"/>
                  </a:cubicBezTo>
                  <a:cubicBezTo>
                    <a:pt x="103" y="43"/>
                    <a:pt x="103" y="43"/>
                    <a:pt x="103" y="43"/>
                  </a:cubicBezTo>
                  <a:cubicBezTo>
                    <a:pt x="97" y="43"/>
                    <a:pt x="93" y="48"/>
                    <a:pt x="93" y="54"/>
                  </a:cubicBezTo>
                  <a:cubicBezTo>
                    <a:pt x="93" y="60"/>
                    <a:pt x="97" y="64"/>
                    <a:pt x="103" y="64"/>
                  </a:cubicBezTo>
                  <a:close/>
                  <a:moveTo>
                    <a:pt x="103" y="22"/>
                  </a:moveTo>
                  <a:cubicBezTo>
                    <a:pt x="114" y="22"/>
                    <a:pt x="114" y="22"/>
                    <a:pt x="114" y="22"/>
                  </a:cubicBezTo>
                  <a:cubicBezTo>
                    <a:pt x="120" y="22"/>
                    <a:pt x="125" y="17"/>
                    <a:pt x="125" y="11"/>
                  </a:cubicBezTo>
                  <a:cubicBezTo>
                    <a:pt x="125" y="5"/>
                    <a:pt x="120" y="0"/>
                    <a:pt x="114" y="0"/>
                  </a:cubicBezTo>
                  <a:cubicBezTo>
                    <a:pt x="103" y="0"/>
                    <a:pt x="103" y="0"/>
                    <a:pt x="103" y="0"/>
                  </a:cubicBezTo>
                  <a:cubicBezTo>
                    <a:pt x="97" y="0"/>
                    <a:pt x="93" y="5"/>
                    <a:pt x="93" y="11"/>
                  </a:cubicBezTo>
                  <a:cubicBezTo>
                    <a:pt x="93" y="17"/>
                    <a:pt x="97" y="22"/>
                    <a:pt x="103"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sp>
        <p:nvSpPr>
          <p:cNvPr id="28" name="Oval 27">
            <a:extLst>
              <a:ext uri="{FF2B5EF4-FFF2-40B4-BE49-F238E27FC236}">
                <a16:creationId xmlns:a16="http://schemas.microsoft.com/office/drawing/2014/main" id="{F1359A64-52CF-BF4F-A800-70FFECB5A1B1}"/>
              </a:ext>
            </a:extLst>
          </p:cNvPr>
          <p:cNvSpPr/>
          <p:nvPr/>
        </p:nvSpPr>
        <p:spPr bwMode="gray">
          <a:xfrm>
            <a:off x="2083632" y="1963713"/>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1" name="Oval 40">
            <a:extLst>
              <a:ext uri="{FF2B5EF4-FFF2-40B4-BE49-F238E27FC236}">
                <a16:creationId xmlns:a16="http://schemas.microsoft.com/office/drawing/2014/main" id="{278E2B27-7869-384A-BB57-9FD4AD0FD198}"/>
              </a:ext>
            </a:extLst>
          </p:cNvPr>
          <p:cNvSpPr/>
          <p:nvPr/>
        </p:nvSpPr>
        <p:spPr bwMode="gray">
          <a:xfrm>
            <a:off x="9009088" y="184629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30" name="Group 749">
            <a:extLst>
              <a:ext uri="{FF2B5EF4-FFF2-40B4-BE49-F238E27FC236}">
                <a16:creationId xmlns:a16="http://schemas.microsoft.com/office/drawing/2014/main" id="{19BF14BB-9F5F-6545-836C-9FAF1A2650B8}"/>
              </a:ext>
            </a:extLst>
          </p:cNvPr>
          <p:cNvGrpSpPr>
            <a:grpSpLocks noChangeAspect="1"/>
          </p:cNvGrpSpPr>
          <p:nvPr/>
        </p:nvGrpSpPr>
        <p:grpSpPr bwMode="auto">
          <a:xfrm>
            <a:off x="2149428" y="1975508"/>
            <a:ext cx="988438" cy="988438"/>
            <a:chOff x="3520" y="2686"/>
            <a:chExt cx="340" cy="340"/>
          </a:xfrm>
          <a:solidFill>
            <a:sysClr val="windowText" lastClr="000000"/>
          </a:solidFill>
        </p:grpSpPr>
        <p:sp>
          <p:nvSpPr>
            <p:cNvPr id="31" name="Freeform 750">
              <a:extLst>
                <a:ext uri="{FF2B5EF4-FFF2-40B4-BE49-F238E27FC236}">
                  <a16:creationId xmlns:a16="http://schemas.microsoft.com/office/drawing/2014/main" id="{FAF9E400-2C1D-524D-8EB3-870ECA3564A8}"/>
                </a:ext>
              </a:extLst>
            </p:cNvPr>
            <p:cNvSpPr>
              <a:spLocks noEditPoints="1"/>
            </p:cNvSpPr>
            <p:nvPr/>
          </p:nvSpPr>
          <p:spPr bwMode="auto">
            <a:xfrm>
              <a:off x="3520" y="268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2" name="Freeform 751">
              <a:extLst>
                <a:ext uri="{FF2B5EF4-FFF2-40B4-BE49-F238E27FC236}">
                  <a16:creationId xmlns:a16="http://schemas.microsoft.com/office/drawing/2014/main" id="{DF64D58A-12FB-FE49-BB53-1549542EF3D0}"/>
                </a:ext>
              </a:extLst>
            </p:cNvPr>
            <p:cNvSpPr>
              <a:spLocks/>
            </p:cNvSpPr>
            <p:nvPr/>
          </p:nvSpPr>
          <p:spPr bwMode="auto">
            <a:xfrm>
              <a:off x="3582" y="2789"/>
              <a:ext cx="144" cy="137"/>
            </a:xfrm>
            <a:custGeom>
              <a:avLst/>
              <a:gdLst>
                <a:gd name="T0" fmla="*/ 209 w 216"/>
                <a:gd name="T1" fmla="*/ 187 h 207"/>
                <a:gd name="T2" fmla="*/ 171 w 216"/>
                <a:gd name="T3" fmla="*/ 179 h 207"/>
                <a:gd name="T4" fmla="*/ 156 w 216"/>
                <a:gd name="T5" fmla="*/ 177 h 207"/>
                <a:gd name="T6" fmla="*/ 145 w 216"/>
                <a:gd name="T7" fmla="*/ 147 h 207"/>
                <a:gd name="T8" fmla="*/ 167 w 216"/>
                <a:gd name="T9" fmla="*/ 96 h 207"/>
                <a:gd name="T10" fmla="*/ 157 w 216"/>
                <a:gd name="T11" fmla="*/ 22 h 207"/>
                <a:gd name="T12" fmla="*/ 108 w 216"/>
                <a:gd name="T13" fmla="*/ 0 h 207"/>
                <a:gd name="T14" fmla="*/ 59 w 216"/>
                <a:gd name="T15" fmla="*/ 22 h 207"/>
                <a:gd name="T16" fmla="*/ 50 w 216"/>
                <a:gd name="T17" fmla="*/ 96 h 207"/>
                <a:gd name="T18" fmla="*/ 72 w 216"/>
                <a:gd name="T19" fmla="*/ 147 h 207"/>
                <a:gd name="T20" fmla="*/ 61 w 216"/>
                <a:gd name="T21" fmla="*/ 177 h 207"/>
                <a:gd name="T22" fmla="*/ 45 w 216"/>
                <a:gd name="T23" fmla="*/ 179 h 207"/>
                <a:gd name="T24" fmla="*/ 8 w 216"/>
                <a:gd name="T25" fmla="*/ 187 h 207"/>
                <a:gd name="T26" fmla="*/ 3 w 216"/>
                <a:gd name="T27" fmla="*/ 201 h 207"/>
                <a:gd name="T28" fmla="*/ 12 w 216"/>
                <a:gd name="T29" fmla="*/ 207 h 207"/>
                <a:gd name="T30" fmla="*/ 17 w 216"/>
                <a:gd name="T31" fmla="*/ 206 h 207"/>
                <a:gd name="T32" fmla="*/ 46 w 216"/>
                <a:gd name="T33" fmla="*/ 200 h 207"/>
                <a:gd name="T34" fmla="*/ 71 w 216"/>
                <a:gd name="T35" fmla="*/ 195 h 207"/>
                <a:gd name="T36" fmla="*/ 91 w 216"/>
                <a:gd name="T37" fmla="*/ 162 h 207"/>
                <a:gd name="T38" fmla="*/ 90 w 216"/>
                <a:gd name="T39" fmla="*/ 135 h 207"/>
                <a:gd name="T40" fmla="*/ 71 w 216"/>
                <a:gd name="T41" fmla="*/ 91 h 207"/>
                <a:gd name="T42" fmla="*/ 76 w 216"/>
                <a:gd name="T43" fmla="*/ 36 h 207"/>
                <a:gd name="T44" fmla="*/ 108 w 216"/>
                <a:gd name="T45" fmla="*/ 22 h 207"/>
                <a:gd name="T46" fmla="*/ 108 w 216"/>
                <a:gd name="T47" fmla="*/ 21 h 207"/>
                <a:gd name="T48" fmla="*/ 109 w 216"/>
                <a:gd name="T49" fmla="*/ 22 h 207"/>
                <a:gd name="T50" fmla="*/ 141 w 216"/>
                <a:gd name="T51" fmla="*/ 36 h 207"/>
                <a:gd name="T52" fmla="*/ 146 w 216"/>
                <a:gd name="T53" fmla="*/ 91 h 207"/>
                <a:gd name="T54" fmla="*/ 127 w 216"/>
                <a:gd name="T55" fmla="*/ 135 h 207"/>
                <a:gd name="T56" fmla="*/ 125 w 216"/>
                <a:gd name="T57" fmla="*/ 162 h 207"/>
                <a:gd name="T58" fmla="*/ 146 w 216"/>
                <a:gd name="T59" fmla="*/ 195 h 207"/>
                <a:gd name="T60" fmla="*/ 170 w 216"/>
                <a:gd name="T61" fmla="*/ 200 h 207"/>
                <a:gd name="T62" fmla="*/ 200 w 216"/>
                <a:gd name="T63" fmla="*/ 206 h 207"/>
                <a:gd name="T64" fmla="*/ 204 w 216"/>
                <a:gd name="T65" fmla="*/ 207 h 207"/>
                <a:gd name="T66" fmla="*/ 214 w 216"/>
                <a:gd name="T67" fmla="*/ 201 h 207"/>
                <a:gd name="T68" fmla="*/ 209 w 216"/>
                <a:gd name="T69"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07">
                  <a:moveTo>
                    <a:pt x="209" y="187"/>
                  </a:moveTo>
                  <a:cubicBezTo>
                    <a:pt x="194" y="180"/>
                    <a:pt x="182" y="180"/>
                    <a:pt x="171" y="179"/>
                  </a:cubicBezTo>
                  <a:cubicBezTo>
                    <a:pt x="165" y="179"/>
                    <a:pt x="159" y="179"/>
                    <a:pt x="156" y="177"/>
                  </a:cubicBezTo>
                  <a:cubicBezTo>
                    <a:pt x="149" y="173"/>
                    <a:pt x="143" y="153"/>
                    <a:pt x="145" y="147"/>
                  </a:cubicBezTo>
                  <a:cubicBezTo>
                    <a:pt x="153" y="134"/>
                    <a:pt x="162" y="114"/>
                    <a:pt x="167" y="96"/>
                  </a:cubicBezTo>
                  <a:cubicBezTo>
                    <a:pt x="174" y="64"/>
                    <a:pt x="171" y="39"/>
                    <a:pt x="157" y="22"/>
                  </a:cubicBezTo>
                  <a:cubicBezTo>
                    <a:pt x="139" y="0"/>
                    <a:pt x="111" y="0"/>
                    <a:pt x="108" y="0"/>
                  </a:cubicBezTo>
                  <a:cubicBezTo>
                    <a:pt x="106" y="0"/>
                    <a:pt x="77" y="0"/>
                    <a:pt x="59" y="22"/>
                  </a:cubicBezTo>
                  <a:cubicBezTo>
                    <a:pt x="45" y="39"/>
                    <a:pt x="42" y="64"/>
                    <a:pt x="50" y="96"/>
                  </a:cubicBezTo>
                  <a:cubicBezTo>
                    <a:pt x="54" y="114"/>
                    <a:pt x="63" y="134"/>
                    <a:pt x="72" y="147"/>
                  </a:cubicBezTo>
                  <a:cubicBezTo>
                    <a:pt x="73" y="153"/>
                    <a:pt x="67" y="173"/>
                    <a:pt x="61" y="177"/>
                  </a:cubicBezTo>
                  <a:cubicBezTo>
                    <a:pt x="57" y="179"/>
                    <a:pt x="52" y="179"/>
                    <a:pt x="45" y="179"/>
                  </a:cubicBezTo>
                  <a:cubicBezTo>
                    <a:pt x="35" y="180"/>
                    <a:pt x="22" y="180"/>
                    <a:pt x="8" y="187"/>
                  </a:cubicBezTo>
                  <a:cubicBezTo>
                    <a:pt x="2" y="189"/>
                    <a:pt x="0" y="196"/>
                    <a:pt x="3" y="201"/>
                  </a:cubicBezTo>
                  <a:cubicBezTo>
                    <a:pt x="4" y="205"/>
                    <a:pt x="8" y="207"/>
                    <a:pt x="12" y="207"/>
                  </a:cubicBezTo>
                  <a:cubicBezTo>
                    <a:pt x="14" y="207"/>
                    <a:pt x="15" y="207"/>
                    <a:pt x="17" y="206"/>
                  </a:cubicBezTo>
                  <a:cubicBezTo>
                    <a:pt x="28" y="201"/>
                    <a:pt x="37" y="201"/>
                    <a:pt x="46" y="200"/>
                  </a:cubicBezTo>
                  <a:cubicBezTo>
                    <a:pt x="55" y="200"/>
                    <a:pt x="63" y="200"/>
                    <a:pt x="71" y="195"/>
                  </a:cubicBezTo>
                  <a:cubicBezTo>
                    <a:pt x="85" y="188"/>
                    <a:pt x="90" y="168"/>
                    <a:pt x="91" y="162"/>
                  </a:cubicBezTo>
                  <a:cubicBezTo>
                    <a:pt x="93" y="153"/>
                    <a:pt x="95" y="142"/>
                    <a:pt x="90" y="135"/>
                  </a:cubicBezTo>
                  <a:cubicBezTo>
                    <a:pt x="82" y="125"/>
                    <a:pt x="74" y="106"/>
                    <a:pt x="71" y="91"/>
                  </a:cubicBezTo>
                  <a:cubicBezTo>
                    <a:pt x="65" y="66"/>
                    <a:pt x="66" y="47"/>
                    <a:pt x="76" y="36"/>
                  </a:cubicBezTo>
                  <a:cubicBezTo>
                    <a:pt x="87" y="21"/>
                    <a:pt x="108" y="22"/>
                    <a:pt x="108" y="22"/>
                  </a:cubicBezTo>
                  <a:cubicBezTo>
                    <a:pt x="108" y="22"/>
                    <a:pt x="108" y="21"/>
                    <a:pt x="108" y="21"/>
                  </a:cubicBezTo>
                  <a:cubicBezTo>
                    <a:pt x="108" y="21"/>
                    <a:pt x="108" y="22"/>
                    <a:pt x="109" y="22"/>
                  </a:cubicBezTo>
                  <a:cubicBezTo>
                    <a:pt x="109" y="22"/>
                    <a:pt x="129" y="21"/>
                    <a:pt x="141" y="36"/>
                  </a:cubicBezTo>
                  <a:cubicBezTo>
                    <a:pt x="150" y="47"/>
                    <a:pt x="152" y="66"/>
                    <a:pt x="146" y="91"/>
                  </a:cubicBezTo>
                  <a:cubicBezTo>
                    <a:pt x="142" y="106"/>
                    <a:pt x="134" y="125"/>
                    <a:pt x="127" y="135"/>
                  </a:cubicBezTo>
                  <a:cubicBezTo>
                    <a:pt x="122" y="142"/>
                    <a:pt x="123" y="153"/>
                    <a:pt x="125" y="162"/>
                  </a:cubicBezTo>
                  <a:cubicBezTo>
                    <a:pt x="126" y="168"/>
                    <a:pt x="132" y="188"/>
                    <a:pt x="146" y="195"/>
                  </a:cubicBezTo>
                  <a:cubicBezTo>
                    <a:pt x="154" y="200"/>
                    <a:pt x="162" y="200"/>
                    <a:pt x="170" y="200"/>
                  </a:cubicBezTo>
                  <a:cubicBezTo>
                    <a:pt x="179" y="201"/>
                    <a:pt x="189" y="201"/>
                    <a:pt x="200" y="206"/>
                  </a:cubicBezTo>
                  <a:cubicBezTo>
                    <a:pt x="201" y="207"/>
                    <a:pt x="203" y="207"/>
                    <a:pt x="204" y="207"/>
                  </a:cubicBezTo>
                  <a:cubicBezTo>
                    <a:pt x="208" y="207"/>
                    <a:pt x="212" y="205"/>
                    <a:pt x="214" y="201"/>
                  </a:cubicBezTo>
                  <a:cubicBezTo>
                    <a:pt x="216" y="196"/>
                    <a:pt x="214" y="189"/>
                    <a:pt x="209" y="1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3" name="Freeform 752">
              <a:extLst>
                <a:ext uri="{FF2B5EF4-FFF2-40B4-BE49-F238E27FC236}">
                  <a16:creationId xmlns:a16="http://schemas.microsoft.com/office/drawing/2014/main" id="{6DF74D96-7A84-DD44-A2A4-C487A667E3E1}"/>
                </a:ext>
              </a:extLst>
            </p:cNvPr>
            <p:cNvSpPr>
              <a:spLocks/>
            </p:cNvSpPr>
            <p:nvPr/>
          </p:nvSpPr>
          <p:spPr bwMode="auto">
            <a:xfrm>
              <a:off x="3702" y="2802"/>
              <a:ext cx="95" cy="111"/>
            </a:xfrm>
            <a:custGeom>
              <a:avLst/>
              <a:gdLst>
                <a:gd name="T0" fmla="*/ 136 w 143"/>
                <a:gd name="T1" fmla="*/ 147 h 167"/>
                <a:gd name="T2" fmla="*/ 109 w 143"/>
                <a:gd name="T3" fmla="*/ 139 h 167"/>
                <a:gd name="T4" fmla="*/ 95 w 143"/>
                <a:gd name="T5" fmla="*/ 136 h 167"/>
                <a:gd name="T6" fmla="*/ 89 w 143"/>
                <a:gd name="T7" fmla="*/ 118 h 167"/>
                <a:gd name="T8" fmla="*/ 106 w 143"/>
                <a:gd name="T9" fmla="*/ 78 h 167"/>
                <a:gd name="T10" fmla="*/ 99 w 143"/>
                <a:gd name="T11" fmla="*/ 20 h 167"/>
                <a:gd name="T12" fmla="*/ 56 w 143"/>
                <a:gd name="T13" fmla="*/ 1 h 167"/>
                <a:gd name="T14" fmla="*/ 14 w 143"/>
                <a:gd name="T15" fmla="*/ 20 h 167"/>
                <a:gd name="T16" fmla="*/ 6 w 143"/>
                <a:gd name="T17" fmla="*/ 78 h 167"/>
                <a:gd name="T18" fmla="*/ 24 w 143"/>
                <a:gd name="T19" fmla="*/ 118 h 167"/>
                <a:gd name="T20" fmla="*/ 18 w 143"/>
                <a:gd name="T21" fmla="*/ 136 h 167"/>
                <a:gd name="T22" fmla="*/ 16 w 143"/>
                <a:gd name="T23" fmla="*/ 151 h 167"/>
                <a:gd name="T24" fmla="*/ 24 w 143"/>
                <a:gd name="T25" fmla="*/ 155 h 167"/>
                <a:gd name="T26" fmla="*/ 31 w 143"/>
                <a:gd name="T27" fmla="*/ 153 h 167"/>
                <a:gd name="T28" fmla="*/ 41 w 143"/>
                <a:gd name="T29" fmla="*/ 107 h 167"/>
                <a:gd name="T30" fmla="*/ 27 w 143"/>
                <a:gd name="T31" fmla="*/ 73 h 167"/>
                <a:gd name="T32" fmla="*/ 31 w 143"/>
                <a:gd name="T33" fmla="*/ 33 h 167"/>
                <a:gd name="T34" fmla="*/ 56 w 143"/>
                <a:gd name="T35" fmla="*/ 22 h 167"/>
                <a:gd name="T36" fmla="*/ 82 w 143"/>
                <a:gd name="T37" fmla="*/ 33 h 167"/>
                <a:gd name="T38" fmla="*/ 86 w 143"/>
                <a:gd name="T39" fmla="*/ 73 h 167"/>
                <a:gd name="T40" fmla="*/ 71 w 143"/>
                <a:gd name="T41" fmla="*/ 107 h 167"/>
                <a:gd name="T42" fmla="*/ 82 w 143"/>
                <a:gd name="T43" fmla="*/ 153 h 167"/>
                <a:gd name="T44" fmla="*/ 83 w 143"/>
                <a:gd name="T45" fmla="*/ 154 h 167"/>
                <a:gd name="T46" fmla="*/ 106 w 143"/>
                <a:gd name="T47" fmla="*/ 160 h 167"/>
                <a:gd name="T48" fmla="*/ 125 w 143"/>
                <a:gd name="T49" fmla="*/ 165 h 167"/>
                <a:gd name="T50" fmla="*/ 131 w 143"/>
                <a:gd name="T51" fmla="*/ 167 h 167"/>
                <a:gd name="T52" fmla="*/ 140 w 143"/>
                <a:gd name="T53" fmla="*/ 162 h 167"/>
                <a:gd name="T54" fmla="*/ 136 w 143"/>
                <a:gd name="T55" fmla="*/ 1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 h="167">
                  <a:moveTo>
                    <a:pt x="136" y="147"/>
                  </a:moveTo>
                  <a:cubicBezTo>
                    <a:pt x="128" y="142"/>
                    <a:pt x="118" y="140"/>
                    <a:pt x="109" y="139"/>
                  </a:cubicBezTo>
                  <a:cubicBezTo>
                    <a:pt x="104" y="138"/>
                    <a:pt x="98" y="137"/>
                    <a:pt x="95" y="136"/>
                  </a:cubicBezTo>
                  <a:cubicBezTo>
                    <a:pt x="89" y="131"/>
                    <a:pt x="88" y="121"/>
                    <a:pt x="89" y="118"/>
                  </a:cubicBezTo>
                  <a:cubicBezTo>
                    <a:pt x="96" y="109"/>
                    <a:pt x="103" y="93"/>
                    <a:pt x="106" y="78"/>
                  </a:cubicBezTo>
                  <a:cubicBezTo>
                    <a:pt x="112" y="53"/>
                    <a:pt x="110" y="34"/>
                    <a:pt x="99" y="20"/>
                  </a:cubicBezTo>
                  <a:cubicBezTo>
                    <a:pt x="83" y="0"/>
                    <a:pt x="58" y="1"/>
                    <a:pt x="56" y="1"/>
                  </a:cubicBezTo>
                  <a:cubicBezTo>
                    <a:pt x="54" y="1"/>
                    <a:pt x="30" y="0"/>
                    <a:pt x="14" y="20"/>
                  </a:cubicBezTo>
                  <a:cubicBezTo>
                    <a:pt x="3" y="34"/>
                    <a:pt x="0" y="53"/>
                    <a:pt x="6" y="78"/>
                  </a:cubicBezTo>
                  <a:cubicBezTo>
                    <a:pt x="10" y="93"/>
                    <a:pt x="17" y="109"/>
                    <a:pt x="24" y="118"/>
                  </a:cubicBezTo>
                  <a:cubicBezTo>
                    <a:pt x="25" y="121"/>
                    <a:pt x="24" y="132"/>
                    <a:pt x="18" y="136"/>
                  </a:cubicBezTo>
                  <a:cubicBezTo>
                    <a:pt x="13" y="140"/>
                    <a:pt x="12" y="146"/>
                    <a:pt x="16" y="151"/>
                  </a:cubicBezTo>
                  <a:cubicBezTo>
                    <a:pt x="18" y="154"/>
                    <a:pt x="21" y="155"/>
                    <a:pt x="24" y="155"/>
                  </a:cubicBezTo>
                  <a:cubicBezTo>
                    <a:pt x="26" y="155"/>
                    <a:pt x="29" y="155"/>
                    <a:pt x="31" y="153"/>
                  </a:cubicBezTo>
                  <a:cubicBezTo>
                    <a:pt x="45" y="142"/>
                    <a:pt x="49" y="118"/>
                    <a:pt x="41" y="107"/>
                  </a:cubicBezTo>
                  <a:cubicBezTo>
                    <a:pt x="36" y="99"/>
                    <a:pt x="30" y="85"/>
                    <a:pt x="27" y="73"/>
                  </a:cubicBezTo>
                  <a:cubicBezTo>
                    <a:pt x="23" y="55"/>
                    <a:pt x="24" y="42"/>
                    <a:pt x="31" y="33"/>
                  </a:cubicBezTo>
                  <a:cubicBezTo>
                    <a:pt x="39" y="22"/>
                    <a:pt x="55" y="22"/>
                    <a:pt x="56" y="22"/>
                  </a:cubicBezTo>
                  <a:cubicBezTo>
                    <a:pt x="58" y="22"/>
                    <a:pt x="73" y="22"/>
                    <a:pt x="82" y="33"/>
                  </a:cubicBezTo>
                  <a:cubicBezTo>
                    <a:pt x="89" y="42"/>
                    <a:pt x="90" y="55"/>
                    <a:pt x="86" y="73"/>
                  </a:cubicBezTo>
                  <a:cubicBezTo>
                    <a:pt x="83" y="85"/>
                    <a:pt x="77" y="99"/>
                    <a:pt x="71" y="107"/>
                  </a:cubicBezTo>
                  <a:cubicBezTo>
                    <a:pt x="63" y="118"/>
                    <a:pt x="67" y="142"/>
                    <a:pt x="82" y="153"/>
                  </a:cubicBezTo>
                  <a:cubicBezTo>
                    <a:pt x="82" y="153"/>
                    <a:pt x="83" y="154"/>
                    <a:pt x="83" y="154"/>
                  </a:cubicBezTo>
                  <a:cubicBezTo>
                    <a:pt x="90" y="158"/>
                    <a:pt x="98" y="159"/>
                    <a:pt x="106" y="160"/>
                  </a:cubicBezTo>
                  <a:cubicBezTo>
                    <a:pt x="113" y="161"/>
                    <a:pt x="121" y="162"/>
                    <a:pt x="125" y="165"/>
                  </a:cubicBezTo>
                  <a:cubicBezTo>
                    <a:pt x="127" y="166"/>
                    <a:pt x="129" y="167"/>
                    <a:pt x="131" y="167"/>
                  </a:cubicBezTo>
                  <a:cubicBezTo>
                    <a:pt x="134" y="167"/>
                    <a:pt x="138" y="165"/>
                    <a:pt x="140" y="162"/>
                  </a:cubicBezTo>
                  <a:cubicBezTo>
                    <a:pt x="143" y="157"/>
                    <a:pt x="141" y="150"/>
                    <a:pt x="136"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grpSp>
        <p:nvGrpSpPr>
          <p:cNvPr id="34" name="Group 53">
            <a:extLst>
              <a:ext uri="{FF2B5EF4-FFF2-40B4-BE49-F238E27FC236}">
                <a16:creationId xmlns:a16="http://schemas.microsoft.com/office/drawing/2014/main" id="{92276E67-080F-C74C-91B1-E7D25F07E40F}"/>
              </a:ext>
            </a:extLst>
          </p:cNvPr>
          <p:cNvGrpSpPr>
            <a:grpSpLocks noChangeAspect="1"/>
          </p:cNvGrpSpPr>
          <p:nvPr/>
        </p:nvGrpSpPr>
        <p:grpSpPr bwMode="auto">
          <a:xfrm>
            <a:off x="9065627" y="2035471"/>
            <a:ext cx="981396" cy="984281"/>
            <a:chOff x="5183" y="1046"/>
            <a:chExt cx="340" cy="341"/>
          </a:xfrm>
          <a:solidFill>
            <a:sysClr val="windowText" lastClr="000000"/>
          </a:solidFill>
        </p:grpSpPr>
        <p:sp>
          <p:nvSpPr>
            <p:cNvPr id="35" name="Freeform 54">
              <a:extLst>
                <a:ext uri="{FF2B5EF4-FFF2-40B4-BE49-F238E27FC236}">
                  <a16:creationId xmlns:a16="http://schemas.microsoft.com/office/drawing/2014/main" id="{E2E973FA-E646-9046-8514-1C245D5998A0}"/>
                </a:ext>
              </a:extLst>
            </p:cNvPr>
            <p:cNvSpPr>
              <a:spLocks noEditPoints="1"/>
            </p:cNvSpPr>
            <p:nvPr/>
          </p:nvSpPr>
          <p:spPr bwMode="auto">
            <a:xfrm>
              <a:off x="5247" y="1110"/>
              <a:ext cx="212" cy="213"/>
            </a:xfrm>
            <a:custGeom>
              <a:avLst/>
              <a:gdLst>
                <a:gd name="T0" fmla="*/ 160 w 320"/>
                <a:gd name="T1" fmla="*/ 0 h 320"/>
                <a:gd name="T2" fmla="*/ 0 w 320"/>
                <a:gd name="T3" fmla="*/ 160 h 320"/>
                <a:gd name="T4" fmla="*/ 160 w 320"/>
                <a:gd name="T5" fmla="*/ 320 h 320"/>
                <a:gd name="T6" fmla="*/ 320 w 320"/>
                <a:gd name="T7" fmla="*/ 160 h 320"/>
                <a:gd name="T8" fmla="*/ 160 w 320"/>
                <a:gd name="T9" fmla="*/ 0 h 320"/>
                <a:gd name="T10" fmla="*/ 283 w 320"/>
                <a:gd name="T11" fmla="*/ 224 h 320"/>
                <a:gd name="T12" fmla="*/ 218 w 320"/>
                <a:gd name="T13" fmla="*/ 224 h 320"/>
                <a:gd name="T14" fmla="*/ 223 w 320"/>
                <a:gd name="T15" fmla="*/ 170 h 320"/>
                <a:gd name="T16" fmla="*/ 298 w 320"/>
                <a:gd name="T17" fmla="*/ 170 h 320"/>
                <a:gd name="T18" fmla="*/ 283 w 320"/>
                <a:gd name="T19" fmla="*/ 224 h 320"/>
                <a:gd name="T20" fmla="*/ 160 w 320"/>
                <a:gd name="T21" fmla="*/ 298 h 320"/>
                <a:gd name="T22" fmla="*/ 127 w 320"/>
                <a:gd name="T23" fmla="*/ 245 h 320"/>
                <a:gd name="T24" fmla="*/ 192 w 320"/>
                <a:gd name="T25" fmla="*/ 245 h 320"/>
                <a:gd name="T26" fmla="*/ 160 w 320"/>
                <a:gd name="T27" fmla="*/ 298 h 320"/>
                <a:gd name="T28" fmla="*/ 122 w 320"/>
                <a:gd name="T29" fmla="*/ 224 h 320"/>
                <a:gd name="T30" fmla="*/ 117 w 320"/>
                <a:gd name="T31" fmla="*/ 170 h 320"/>
                <a:gd name="T32" fmla="*/ 202 w 320"/>
                <a:gd name="T33" fmla="*/ 170 h 320"/>
                <a:gd name="T34" fmla="*/ 197 w 320"/>
                <a:gd name="T35" fmla="*/ 224 h 320"/>
                <a:gd name="T36" fmla="*/ 122 w 320"/>
                <a:gd name="T37" fmla="*/ 224 h 320"/>
                <a:gd name="T38" fmla="*/ 22 w 320"/>
                <a:gd name="T39" fmla="*/ 170 h 320"/>
                <a:gd name="T40" fmla="*/ 96 w 320"/>
                <a:gd name="T41" fmla="*/ 170 h 320"/>
                <a:gd name="T42" fmla="*/ 101 w 320"/>
                <a:gd name="T43" fmla="*/ 224 h 320"/>
                <a:gd name="T44" fmla="*/ 37 w 320"/>
                <a:gd name="T45" fmla="*/ 224 h 320"/>
                <a:gd name="T46" fmla="*/ 22 w 320"/>
                <a:gd name="T47" fmla="*/ 170 h 320"/>
                <a:gd name="T48" fmla="*/ 37 w 320"/>
                <a:gd name="T49" fmla="*/ 96 h 320"/>
                <a:gd name="T50" fmla="*/ 101 w 320"/>
                <a:gd name="T51" fmla="*/ 96 h 320"/>
                <a:gd name="T52" fmla="*/ 96 w 320"/>
                <a:gd name="T53" fmla="*/ 149 h 320"/>
                <a:gd name="T54" fmla="*/ 22 w 320"/>
                <a:gd name="T55" fmla="*/ 149 h 320"/>
                <a:gd name="T56" fmla="*/ 37 w 320"/>
                <a:gd name="T57" fmla="*/ 96 h 320"/>
                <a:gd name="T58" fmla="*/ 160 w 320"/>
                <a:gd name="T59" fmla="*/ 21 h 320"/>
                <a:gd name="T60" fmla="*/ 192 w 320"/>
                <a:gd name="T61" fmla="*/ 74 h 320"/>
                <a:gd name="T62" fmla="*/ 127 w 320"/>
                <a:gd name="T63" fmla="*/ 74 h 320"/>
                <a:gd name="T64" fmla="*/ 160 w 320"/>
                <a:gd name="T65" fmla="*/ 21 h 320"/>
                <a:gd name="T66" fmla="*/ 197 w 320"/>
                <a:gd name="T67" fmla="*/ 96 h 320"/>
                <a:gd name="T68" fmla="*/ 202 w 320"/>
                <a:gd name="T69" fmla="*/ 149 h 320"/>
                <a:gd name="T70" fmla="*/ 117 w 320"/>
                <a:gd name="T71" fmla="*/ 149 h 320"/>
                <a:gd name="T72" fmla="*/ 122 w 320"/>
                <a:gd name="T73" fmla="*/ 96 h 320"/>
                <a:gd name="T74" fmla="*/ 197 w 320"/>
                <a:gd name="T75" fmla="*/ 96 h 320"/>
                <a:gd name="T76" fmla="*/ 223 w 320"/>
                <a:gd name="T77" fmla="*/ 149 h 320"/>
                <a:gd name="T78" fmla="*/ 218 w 320"/>
                <a:gd name="T79" fmla="*/ 96 h 320"/>
                <a:gd name="T80" fmla="*/ 283 w 320"/>
                <a:gd name="T81" fmla="*/ 96 h 320"/>
                <a:gd name="T82" fmla="*/ 298 w 320"/>
                <a:gd name="T83" fmla="*/ 149 h 320"/>
                <a:gd name="T84" fmla="*/ 223 w 320"/>
                <a:gd name="T85" fmla="*/ 149 h 320"/>
                <a:gd name="T86" fmla="*/ 269 w 320"/>
                <a:gd name="T87" fmla="*/ 74 h 320"/>
                <a:gd name="T88" fmla="*/ 214 w 320"/>
                <a:gd name="T89" fmla="*/ 74 h 320"/>
                <a:gd name="T90" fmla="*/ 196 w 320"/>
                <a:gd name="T91" fmla="*/ 26 h 320"/>
                <a:gd name="T92" fmla="*/ 269 w 320"/>
                <a:gd name="T93" fmla="*/ 74 h 320"/>
                <a:gd name="T94" fmla="*/ 124 w 320"/>
                <a:gd name="T95" fmla="*/ 26 h 320"/>
                <a:gd name="T96" fmla="*/ 105 w 320"/>
                <a:gd name="T97" fmla="*/ 74 h 320"/>
                <a:gd name="T98" fmla="*/ 51 w 320"/>
                <a:gd name="T99" fmla="*/ 74 h 320"/>
                <a:gd name="T100" fmla="*/ 124 w 320"/>
                <a:gd name="T101" fmla="*/ 26 h 320"/>
                <a:gd name="T102" fmla="*/ 51 w 320"/>
                <a:gd name="T103" fmla="*/ 245 h 320"/>
                <a:gd name="T104" fmla="*/ 105 w 320"/>
                <a:gd name="T105" fmla="*/ 245 h 320"/>
                <a:gd name="T106" fmla="*/ 124 w 320"/>
                <a:gd name="T107" fmla="*/ 293 h 320"/>
                <a:gd name="T108" fmla="*/ 51 w 320"/>
                <a:gd name="T109" fmla="*/ 245 h 320"/>
                <a:gd name="T110" fmla="*/ 196 w 320"/>
                <a:gd name="T111" fmla="*/ 293 h 320"/>
                <a:gd name="T112" fmla="*/ 214 w 320"/>
                <a:gd name="T113" fmla="*/ 245 h 320"/>
                <a:gd name="T114" fmla="*/ 269 w 320"/>
                <a:gd name="T115" fmla="*/ 245 h 320"/>
                <a:gd name="T116" fmla="*/ 196 w 320"/>
                <a:gd name="T117" fmla="*/ 29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320">
                  <a:moveTo>
                    <a:pt x="160" y="0"/>
                  </a:moveTo>
                  <a:cubicBezTo>
                    <a:pt x="71" y="0"/>
                    <a:pt x="0" y="71"/>
                    <a:pt x="0" y="160"/>
                  </a:cubicBezTo>
                  <a:cubicBezTo>
                    <a:pt x="0" y="248"/>
                    <a:pt x="71" y="320"/>
                    <a:pt x="160" y="320"/>
                  </a:cubicBezTo>
                  <a:cubicBezTo>
                    <a:pt x="248" y="320"/>
                    <a:pt x="320" y="248"/>
                    <a:pt x="320" y="160"/>
                  </a:cubicBezTo>
                  <a:cubicBezTo>
                    <a:pt x="320" y="71"/>
                    <a:pt x="248" y="0"/>
                    <a:pt x="160" y="0"/>
                  </a:cubicBezTo>
                  <a:close/>
                  <a:moveTo>
                    <a:pt x="283" y="224"/>
                  </a:moveTo>
                  <a:cubicBezTo>
                    <a:pt x="218" y="224"/>
                    <a:pt x="218" y="224"/>
                    <a:pt x="218" y="224"/>
                  </a:cubicBezTo>
                  <a:cubicBezTo>
                    <a:pt x="221" y="207"/>
                    <a:pt x="223" y="188"/>
                    <a:pt x="223" y="170"/>
                  </a:cubicBezTo>
                  <a:cubicBezTo>
                    <a:pt x="298" y="170"/>
                    <a:pt x="298" y="170"/>
                    <a:pt x="298" y="170"/>
                  </a:cubicBezTo>
                  <a:cubicBezTo>
                    <a:pt x="296" y="189"/>
                    <a:pt x="291" y="207"/>
                    <a:pt x="283" y="224"/>
                  </a:cubicBezTo>
                  <a:close/>
                  <a:moveTo>
                    <a:pt x="160" y="298"/>
                  </a:moveTo>
                  <a:cubicBezTo>
                    <a:pt x="149" y="298"/>
                    <a:pt x="136" y="279"/>
                    <a:pt x="127" y="245"/>
                  </a:cubicBezTo>
                  <a:cubicBezTo>
                    <a:pt x="192" y="245"/>
                    <a:pt x="192" y="245"/>
                    <a:pt x="192" y="245"/>
                  </a:cubicBezTo>
                  <a:cubicBezTo>
                    <a:pt x="183" y="279"/>
                    <a:pt x="170" y="298"/>
                    <a:pt x="160" y="298"/>
                  </a:cubicBezTo>
                  <a:close/>
                  <a:moveTo>
                    <a:pt x="122" y="224"/>
                  </a:moveTo>
                  <a:cubicBezTo>
                    <a:pt x="120" y="208"/>
                    <a:pt x="118" y="190"/>
                    <a:pt x="117" y="170"/>
                  </a:cubicBezTo>
                  <a:cubicBezTo>
                    <a:pt x="202" y="170"/>
                    <a:pt x="202" y="170"/>
                    <a:pt x="202" y="170"/>
                  </a:cubicBezTo>
                  <a:cubicBezTo>
                    <a:pt x="202" y="190"/>
                    <a:pt x="200" y="208"/>
                    <a:pt x="197" y="224"/>
                  </a:cubicBezTo>
                  <a:lnTo>
                    <a:pt x="122" y="224"/>
                  </a:lnTo>
                  <a:close/>
                  <a:moveTo>
                    <a:pt x="22" y="170"/>
                  </a:moveTo>
                  <a:cubicBezTo>
                    <a:pt x="96" y="170"/>
                    <a:pt x="96" y="170"/>
                    <a:pt x="96" y="170"/>
                  </a:cubicBezTo>
                  <a:cubicBezTo>
                    <a:pt x="96" y="188"/>
                    <a:pt x="98" y="207"/>
                    <a:pt x="101" y="224"/>
                  </a:cubicBezTo>
                  <a:cubicBezTo>
                    <a:pt x="37" y="224"/>
                    <a:pt x="37" y="224"/>
                    <a:pt x="37" y="224"/>
                  </a:cubicBezTo>
                  <a:cubicBezTo>
                    <a:pt x="28" y="207"/>
                    <a:pt x="23" y="189"/>
                    <a:pt x="22" y="170"/>
                  </a:cubicBezTo>
                  <a:close/>
                  <a:moveTo>
                    <a:pt x="37" y="96"/>
                  </a:moveTo>
                  <a:cubicBezTo>
                    <a:pt x="101" y="96"/>
                    <a:pt x="101" y="96"/>
                    <a:pt x="101" y="96"/>
                  </a:cubicBezTo>
                  <a:cubicBezTo>
                    <a:pt x="98" y="113"/>
                    <a:pt x="96" y="131"/>
                    <a:pt x="96" y="149"/>
                  </a:cubicBezTo>
                  <a:cubicBezTo>
                    <a:pt x="22" y="149"/>
                    <a:pt x="22" y="149"/>
                    <a:pt x="22" y="149"/>
                  </a:cubicBezTo>
                  <a:cubicBezTo>
                    <a:pt x="23" y="130"/>
                    <a:pt x="28" y="112"/>
                    <a:pt x="37" y="96"/>
                  </a:cubicBezTo>
                  <a:close/>
                  <a:moveTo>
                    <a:pt x="160" y="21"/>
                  </a:moveTo>
                  <a:cubicBezTo>
                    <a:pt x="170" y="21"/>
                    <a:pt x="183" y="41"/>
                    <a:pt x="192" y="74"/>
                  </a:cubicBezTo>
                  <a:cubicBezTo>
                    <a:pt x="127" y="74"/>
                    <a:pt x="127" y="74"/>
                    <a:pt x="127" y="74"/>
                  </a:cubicBezTo>
                  <a:cubicBezTo>
                    <a:pt x="136" y="41"/>
                    <a:pt x="149" y="21"/>
                    <a:pt x="160" y="21"/>
                  </a:cubicBezTo>
                  <a:close/>
                  <a:moveTo>
                    <a:pt x="197" y="96"/>
                  </a:moveTo>
                  <a:cubicBezTo>
                    <a:pt x="200" y="111"/>
                    <a:pt x="202" y="129"/>
                    <a:pt x="202" y="149"/>
                  </a:cubicBezTo>
                  <a:cubicBezTo>
                    <a:pt x="117" y="149"/>
                    <a:pt x="117" y="149"/>
                    <a:pt x="117" y="149"/>
                  </a:cubicBezTo>
                  <a:cubicBezTo>
                    <a:pt x="118" y="129"/>
                    <a:pt x="120" y="111"/>
                    <a:pt x="122" y="96"/>
                  </a:cubicBezTo>
                  <a:lnTo>
                    <a:pt x="197" y="96"/>
                  </a:lnTo>
                  <a:close/>
                  <a:moveTo>
                    <a:pt x="223" y="149"/>
                  </a:moveTo>
                  <a:cubicBezTo>
                    <a:pt x="223" y="131"/>
                    <a:pt x="221" y="113"/>
                    <a:pt x="218" y="96"/>
                  </a:cubicBezTo>
                  <a:cubicBezTo>
                    <a:pt x="283" y="96"/>
                    <a:pt x="283" y="96"/>
                    <a:pt x="283" y="96"/>
                  </a:cubicBezTo>
                  <a:cubicBezTo>
                    <a:pt x="291" y="112"/>
                    <a:pt x="296" y="130"/>
                    <a:pt x="298" y="149"/>
                  </a:cubicBezTo>
                  <a:lnTo>
                    <a:pt x="223" y="149"/>
                  </a:lnTo>
                  <a:close/>
                  <a:moveTo>
                    <a:pt x="269" y="74"/>
                  </a:moveTo>
                  <a:cubicBezTo>
                    <a:pt x="214" y="74"/>
                    <a:pt x="214" y="74"/>
                    <a:pt x="214" y="74"/>
                  </a:cubicBezTo>
                  <a:cubicBezTo>
                    <a:pt x="210" y="55"/>
                    <a:pt x="203" y="39"/>
                    <a:pt x="196" y="26"/>
                  </a:cubicBezTo>
                  <a:cubicBezTo>
                    <a:pt x="225" y="34"/>
                    <a:pt x="251" y="51"/>
                    <a:pt x="269" y="74"/>
                  </a:cubicBezTo>
                  <a:close/>
                  <a:moveTo>
                    <a:pt x="124" y="26"/>
                  </a:moveTo>
                  <a:cubicBezTo>
                    <a:pt x="116" y="39"/>
                    <a:pt x="110" y="55"/>
                    <a:pt x="105" y="74"/>
                  </a:cubicBezTo>
                  <a:cubicBezTo>
                    <a:pt x="51" y="74"/>
                    <a:pt x="51" y="74"/>
                    <a:pt x="51" y="74"/>
                  </a:cubicBezTo>
                  <a:cubicBezTo>
                    <a:pt x="69" y="51"/>
                    <a:pt x="94" y="34"/>
                    <a:pt x="124" y="26"/>
                  </a:cubicBezTo>
                  <a:close/>
                  <a:moveTo>
                    <a:pt x="51" y="245"/>
                  </a:moveTo>
                  <a:cubicBezTo>
                    <a:pt x="105" y="245"/>
                    <a:pt x="105" y="245"/>
                    <a:pt x="105" y="245"/>
                  </a:cubicBezTo>
                  <a:cubicBezTo>
                    <a:pt x="110" y="264"/>
                    <a:pt x="116" y="281"/>
                    <a:pt x="124" y="293"/>
                  </a:cubicBezTo>
                  <a:cubicBezTo>
                    <a:pt x="94" y="285"/>
                    <a:pt x="69" y="268"/>
                    <a:pt x="51" y="245"/>
                  </a:cubicBezTo>
                  <a:close/>
                  <a:moveTo>
                    <a:pt x="196" y="293"/>
                  </a:moveTo>
                  <a:cubicBezTo>
                    <a:pt x="203" y="281"/>
                    <a:pt x="210" y="264"/>
                    <a:pt x="214" y="245"/>
                  </a:cubicBezTo>
                  <a:cubicBezTo>
                    <a:pt x="269" y="245"/>
                    <a:pt x="269" y="245"/>
                    <a:pt x="269" y="245"/>
                  </a:cubicBezTo>
                  <a:cubicBezTo>
                    <a:pt x="251" y="268"/>
                    <a:pt x="225" y="285"/>
                    <a:pt x="196" y="2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6" name="Freeform 55">
              <a:extLst>
                <a:ext uri="{FF2B5EF4-FFF2-40B4-BE49-F238E27FC236}">
                  <a16:creationId xmlns:a16="http://schemas.microsoft.com/office/drawing/2014/main" id="{14AD995F-7A54-5142-BBFB-7BBF342E8465}"/>
                </a:ext>
              </a:extLst>
            </p:cNvPr>
            <p:cNvSpPr>
              <a:spLocks noEditPoints="1"/>
            </p:cNvSpPr>
            <p:nvPr/>
          </p:nvSpPr>
          <p:spPr bwMode="auto">
            <a:xfrm>
              <a:off x="5183" y="10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sp>
        <p:nvSpPr>
          <p:cNvPr id="29" name="Rectangle 28">
            <a:extLst>
              <a:ext uri="{FF2B5EF4-FFF2-40B4-BE49-F238E27FC236}">
                <a16:creationId xmlns:a16="http://schemas.microsoft.com/office/drawing/2014/main" id="{3571196E-4EA7-439F-81F3-F97E6684FE9B}"/>
              </a:ext>
            </a:extLst>
          </p:cNvPr>
          <p:cNvSpPr/>
          <p:nvPr/>
        </p:nvSpPr>
        <p:spPr>
          <a:xfrm>
            <a:off x="8691486" y="3924182"/>
            <a:ext cx="2839270" cy="1276554"/>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First analysis and further cleaning.</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Categorical data – one hot encoding.</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Normalization.</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Creation of a new categorical variable as target. </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endParaRPr>
          </a:p>
        </p:txBody>
      </p:sp>
    </p:spTree>
    <p:extLst>
      <p:ext uri="{BB962C8B-B14F-4D97-AF65-F5344CB8AC3E}">
        <p14:creationId xmlns:p14="http://schemas.microsoft.com/office/powerpoint/2010/main" val="3245700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B6EF-3AB2-0145-A3FE-3FE01E037281}"/>
              </a:ext>
            </a:extLst>
          </p:cNvPr>
          <p:cNvSpPr>
            <a:spLocks noGrp="1"/>
          </p:cNvSpPr>
          <p:nvPr>
            <p:ph type="title"/>
          </p:nvPr>
        </p:nvSpPr>
        <p:spPr>
          <a:xfrm>
            <a:off x="551688" y="1581632"/>
            <a:ext cx="4879628" cy="3276118"/>
          </a:xfrm>
        </p:spPr>
        <p:txBody>
          <a:bodyPr/>
          <a:lstStyle/>
          <a:p>
            <a:r>
              <a:rPr lang="en-US" dirty="0"/>
              <a:t>Modeling &amp; Evaluation</a:t>
            </a:r>
          </a:p>
        </p:txBody>
      </p:sp>
    </p:spTree>
    <p:extLst>
      <p:ext uri="{BB962C8B-B14F-4D97-AF65-F5344CB8AC3E}">
        <p14:creationId xmlns:p14="http://schemas.microsoft.com/office/powerpoint/2010/main" val="15720591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57F53AB-8150-4E5C-9083-101C8E5955C9}"/>
              </a:ext>
            </a:extLst>
          </p:cNvPr>
          <p:cNvCxnSpPr/>
          <p:nvPr/>
        </p:nvCxnSpPr>
        <p:spPr>
          <a:xfrm>
            <a:off x="7740073" y="1785161"/>
            <a:ext cx="35837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265"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First Try</a:t>
            </a:r>
          </a:p>
        </p:txBody>
      </p:sp>
      <p:sp>
        <p:nvSpPr>
          <p:cNvPr id="3" name="Text Placeholder 2"/>
          <p:cNvSpPr>
            <a:spLocks noGrp="1"/>
          </p:cNvSpPr>
          <p:nvPr>
            <p:ph type="body" sz="quarter" idx="14"/>
          </p:nvPr>
        </p:nvSpPr>
        <p:spPr>
          <a:xfrm>
            <a:off x="536135" y="1388562"/>
            <a:ext cx="11290104" cy="475488"/>
          </a:xfrm>
        </p:spPr>
        <p:txBody>
          <a:bodyPr/>
          <a:lstStyle/>
          <a:p>
            <a:r>
              <a:rPr lang="en-US" dirty="0"/>
              <a:t>Regression Tree maybe?</a:t>
            </a:r>
          </a:p>
        </p:txBody>
      </p:sp>
      <p:sp>
        <p:nvSpPr>
          <p:cNvPr id="5" name="Text Placeholder 4"/>
          <p:cNvSpPr>
            <a:spLocks noGrp="1"/>
          </p:cNvSpPr>
          <p:nvPr>
            <p:ph type="body" sz="quarter" idx="15"/>
          </p:nvPr>
        </p:nvSpPr>
        <p:spPr/>
        <p:txBody>
          <a:bodyPr/>
          <a:lstStyle/>
          <a:p>
            <a:r>
              <a:rPr lang="en-US" dirty="0"/>
              <a:t>Modeling &amp; evaluation</a:t>
            </a:r>
          </a:p>
        </p:txBody>
      </p:sp>
      <p:grpSp>
        <p:nvGrpSpPr>
          <p:cNvPr id="9" name="Group 8">
            <a:extLst>
              <a:ext uri="{FF2B5EF4-FFF2-40B4-BE49-F238E27FC236}">
                <a16:creationId xmlns:a16="http://schemas.microsoft.com/office/drawing/2014/main" id="{ACD21CDC-32EF-3043-A927-FBEC03463981}"/>
              </a:ext>
            </a:extLst>
          </p:cNvPr>
          <p:cNvGrpSpPr/>
          <p:nvPr/>
        </p:nvGrpSpPr>
        <p:grpSpPr>
          <a:xfrm>
            <a:off x="997682" y="1692827"/>
            <a:ext cx="9075419" cy="1350869"/>
            <a:chOff x="914400" y="2068064"/>
            <a:chExt cx="8448987" cy="1206170"/>
          </a:xfrm>
        </p:grpSpPr>
        <p:sp>
          <p:nvSpPr>
            <p:cNvPr id="84" name="Flowchart: Alternate Process 83"/>
            <p:cNvSpPr/>
            <p:nvPr/>
          </p:nvSpPr>
          <p:spPr>
            <a:xfrm>
              <a:off x="2674166" y="2746661"/>
              <a:ext cx="1539906" cy="527573"/>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Open Sans"/>
                  <a:ea typeface="+mn-ea"/>
                  <a:cs typeface="+mn-cs"/>
                </a:rPr>
                <a:t>Regression</a:t>
              </a:r>
              <a:r>
                <a:rPr kumimoji="0" lang="en-US" b="1" i="0" u="none" strike="noStrike" kern="1200" cap="none" spc="0" normalizeH="0" baseline="0" noProof="0" dirty="0">
                  <a:ln>
                    <a:noFill/>
                  </a:ln>
                  <a:solidFill>
                    <a:prstClr val="white"/>
                  </a:solidFill>
                  <a:effectLst/>
                  <a:uLnTx/>
                  <a:uFillTx/>
                  <a:latin typeface="Open Sans"/>
                  <a:ea typeface="+mn-ea"/>
                  <a:cs typeface="+mn-cs"/>
                </a:rPr>
                <a:t> </a:t>
              </a:r>
              <a:r>
                <a:rPr kumimoji="0" lang="en-US" sz="1600" b="1" i="0" u="none" strike="noStrike" kern="1200" cap="none" spc="0" normalizeH="0" baseline="0" noProof="0" dirty="0">
                  <a:ln>
                    <a:noFill/>
                  </a:ln>
                  <a:solidFill>
                    <a:prstClr val="white"/>
                  </a:solidFill>
                  <a:effectLst/>
                  <a:uLnTx/>
                  <a:uFillTx/>
                  <a:latin typeface="Open Sans"/>
                  <a:ea typeface="+mn-ea"/>
                  <a:cs typeface="+mn-cs"/>
                </a:rPr>
                <a:t>Tree</a:t>
              </a:r>
              <a:endParaRPr kumimoji="0" lang="en-US" b="1" i="0" u="none" strike="noStrike" kern="1200" cap="none" spc="0" normalizeH="0" baseline="0" noProof="0" dirty="0">
                <a:ln>
                  <a:noFill/>
                </a:ln>
                <a:solidFill>
                  <a:prstClr val="white"/>
                </a:solidFill>
                <a:effectLst/>
                <a:uLnTx/>
                <a:uFillTx/>
                <a:latin typeface="Open Sans"/>
                <a:ea typeface="+mn-ea"/>
                <a:cs typeface="+mn-cs"/>
              </a:endParaRPr>
            </a:p>
          </p:txBody>
        </p:sp>
        <p:sp>
          <p:nvSpPr>
            <p:cNvPr id="88" name="TxtBox:392/196"/>
            <p:cNvSpPr/>
            <p:nvPr/>
          </p:nvSpPr>
          <p:spPr>
            <a:xfrm>
              <a:off x="8669143" y="2068064"/>
              <a:ext cx="694244"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Results</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620378" y="2216257"/>
                <a:ext cx="486971"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Model</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A regression or a classification problem?</a:t>
            </a:r>
          </a:p>
        </p:txBody>
      </p:sp>
      <p:sp>
        <p:nvSpPr>
          <p:cNvPr id="11" name="TextBox 10">
            <a:extLst>
              <a:ext uri="{FF2B5EF4-FFF2-40B4-BE49-F238E27FC236}">
                <a16:creationId xmlns:a16="http://schemas.microsoft.com/office/drawing/2014/main" id="{BFB2BD4F-FAE7-4462-8F7E-6C5DFA1629F2}"/>
              </a:ext>
            </a:extLst>
          </p:cNvPr>
          <p:cNvSpPr txBox="1"/>
          <p:nvPr/>
        </p:nvSpPr>
        <p:spPr>
          <a:xfrm>
            <a:off x="1027392" y="5026365"/>
            <a:ext cx="5375138" cy="492443"/>
          </a:xfrm>
          <a:prstGeom prst="rect">
            <a:avLst/>
          </a:prstGeom>
          <a:noFill/>
        </p:spPr>
        <p:txBody>
          <a:bodyPr vert="horz" wrap="square" lIns="0" tIns="0" rIns="0" bIns="0" rtlCol="0">
            <a:spAutoFit/>
          </a:bodyPr>
          <a:lstStyle/>
          <a:p>
            <a:pPr algn="ctr">
              <a:spcBef>
                <a:spcPts val="200"/>
              </a:spcBef>
              <a:buSzPct val="100000"/>
            </a:pPr>
            <a:r>
              <a:rPr lang="en-US" sz="1600" b="1" dirty="0">
                <a:solidFill>
                  <a:schemeClr val="tx1">
                    <a:lumMod val="50000"/>
                    <a:lumOff val="50000"/>
                  </a:schemeClr>
                </a:solidFill>
              </a:rPr>
              <a:t>It is designed to approximate real-valued functions, in this case:  “pesos </a:t>
            </a:r>
            <a:r>
              <a:rPr lang="en-US" sz="1600" b="1" dirty="0" err="1">
                <a:solidFill>
                  <a:schemeClr val="tx1">
                    <a:lumMod val="50000"/>
                    <a:lumOff val="50000"/>
                  </a:schemeClr>
                </a:solidFill>
              </a:rPr>
              <a:t>mexicanos</a:t>
            </a:r>
            <a:r>
              <a:rPr lang="en-US" sz="1600" b="1" dirty="0">
                <a:solidFill>
                  <a:schemeClr val="tx1">
                    <a:lumMod val="50000"/>
                    <a:lumOff val="50000"/>
                  </a:schemeClr>
                </a:solidFill>
              </a:rPr>
              <a:t>”</a:t>
            </a:r>
            <a:endParaRPr lang="en-US" sz="1000" b="1" dirty="0">
              <a:solidFill>
                <a:schemeClr val="tx1">
                  <a:lumMod val="50000"/>
                  <a:lumOff val="50000"/>
                </a:schemeClr>
              </a:solidFill>
            </a:endParaRPr>
          </a:p>
        </p:txBody>
      </p:sp>
      <p:sp>
        <p:nvSpPr>
          <p:cNvPr id="22" name="Flowchart: Alternate Process 21">
            <a:extLst>
              <a:ext uri="{FF2B5EF4-FFF2-40B4-BE49-F238E27FC236}">
                <a16:creationId xmlns:a16="http://schemas.microsoft.com/office/drawing/2014/main" id="{5C804D5B-1E81-4340-9512-336F340E5421}"/>
              </a:ext>
            </a:extLst>
          </p:cNvPr>
          <p:cNvSpPr/>
          <p:nvPr/>
        </p:nvSpPr>
        <p:spPr>
          <a:xfrm>
            <a:off x="1233843" y="3561781"/>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Input  : </a:t>
            </a:r>
            <a:r>
              <a:rPr lang="en-US" sz="1400" b="1" dirty="0">
                <a:solidFill>
                  <a:prstClr val="white"/>
                </a:solidFill>
                <a:latin typeface="Open Sans"/>
              </a:rPr>
              <a:t>categorical &amp;</a:t>
            </a:r>
            <a:r>
              <a:rPr lang="en-US" sz="1400" dirty="0">
                <a:solidFill>
                  <a:prstClr val="white"/>
                </a:solidFill>
                <a:latin typeface="Open Sans"/>
              </a:rPr>
              <a:t> </a:t>
            </a:r>
            <a:r>
              <a:rPr lang="en-US" sz="1400" b="1" dirty="0">
                <a:solidFill>
                  <a:prstClr val="white"/>
                </a:solidFill>
                <a:latin typeface="Open Sans"/>
              </a:rPr>
              <a:t>numerical</a:t>
            </a:r>
            <a:endParaRPr lang="en-US" sz="1400" b="1" dirty="0">
              <a:solidFill>
                <a:prstClr val="white"/>
              </a:solidFill>
            </a:endParaRPr>
          </a:p>
        </p:txBody>
      </p:sp>
      <p:sp>
        <p:nvSpPr>
          <p:cNvPr id="24" name="Flowchart: Alternate Process 23">
            <a:extLst>
              <a:ext uri="{FF2B5EF4-FFF2-40B4-BE49-F238E27FC236}">
                <a16:creationId xmlns:a16="http://schemas.microsoft.com/office/drawing/2014/main" id="{FA509F81-6185-44DE-9197-34D5923730EC}"/>
              </a:ext>
            </a:extLst>
          </p:cNvPr>
          <p:cNvSpPr/>
          <p:nvPr/>
        </p:nvSpPr>
        <p:spPr>
          <a:xfrm>
            <a:off x="4542001" y="3574856"/>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Output  : </a:t>
            </a:r>
            <a:r>
              <a:rPr lang="en-US" sz="1400" b="1" dirty="0">
                <a:solidFill>
                  <a:prstClr val="white"/>
                </a:solidFill>
                <a:latin typeface="Open Sans"/>
              </a:rPr>
              <a:t>numerical</a:t>
            </a:r>
            <a:endParaRPr lang="en-US" sz="1400" b="1" dirty="0">
              <a:solidFill>
                <a:prstClr val="white"/>
              </a:solidFill>
            </a:endParaRPr>
          </a:p>
        </p:txBody>
      </p:sp>
      <p:cxnSp>
        <p:nvCxnSpPr>
          <p:cNvPr id="12" name="Connector: Elbow 11">
            <a:extLst>
              <a:ext uri="{FF2B5EF4-FFF2-40B4-BE49-F238E27FC236}">
                <a16:creationId xmlns:a16="http://schemas.microsoft.com/office/drawing/2014/main" id="{304C6531-3917-4C89-B717-202D8AF8B131}"/>
              </a:ext>
            </a:extLst>
          </p:cNvPr>
          <p:cNvCxnSpPr/>
          <p:nvPr/>
        </p:nvCxnSpPr>
        <p:spPr>
          <a:xfrm>
            <a:off x="4542001" y="2748266"/>
            <a:ext cx="827040" cy="82659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D13182F-1B60-417C-B2F4-D800F0468ECF}"/>
              </a:ext>
            </a:extLst>
          </p:cNvPr>
          <p:cNvCxnSpPr/>
          <p:nvPr/>
        </p:nvCxnSpPr>
        <p:spPr>
          <a:xfrm rot="10800000" flipV="1">
            <a:off x="2060884" y="2748265"/>
            <a:ext cx="827039" cy="8135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5613D7-AEC6-40F2-8086-A33FCC8C700E}"/>
              </a:ext>
            </a:extLst>
          </p:cNvPr>
          <p:cNvSpPr txBox="1"/>
          <p:nvPr/>
        </p:nvSpPr>
        <p:spPr>
          <a:xfrm>
            <a:off x="8090626" y="2744094"/>
            <a:ext cx="3219232" cy="1955856"/>
          </a:xfrm>
          <a:prstGeom prst="rect">
            <a:avLst/>
          </a:prstGeom>
          <a:noFill/>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400" b="1" dirty="0"/>
              <a:t>It only explains a 18% of the data.</a:t>
            </a:r>
          </a:p>
          <a:p>
            <a:pPr marL="285750" indent="-285750">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The error in the predictions is equivalent to $5,600.00 pesos, which is high due to the distribution of incomes.</a:t>
            </a:r>
          </a:p>
        </p:txBody>
      </p:sp>
      <p:cxnSp>
        <p:nvCxnSpPr>
          <p:cNvPr id="16" name="Straight Connector 15">
            <a:extLst>
              <a:ext uri="{FF2B5EF4-FFF2-40B4-BE49-F238E27FC236}">
                <a16:creationId xmlns:a16="http://schemas.microsoft.com/office/drawing/2014/main" id="{B55E926C-11A7-49B0-BAC7-C0B3F0EB0595}"/>
              </a:ext>
            </a:extLst>
          </p:cNvPr>
          <p:cNvCxnSpPr>
            <a:cxnSpLocks/>
          </p:cNvCxnSpPr>
          <p:nvPr/>
        </p:nvCxnSpPr>
        <p:spPr>
          <a:xfrm>
            <a:off x="7250546" y="2301311"/>
            <a:ext cx="0" cy="31128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27858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XxD.8gmfS1u4uSfmEXuy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tifm.tJT9KQSgxk3i1u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Consulting Scrapbook">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_CommercialOrg_template_2020" id="{D32F86C5-6E97-174B-AF1F-49E790DA0834}" vid="{A6D12DED-5EF3-5249-A518-6826C0E517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d174352-5b80-4e49-85a5-95000dc4228d">
      <UserInfo>
        <DisplayName>Sutey, Kelly</DisplayName>
        <AccountId>444</AccountId>
        <AccountType/>
      </UserInfo>
    </SharedWithUsers>
    <lcf76f155ced4ddcb4097134ff3c332f xmlns="2e275414-d7f4-45cc-9fd2-927cdd7f7ce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A958C5A7E0AC448BBFAD86FED3104FB" ma:contentTypeVersion="10" ma:contentTypeDescription="Create a new document." ma:contentTypeScope="" ma:versionID="7a0a9b1b4c753b0431dd1785fe786011">
  <xsd:schema xmlns:xsd="http://www.w3.org/2001/XMLSchema" xmlns:xs="http://www.w3.org/2001/XMLSchema" xmlns:p="http://schemas.microsoft.com/office/2006/metadata/properties" xmlns:ns2="2e275414-d7f4-45cc-9fd2-927cdd7f7ce6" xmlns:ns3="7d174352-5b80-4e49-85a5-95000dc4228d" targetNamespace="http://schemas.microsoft.com/office/2006/metadata/properties" ma:root="true" ma:fieldsID="379aaeec088b988a627ae97fbefa6bee" ns2:_="" ns3:_="">
    <xsd:import namespace="2e275414-d7f4-45cc-9fd2-927cdd7f7ce6"/>
    <xsd:import namespace="7d174352-5b80-4e49-85a5-95000dc422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275414-d7f4-45cc-9fd2-927cdd7f7c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174352-5b80-4e49-85a5-95000dc422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87EEAB-2BDC-48C7-A4F7-2A6F1AC14E36}">
  <ds:schemaRefs>
    <ds:schemaRef ds:uri="http://purl.org/dc/elements/1.1/"/>
    <ds:schemaRef ds:uri="http://purl.org/dc/dcmitype/"/>
    <ds:schemaRef ds:uri="http://www.w3.org/XML/1998/namespace"/>
    <ds:schemaRef ds:uri="2e275414-d7f4-45cc-9fd2-927cdd7f7ce6"/>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d174352-5b80-4e49-85a5-95000dc4228d"/>
  </ds:schemaRefs>
</ds:datastoreItem>
</file>

<file path=customXml/itemProps2.xml><?xml version="1.0" encoding="utf-8"?>
<ds:datastoreItem xmlns:ds="http://schemas.openxmlformats.org/officeDocument/2006/customXml" ds:itemID="{C11AFCF3-4573-42C4-B883-1296F4A00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275414-d7f4-45cc-9fd2-927cdd7f7ce6"/>
    <ds:schemaRef ds:uri="7d174352-5b80-4e49-85a5-95000dc422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7FB8A3-7F76-499E-9E0B-923C551026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2578</TotalTime>
  <Words>548</Words>
  <Application>Microsoft Office PowerPoint</Application>
  <PresentationFormat>Widescreen</PresentationFormat>
  <Paragraphs>171</Paragraphs>
  <Slides>15</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Chronicle Display Black</vt:lpstr>
      <vt:lpstr>Open Sans</vt:lpstr>
      <vt:lpstr>Open Sans Light</vt:lpstr>
      <vt:lpstr>Open Sans Semibold</vt:lpstr>
      <vt:lpstr>Verdana</vt:lpstr>
      <vt:lpstr>Wingdings 2</vt:lpstr>
      <vt:lpstr>Deloitte Consulting Scrapbook</vt:lpstr>
      <vt:lpstr>think-cell Slide</vt:lpstr>
      <vt:lpstr>PowerPoint Presentation</vt:lpstr>
      <vt:lpstr>Agenda</vt:lpstr>
      <vt:lpstr>Overview </vt:lpstr>
      <vt:lpstr>PowerPoint Presentation</vt:lpstr>
      <vt:lpstr>PowerPoint Presentation</vt:lpstr>
      <vt:lpstr>Data Understanding &amp; Preparation</vt:lpstr>
      <vt:lpstr>Data Understanding &amp; Preparation</vt:lpstr>
      <vt:lpstr>Modeling &amp; Evaluation</vt:lpstr>
      <vt:lpstr>   The First Try</vt:lpstr>
      <vt:lpstr>   The Second Try</vt:lpstr>
      <vt:lpstr>   The Third Try</vt:lpstr>
      <vt:lpstr>Next Steps</vt:lpstr>
      <vt:lpstr>   </vt:lpstr>
      <vt:lpstr>Now what?</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Stormer, Nicole</dc:creator>
  <cp:lastModifiedBy>Flores Albores, Damaris</cp:lastModifiedBy>
  <cp:revision>11</cp:revision>
  <dcterms:created xsi:type="dcterms:W3CDTF">2020-11-16T20:24:30Z</dcterms:created>
  <dcterms:modified xsi:type="dcterms:W3CDTF">2023-04-05T22:58:45Z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0x010100D223A14960D4FA4FB41B44D057C75541</vt:lpwstr>
  </property>
  <property fmtid="{D5CDD505-2E9C-101B-9397-08002B2CF9AE}" pid="3" name="MSIP_Label_589256c7-9946-44df-b379-51beb93fd2d9_Enabled">
    <vt:lpwstr>true</vt:lpwstr>
  </property>
  <property fmtid="{D5CDD505-2E9C-101B-9397-08002B2CF9AE}" pid="4" name="MSIP_Label_589256c7-9946-44df-b379-51beb93fd2d9_SetDate">
    <vt:lpwstr>2022-03-22T15:40:31Z</vt:lpwstr>
  </property>
  <property fmtid="{D5CDD505-2E9C-101B-9397-08002B2CF9AE}" pid="5" name="MSIP_Label_589256c7-9946-44df-b379-51beb93fd2d9_Method">
    <vt:lpwstr>Privileged</vt:lpwstr>
  </property>
  <property fmtid="{D5CDD505-2E9C-101B-9397-08002B2CF9AE}" pid="6" name="MSIP_Label_589256c7-9946-44df-b379-51beb93fd2d9_Name">
    <vt:lpwstr>589256c7-9946-44df-b379-51beb93fd2d9</vt:lpwstr>
  </property>
  <property fmtid="{D5CDD505-2E9C-101B-9397-08002B2CF9AE}" pid="7" name="MSIP_Label_589256c7-9946-44df-b379-51beb93fd2d9_SiteId">
    <vt:lpwstr>36da45f1-dd2c-4d1f-af13-5abe46b99921</vt:lpwstr>
  </property>
  <property fmtid="{D5CDD505-2E9C-101B-9397-08002B2CF9AE}" pid="8" name="MSIP_Label_589256c7-9946-44df-b379-51beb93fd2d9_ActionId">
    <vt:lpwstr>7f72d58a-b577-4837-aebe-5697b141ba10</vt:lpwstr>
  </property>
  <property fmtid="{D5CDD505-2E9C-101B-9397-08002B2CF9AE}" pid="9" name="MSIP_Label_589256c7-9946-44df-b379-51beb93fd2d9_ContentBits">
    <vt:lpwstr>0</vt:lpwstr>
  </property>
  <property fmtid="{D5CDD505-2E9C-101B-9397-08002B2CF9AE}" pid="10" name="MediaServiceImageTags">
    <vt:lpwstr/>
  </property>
</Properties>
</file>