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59" r:id="rId4"/>
    <p:sldId id="260" r:id="rId5"/>
    <p:sldId id="278" r:id="rId6"/>
    <p:sldId id="261" r:id="rId7"/>
    <p:sldId id="264" r:id="rId8"/>
    <p:sldId id="262" r:id="rId9"/>
    <p:sldId id="274" r:id="rId10"/>
    <p:sldId id="275" r:id="rId11"/>
    <p:sldId id="276" r:id="rId12"/>
    <p:sldId id="265" r:id="rId13"/>
    <p:sldId id="263" r:id="rId14"/>
    <p:sldId id="277" r:id="rId15"/>
    <p:sldId id="268" r:id="rId16"/>
    <p:sldId id="258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27" autoAdjust="0"/>
    <p:restoredTop sz="94716" autoAdjust="0"/>
  </p:normalViewPr>
  <p:slideViewPr>
    <p:cSldViewPr snapToGrid="0" snapToObjects="1">
      <p:cViewPr varScale="1">
        <p:scale>
          <a:sx n="105" d="100"/>
          <a:sy n="105" d="100"/>
        </p:scale>
        <p:origin x="13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E8225-23C1-CD44-BD25-A6605EA2E61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D378C-8E57-4A4E-B6B6-FE4271151C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A_PowerPoint Templates V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000" cy="6882221"/>
          </a:xfrm>
          <a:prstGeom prst="rect">
            <a:avLst/>
          </a:prstGeom>
        </p:spPr>
      </p:pic>
      <p:sp>
        <p:nvSpPr>
          <p:cNvPr id="25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84928" y="417968"/>
            <a:ext cx="6276872" cy="61994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title</a:t>
            </a:r>
            <a:endParaRPr lang="en-US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384924" y="1037909"/>
            <a:ext cx="6276872" cy="6394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subtitle</a:t>
            </a:r>
            <a:endParaRPr lang="en-US" dirty="0"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5271927" y="5987208"/>
            <a:ext cx="3433865" cy="354613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name</a:t>
            </a:r>
            <a:endParaRPr lang="en-US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5270364" y="6272184"/>
            <a:ext cx="3433865" cy="354613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800" b="0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8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A_PowerPoint Templates V8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000" cy="688222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8123" y="1546158"/>
            <a:ext cx="8378326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500" dirty="0">
              <a:latin typeface="Arial"/>
              <a:cs typeface="Arial"/>
            </a:endParaRP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60964" y="521799"/>
            <a:ext cx="6276872" cy="61994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1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5439675" y="6410519"/>
            <a:ext cx="3433865" cy="354613"/>
          </a:xfrm>
          <a:prstGeom prst="rect">
            <a:avLst/>
          </a:prstGeom>
        </p:spPr>
        <p:txBody>
          <a:bodyPr vert="horz"/>
          <a:lstStyle>
            <a:lvl1pPr marL="0" indent="0" algn="r">
              <a:buFontTx/>
              <a:buNone/>
              <a:defRPr sz="1200" b="0">
                <a:solidFill>
                  <a:srgbClr val="00688A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00688A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00688A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00688A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00688A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A_PowerPoint Templates V8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9180000" cy="688222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8123" y="1863686"/>
            <a:ext cx="8378326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sz="25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404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1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raw.io/?page-id=9f46799a-70d6-7492-0946-bef42562c5a5&amp;scale=auto#G1sfoOQAjnFPHbYl5WcwT8EkbTwRnHyTl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rtinfowler.com/articles/continuousIntegr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ngo-controls.or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" TargetMode="External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56012" y="5987208"/>
            <a:ext cx="3433865" cy="354613"/>
          </a:xfrm>
        </p:spPr>
        <p:txBody>
          <a:bodyPr/>
          <a:lstStyle/>
          <a:p>
            <a:r>
              <a:rPr lang="en-US" dirty="0"/>
              <a:t>Matteo Di Carlo (INAF-OAAB)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02315" y="6272184"/>
            <a:ext cx="3786000" cy="354613"/>
          </a:xfrm>
        </p:spPr>
        <p:txBody>
          <a:bodyPr/>
          <a:lstStyle/>
          <a:p>
            <a:r>
              <a:rPr lang="en-US" dirty="0"/>
              <a:t>On behalf of the SKA System Team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3B7B8A4-E8C9-40DC-BD39-B2E9B7E7C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CI-CD Practices with the TANGO-controls framework in the context of the Square </a:t>
            </a:r>
            <a:r>
              <a:rPr lang="en-US" sz="2400" dirty="0" err="1"/>
              <a:t>Kilometre</a:t>
            </a:r>
            <a:r>
              <a:rPr lang="en-US" sz="2400" dirty="0"/>
              <a:t> Array (SKA) Telescope Project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2622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55088DC-7188-42CD-9656-40377BF3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effort to integrate the components from the different SKA elements with each other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E790D5-99F5-463B-91CE-43F16776E6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SKA MVP Product Integration (SKAMPI)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6DF5FA-9A4C-43DE-A9B5-E57D1C072E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88646" y="5963716"/>
            <a:ext cx="3433865" cy="354613"/>
          </a:xfrm>
        </p:spPr>
        <p:txBody>
          <a:bodyPr/>
          <a:lstStyle/>
          <a:p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E0B0CB9-C268-4BB3-B865-649EC7312B37}"/>
              </a:ext>
            </a:extLst>
          </p:cNvPr>
          <p:cNvSpPr/>
          <p:nvPr/>
        </p:nvSpPr>
        <p:spPr>
          <a:xfrm>
            <a:off x="1994809" y="3507290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TMC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217ADA9-A74D-4E3E-A119-F5420F2205ED}"/>
              </a:ext>
            </a:extLst>
          </p:cNvPr>
          <p:cNvSpPr/>
          <p:nvPr/>
        </p:nvSpPr>
        <p:spPr>
          <a:xfrm>
            <a:off x="1994809" y="4809192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SDP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CC7DC2B-6BF5-4E9E-B350-1A8058E6B7F8}"/>
              </a:ext>
            </a:extLst>
          </p:cNvPr>
          <p:cNvSpPr/>
          <p:nvPr/>
        </p:nvSpPr>
        <p:spPr>
          <a:xfrm>
            <a:off x="330587" y="4651094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CSP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4B9EBD9-096B-4649-B7CB-CB5A58D4DFCA}"/>
              </a:ext>
            </a:extLst>
          </p:cNvPr>
          <p:cNvSpPr/>
          <p:nvPr/>
        </p:nvSpPr>
        <p:spPr>
          <a:xfrm>
            <a:off x="3459443" y="4692299"/>
            <a:ext cx="1421934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Dish</a:t>
            </a:r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B9E9743-14A7-41AF-85C3-01EF24CEFD5C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204161" y="4080126"/>
            <a:ext cx="940530" cy="669251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312E6A05-8294-48ED-BD58-2A99A2D3662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506537" y="4178409"/>
            <a:ext cx="0" cy="630783"/>
          </a:xfrm>
          <a:prstGeom prst="line">
            <a:avLst/>
          </a:prstGeom>
          <a:ln w="25400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E2FEA23C-E664-417C-BDBF-EFB7412921F2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2868383" y="4080126"/>
            <a:ext cx="1302027" cy="612173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B584688D-492E-4C6A-8B48-812C4667F493}"/>
              </a:ext>
            </a:extLst>
          </p:cNvPr>
          <p:cNvSpPr/>
          <p:nvPr/>
        </p:nvSpPr>
        <p:spPr>
          <a:xfrm>
            <a:off x="330587" y="3207033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OET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EA802D6-F038-48B1-B3B7-1825AD1D8B83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1354043" y="3542593"/>
            <a:ext cx="640766" cy="300257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D262157E-1085-44DF-AB14-D7A63AA9510B}"/>
              </a:ext>
            </a:extLst>
          </p:cNvPr>
          <p:cNvGrpSpPr/>
          <p:nvPr/>
        </p:nvGrpSpPr>
        <p:grpSpPr>
          <a:xfrm>
            <a:off x="7612139" y="3227464"/>
            <a:ext cx="1327608" cy="1819470"/>
            <a:chOff x="17111327" y="297638"/>
            <a:chExt cx="1327608" cy="1819470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855A7D92-FF25-41D7-818A-E17C13872DCD}"/>
                </a:ext>
              </a:extLst>
            </p:cNvPr>
            <p:cNvCxnSpPr>
              <a:cxnSpLocks/>
            </p:cNvCxnSpPr>
            <p:nvPr/>
          </p:nvCxnSpPr>
          <p:spPr>
            <a:xfrm>
              <a:off x="17206427" y="1092232"/>
              <a:ext cx="1137408" cy="0"/>
            </a:xfrm>
            <a:prstGeom prst="line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B1FA9BEB-1755-4A52-9E6E-F5CA375BD76C}"/>
                </a:ext>
              </a:extLst>
            </p:cNvPr>
            <p:cNvSpPr txBox="1"/>
            <p:nvPr/>
          </p:nvSpPr>
          <p:spPr>
            <a:xfrm>
              <a:off x="17111327" y="655432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Depends</a:t>
              </a:r>
              <a:r>
                <a:rPr lang="it-IT" dirty="0"/>
                <a:t>-on</a:t>
              </a:r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E8DC48FA-5A36-4B53-9904-63E933065440}"/>
                </a:ext>
              </a:extLst>
            </p:cNvPr>
            <p:cNvSpPr/>
            <p:nvPr/>
          </p:nvSpPr>
          <p:spPr>
            <a:xfrm>
              <a:off x="17264450" y="1271894"/>
              <a:ext cx="1023456" cy="671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Helm</a:t>
              </a:r>
              <a:r>
                <a:rPr lang="it-IT" dirty="0"/>
                <a:t> Chart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6BF897EB-3A96-4C66-A978-756CAB1F4414}"/>
                </a:ext>
              </a:extLst>
            </p:cNvPr>
            <p:cNvSpPr/>
            <p:nvPr/>
          </p:nvSpPr>
          <p:spPr>
            <a:xfrm>
              <a:off x="17111327" y="586887"/>
              <a:ext cx="1327608" cy="1530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4193E05-106E-4BAF-8A10-F265C1A773B6}"/>
                </a:ext>
              </a:extLst>
            </p:cNvPr>
            <p:cNvSpPr txBox="1"/>
            <p:nvPr/>
          </p:nvSpPr>
          <p:spPr>
            <a:xfrm>
              <a:off x="17320376" y="297638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KEY</a:t>
              </a:r>
            </a:p>
          </p:txBody>
        </p: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6D51897F-63B9-4815-94E2-86A38E5DF338}"/>
              </a:ext>
            </a:extLst>
          </p:cNvPr>
          <p:cNvSpPr/>
          <p:nvPr/>
        </p:nvSpPr>
        <p:spPr>
          <a:xfrm>
            <a:off x="5336709" y="3322235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Tango-base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D9C50BF-A1FA-4307-83B0-ECA2F07D56E4}"/>
              </a:ext>
            </a:extLst>
          </p:cNvPr>
          <p:cNvSpPr/>
          <p:nvPr/>
        </p:nvSpPr>
        <p:spPr>
          <a:xfrm>
            <a:off x="5336709" y="4191370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Archiver</a:t>
            </a:r>
            <a:endParaRPr lang="it-IT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2C91A96-6EC4-4823-962D-A1B8BACF11D5}"/>
              </a:ext>
            </a:extLst>
          </p:cNvPr>
          <p:cNvSpPr/>
          <p:nvPr/>
        </p:nvSpPr>
        <p:spPr>
          <a:xfrm>
            <a:off x="5336709" y="5058335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Webjive</a:t>
            </a:r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8B11EF82-1583-42B8-AFF7-D4154133476C}"/>
              </a:ext>
            </a:extLst>
          </p:cNvPr>
          <p:cNvSpPr/>
          <p:nvPr/>
        </p:nvSpPr>
        <p:spPr>
          <a:xfrm>
            <a:off x="5032406" y="3090141"/>
            <a:ext cx="2320506" cy="28735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563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FF1C71-E3F1-4FAD-88A0-1840BD7AFD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964" y="521799"/>
            <a:ext cx="7109684" cy="619941"/>
          </a:xfrm>
        </p:spPr>
        <p:txBody>
          <a:bodyPr/>
          <a:lstStyle/>
          <a:p>
            <a:r>
              <a:rPr lang="it-IT" dirty="0"/>
              <a:t>In Helm - </a:t>
            </a:r>
            <a:r>
              <a:rPr lang="it-IT" dirty="0" err="1"/>
              <a:t>Subcharts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EFF357-C3D4-44CB-9A58-E06AEC3C96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FC90F7E6-FA47-4845-B25B-A3702EFC3733}"/>
              </a:ext>
            </a:extLst>
          </p:cNvPr>
          <p:cNvSpPr/>
          <p:nvPr/>
        </p:nvSpPr>
        <p:spPr>
          <a:xfrm>
            <a:off x="813067" y="2680077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TMC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A117ED6-24A6-4CDB-A3F7-62E0B00DABC5}"/>
              </a:ext>
            </a:extLst>
          </p:cNvPr>
          <p:cNvSpPr/>
          <p:nvPr/>
        </p:nvSpPr>
        <p:spPr>
          <a:xfrm>
            <a:off x="2738395" y="4326224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SDP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6557DFE-2487-40BD-99C3-30D8F368DA21}"/>
              </a:ext>
            </a:extLst>
          </p:cNvPr>
          <p:cNvSpPr/>
          <p:nvPr/>
        </p:nvSpPr>
        <p:spPr>
          <a:xfrm>
            <a:off x="857702" y="4169084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CSP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EBAF274-B467-42F4-82E4-B7E2A61AB046}"/>
              </a:ext>
            </a:extLst>
          </p:cNvPr>
          <p:cNvSpPr/>
          <p:nvPr/>
        </p:nvSpPr>
        <p:spPr>
          <a:xfrm>
            <a:off x="4552707" y="4370428"/>
            <a:ext cx="1421934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Dish</a:t>
            </a:r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862145D-7DD0-4691-BD6A-A8231D7AE329}"/>
              </a:ext>
            </a:extLst>
          </p:cNvPr>
          <p:cNvSpPr/>
          <p:nvPr/>
        </p:nvSpPr>
        <p:spPr>
          <a:xfrm>
            <a:off x="1099230" y="1506175"/>
            <a:ext cx="1023456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OET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0D53A2A0-9D46-4895-8B43-975DEB462A7E}"/>
              </a:ext>
            </a:extLst>
          </p:cNvPr>
          <p:cNvSpPr/>
          <p:nvPr/>
        </p:nvSpPr>
        <p:spPr>
          <a:xfrm>
            <a:off x="6428336" y="1703343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Tango-base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BF97B09-A636-4B5C-A033-A8DE19C0D73F}"/>
              </a:ext>
            </a:extLst>
          </p:cNvPr>
          <p:cNvSpPr/>
          <p:nvPr/>
        </p:nvSpPr>
        <p:spPr>
          <a:xfrm>
            <a:off x="6613182" y="2571392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Archiver</a:t>
            </a:r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82504D58-E6A6-452C-8E45-4B41A5E756AA}"/>
              </a:ext>
            </a:extLst>
          </p:cNvPr>
          <p:cNvSpPr/>
          <p:nvPr/>
        </p:nvSpPr>
        <p:spPr>
          <a:xfrm>
            <a:off x="6790286" y="4110562"/>
            <a:ext cx="1766520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Webjive</a:t>
            </a:r>
            <a:endParaRPr lang="it-IT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183F979-A3A0-4885-A2C2-F583EBAB457D}"/>
              </a:ext>
            </a:extLst>
          </p:cNvPr>
          <p:cNvSpPr/>
          <p:nvPr/>
        </p:nvSpPr>
        <p:spPr>
          <a:xfrm>
            <a:off x="3286925" y="2434846"/>
            <a:ext cx="1875854" cy="671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UMBRELLA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D9A42249-F8FE-4A31-BDDE-F0577DB67DE8}"/>
              </a:ext>
            </a:extLst>
          </p:cNvPr>
          <p:cNvCxnSpPr>
            <a:cxnSpLocks/>
            <a:stCxn id="18" idx="1"/>
            <a:endCxn id="12" idx="6"/>
          </p:cNvCxnSpPr>
          <p:nvPr/>
        </p:nvCxnSpPr>
        <p:spPr>
          <a:xfrm flipH="1" flipV="1">
            <a:off x="2122686" y="1841735"/>
            <a:ext cx="1438951" cy="69139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B24B97E0-0AE7-45CB-AF38-CC3A6D0936D9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1836523" y="2818425"/>
            <a:ext cx="1568091" cy="197212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9DEA668-897A-4C79-910F-BB768ADB7687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1731276" y="2877593"/>
            <a:ext cx="2030575" cy="1389774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9A9201B0-EC9C-4328-BD36-D0EA76EBF97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583681" y="3087157"/>
            <a:ext cx="679993" cy="1283271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6BD71076-3FD8-47E6-9794-3E7F72B299F3}"/>
              </a:ext>
            </a:extLst>
          </p:cNvPr>
          <p:cNvCxnSpPr>
            <a:cxnSpLocks/>
            <a:stCxn id="18" idx="7"/>
            <a:endCxn id="14" idx="2"/>
          </p:cNvCxnSpPr>
          <p:nvPr/>
        </p:nvCxnSpPr>
        <p:spPr>
          <a:xfrm flipV="1">
            <a:off x="4888067" y="2038903"/>
            <a:ext cx="1540269" cy="49422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9E0EFD9-CB23-4392-826C-515BCFEC7FD1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5162779" y="2770406"/>
            <a:ext cx="1450403" cy="13654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D0AFD315-D958-45EA-BBB0-79AAA3948B08}"/>
              </a:ext>
            </a:extLst>
          </p:cNvPr>
          <p:cNvCxnSpPr>
            <a:cxnSpLocks/>
            <a:stCxn id="18" idx="5"/>
            <a:endCxn id="16" idx="1"/>
          </p:cNvCxnSpPr>
          <p:nvPr/>
        </p:nvCxnSpPr>
        <p:spPr>
          <a:xfrm>
            <a:off x="4888067" y="3007682"/>
            <a:ext cx="2160920" cy="1201163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A9D0893-9B2C-4660-AB3F-3BFABC5F1C36}"/>
              </a:ext>
            </a:extLst>
          </p:cNvPr>
          <p:cNvCxnSpPr>
            <a:cxnSpLocks/>
            <a:stCxn id="18" idx="4"/>
            <a:endCxn id="6" idx="0"/>
          </p:cNvCxnSpPr>
          <p:nvPr/>
        </p:nvCxnSpPr>
        <p:spPr>
          <a:xfrm flipH="1">
            <a:off x="3250123" y="3105965"/>
            <a:ext cx="974729" cy="1220259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7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hlinkClick r:id="rId2"/>
            <a:extLst>
              <a:ext uri="{FF2B5EF4-FFF2-40B4-BE49-F238E27FC236}">
                <a16:creationId xmlns:a16="http://schemas.microsoft.com/office/drawing/2014/main" id="{4BF88179-FEE7-4740-9F3E-150C802F04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150"/>
            <a:ext cx="9125228" cy="518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E5CCE5-5CC6-48D4-9522-3FA779547C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964" y="521799"/>
            <a:ext cx="7329140" cy="619941"/>
          </a:xfrm>
        </p:spPr>
        <p:txBody>
          <a:bodyPr/>
          <a:lstStyle/>
          <a:p>
            <a:r>
              <a:rPr lang="en-GB" dirty="0"/>
              <a:t>CI-CD toolchain: Gitlab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3D76C4-7BDB-4AC8-A340-1C3A2B3F88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42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4CEB56-12E7-4FA3-830C-BD3D3BCF8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Gitlab</a:t>
            </a:r>
            <a:r>
              <a:rPr lang="it-IT" dirty="0"/>
              <a:t> pipeline</a:t>
            </a:r>
          </a:p>
        </p:txBody>
      </p:sp>
      <p:sp>
        <p:nvSpPr>
          <p:cNvPr id="40" name="Nuvola 39">
            <a:extLst>
              <a:ext uri="{FF2B5EF4-FFF2-40B4-BE49-F238E27FC236}">
                <a16:creationId xmlns:a16="http://schemas.microsoft.com/office/drawing/2014/main" id="{DFDFF40D-D881-441B-BAF7-1493750FA9C2}"/>
              </a:ext>
            </a:extLst>
          </p:cNvPr>
          <p:cNvSpPr/>
          <p:nvPr/>
        </p:nvSpPr>
        <p:spPr>
          <a:xfrm>
            <a:off x="783117" y="2670736"/>
            <a:ext cx="7696474" cy="372792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Google Shape;111;p15">
            <a:extLst>
              <a:ext uri="{FF2B5EF4-FFF2-40B4-BE49-F238E27FC236}">
                <a16:creationId xmlns:a16="http://schemas.microsoft.com/office/drawing/2014/main" id="{76FD8445-B03D-4E04-92D6-5511FE985C6D}"/>
              </a:ext>
            </a:extLst>
          </p:cNvPr>
          <p:cNvSpPr txBox="1"/>
          <p:nvPr/>
        </p:nvSpPr>
        <p:spPr>
          <a:xfrm>
            <a:off x="704364" y="2916298"/>
            <a:ext cx="1306296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" sz="1600" u="sng" dirty="0"/>
              <a:t>every 30 </a:t>
            </a:r>
            <a:r>
              <a:rPr lang="en-GB" sz="1600" u="sng" dirty="0"/>
              <a:t>seconds</a:t>
            </a:r>
            <a:endParaRPr sz="1600" u="sng" dirty="0"/>
          </a:p>
        </p:txBody>
      </p:sp>
      <p:sp>
        <p:nvSpPr>
          <p:cNvPr id="52" name="Google Shape;114;p15">
            <a:extLst>
              <a:ext uri="{FF2B5EF4-FFF2-40B4-BE49-F238E27FC236}">
                <a16:creationId xmlns:a16="http://schemas.microsoft.com/office/drawing/2014/main" id="{04E1BBBB-D5C4-48F1-8E74-E1AD25162047}"/>
              </a:ext>
            </a:extLst>
          </p:cNvPr>
          <p:cNvSpPr txBox="1"/>
          <p:nvPr/>
        </p:nvSpPr>
        <p:spPr>
          <a:xfrm>
            <a:off x="6079763" y="1117017"/>
            <a:ext cx="1889700" cy="7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600" u="sng" dirty="0"/>
          </a:p>
        </p:txBody>
      </p:sp>
      <p:sp>
        <p:nvSpPr>
          <p:cNvPr id="104" name="Disco magnetico 103">
            <a:extLst>
              <a:ext uri="{FF2B5EF4-FFF2-40B4-BE49-F238E27FC236}">
                <a16:creationId xmlns:a16="http://schemas.microsoft.com/office/drawing/2014/main" id="{65E5C7E9-1930-4714-82C2-723DDF3E7FAC}"/>
              </a:ext>
            </a:extLst>
          </p:cNvPr>
          <p:cNvSpPr/>
          <p:nvPr/>
        </p:nvSpPr>
        <p:spPr>
          <a:xfrm>
            <a:off x="655212" y="1055554"/>
            <a:ext cx="1417850" cy="161518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GitLab</a:t>
            </a:r>
            <a:r>
              <a:rPr lang="it-IT" sz="1600" dirty="0"/>
              <a:t>  </a:t>
            </a:r>
            <a:r>
              <a:rPr lang="it-IT" sz="1600" u="sng" dirty="0"/>
              <a:t>Source-Code repository</a:t>
            </a:r>
            <a:endParaRPr lang="it-IT" sz="1600" dirty="0"/>
          </a:p>
        </p:txBody>
      </p:sp>
      <p:grpSp>
        <p:nvGrpSpPr>
          <p:cNvPr id="3098" name="Gruppo 3097">
            <a:extLst>
              <a:ext uri="{FF2B5EF4-FFF2-40B4-BE49-F238E27FC236}">
                <a16:creationId xmlns:a16="http://schemas.microsoft.com/office/drawing/2014/main" id="{D80E5401-7103-4BC8-BBA4-51AEFF11DC4E}"/>
              </a:ext>
            </a:extLst>
          </p:cNvPr>
          <p:cNvGrpSpPr/>
          <p:nvPr/>
        </p:nvGrpSpPr>
        <p:grpSpPr>
          <a:xfrm>
            <a:off x="1834428" y="3798140"/>
            <a:ext cx="2074799" cy="1691224"/>
            <a:chOff x="2400114" y="1975141"/>
            <a:chExt cx="2074799" cy="1691224"/>
          </a:xfrm>
        </p:grpSpPr>
        <p:sp>
          <p:nvSpPr>
            <p:cNvPr id="3095" name="Rettangolo 3094">
              <a:extLst>
                <a:ext uri="{FF2B5EF4-FFF2-40B4-BE49-F238E27FC236}">
                  <a16:creationId xmlns:a16="http://schemas.microsoft.com/office/drawing/2014/main" id="{DB404DF7-A1FD-4983-B842-665B2D0ABD9D}"/>
                </a:ext>
              </a:extLst>
            </p:cNvPr>
            <p:cNvSpPr/>
            <p:nvPr/>
          </p:nvSpPr>
          <p:spPr>
            <a:xfrm>
              <a:off x="2424270" y="1975141"/>
              <a:ext cx="1973788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096" name="CasellaDiTesto 3095">
              <a:extLst>
                <a:ext uri="{FF2B5EF4-FFF2-40B4-BE49-F238E27FC236}">
                  <a16:creationId xmlns:a16="http://schemas.microsoft.com/office/drawing/2014/main" id="{4D125500-D9DF-4486-BC4D-D0DA8EF3D644}"/>
                </a:ext>
              </a:extLst>
            </p:cNvPr>
            <p:cNvSpPr txBox="1"/>
            <p:nvPr/>
          </p:nvSpPr>
          <p:spPr>
            <a:xfrm>
              <a:off x="2400114" y="3297033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  <p:sp>
          <p:nvSpPr>
            <p:cNvPr id="89" name="Ovale 88">
              <a:extLst>
                <a:ext uri="{FF2B5EF4-FFF2-40B4-BE49-F238E27FC236}">
                  <a16:creationId xmlns:a16="http://schemas.microsoft.com/office/drawing/2014/main" id="{E0FCD020-F021-44EE-B5B2-DA167BD6E857}"/>
                </a:ext>
              </a:extLst>
            </p:cNvPr>
            <p:cNvSpPr/>
            <p:nvPr/>
          </p:nvSpPr>
          <p:spPr>
            <a:xfrm>
              <a:off x="2507303" y="2169359"/>
              <a:ext cx="1805533" cy="124378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GitLab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Runner Helm Chart</a:t>
              </a:r>
            </a:p>
          </p:txBody>
        </p:sp>
      </p:grpSp>
      <p:sp>
        <p:nvSpPr>
          <p:cNvPr id="108" name="Saetta 107">
            <a:extLst>
              <a:ext uri="{FF2B5EF4-FFF2-40B4-BE49-F238E27FC236}">
                <a16:creationId xmlns:a16="http://schemas.microsoft.com/office/drawing/2014/main" id="{47EC72AE-C97B-4A69-8EF7-6ED217957B76}"/>
              </a:ext>
            </a:extLst>
          </p:cNvPr>
          <p:cNvSpPr/>
          <p:nvPr/>
        </p:nvSpPr>
        <p:spPr>
          <a:xfrm>
            <a:off x="3924175" y="3850556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0" name="Gruppo 169">
            <a:extLst>
              <a:ext uri="{FF2B5EF4-FFF2-40B4-BE49-F238E27FC236}">
                <a16:creationId xmlns:a16="http://schemas.microsoft.com/office/drawing/2014/main" id="{8F9809CF-955E-43BA-88E6-5BEDDBE67ACB}"/>
              </a:ext>
            </a:extLst>
          </p:cNvPr>
          <p:cNvGrpSpPr/>
          <p:nvPr/>
        </p:nvGrpSpPr>
        <p:grpSpPr>
          <a:xfrm>
            <a:off x="4866570" y="3398132"/>
            <a:ext cx="2074799" cy="1641418"/>
            <a:chOff x="5221228" y="2265743"/>
            <a:chExt cx="2074799" cy="1641418"/>
          </a:xfrm>
        </p:grpSpPr>
        <p:sp>
          <p:nvSpPr>
            <p:cNvPr id="171" name="Rettangolo 170">
              <a:extLst>
                <a:ext uri="{FF2B5EF4-FFF2-40B4-BE49-F238E27FC236}">
                  <a16:creationId xmlns:a16="http://schemas.microsoft.com/office/drawing/2014/main" id="{B789AC32-4141-4AA3-A825-76DF7AE49F82}"/>
                </a:ext>
              </a:extLst>
            </p:cNvPr>
            <p:cNvSpPr/>
            <p:nvPr/>
          </p:nvSpPr>
          <p:spPr>
            <a:xfrm>
              <a:off x="5231087" y="2265743"/>
              <a:ext cx="1973788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8714DBFB-8003-4D57-BE6A-1D7C1990B502}"/>
                </a:ext>
              </a:extLst>
            </p:cNvPr>
            <p:cNvSpPr/>
            <p:nvPr/>
          </p:nvSpPr>
          <p:spPr>
            <a:xfrm>
              <a:off x="5417552" y="244294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8FB80698-700E-481A-B2C7-50421EF6EB94}"/>
                </a:ext>
              </a:extLst>
            </p:cNvPr>
            <p:cNvSpPr/>
            <p:nvPr/>
          </p:nvSpPr>
          <p:spPr>
            <a:xfrm>
              <a:off x="5516612" y="254962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174" name="Ovale 173">
              <a:extLst>
                <a:ext uri="{FF2B5EF4-FFF2-40B4-BE49-F238E27FC236}">
                  <a16:creationId xmlns:a16="http://schemas.microsoft.com/office/drawing/2014/main" id="{36CCAAFF-2D9C-4CCE-A48B-A0FDE269E9A9}"/>
                </a:ext>
              </a:extLst>
            </p:cNvPr>
            <p:cNvSpPr/>
            <p:nvPr/>
          </p:nvSpPr>
          <p:spPr>
            <a:xfrm>
              <a:off x="5623292" y="265630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SKA Chart</a:t>
              </a:r>
            </a:p>
          </p:txBody>
        </p:sp>
        <p:sp>
          <p:nvSpPr>
            <p:cNvPr id="175" name="CasellaDiTesto 174">
              <a:extLst>
                <a:ext uri="{FF2B5EF4-FFF2-40B4-BE49-F238E27FC236}">
                  <a16:creationId xmlns:a16="http://schemas.microsoft.com/office/drawing/2014/main" id="{1546C80C-8A4A-4821-8873-CDCF0B488B2A}"/>
                </a:ext>
              </a:extLst>
            </p:cNvPr>
            <p:cNvSpPr txBox="1"/>
            <p:nvPr/>
          </p:nvSpPr>
          <p:spPr>
            <a:xfrm>
              <a:off x="5221228" y="3537829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</p:grpSp>
      <p:cxnSp>
        <p:nvCxnSpPr>
          <p:cNvPr id="68" name="Google Shape;113;p15">
            <a:extLst>
              <a:ext uri="{FF2B5EF4-FFF2-40B4-BE49-F238E27FC236}">
                <a16:creationId xmlns:a16="http://schemas.microsoft.com/office/drawing/2014/main" id="{A26A5402-1F4C-4E3C-B1B9-3509A7113FA9}"/>
              </a:ext>
            </a:extLst>
          </p:cNvPr>
          <p:cNvCxnSpPr>
            <a:cxnSpLocks/>
            <a:stCxn id="89" idx="0"/>
            <a:endCxn id="145" idx="3"/>
          </p:cNvCxnSpPr>
          <p:nvPr/>
        </p:nvCxnSpPr>
        <p:spPr>
          <a:xfrm flipV="1">
            <a:off x="2844384" y="2637837"/>
            <a:ext cx="296321" cy="1354521"/>
          </a:xfrm>
          <a:prstGeom prst="straightConnector1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113;p15">
            <a:extLst>
              <a:ext uri="{FF2B5EF4-FFF2-40B4-BE49-F238E27FC236}">
                <a16:creationId xmlns:a16="http://schemas.microsoft.com/office/drawing/2014/main" id="{2D5FFB7D-1EBA-4E2E-A395-95B59F9EB271}"/>
              </a:ext>
            </a:extLst>
          </p:cNvPr>
          <p:cNvCxnSpPr>
            <a:cxnSpLocks/>
            <a:stCxn id="89" idx="7"/>
            <a:endCxn id="147" idx="3"/>
          </p:cNvCxnSpPr>
          <p:nvPr/>
        </p:nvCxnSpPr>
        <p:spPr>
          <a:xfrm flipV="1">
            <a:off x="3482736" y="2629609"/>
            <a:ext cx="1573010" cy="1544898"/>
          </a:xfrm>
          <a:prstGeom prst="straightConnector1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1" name="Saetta 3100">
            <a:extLst>
              <a:ext uri="{FF2B5EF4-FFF2-40B4-BE49-F238E27FC236}">
                <a16:creationId xmlns:a16="http://schemas.microsoft.com/office/drawing/2014/main" id="{6872EF5F-70EF-4670-9950-960E3A0BD1D8}"/>
              </a:ext>
            </a:extLst>
          </p:cNvPr>
          <p:cNvSpPr/>
          <p:nvPr/>
        </p:nvSpPr>
        <p:spPr>
          <a:xfrm>
            <a:off x="3912895" y="4208246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02" name="Saetta 3101">
            <a:extLst>
              <a:ext uri="{FF2B5EF4-FFF2-40B4-BE49-F238E27FC236}">
                <a16:creationId xmlns:a16="http://schemas.microsoft.com/office/drawing/2014/main" id="{DCDD027B-C354-46DD-BE8C-1E151C685903}"/>
              </a:ext>
            </a:extLst>
          </p:cNvPr>
          <p:cNvSpPr/>
          <p:nvPr/>
        </p:nvSpPr>
        <p:spPr>
          <a:xfrm>
            <a:off x="3959131" y="4606097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04" name="Gruppo 203">
            <a:extLst>
              <a:ext uri="{FF2B5EF4-FFF2-40B4-BE49-F238E27FC236}">
                <a16:creationId xmlns:a16="http://schemas.microsoft.com/office/drawing/2014/main" id="{567198B5-AC65-4234-9895-FDBF1B4A8CDF}"/>
              </a:ext>
            </a:extLst>
          </p:cNvPr>
          <p:cNvGrpSpPr/>
          <p:nvPr/>
        </p:nvGrpSpPr>
        <p:grpSpPr>
          <a:xfrm>
            <a:off x="5086904" y="3644089"/>
            <a:ext cx="2074799" cy="1641418"/>
            <a:chOff x="5221228" y="2265743"/>
            <a:chExt cx="2074799" cy="1641418"/>
          </a:xfrm>
        </p:grpSpPr>
        <p:sp>
          <p:nvSpPr>
            <p:cNvPr id="205" name="Rettangolo 204">
              <a:extLst>
                <a:ext uri="{FF2B5EF4-FFF2-40B4-BE49-F238E27FC236}">
                  <a16:creationId xmlns:a16="http://schemas.microsoft.com/office/drawing/2014/main" id="{697927F9-3BC1-4B52-B4E5-D2B40ADD6F3B}"/>
                </a:ext>
              </a:extLst>
            </p:cNvPr>
            <p:cNvSpPr/>
            <p:nvPr/>
          </p:nvSpPr>
          <p:spPr>
            <a:xfrm>
              <a:off x="5231087" y="2265743"/>
              <a:ext cx="1973788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06" name="Ovale 205">
              <a:extLst>
                <a:ext uri="{FF2B5EF4-FFF2-40B4-BE49-F238E27FC236}">
                  <a16:creationId xmlns:a16="http://schemas.microsoft.com/office/drawing/2014/main" id="{39A16F31-C2CB-45BF-9E43-509B736AE3F1}"/>
                </a:ext>
              </a:extLst>
            </p:cNvPr>
            <p:cNvSpPr/>
            <p:nvPr/>
          </p:nvSpPr>
          <p:spPr>
            <a:xfrm>
              <a:off x="5417552" y="244294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07" name="Ovale 206">
              <a:extLst>
                <a:ext uri="{FF2B5EF4-FFF2-40B4-BE49-F238E27FC236}">
                  <a16:creationId xmlns:a16="http://schemas.microsoft.com/office/drawing/2014/main" id="{C9597D0B-3E80-43B4-BCE3-5FBBA500B246}"/>
                </a:ext>
              </a:extLst>
            </p:cNvPr>
            <p:cNvSpPr/>
            <p:nvPr/>
          </p:nvSpPr>
          <p:spPr>
            <a:xfrm>
              <a:off x="5516612" y="254962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08" name="Ovale 207">
              <a:extLst>
                <a:ext uri="{FF2B5EF4-FFF2-40B4-BE49-F238E27FC236}">
                  <a16:creationId xmlns:a16="http://schemas.microsoft.com/office/drawing/2014/main" id="{6801EF0E-F3F7-451E-ADA0-18522241E2AC}"/>
                </a:ext>
              </a:extLst>
            </p:cNvPr>
            <p:cNvSpPr/>
            <p:nvPr/>
          </p:nvSpPr>
          <p:spPr>
            <a:xfrm>
              <a:off x="5623292" y="265630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SKA Chart</a:t>
              </a:r>
            </a:p>
          </p:txBody>
        </p:sp>
        <p:sp>
          <p:nvSpPr>
            <p:cNvPr id="209" name="CasellaDiTesto 208">
              <a:extLst>
                <a:ext uri="{FF2B5EF4-FFF2-40B4-BE49-F238E27FC236}">
                  <a16:creationId xmlns:a16="http://schemas.microsoft.com/office/drawing/2014/main" id="{855A5846-6D7B-42B6-9144-A1AF7A67D1F9}"/>
                </a:ext>
              </a:extLst>
            </p:cNvPr>
            <p:cNvSpPr txBox="1"/>
            <p:nvPr/>
          </p:nvSpPr>
          <p:spPr>
            <a:xfrm>
              <a:off x="5221228" y="3537829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</p:grpSp>
      <p:grpSp>
        <p:nvGrpSpPr>
          <p:cNvPr id="210" name="Gruppo 209">
            <a:extLst>
              <a:ext uri="{FF2B5EF4-FFF2-40B4-BE49-F238E27FC236}">
                <a16:creationId xmlns:a16="http://schemas.microsoft.com/office/drawing/2014/main" id="{04E8272B-B1FF-40B1-BE87-9E9D405AA1CB}"/>
              </a:ext>
            </a:extLst>
          </p:cNvPr>
          <p:cNvGrpSpPr/>
          <p:nvPr/>
        </p:nvGrpSpPr>
        <p:grpSpPr>
          <a:xfrm>
            <a:off x="5369198" y="3985559"/>
            <a:ext cx="2074799" cy="1641418"/>
            <a:chOff x="5221228" y="2265743"/>
            <a:chExt cx="2074799" cy="1641418"/>
          </a:xfrm>
        </p:grpSpPr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2F643361-C8D0-4FA3-8239-FC46EACD902B}"/>
                </a:ext>
              </a:extLst>
            </p:cNvPr>
            <p:cNvSpPr/>
            <p:nvPr/>
          </p:nvSpPr>
          <p:spPr>
            <a:xfrm>
              <a:off x="5231087" y="2265743"/>
              <a:ext cx="1973788" cy="16322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2" name="Ovale 211">
              <a:extLst>
                <a:ext uri="{FF2B5EF4-FFF2-40B4-BE49-F238E27FC236}">
                  <a16:creationId xmlns:a16="http://schemas.microsoft.com/office/drawing/2014/main" id="{4F71F9C0-72FC-43D1-B8C6-3C06C21B68BE}"/>
                </a:ext>
              </a:extLst>
            </p:cNvPr>
            <p:cNvSpPr/>
            <p:nvPr/>
          </p:nvSpPr>
          <p:spPr>
            <a:xfrm>
              <a:off x="5417552" y="244294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13" name="Ovale 212">
              <a:extLst>
                <a:ext uri="{FF2B5EF4-FFF2-40B4-BE49-F238E27FC236}">
                  <a16:creationId xmlns:a16="http://schemas.microsoft.com/office/drawing/2014/main" id="{D4E97880-4ED7-4443-A7E7-44CF1971CB9C}"/>
                </a:ext>
              </a:extLst>
            </p:cNvPr>
            <p:cNvSpPr/>
            <p:nvPr/>
          </p:nvSpPr>
          <p:spPr>
            <a:xfrm>
              <a:off x="5516612" y="254962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 err="1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Umbrella</a:t>
              </a:r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 chart</a:t>
              </a:r>
            </a:p>
          </p:txBody>
        </p:sp>
        <p:sp>
          <p:nvSpPr>
            <p:cNvPr id="214" name="Ovale 213">
              <a:extLst>
                <a:ext uri="{FF2B5EF4-FFF2-40B4-BE49-F238E27FC236}">
                  <a16:creationId xmlns:a16="http://schemas.microsoft.com/office/drawing/2014/main" id="{2B14224B-5CF4-4E5F-9C53-C53AC017A30D}"/>
                </a:ext>
              </a:extLst>
            </p:cNvPr>
            <p:cNvSpPr/>
            <p:nvPr/>
          </p:nvSpPr>
          <p:spPr>
            <a:xfrm>
              <a:off x="5623292" y="2656307"/>
              <a:ext cx="1390441" cy="81626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b="1" i="0" dirty="0">
                  <a:solidFill>
                    <a:srgbClr val="1F1F1F"/>
                  </a:solidFill>
                  <a:effectLst/>
                  <a:latin typeface="Calibri" panose="020F0502020204030204" pitchFamily="34" charset="0"/>
                </a:rPr>
                <a:t>SKA Chart</a:t>
              </a:r>
            </a:p>
          </p:txBody>
        </p:sp>
        <p:sp>
          <p:nvSpPr>
            <p:cNvPr id="215" name="CasellaDiTesto 214">
              <a:extLst>
                <a:ext uri="{FF2B5EF4-FFF2-40B4-BE49-F238E27FC236}">
                  <a16:creationId xmlns:a16="http://schemas.microsoft.com/office/drawing/2014/main" id="{E2484981-9CC9-41B2-82FA-BC6E1BE750F5}"/>
                </a:ext>
              </a:extLst>
            </p:cNvPr>
            <p:cNvSpPr txBox="1"/>
            <p:nvPr/>
          </p:nvSpPr>
          <p:spPr>
            <a:xfrm>
              <a:off x="5221228" y="3537829"/>
              <a:ext cx="2074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Isolated</a:t>
              </a:r>
              <a:r>
                <a:rPr lang="it-IT" dirty="0"/>
                <a:t> </a:t>
              </a:r>
              <a:r>
                <a:rPr lang="it-IT" dirty="0" err="1"/>
                <a:t>namespace</a:t>
              </a:r>
              <a:endParaRPr lang="it-IT" dirty="0"/>
            </a:p>
          </p:txBody>
        </p:sp>
      </p:grpSp>
      <p:cxnSp>
        <p:nvCxnSpPr>
          <p:cNvPr id="48" name="Google Shape;110;p15">
            <a:extLst>
              <a:ext uri="{FF2B5EF4-FFF2-40B4-BE49-F238E27FC236}">
                <a16:creationId xmlns:a16="http://schemas.microsoft.com/office/drawing/2014/main" id="{323751B8-99E5-4E1B-8CC5-10B2D504E9B1}"/>
              </a:ext>
            </a:extLst>
          </p:cNvPr>
          <p:cNvCxnSpPr>
            <a:cxnSpLocks/>
            <a:stCxn id="89" idx="1"/>
            <a:endCxn id="104" idx="3"/>
          </p:cNvCxnSpPr>
          <p:nvPr/>
        </p:nvCxnSpPr>
        <p:spPr>
          <a:xfrm flipH="1" flipV="1">
            <a:off x="1364137" y="2670736"/>
            <a:ext cx="841894" cy="1503771"/>
          </a:xfrm>
          <a:prstGeom prst="straightConnector1">
            <a:avLst/>
          </a:prstGeom>
          <a:noFill/>
          <a:ln w="158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Fumetto: rettangolo 137">
            <a:extLst>
              <a:ext uri="{FF2B5EF4-FFF2-40B4-BE49-F238E27FC236}">
                <a16:creationId xmlns:a16="http://schemas.microsoft.com/office/drawing/2014/main" id="{EA0F31F0-23EB-4408-BADA-D2F289D3987B}"/>
              </a:ext>
            </a:extLst>
          </p:cNvPr>
          <p:cNvSpPr/>
          <p:nvPr/>
        </p:nvSpPr>
        <p:spPr>
          <a:xfrm>
            <a:off x="6637836" y="1544150"/>
            <a:ext cx="2376597" cy="889387"/>
          </a:xfrm>
          <a:prstGeom prst="wedgeRectCallout">
            <a:avLst>
              <a:gd name="adj1" fmla="val -45580"/>
              <a:gd name="adj2" fmla="val 19322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Testing </a:t>
            </a:r>
            <a:r>
              <a:rPr lang="it-IT" dirty="0" err="1"/>
              <a:t>happens</a:t>
            </a:r>
            <a:r>
              <a:rPr lang="it-IT" dirty="0"/>
              <a:t>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namespace</a:t>
            </a:r>
            <a:endParaRPr lang="it-IT" dirty="0"/>
          </a:p>
        </p:txBody>
      </p:sp>
      <p:sp>
        <p:nvSpPr>
          <p:cNvPr id="139" name="Disco magnetico 138">
            <a:extLst>
              <a:ext uri="{FF2B5EF4-FFF2-40B4-BE49-F238E27FC236}">
                <a16:creationId xmlns:a16="http://schemas.microsoft.com/office/drawing/2014/main" id="{0C3AFBFB-7E83-4F6D-98C9-02637C0FAF74}"/>
              </a:ext>
            </a:extLst>
          </p:cNvPr>
          <p:cNvSpPr/>
          <p:nvPr/>
        </p:nvSpPr>
        <p:spPr>
          <a:xfrm>
            <a:off x="7764000" y="5421758"/>
            <a:ext cx="1304429" cy="1369323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u="sng" dirty="0" err="1"/>
              <a:t>Elasticsearch</a:t>
            </a:r>
            <a:endParaRPr lang="it-IT" sz="1600" dirty="0"/>
          </a:p>
        </p:txBody>
      </p:sp>
      <p:sp>
        <p:nvSpPr>
          <p:cNvPr id="141" name="Freccia angolare in su 140">
            <a:extLst>
              <a:ext uri="{FF2B5EF4-FFF2-40B4-BE49-F238E27FC236}">
                <a16:creationId xmlns:a16="http://schemas.microsoft.com/office/drawing/2014/main" id="{83E5E979-A015-4D34-9722-1081CC6B7D71}"/>
              </a:ext>
            </a:extLst>
          </p:cNvPr>
          <p:cNvSpPr/>
          <p:nvPr/>
        </p:nvSpPr>
        <p:spPr>
          <a:xfrm rot="5400000">
            <a:off x="6459441" y="5493077"/>
            <a:ext cx="993043" cy="1304429"/>
          </a:xfrm>
          <a:prstGeom prst="bentUpArrow">
            <a:avLst>
              <a:gd name="adj1" fmla="val 25000"/>
              <a:gd name="adj2" fmla="val 25000"/>
              <a:gd name="adj3" fmla="val 3645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3" name="Fumetto: rettangolo 142">
            <a:extLst>
              <a:ext uri="{FF2B5EF4-FFF2-40B4-BE49-F238E27FC236}">
                <a16:creationId xmlns:a16="http://schemas.microsoft.com/office/drawing/2014/main" id="{9B6DE1E4-F57A-4084-8802-37E01CB0FD85}"/>
              </a:ext>
            </a:extLst>
          </p:cNvPr>
          <p:cNvSpPr/>
          <p:nvPr/>
        </p:nvSpPr>
        <p:spPr>
          <a:xfrm>
            <a:off x="868681" y="5661727"/>
            <a:ext cx="3624278" cy="889387"/>
          </a:xfrm>
          <a:prstGeom prst="wedgeRectCallout">
            <a:avLst>
              <a:gd name="adj1" fmla="val 48798"/>
              <a:gd name="adj2" fmla="val -163539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Makefile</a:t>
            </a:r>
            <a:r>
              <a:rPr lang="it-IT" dirty="0"/>
              <a:t> for </a:t>
            </a:r>
            <a:r>
              <a:rPr lang="it-IT" dirty="0" err="1"/>
              <a:t>automating</a:t>
            </a:r>
            <a:r>
              <a:rPr lang="it-IT" dirty="0"/>
              <a:t> the deployment and testing</a:t>
            </a:r>
          </a:p>
        </p:txBody>
      </p:sp>
      <p:sp>
        <p:nvSpPr>
          <p:cNvPr id="145" name="Disco magnetico 144">
            <a:extLst>
              <a:ext uri="{FF2B5EF4-FFF2-40B4-BE49-F238E27FC236}">
                <a16:creationId xmlns:a16="http://schemas.microsoft.com/office/drawing/2014/main" id="{5E4FC6B9-A3B5-419D-A0B9-332FFEC132DC}"/>
              </a:ext>
            </a:extLst>
          </p:cNvPr>
          <p:cNvSpPr/>
          <p:nvPr/>
        </p:nvSpPr>
        <p:spPr>
          <a:xfrm>
            <a:off x="2320275" y="1022655"/>
            <a:ext cx="1640860" cy="161518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u="sng" dirty="0" err="1">
                <a:solidFill>
                  <a:schemeClr val="bg1"/>
                </a:solidFill>
              </a:rPr>
              <a:t>Gitlab</a:t>
            </a:r>
            <a:r>
              <a:rPr lang="it-IT" sz="1600" u="sng" dirty="0">
                <a:solidFill>
                  <a:schemeClr val="bg1"/>
                </a:solidFill>
              </a:rPr>
              <a:t> page </a:t>
            </a:r>
          </a:p>
          <a:p>
            <a:pPr algn="ctr"/>
            <a:r>
              <a:rPr lang="it-IT" sz="1400" u="sng" dirty="0">
                <a:solidFill>
                  <a:schemeClr val="bg1"/>
                </a:solidFill>
              </a:rPr>
              <a:t>(</a:t>
            </a:r>
            <a:r>
              <a:rPr lang="it-IT" sz="1400" u="sng" dirty="0" err="1">
                <a:solidFill>
                  <a:schemeClr val="bg1"/>
                </a:solidFill>
              </a:rPr>
              <a:t>Tests</a:t>
            </a:r>
            <a:r>
              <a:rPr lang="it-IT" sz="1400" u="sng" dirty="0">
                <a:solidFill>
                  <a:schemeClr val="bg1"/>
                </a:solidFill>
              </a:rPr>
              <a:t> </a:t>
            </a:r>
            <a:r>
              <a:rPr lang="it-IT" sz="1400" u="sng" dirty="0" err="1">
                <a:solidFill>
                  <a:schemeClr val="bg1"/>
                </a:solidFill>
              </a:rPr>
              <a:t>artifacts</a:t>
            </a:r>
            <a:r>
              <a:rPr lang="it-IT" sz="1400" u="sng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7" name="Disco magnetico 146">
            <a:extLst>
              <a:ext uri="{FF2B5EF4-FFF2-40B4-BE49-F238E27FC236}">
                <a16:creationId xmlns:a16="http://schemas.microsoft.com/office/drawing/2014/main" id="{F5F5D653-FBAA-4DC2-A1BA-514E0FF58F17}"/>
              </a:ext>
            </a:extLst>
          </p:cNvPr>
          <p:cNvSpPr/>
          <p:nvPr/>
        </p:nvSpPr>
        <p:spPr>
          <a:xfrm>
            <a:off x="4163790" y="1014427"/>
            <a:ext cx="1783911" cy="161518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u="sng" dirty="0">
                <a:solidFill>
                  <a:schemeClr val="bg1"/>
                </a:solidFill>
              </a:rPr>
              <a:t>Nexus </a:t>
            </a:r>
          </a:p>
          <a:p>
            <a:pPr algn="ctr"/>
            <a:r>
              <a:rPr lang="it-IT" sz="1200" u="sng" dirty="0">
                <a:solidFill>
                  <a:schemeClr val="bg1"/>
                </a:solidFill>
              </a:rPr>
              <a:t>(</a:t>
            </a:r>
            <a:r>
              <a:rPr lang="en-US" sz="1200" u="sng" dirty="0">
                <a:solidFill>
                  <a:schemeClr val="bg1"/>
                </a:solidFill>
              </a:rPr>
              <a:t>docker images, python packages, other packages</a:t>
            </a:r>
            <a:r>
              <a:rPr lang="it-IT" sz="1200" u="sng" dirty="0">
                <a:solidFill>
                  <a:schemeClr val="bg1"/>
                </a:solidFill>
              </a:rPr>
              <a:t>)</a:t>
            </a:r>
            <a:endParaRPr lang="en-US" sz="16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83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BC7CC52-B5E4-4BA8-8D60-0A1E72E9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commit</a:t>
            </a:r>
            <a:r>
              <a:rPr lang="it-IT" dirty="0"/>
              <a:t>: </a:t>
            </a:r>
          </a:p>
          <a:p>
            <a:pPr lvl="1"/>
            <a:r>
              <a:rPr lang="it-IT" dirty="0" err="1"/>
              <a:t>Pre</a:t>
            </a:r>
            <a:r>
              <a:rPr lang="it-IT" dirty="0"/>
              <a:t>-deployment </a:t>
            </a:r>
            <a:r>
              <a:rPr lang="it-IT" dirty="0" err="1"/>
              <a:t>tests</a:t>
            </a:r>
            <a:r>
              <a:rPr lang="it-IT" dirty="0"/>
              <a:t>: </a:t>
            </a:r>
            <a:r>
              <a:rPr lang="en-US" dirty="0"/>
              <a:t>made without the real system to be online</a:t>
            </a:r>
            <a:endParaRPr lang="it-IT" dirty="0"/>
          </a:p>
          <a:p>
            <a:pPr lvl="1"/>
            <a:r>
              <a:rPr lang="it-IT" dirty="0"/>
              <a:t>Post-deployment </a:t>
            </a:r>
            <a:r>
              <a:rPr lang="it-IT" dirty="0" err="1"/>
              <a:t>tests</a:t>
            </a:r>
            <a:endParaRPr lang="it-IT" dirty="0"/>
          </a:p>
          <a:p>
            <a:pPr lvl="2"/>
            <a:r>
              <a:rPr lang="en-US" dirty="0"/>
              <a:t>installs the chart (with the sub-charts needed) in an isolated namespace</a:t>
            </a:r>
          </a:p>
          <a:p>
            <a:pPr lvl="2"/>
            <a:r>
              <a:rPr lang="en-US" dirty="0"/>
              <a:t>wait for every container to be running</a:t>
            </a:r>
          </a:p>
          <a:p>
            <a:pPr lvl="2"/>
            <a:r>
              <a:rPr lang="en-US" dirty="0"/>
              <a:t>For the tests:</a:t>
            </a:r>
          </a:p>
          <a:p>
            <a:pPr lvl="3"/>
            <a:r>
              <a:rPr lang="en-US" dirty="0"/>
              <a:t>Create a k8s pod in the isolated namespace</a:t>
            </a:r>
          </a:p>
          <a:p>
            <a:pPr lvl="3"/>
            <a:r>
              <a:rPr lang="en-US" dirty="0"/>
              <a:t>Run </a:t>
            </a:r>
            <a:r>
              <a:rPr lang="en-US" dirty="0" err="1"/>
              <a:t>pytests</a:t>
            </a:r>
            <a:r>
              <a:rPr lang="en-US" dirty="0"/>
              <a:t> inside the above pod</a:t>
            </a:r>
          </a:p>
          <a:p>
            <a:pPr lvl="3"/>
            <a:r>
              <a:rPr lang="en-US" dirty="0"/>
              <a:t>Return the tests results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07E483-EBAE-4306-9B2A-DC5990C2B9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Deployment and Testing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B4599D-86D1-46D3-93D5-5328E1A0C0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aetta 5">
            <a:extLst>
              <a:ext uri="{FF2B5EF4-FFF2-40B4-BE49-F238E27FC236}">
                <a16:creationId xmlns:a16="http://schemas.microsoft.com/office/drawing/2014/main" id="{FFC58228-37C8-4D4A-BCF0-36D8EF741F22}"/>
              </a:ext>
            </a:extLst>
          </p:cNvPr>
          <p:cNvSpPr/>
          <p:nvPr/>
        </p:nvSpPr>
        <p:spPr>
          <a:xfrm>
            <a:off x="5331529" y="578142"/>
            <a:ext cx="887282" cy="532545"/>
          </a:xfrm>
          <a:prstGeom prst="lightningBol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01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598A5CD-5D64-46F2-94AF-A7AAB5EF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GB" dirty="0"/>
              <a:t>One component-one repository </a:t>
            </a:r>
          </a:p>
          <a:p>
            <a:pPr lvl="1" fontAlgn="base"/>
            <a:r>
              <a:rPr lang="en-GB" dirty="0"/>
              <a:t>short lived use of branching</a:t>
            </a:r>
          </a:p>
          <a:p>
            <a:pPr fontAlgn="base"/>
            <a:r>
              <a:rPr lang="en-GB" dirty="0"/>
              <a:t>Build (and testing) of each component is automated </a:t>
            </a:r>
          </a:p>
          <a:p>
            <a:pPr fontAlgn="base"/>
            <a:r>
              <a:rPr lang="en-GB" dirty="0"/>
              <a:t>Every commit triggers a build, deployment and tests</a:t>
            </a:r>
          </a:p>
          <a:p>
            <a:pPr fontAlgn="base"/>
            <a:r>
              <a:rPr lang="en-GB" dirty="0" err="1"/>
              <a:t>Artifacts</a:t>
            </a:r>
            <a:r>
              <a:rPr lang="en-GB" dirty="0"/>
              <a:t> transferred in an integration repository </a:t>
            </a:r>
          </a:p>
          <a:p>
            <a:pPr lvl="1" fontAlgn="base"/>
            <a:r>
              <a:rPr lang="en-GB" dirty="0"/>
              <a:t>which run a </a:t>
            </a:r>
            <a:r>
              <a:rPr lang="en-GB" dirty="0" err="1"/>
              <a:t>kubernetes</a:t>
            </a:r>
            <a:r>
              <a:rPr lang="en-GB" dirty="0"/>
              <a:t> cluster and more tests are done</a:t>
            </a:r>
          </a:p>
          <a:p>
            <a:pPr fontAlgn="base"/>
            <a:r>
              <a:rPr lang="en-GB" dirty="0"/>
              <a:t>Common repository for </a:t>
            </a:r>
            <a:r>
              <a:rPr lang="en-GB" dirty="0" err="1"/>
              <a:t>artifacts</a:t>
            </a:r>
            <a:r>
              <a:rPr lang="en-GB" dirty="0"/>
              <a:t> and test results </a:t>
            </a:r>
          </a:p>
          <a:p>
            <a:pPr lvl="1" fontAlgn="base"/>
            <a:r>
              <a:rPr lang="en-GB" dirty="0"/>
              <a:t>very easy to download the latest changes for each component</a:t>
            </a:r>
          </a:p>
          <a:p>
            <a:pPr fontAlgn="base"/>
            <a:r>
              <a:rPr lang="en-GB" dirty="0"/>
              <a:t>Integration environment is accessible for every developer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F0DED8-5C79-44E8-9765-DF8D153125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42F9A1-9C0F-4D2C-B7CA-12361F7B08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1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dirty="0">
                <a:latin typeface="Arial"/>
                <a:cs typeface="Arial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5901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23CAB85-3CA1-4306-8DBB-B97837E2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International effort to build two radio interferometers in South Africa and Australia</a:t>
            </a:r>
          </a:p>
          <a:p>
            <a:r>
              <a:rPr lang="en-GB" dirty="0"/>
              <a:t>One Observatory monitored and controlled from the global headquarters (GHQ) based in the United Kingdom at Jodrell Bank</a:t>
            </a:r>
          </a:p>
          <a:p>
            <a:r>
              <a:rPr lang="en-GB" dirty="0"/>
              <a:t>Agile development process is Agile </a:t>
            </a:r>
          </a:p>
          <a:p>
            <a:pPr lvl="1"/>
            <a:r>
              <a:rPr lang="en-GB" dirty="0"/>
              <a:t>Mainly incremental and iterative </a:t>
            </a:r>
          </a:p>
          <a:p>
            <a:pPr lvl="1"/>
            <a:r>
              <a:rPr lang="en-GB" dirty="0"/>
              <a:t>Specialized team (known as system team) devoted to support the continuous Integration, test automation and continuous Deployment.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C5AF1D-73F3-4607-8860-07B063B091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SKA Project</a:t>
            </a:r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2C0B64D-4C4F-49DE-B6B8-F8C3C1D7FB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80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8B78D6E-E44C-4E58-AC66-B81F9C1D7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many parts of the project are developed independently for a long period of time (weeks or longer), </a:t>
            </a:r>
          </a:p>
          <a:p>
            <a:r>
              <a:rPr lang="en-US" dirty="0"/>
              <a:t>Code base and build environments diverges </a:t>
            </a:r>
          </a:p>
          <a:p>
            <a:r>
              <a:rPr lang="en-US" dirty="0"/>
              <a:t>When changes are integrated</a:t>
            </a:r>
          </a:p>
          <a:p>
            <a:pPr lvl="1"/>
            <a:r>
              <a:rPr lang="en-US" dirty="0"/>
              <a:t>Weeks in verifying that everything works</a:t>
            </a:r>
          </a:p>
          <a:p>
            <a:pPr lvl="1"/>
            <a:r>
              <a:rPr lang="en-US" dirty="0"/>
              <a:t>Developers spend time in solving bugs introduced months earlier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400597-B37C-4E10-BA79-DDE4189FD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CI-CD?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A8554E-5FB1-4864-9068-308D059C8F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9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E26B9E4-BB4F-479F-AC32-F8DCFA52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/>
              <a:t>Set of development practices that requires developers to integrate code into a shared repository several times a day. </a:t>
            </a:r>
          </a:p>
          <a:p>
            <a:pPr fontAlgn="base"/>
            <a:r>
              <a:rPr lang="en-GB" dirty="0"/>
              <a:t>Each check-in is then verified by an automated build, allowing teams to detect problems early.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58FAF0-9CA6-4DD9-A18C-DAA0C73AE4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Continuous integration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69CF67-7A2C-40F7-8EAA-75DCBEBBBD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28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2DCEF26-10C2-47BC-96DA-97E3F05B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Single source repository (for each component of the system)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minimize the use of branching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Automate the build (build all in one command)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Automate testing (together with the build)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Every commit should build on an integration machine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Commit often! (at least once per day)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the smaller is the change the easier is the fix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Build fast (so that a problem in integration can be found quickly)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2000" dirty="0"/>
              <a:t>Multi-stage deployment: every build software must be tested in different environments</a:t>
            </a:r>
          </a:p>
          <a:p>
            <a:pPr marL="0" indent="0" fontAlgn="base">
              <a:buNone/>
            </a:pPr>
            <a:endParaRPr lang="en-GB" sz="2000" dirty="0"/>
          </a:p>
          <a:p>
            <a:pPr marL="0" indent="0" fontAlgn="base">
              <a:buNone/>
            </a:pPr>
            <a:r>
              <a:rPr lang="en-GB" sz="2000" dirty="0"/>
              <a:t>Ref: </a:t>
            </a:r>
            <a:r>
              <a:rPr lang="en-GB" sz="2000" dirty="0">
                <a:hlinkClick r:id="rId2" action="ppaction://hlinkfile"/>
              </a:rPr>
              <a:t>martinfowler.com/articles/continuousIntegration.html</a:t>
            </a:r>
            <a:endParaRPr lang="it-IT" sz="20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C915C4-A36D-4D76-B04B-D7E6533AB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en-GB" dirty="0"/>
              <a:t>practices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3EFAA5-B5B1-4DD6-B12E-BC493199CB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94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8892DAB4-F3AE-47A8-89DC-4A69FAF5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Continuous delivery</a:t>
            </a:r>
          </a:p>
          <a:p>
            <a:pPr lvl="1"/>
            <a:r>
              <a:rPr lang="en-GB" sz="2400" dirty="0"/>
              <a:t>Automate the delivery of new releases of software</a:t>
            </a:r>
          </a:p>
          <a:p>
            <a:pPr lvl="1"/>
            <a:r>
              <a:rPr lang="en-GB" sz="2400" dirty="0"/>
              <a:t>Deployment has to be predictable and sustainable</a:t>
            </a:r>
          </a:p>
          <a:p>
            <a:pPr lvl="2"/>
            <a:r>
              <a:rPr lang="en-GB" sz="2000" dirty="0"/>
              <a:t>The code must be in a deployable state</a:t>
            </a:r>
          </a:p>
          <a:p>
            <a:pPr lvl="2"/>
            <a:r>
              <a:rPr lang="en-GB" sz="2000" b="1" dirty="0"/>
              <a:t>Testing </a:t>
            </a:r>
            <a:r>
              <a:rPr lang="en-GB" sz="2000" dirty="0"/>
              <a:t>needs to cover enough of your codebase.</a:t>
            </a:r>
          </a:p>
          <a:p>
            <a:r>
              <a:rPr lang="en-GB" sz="2800" dirty="0"/>
              <a:t>Continuous deployment</a:t>
            </a:r>
          </a:p>
          <a:p>
            <a:pPr lvl="1"/>
            <a:r>
              <a:rPr lang="en-GB" sz="2400" dirty="0"/>
              <a:t>One step further: every single commit to the software that passes all the stages of the build and test pipeline is deployed into the production environment</a:t>
            </a:r>
          </a:p>
          <a:p>
            <a:endParaRPr lang="en-GB" sz="28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4D0138-4E13-47DD-B8B6-0ACDB95407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Delivery vs Deployment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F031D9-280F-4894-9D51-35C59ACDBE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1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52B4DC-BDA5-4D52-B4EF-267A24CF70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TANGO-controls framework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C79A54-E6E0-433D-87C4-FB170701DA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9675" y="6410519"/>
            <a:ext cx="3433865" cy="354613"/>
          </a:xfrm>
        </p:spPr>
        <p:txBody>
          <a:bodyPr/>
          <a:lstStyle/>
          <a:p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433F9B-F397-463F-9318-FB6F323B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420"/>
            <a:ext cx="9144000" cy="547942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2B6237-ABD2-4B12-9B42-963859E5BF3D}"/>
              </a:ext>
            </a:extLst>
          </p:cNvPr>
          <p:cNvSpPr txBox="1"/>
          <p:nvPr/>
        </p:nvSpPr>
        <p:spPr>
          <a:xfrm>
            <a:off x="6088612" y="6041187"/>
            <a:ext cx="292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Ref: </a:t>
            </a:r>
            <a:r>
              <a:rPr lang="en-GB" dirty="0">
                <a:hlinkClick r:id="rId3"/>
              </a:rPr>
              <a:t>www.tango-controls.org</a:t>
            </a:r>
            <a:r>
              <a:rPr lang="en-GB" dirty="0"/>
              <a:t> </a:t>
            </a:r>
          </a:p>
        </p:txBody>
      </p:sp>
      <p:sp>
        <p:nvSpPr>
          <p:cNvPr id="5" name="Esplosione: 14 punte 4">
            <a:extLst>
              <a:ext uri="{FF2B5EF4-FFF2-40B4-BE49-F238E27FC236}">
                <a16:creationId xmlns:a16="http://schemas.microsoft.com/office/drawing/2014/main" id="{7F64D7EF-E7BA-4E35-93BE-D2B25EF84CC6}"/>
              </a:ext>
            </a:extLst>
          </p:cNvPr>
          <p:cNvSpPr/>
          <p:nvPr/>
        </p:nvSpPr>
        <p:spPr>
          <a:xfrm>
            <a:off x="360964" y="540944"/>
            <a:ext cx="9048064" cy="5620283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/>
              <a:t>The TANGO –controls </a:t>
            </a:r>
            <a:r>
              <a:rPr lang="it-IT" sz="2800" dirty="0" err="1"/>
              <a:t>comes</a:t>
            </a:r>
            <a:r>
              <a:rPr lang="it-IT" sz="2800" dirty="0"/>
              <a:t> with a </a:t>
            </a:r>
            <a:r>
              <a:rPr lang="it-IT" sz="2800" dirty="0" err="1"/>
              <a:t>number</a:t>
            </a:r>
            <a:r>
              <a:rPr lang="it-IT" sz="2800" dirty="0"/>
              <a:t> of tools and services </a:t>
            </a:r>
            <a:r>
              <a:rPr lang="it-IT" sz="2800" dirty="0" err="1"/>
              <a:t>which</a:t>
            </a:r>
            <a:r>
              <a:rPr lang="it-IT" sz="2800" dirty="0"/>
              <a:t> can be </a:t>
            </a:r>
            <a:r>
              <a:rPr lang="it-IT" sz="2800" dirty="0" err="1"/>
              <a:t>deployed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</a:t>
            </a:r>
            <a:r>
              <a:rPr lang="it-IT" sz="2800" dirty="0" err="1"/>
              <a:t>conteinerized</a:t>
            </a:r>
            <a:r>
              <a:rPr lang="it-IT" sz="2800" dirty="0"/>
              <a:t> </a:t>
            </a:r>
            <a:r>
              <a:rPr lang="it-IT" sz="2800" dirty="0" err="1"/>
              <a:t>application</a:t>
            </a:r>
            <a:r>
              <a:rPr lang="it-IT" sz="2800" dirty="0"/>
              <a:t> (SKA-</a:t>
            </a:r>
            <a:r>
              <a:rPr lang="it-IT" sz="2800" dirty="0" err="1"/>
              <a:t>docker</a:t>
            </a:r>
            <a:r>
              <a:rPr lang="it-IT" sz="2800" dirty="0"/>
              <a:t> project)</a:t>
            </a:r>
          </a:p>
        </p:txBody>
      </p:sp>
    </p:spTree>
    <p:extLst>
      <p:ext uri="{BB962C8B-B14F-4D97-AF65-F5344CB8AC3E}">
        <p14:creationId xmlns:p14="http://schemas.microsoft.com/office/powerpoint/2010/main" val="244491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4507040-A5DA-45C0-8F38-C0BCC06E7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23" y="1141740"/>
            <a:ext cx="8378326" cy="49303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SKA can be seen as a set of elements which can be seen as a set software modules (for each module, there is one repository) </a:t>
            </a:r>
          </a:p>
          <a:p>
            <a:r>
              <a:rPr lang="en-GB" dirty="0"/>
              <a:t>For each module there is one docker image</a:t>
            </a:r>
          </a:p>
          <a:p>
            <a:pPr lvl="1"/>
            <a:r>
              <a:rPr lang="en-GB" dirty="0"/>
              <a:t>standard unit of software that packages up code and all its dependencies so the component runs quickly and reliably across different computing environments</a:t>
            </a:r>
          </a:p>
          <a:p>
            <a:r>
              <a:rPr lang="en-GB" i="1" dirty="0"/>
              <a:t>Containerized environment</a:t>
            </a:r>
          </a:p>
          <a:p>
            <a:pPr lvl="1"/>
            <a:r>
              <a:rPr lang="en-US" dirty="0"/>
              <a:t>Kubernetes (k8s) for container orchestration (</a:t>
            </a:r>
            <a:r>
              <a:rPr lang="en-US" dirty="0">
                <a:hlinkClick r:id="rId2"/>
              </a:rPr>
              <a:t>kubernetes.io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Helm for packaging k8s applications (</a:t>
            </a:r>
            <a:r>
              <a:rPr lang="en-US" i="1" dirty="0">
                <a:hlinkClick r:id="rId3"/>
              </a:rPr>
              <a:t>helm.sh</a:t>
            </a:r>
            <a:r>
              <a:rPr lang="en-US" i="1" dirty="0"/>
              <a:t>)</a:t>
            </a:r>
            <a:endParaRPr lang="en-GB" i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1991D4-0124-4584-A546-5340BE67C8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Containerization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C4E4C8-23AC-45F4-9018-9656FFF1D9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36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0B9E7CA-9657-4D63-A572-D8C3ED0A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Helm is a tool for managing Kubernetes charts </a:t>
            </a:r>
          </a:p>
          <a:p>
            <a:r>
              <a:rPr lang="en-GB" dirty="0"/>
              <a:t>Chart is a package of pre-configured Kubernetes resources (set of information necessary to create an instance of a Kubernetes application)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5FF177-10B3-4AD8-9464-A2ABAB48A0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Kubernetes and Helm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7FCC9E-DDCE-4BFE-B068-D2093F5DDC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losione: 14 punte 4">
            <a:extLst>
              <a:ext uri="{FF2B5EF4-FFF2-40B4-BE49-F238E27FC236}">
                <a16:creationId xmlns:a16="http://schemas.microsoft.com/office/drawing/2014/main" id="{604E0C75-B0EF-4964-B7FB-31D34D3F4E53}"/>
              </a:ext>
            </a:extLst>
          </p:cNvPr>
          <p:cNvSpPr/>
          <p:nvPr/>
        </p:nvSpPr>
        <p:spPr>
          <a:xfrm>
            <a:off x="2453310" y="2131143"/>
            <a:ext cx="6729984" cy="4010939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err="1"/>
              <a:t>Each</a:t>
            </a:r>
            <a:r>
              <a:rPr lang="it-IT" sz="2800" dirty="0"/>
              <a:t> component of the system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drawn</a:t>
            </a:r>
            <a:r>
              <a:rPr lang="it-IT" sz="2800" dirty="0"/>
              <a:t> with an </a:t>
            </a:r>
            <a:r>
              <a:rPr lang="it-IT" sz="2800" dirty="0" err="1"/>
              <a:t>helm</a:t>
            </a:r>
            <a:r>
              <a:rPr lang="it-IT" sz="2800" dirty="0"/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12658158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</TotalTime>
  <Words>760</Words>
  <Application>Microsoft Office PowerPoint</Application>
  <PresentationFormat>Presentazione su schermo (4:3)</PresentationFormat>
  <Paragraphs>124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Calibri</vt:lpstr>
      <vt:lpstr>Custom Design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matteo.dicarlo@IstNazAstrofisica.onmicrosoft.com</dc:creator>
  <cp:lastModifiedBy>Matteo Di Carlo</cp:lastModifiedBy>
  <cp:revision>126</cp:revision>
  <dcterms:created xsi:type="dcterms:W3CDTF">2014-02-11T10:41:18Z</dcterms:created>
  <dcterms:modified xsi:type="dcterms:W3CDTF">2020-11-03T16:30:26Z</dcterms:modified>
</cp:coreProperties>
</file>