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ACDD4"/>
    <a:srgbClr val="68B0C5"/>
    <a:srgbClr val="5C7392"/>
    <a:srgbClr val="ED6A7A"/>
    <a:srgbClr val="FFEFEB"/>
    <a:srgbClr val="F0F5F8"/>
    <a:srgbClr val="8EA0B8"/>
    <a:srgbClr val="E75454"/>
    <a:srgbClr val="3F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1" autoAdjust="0"/>
    <p:restoredTop sz="95232" autoAdjust="0"/>
  </p:normalViewPr>
  <p:slideViewPr>
    <p:cSldViewPr snapToGrid="0">
      <p:cViewPr varScale="1">
        <p:scale>
          <a:sx n="79" d="100"/>
          <a:sy n="79" d="100"/>
        </p:scale>
        <p:origin x="-102" y="-19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53E9-61D4-4716-BF99-E54C031E1C4F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03F7-83E3-493C-A889-752D323A3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3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1AB9-938C-4260-80D5-4AA199597F32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330D-E908-4E6B-B43D-AAF6BD879490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8B04-7BBC-44C9-AC31-63032855DB57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3EAF-B178-4824-AFA7-31ED04995BFA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357-9BE0-47AF-8CA8-5EA36A406F0E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2D7-8B11-4EB7-A03C-AB495903B912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ACB-6C19-4143-81BD-3471C4FA113D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AAF8-79A2-47B7-ACFF-6C821E7A2530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101-2DF6-4681-8E7E-CD9E8B82C916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0A77-2E57-45FA-8E62-3D5CF8E8411A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66B0-62A3-45E6-B9C9-4C959F76B045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EAC5-0DBF-4267-8301-FC2850375D57}" type="datetime1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28966AA-4147-4BA7-8146-EF3E296C3CFF}"/>
              </a:ext>
            </a:extLst>
          </p:cNvPr>
          <p:cNvSpPr/>
          <p:nvPr/>
        </p:nvSpPr>
        <p:spPr>
          <a:xfrm>
            <a:off x="0" y="1"/>
            <a:ext cx="12192000" cy="1735283"/>
          </a:xfrm>
          <a:prstGeom prst="rect">
            <a:avLst/>
          </a:prstGeom>
          <a:gradFill>
            <a:gsLst>
              <a:gs pos="0">
                <a:srgbClr val="69B8C9"/>
              </a:gs>
              <a:gs pos="100000">
                <a:srgbClr val="6292B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xmlns="" id="{FF3FFF55-5909-4B07-A753-B0BBFC29DFE3}"/>
              </a:ext>
            </a:extLst>
          </p:cNvPr>
          <p:cNvSpPr txBox="1">
            <a:spLocks/>
          </p:cNvSpPr>
          <p:nvPr/>
        </p:nvSpPr>
        <p:spPr>
          <a:xfrm>
            <a:off x="9263448" y="6361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 smtClean="0">
                <a:solidFill>
                  <a:schemeClr val="tx1"/>
                </a:solidFill>
              </a:rPr>
              <a:t> 3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E44F2DE-B409-44EF-98CE-B1FE24B0A0B5}"/>
              </a:ext>
            </a:extLst>
          </p:cNvPr>
          <p:cNvGrpSpPr/>
          <p:nvPr/>
        </p:nvGrpSpPr>
        <p:grpSpPr>
          <a:xfrm rot="16200000">
            <a:off x="5246941" y="1261835"/>
            <a:ext cx="1698118" cy="1828802"/>
            <a:chOff x="4726144" y="2552702"/>
            <a:chExt cx="1698118" cy="1828802"/>
          </a:xfrm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xmlns="" id="{153F226D-1C3B-405F-BD83-2D43E77DA50E}"/>
                </a:ext>
              </a:extLst>
            </p:cNvPr>
            <p:cNvSpPr/>
            <p:nvPr/>
          </p:nvSpPr>
          <p:spPr>
            <a:xfrm rot="16200000" flipH="1">
              <a:off x="4660802" y="2618044"/>
              <a:ext cx="1828802" cy="1698118"/>
            </a:xfrm>
            <a:custGeom>
              <a:avLst/>
              <a:gdLst>
                <a:gd name="connsiteX0" fmla="*/ 0 w 2552703"/>
                <a:gd name="connsiteY0" fmla="*/ 632 h 1698118"/>
                <a:gd name="connsiteX1" fmla="*/ 0 w 2552703"/>
                <a:gd name="connsiteY1" fmla="*/ 1287942 h 1698118"/>
                <a:gd name="connsiteX2" fmla="*/ 61120 w 2552703"/>
                <a:gd name="connsiteY2" fmla="*/ 1287796 h 1698118"/>
                <a:gd name="connsiteX3" fmla="*/ 1187451 w 2552703"/>
                <a:gd name="connsiteY3" fmla="*/ 1693016 h 1698118"/>
                <a:gd name="connsiteX4" fmla="*/ 1227942 w 2552703"/>
                <a:gd name="connsiteY4" fmla="*/ 1696042 h 1698118"/>
                <a:gd name="connsiteX5" fmla="*/ 1228726 w 2552703"/>
                <a:gd name="connsiteY5" fmla="*/ 1696155 h 1698118"/>
                <a:gd name="connsiteX6" fmla="*/ 1229903 w 2552703"/>
                <a:gd name="connsiteY6" fmla="*/ 1696189 h 1698118"/>
                <a:gd name="connsiteX7" fmla="*/ 1255714 w 2552703"/>
                <a:gd name="connsiteY7" fmla="*/ 1698118 h 1698118"/>
                <a:gd name="connsiteX8" fmla="*/ 1276362 w 2552703"/>
                <a:gd name="connsiteY8" fmla="*/ 1697524 h 1698118"/>
                <a:gd name="connsiteX9" fmla="*/ 1296989 w 2552703"/>
                <a:gd name="connsiteY9" fmla="*/ 1698117 h 1698118"/>
                <a:gd name="connsiteX10" fmla="*/ 1322772 w 2552703"/>
                <a:gd name="connsiteY10" fmla="*/ 1696190 h 1698118"/>
                <a:gd name="connsiteX11" fmla="*/ 1323976 w 2552703"/>
                <a:gd name="connsiteY11" fmla="*/ 1696156 h 1698118"/>
                <a:gd name="connsiteX12" fmla="*/ 1324779 w 2552703"/>
                <a:gd name="connsiteY12" fmla="*/ 1696040 h 1698118"/>
                <a:gd name="connsiteX13" fmla="*/ 1365251 w 2552703"/>
                <a:gd name="connsiteY13" fmla="*/ 1693016 h 1698118"/>
                <a:gd name="connsiteX14" fmla="*/ 2491583 w 2552703"/>
                <a:gd name="connsiteY14" fmla="*/ 1287795 h 1698118"/>
                <a:gd name="connsiteX15" fmla="*/ 2552703 w 2552703"/>
                <a:gd name="connsiteY15" fmla="*/ 1287941 h 1698118"/>
                <a:gd name="connsiteX16" fmla="*/ 2552703 w 2552703"/>
                <a:gd name="connsiteY16" fmla="*/ 631 h 1698118"/>
                <a:gd name="connsiteX17" fmla="*/ 2542779 w 2552703"/>
                <a:gd name="connsiteY17" fmla="*/ 1 h 1698118"/>
                <a:gd name="connsiteX18" fmla="*/ 1774826 w 2552703"/>
                <a:gd name="connsiteY18" fmla="*/ 272148 h 1698118"/>
                <a:gd name="connsiteX19" fmla="*/ 1733551 w 2552703"/>
                <a:gd name="connsiteY19" fmla="*/ 290181 h 1698118"/>
                <a:gd name="connsiteX20" fmla="*/ 1733551 w 2552703"/>
                <a:gd name="connsiteY20" fmla="*/ 206223 h 1698118"/>
                <a:gd name="connsiteX21" fmla="*/ 1392239 w 2552703"/>
                <a:gd name="connsiteY21" fmla="*/ 400470 h 1698118"/>
                <a:gd name="connsiteX22" fmla="*/ 1324784 w 2552703"/>
                <a:gd name="connsiteY22" fmla="*/ 410164 h 1698118"/>
                <a:gd name="connsiteX23" fmla="*/ 1322765 w 2552703"/>
                <a:gd name="connsiteY23" fmla="*/ 410315 h 1698118"/>
                <a:gd name="connsiteX24" fmla="*/ 1276367 w 2552703"/>
                <a:gd name="connsiteY24" fmla="*/ 411649 h 1698118"/>
                <a:gd name="connsiteX25" fmla="*/ 1229898 w 2552703"/>
                <a:gd name="connsiteY25" fmla="*/ 410313 h 1698118"/>
                <a:gd name="connsiteX26" fmla="*/ 1227945 w 2552703"/>
                <a:gd name="connsiteY26" fmla="*/ 410167 h 1698118"/>
                <a:gd name="connsiteX27" fmla="*/ 1160464 w 2552703"/>
                <a:gd name="connsiteY27" fmla="*/ 400469 h 1698118"/>
                <a:gd name="connsiteX28" fmla="*/ 819151 w 2552703"/>
                <a:gd name="connsiteY28" fmla="*/ 206222 h 1698118"/>
                <a:gd name="connsiteX29" fmla="*/ 819151 w 2552703"/>
                <a:gd name="connsiteY29" fmla="*/ 290182 h 1698118"/>
                <a:gd name="connsiteX30" fmla="*/ 777876 w 2552703"/>
                <a:gd name="connsiteY30" fmla="*/ 272149 h 1698118"/>
                <a:gd name="connsiteX31" fmla="*/ 9923 w 2552703"/>
                <a:gd name="connsiteY31" fmla="*/ 1 h 169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703" h="1698118">
                  <a:moveTo>
                    <a:pt x="0" y="632"/>
                  </a:moveTo>
                  <a:lnTo>
                    <a:pt x="0" y="1287942"/>
                  </a:lnTo>
                  <a:lnTo>
                    <a:pt x="61120" y="1287796"/>
                  </a:lnTo>
                  <a:cubicBezTo>
                    <a:pt x="436564" y="1316034"/>
                    <a:pt x="812007" y="1646973"/>
                    <a:pt x="1187451" y="1693016"/>
                  </a:cubicBezTo>
                  <a:lnTo>
                    <a:pt x="1227942" y="1696042"/>
                  </a:lnTo>
                  <a:lnTo>
                    <a:pt x="1228726" y="1696155"/>
                  </a:lnTo>
                  <a:lnTo>
                    <a:pt x="1229903" y="1696189"/>
                  </a:lnTo>
                  <a:lnTo>
                    <a:pt x="1255714" y="1698118"/>
                  </a:lnTo>
                  <a:lnTo>
                    <a:pt x="1276362" y="1697524"/>
                  </a:lnTo>
                  <a:lnTo>
                    <a:pt x="1296989" y="1698117"/>
                  </a:lnTo>
                  <a:lnTo>
                    <a:pt x="1322772" y="1696190"/>
                  </a:lnTo>
                  <a:lnTo>
                    <a:pt x="1323976" y="1696156"/>
                  </a:lnTo>
                  <a:lnTo>
                    <a:pt x="1324779" y="1696040"/>
                  </a:lnTo>
                  <a:lnTo>
                    <a:pt x="1365251" y="1693016"/>
                  </a:lnTo>
                  <a:cubicBezTo>
                    <a:pt x="1740695" y="1646972"/>
                    <a:pt x="2116139" y="1316033"/>
                    <a:pt x="2491583" y="1287795"/>
                  </a:cubicBezTo>
                  <a:lnTo>
                    <a:pt x="2552703" y="1287941"/>
                  </a:lnTo>
                  <a:lnTo>
                    <a:pt x="2552703" y="631"/>
                  </a:lnTo>
                  <a:lnTo>
                    <a:pt x="2542779" y="1"/>
                  </a:lnTo>
                  <a:cubicBezTo>
                    <a:pt x="2286795" y="-337"/>
                    <a:pt x="2030811" y="152461"/>
                    <a:pt x="1774826" y="272148"/>
                  </a:cubicBezTo>
                  <a:lnTo>
                    <a:pt x="1733551" y="290181"/>
                  </a:lnTo>
                  <a:lnTo>
                    <a:pt x="1733551" y="206223"/>
                  </a:lnTo>
                  <a:cubicBezTo>
                    <a:pt x="1619780" y="317844"/>
                    <a:pt x="1506010" y="377143"/>
                    <a:pt x="1392239" y="400470"/>
                  </a:cubicBezTo>
                  <a:lnTo>
                    <a:pt x="1324784" y="410164"/>
                  </a:lnTo>
                  <a:lnTo>
                    <a:pt x="1322765" y="410315"/>
                  </a:lnTo>
                  <a:lnTo>
                    <a:pt x="1276367" y="411649"/>
                  </a:lnTo>
                  <a:lnTo>
                    <a:pt x="1229898" y="410313"/>
                  </a:lnTo>
                  <a:lnTo>
                    <a:pt x="1227945" y="410167"/>
                  </a:lnTo>
                  <a:lnTo>
                    <a:pt x="1160464" y="400469"/>
                  </a:lnTo>
                  <a:cubicBezTo>
                    <a:pt x="1046693" y="377142"/>
                    <a:pt x="932922" y="317843"/>
                    <a:pt x="819151" y="206222"/>
                  </a:cubicBezTo>
                  <a:lnTo>
                    <a:pt x="819151" y="290182"/>
                  </a:lnTo>
                  <a:lnTo>
                    <a:pt x="777876" y="272149"/>
                  </a:lnTo>
                  <a:cubicBezTo>
                    <a:pt x="521892" y="152462"/>
                    <a:pt x="265907" y="-337"/>
                    <a:pt x="992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2130E675-DA25-4169-96BB-E70CCBE98A36}"/>
                </a:ext>
              </a:extLst>
            </p:cNvPr>
            <p:cNvSpPr/>
            <p:nvPr/>
          </p:nvSpPr>
          <p:spPr>
            <a:xfrm>
              <a:off x="6019800" y="3282436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343844"/>
                  </a:solidFill>
                </a:rPr>
                <a:t>〉</a:t>
              </a:r>
              <a:endParaRPr lang="ko-KR" altLang="en-US" dirty="0">
                <a:solidFill>
                  <a:srgbClr val="343844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8595EFB-C40E-4F06-A0D9-5E9439A536DB}"/>
              </a:ext>
            </a:extLst>
          </p:cNvPr>
          <p:cNvSpPr txBox="1"/>
          <p:nvPr/>
        </p:nvSpPr>
        <p:spPr>
          <a:xfrm>
            <a:off x="320116" y="246884"/>
            <a:ext cx="431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Smart Safety Helmet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64B6246-2E39-4BEF-BB46-8054B00479C8}"/>
              </a:ext>
            </a:extLst>
          </p:cNvPr>
          <p:cNvSpPr txBox="1"/>
          <p:nvPr/>
        </p:nvSpPr>
        <p:spPr>
          <a:xfrm>
            <a:off x="922989" y="712390"/>
            <a:ext cx="341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작업 인력의 안전을 위한 최고의 선택</a:t>
            </a:r>
            <a:r>
              <a:rPr lang="en-US" altLang="ko-KR" sz="14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맑은 고딕" panose="020B0503020000020004" pitchFamily="50" charset="-127"/>
              </a:rPr>
              <a:t>!</a:t>
            </a:r>
            <a:endParaRPr lang="ko-KR" altLang="en-US" sz="14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CDA2B6D2-6BEF-4ABB-BFD0-C6E1FD4B959C}"/>
              </a:ext>
            </a:extLst>
          </p:cNvPr>
          <p:cNvSpPr/>
          <p:nvPr/>
        </p:nvSpPr>
        <p:spPr>
          <a:xfrm>
            <a:off x="572436" y="1190697"/>
            <a:ext cx="2896587" cy="413736"/>
          </a:xfrm>
          <a:prstGeom prst="roundRect">
            <a:avLst>
              <a:gd name="adj" fmla="val 50000"/>
            </a:avLst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 smtClean="0">
                <a:solidFill>
                  <a:srgbClr val="68BAC6"/>
                </a:solidFill>
              </a:rPr>
              <a:t>졸업연구 개요</a:t>
            </a:r>
            <a:endParaRPr lang="en-US" altLang="ko-KR" sz="1400" b="1" dirty="0">
              <a:solidFill>
                <a:srgbClr val="68BAC6"/>
              </a:solidFill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0360682D-00CA-45D4-BCBA-0A4D579C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" y="1771860"/>
            <a:ext cx="6038124" cy="5086140"/>
          </a:xfr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                            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lvl="1" indent="-171450"/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0360682D-00CA-45D4-BCBA-0A4D579C0A95}"/>
              </a:ext>
            </a:extLst>
          </p:cNvPr>
          <p:cNvSpPr txBox="1">
            <a:spLocks/>
          </p:cNvSpPr>
          <p:nvPr/>
        </p:nvSpPr>
        <p:spPr>
          <a:xfrm>
            <a:off x="6143469" y="1771860"/>
            <a:ext cx="6038124" cy="5086140"/>
          </a:xfrm>
          <a:prstGeom prst="rect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smtClean="0">
                <a:latin typeface="+mj-ea"/>
                <a:ea typeface="+mj-ea"/>
              </a:rPr>
              <a:t>                             </a:t>
            </a:r>
            <a:endParaRPr lang="en-US" altLang="ko-KR" sz="2000" b="1" smtClean="0">
              <a:latin typeface="+mj-ea"/>
              <a:ea typeface="+mj-ea"/>
            </a:endParaRPr>
          </a:p>
          <a:p>
            <a:pPr marL="171450" lvl="1" indent="-171450"/>
            <a:endParaRPr lang="en-US" altLang="ko-KR" sz="1200" smtClean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ko-KR" sz="12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513" y="2157835"/>
            <a:ext cx="4549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6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지난 발표에서의 </a:t>
            </a:r>
            <a:r>
              <a:rPr lang="ko-KR" altLang="en-US" sz="26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지적 사항</a:t>
            </a:r>
            <a:endParaRPr lang="ko-KR" altLang="en-US" sz="26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8290" y="2157834"/>
            <a:ext cx="38827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6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지적 사항에 대한 </a:t>
            </a:r>
            <a:r>
              <a:rPr lang="ko-KR" altLang="en-US" sz="26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답변</a:t>
            </a:r>
            <a:endParaRPr lang="ko-KR" altLang="en-US" sz="26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513" y="3222046"/>
            <a:ext cx="48590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위험상황 판단에 대한 </a:t>
            </a:r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Prototyping</a:t>
            </a:r>
          </a:p>
          <a:p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데모 방안 </a:t>
            </a:r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제시</a:t>
            </a:r>
            <a:endParaRPr lang="en-US" altLang="ko-KR" sz="2000" b="1" dirty="0" smtClean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데이터 해석에 대한 기준 및 기술 정립</a:t>
            </a:r>
            <a:endParaRPr lang="ko-KR" altLang="en-US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7676" y="3213212"/>
            <a:ext cx="50257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가스발생과 추락상황을 인식할 수 있는 </a:t>
            </a:r>
            <a:endParaRPr lang="en-US" altLang="ko-KR" sz="2000" b="1" dirty="0" smtClean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알고리즘 구현</a:t>
            </a:r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참조 </a:t>
            </a:r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Page 4)</a:t>
            </a:r>
          </a:p>
          <a:p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안전모 헬멧과 가스와 추락상황 발생을 </a:t>
            </a:r>
            <a:endParaRPr lang="en-US" altLang="ko-KR" sz="2000" b="1" dirty="0" smtClean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직접 테스트 할 수 있는 환경 구성</a:t>
            </a:r>
            <a:endParaRPr lang="en-US" altLang="ko-KR" sz="2000" b="1" dirty="0" smtClean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  <a:p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참조 </a:t>
            </a:r>
            <a:r>
              <a:rPr lang="en-US" altLang="ko-KR" sz="2000" b="1" dirty="0" smtClean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+mj-ea"/>
                <a:ea typeface="+mj-ea"/>
              </a:rPr>
              <a:t>Page 5)</a:t>
            </a:r>
          </a:p>
          <a:p>
            <a:endParaRPr lang="en-US" altLang="ko-KR" sz="2000" b="1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76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70</Words>
  <Application>Microsoft Office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사용자</cp:lastModifiedBy>
  <cp:revision>287</cp:revision>
  <dcterms:created xsi:type="dcterms:W3CDTF">2017-03-17T06:25:58Z</dcterms:created>
  <dcterms:modified xsi:type="dcterms:W3CDTF">2018-01-21T14:46:58Z</dcterms:modified>
</cp:coreProperties>
</file>