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9"/>
  </p:notesMasterIdLst>
  <p:sldIdLst>
    <p:sldId id="257" r:id="rId2"/>
    <p:sldId id="259" r:id="rId3"/>
    <p:sldId id="258" r:id="rId4"/>
    <p:sldId id="260" r:id="rId5"/>
    <p:sldId id="261" r:id="rId6"/>
    <p:sldId id="263"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94053" autoAdjust="0"/>
  </p:normalViewPr>
  <p:slideViewPr>
    <p:cSldViewPr snapToGrid="0">
      <p:cViewPr>
        <p:scale>
          <a:sx n="80" d="100"/>
          <a:sy n="80" d="100"/>
        </p:scale>
        <p:origin x="1506"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747043-E3C2-4CAE-8D3A-0621C7D76B12}" type="datetimeFigureOut">
              <a:rPr lang="en-US" smtClean="0"/>
              <a:t>9/2/2024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050064-758B-425F-AAA9-974E14E0F2C8}" type="slidenum">
              <a:rPr lang="en-US" smtClean="0"/>
              <a:t>‹#›</a:t>
            </a:fld>
            <a:endParaRPr lang="en-US"/>
          </a:p>
        </p:txBody>
      </p:sp>
    </p:spTree>
    <p:extLst>
      <p:ext uri="{BB962C8B-B14F-4D97-AF65-F5344CB8AC3E}">
        <p14:creationId xmlns:p14="http://schemas.microsoft.com/office/powerpoint/2010/main" val="3733947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050064-758B-425F-AAA9-974E14E0F2C8}" type="slidenum">
              <a:rPr lang="en-US" smtClean="0"/>
              <a:t>2</a:t>
            </a:fld>
            <a:endParaRPr lang="en-US"/>
          </a:p>
        </p:txBody>
      </p:sp>
    </p:spTree>
    <p:extLst>
      <p:ext uri="{BB962C8B-B14F-4D97-AF65-F5344CB8AC3E}">
        <p14:creationId xmlns:p14="http://schemas.microsoft.com/office/powerpoint/2010/main" val="1879329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050064-758B-425F-AAA9-974E14E0F2C8}" type="slidenum">
              <a:rPr lang="en-US" smtClean="0"/>
              <a:t>3</a:t>
            </a:fld>
            <a:endParaRPr lang="en-US"/>
          </a:p>
        </p:txBody>
      </p:sp>
    </p:spTree>
    <p:extLst>
      <p:ext uri="{BB962C8B-B14F-4D97-AF65-F5344CB8AC3E}">
        <p14:creationId xmlns:p14="http://schemas.microsoft.com/office/powerpoint/2010/main" val="1227762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050064-758B-425F-AAA9-974E14E0F2C8}" type="slidenum">
              <a:rPr lang="en-US" smtClean="0"/>
              <a:t>4</a:t>
            </a:fld>
            <a:endParaRPr lang="en-US"/>
          </a:p>
        </p:txBody>
      </p:sp>
    </p:spTree>
    <p:extLst>
      <p:ext uri="{BB962C8B-B14F-4D97-AF65-F5344CB8AC3E}">
        <p14:creationId xmlns:p14="http://schemas.microsoft.com/office/powerpoint/2010/main" val="2978138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050064-758B-425F-AAA9-974E14E0F2C8}" type="slidenum">
              <a:rPr lang="en-US" smtClean="0"/>
              <a:t>5</a:t>
            </a:fld>
            <a:endParaRPr lang="en-US"/>
          </a:p>
        </p:txBody>
      </p:sp>
    </p:spTree>
    <p:extLst>
      <p:ext uri="{BB962C8B-B14F-4D97-AF65-F5344CB8AC3E}">
        <p14:creationId xmlns:p14="http://schemas.microsoft.com/office/powerpoint/2010/main" val="1792239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050064-758B-425F-AAA9-974E14E0F2C8}" type="slidenum">
              <a:rPr lang="en-US" smtClean="0"/>
              <a:t>6</a:t>
            </a:fld>
            <a:endParaRPr lang="en-US"/>
          </a:p>
        </p:txBody>
      </p:sp>
    </p:spTree>
    <p:extLst>
      <p:ext uri="{BB962C8B-B14F-4D97-AF65-F5344CB8AC3E}">
        <p14:creationId xmlns:p14="http://schemas.microsoft.com/office/powerpoint/2010/main" val="831482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8E770-44AE-47D5-B4B1-71BEC9A9D725}"/>
              </a:ext>
            </a:extLst>
          </p:cNvPr>
          <p:cNvSpPr>
            <a:spLocks noGrp="1"/>
          </p:cNvSpPr>
          <p:nvPr>
            <p:ph type="ctrTitle"/>
          </p:nvPr>
        </p:nvSpPr>
        <p:spPr>
          <a:xfrm>
            <a:off x="841248" y="663960"/>
            <a:ext cx="9456049" cy="3594112"/>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4CA91C7-81A9-46F3-B0F4-D9AB8808514E}"/>
              </a:ext>
            </a:extLst>
          </p:cNvPr>
          <p:cNvSpPr>
            <a:spLocks noGrp="1"/>
          </p:cNvSpPr>
          <p:nvPr>
            <p:ph type="subTitle" idx="1"/>
          </p:nvPr>
        </p:nvSpPr>
        <p:spPr>
          <a:xfrm>
            <a:off x="841248" y="4667581"/>
            <a:ext cx="9456049" cy="1197387"/>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AA648C8-9681-4994-B52A-1A8BC79127E1}"/>
              </a:ext>
            </a:extLst>
          </p:cNvPr>
          <p:cNvSpPr>
            <a:spLocks noGrp="1"/>
          </p:cNvSpPr>
          <p:nvPr>
            <p:ph type="dt" sz="half" idx="10"/>
          </p:nvPr>
        </p:nvSpPr>
        <p:spPr>
          <a:xfrm>
            <a:off x="841248" y="6102693"/>
            <a:ext cx="2743200" cy="365125"/>
          </a:xfrm>
        </p:spPr>
        <p:txBody>
          <a:bodyPr/>
          <a:lstStyle/>
          <a:p>
            <a:fld id="{AE3425CA-4B9D-4420-BB9E-C250DB30E421}" type="datetime1">
              <a:rPr lang="en-US" smtClean="0"/>
              <a:t>9/2/2024</a:t>
            </a:fld>
            <a:endParaRPr lang="en-US"/>
          </a:p>
        </p:txBody>
      </p:sp>
      <p:sp>
        <p:nvSpPr>
          <p:cNvPr id="5" name="Footer Placeholder 4">
            <a:extLst>
              <a:ext uri="{FF2B5EF4-FFF2-40B4-BE49-F238E27FC236}">
                <a16:creationId xmlns:a16="http://schemas.microsoft.com/office/drawing/2014/main" id="{6677F203-CB10-488B-82DC-9D0571A5E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B2E9B-C8B7-4716-9D05-265A04246E05}"/>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7" name="Straight Connector 6">
            <a:extLst>
              <a:ext uri="{FF2B5EF4-FFF2-40B4-BE49-F238E27FC236}">
                <a16:creationId xmlns:a16="http://schemas.microsoft.com/office/drawing/2014/main" id="{9EED8031-DD67-43C6-94A0-646636C95560}"/>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4938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3C3B3-C67F-4C48-A663-EF010429E7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4C4B3F-B3CB-4CF0-AEC8-1893A6A27E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6D005-2B71-4325-A646-A2278C3A2EAA}"/>
              </a:ext>
            </a:extLst>
          </p:cNvPr>
          <p:cNvSpPr>
            <a:spLocks noGrp="1"/>
          </p:cNvSpPr>
          <p:nvPr>
            <p:ph type="dt" sz="half" idx="10"/>
          </p:nvPr>
        </p:nvSpPr>
        <p:spPr/>
        <p:txBody>
          <a:bodyPr/>
          <a:lstStyle/>
          <a:p>
            <a:fld id="{6A14B861-3779-4E37-8DF0-E9EB3EA96210}" type="datetime1">
              <a:rPr lang="en-US" smtClean="0"/>
              <a:t>9/2/2024</a:t>
            </a:fld>
            <a:endParaRPr lang="en-US"/>
          </a:p>
        </p:txBody>
      </p:sp>
      <p:sp>
        <p:nvSpPr>
          <p:cNvPr id="5" name="Footer Placeholder 4">
            <a:extLst>
              <a:ext uri="{FF2B5EF4-FFF2-40B4-BE49-F238E27FC236}">
                <a16:creationId xmlns:a16="http://schemas.microsoft.com/office/drawing/2014/main" id="{DB356B01-AE16-42EF-B970-5CAF0C891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F9BE2-24F4-4F83-8E64-4307C9794E17}"/>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948794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01120-856A-4F01-B7C1-D87A1E5F8150}"/>
              </a:ext>
            </a:extLst>
          </p:cNvPr>
          <p:cNvSpPr>
            <a:spLocks noGrp="1"/>
          </p:cNvSpPr>
          <p:nvPr>
            <p:ph type="title" orient="vert"/>
          </p:nvPr>
        </p:nvSpPr>
        <p:spPr>
          <a:xfrm>
            <a:off x="7874324" y="552782"/>
            <a:ext cx="2620891" cy="52947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9D62358-C84C-4947-B826-FF738422EA5B}"/>
              </a:ext>
            </a:extLst>
          </p:cNvPr>
          <p:cNvSpPr>
            <a:spLocks noGrp="1"/>
          </p:cNvSpPr>
          <p:nvPr>
            <p:ph type="body" orient="vert" idx="1"/>
          </p:nvPr>
        </p:nvSpPr>
        <p:spPr>
          <a:xfrm>
            <a:off x="838200" y="552782"/>
            <a:ext cx="6803155" cy="529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7971139-AA1A-46DB-B793-17FB8E6E8A77}"/>
              </a:ext>
            </a:extLst>
          </p:cNvPr>
          <p:cNvSpPr>
            <a:spLocks noGrp="1"/>
          </p:cNvSpPr>
          <p:nvPr>
            <p:ph type="dt" sz="half" idx="10"/>
          </p:nvPr>
        </p:nvSpPr>
        <p:spPr/>
        <p:txBody>
          <a:bodyPr/>
          <a:lstStyle/>
          <a:p>
            <a:fld id="{53E38388-E864-4553-9937-AE9FC5E50CFC}" type="datetime1">
              <a:rPr lang="en-US" smtClean="0"/>
              <a:t>9/2/2024</a:t>
            </a:fld>
            <a:endParaRPr lang="en-US"/>
          </a:p>
        </p:txBody>
      </p:sp>
      <p:sp>
        <p:nvSpPr>
          <p:cNvPr id="5" name="Footer Placeholder 4">
            <a:extLst>
              <a:ext uri="{FF2B5EF4-FFF2-40B4-BE49-F238E27FC236}">
                <a16:creationId xmlns:a16="http://schemas.microsoft.com/office/drawing/2014/main" id="{1B2E06F6-0FE2-40FB-BFEE-010C22293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BA7B1B-13A1-41BA-B924-FD11450C14E7}"/>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3425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42B9A-9384-46B2-8B4F-B9C2035CAB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B413CF4-CD0B-4F3C-A1CE-1BA3EFDEEB5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C1DE659-17B0-4F70-8F1C-93BF4DB64390}"/>
              </a:ext>
            </a:extLst>
          </p:cNvPr>
          <p:cNvSpPr>
            <a:spLocks noGrp="1"/>
          </p:cNvSpPr>
          <p:nvPr>
            <p:ph type="dt" sz="half" idx="10"/>
          </p:nvPr>
        </p:nvSpPr>
        <p:spPr/>
        <p:txBody>
          <a:bodyPr/>
          <a:lstStyle/>
          <a:p>
            <a:fld id="{62751E1E-C50D-4FD4-8B1E-ECD78340D9AB}" type="datetime1">
              <a:rPr lang="en-US" smtClean="0"/>
              <a:t>9/2/2024</a:t>
            </a:fld>
            <a:endParaRPr lang="en-US"/>
          </a:p>
        </p:txBody>
      </p:sp>
      <p:sp>
        <p:nvSpPr>
          <p:cNvPr id="5" name="Footer Placeholder 4">
            <a:extLst>
              <a:ext uri="{FF2B5EF4-FFF2-40B4-BE49-F238E27FC236}">
                <a16:creationId xmlns:a16="http://schemas.microsoft.com/office/drawing/2014/main" id="{37AB0750-AB4E-4FCF-9B52-BC954760B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66B99-C716-4464-B695-623F4C5A9D9B}"/>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501801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233A-AD59-4FB1-A1CA-AABFAE040805}"/>
              </a:ext>
            </a:extLst>
          </p:cNvPr>
          <p:cNvSpPr>
            <a:spLocks noGrp="1"/>
          </p:cNvSpPr>
          <p:nvPr>
            <p:ph type="title"/>
          </p:nvPr>
        </p:nvSpPr>
        <p:spPr>
          <a:xfrm>
            <a:off x="841249" y="552782"/>
            <a:ext cx="9538428" cy="3714417"/>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A656964-650B-4E87-9541-0E659DEC0365}"/>
              </a:ext>
            </a:extLst>
          </p:cNvPr>
          <p:cNvSpPr>
            <a:spLocks noGrp="1"/>
          </p:cNvSpPr>
          <p:nvPr>
            <p:ph type="body" idx="1"/>
          </p:nvPr>
        </p:nvSpPr>
        <p:spPr>
          <a:xfrm>
            <a:off x="841249" y="4672584"/>
            <a:ext cx="9538428" cy="1143802"/>
          </a:xfrm>
        </p:spPr>
        <p:txBody>
          <a:bodyPr>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21BB50-DF4A-47B5-A3AD-18712A3AD40E}"/>
              </a:ext>
            </a:extLst>
          </p:cNvPr>
          <p:cNvSpPr>
            <a:spLocks noGrp="1"/>
          </p:cNvSpPr>
          <p:nvPr>
            <p:ph type="dt" sz="half" idx="10"/>
          </p:nvPr>
        </p:nvSpPr>
        <p:spPr/>
        <p:txBody>
          <a:bodyPr/>
          <a:lstStyle/>
          <a:p>
            <a:fld id="{43C83AFB-9E54-459E-8C6D-0913AC3BA5D7}" type="datetime1">
              <a:rPr lang="en-US" smtClean="0"/>
              <a:t>9/2/2024</a:t>
            </a:fld>
            <a:endParaRPr lang="en-US"/>
          </a:p>
        </p:txBody>
      </p:sp>
      <p:sp>
        <p:nvSpPr>
          <p:cNvPr id="5" name="Footer Placeholder 4">
            <a:extLst>
              <a:ext uri="{FF2B5EF4-FFF2-40B4-BE49-F238E27FC236}">
                <a16:creationId xmlns:a16="http://schemas.microsoft.com/office/drawing/2014/main" id="{3CDF59B3-D1B8-4A51-AD6E-868C5BF6F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CA779-6272-4A15-A566-20C4E9A60D47}"/>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7" name="Straight Connector 6">
            <a:extLst>
              <a:ext uri="{FF2B5EF4-FFF2-40B4-BE49-F238E27FC236}">
                <a16:creationId xmlns:a16="http://schemas.microsoft.com/office/drawing/2014/main" id="{F0B86E8F-91EA-4626-BCA8-3B4973C7C9D6}"/>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946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2A00-5BBD-436C-BB6D-CE650FC46202}"/>
              </a:ext>
            </a:extLst>
          </p:cNvPr>
          <p:cNvSpPr>
            <a:spLocks noGrp="1"/>
          </p:cNvSpPr>
          <p:nvPr>
            <p:ph type="title"/>
          </p:nvPr>
        </p:nvSpPr>
        <p:spPr>
          <a:xfrm>
            <a:off x="841248" y="552783"/>
            <a:ext cx="9683871" cy="132588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DFB3E2E-F3C4-4CDD-9138-86AE7A1B566D}"/>
              </a:ext>
            </a:extLst>
          </p:cNvPr>
          <p:cNvSpPr>
            <a:spLocks noGrp="1"/>
          </p:cNvSpPr>
          <p:nvPr>
            <p:ph sz="half" idx="1"/>
          </p:nvPr>
        </p:nvSpPr>
        <p:spPr>
          <a:xfrm>
            <a:off x="841248" y="2108362"/>
            <a:ext cx="4507926"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795CD01-B639-46B6-B53D-18FE1E39AF50}"/>
              </a:ext>
            </a:extLst>
          </p:cNvPr>
          <p:cNvSpPr>
            <a:spLocks noGrp="1"/>
          </p:cNvSpPr>
          <p:nvPr>
            <p:ph sz="half" idx="2"/>
          </p:nvPr>
        </p:nvSpPr>
        <p:spPr>
          <a:xfrm>
            <a:off x="5699171" y="2108362"/>
            <a:ext cx="4825948"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396E34C3-86AC-48F9-92A4-F17BFAF9EF06}"/>
              </a:ext>
            </a:extLst>
          </p:cNvPr>
          <p:cNvSpPr>
            <a:spLocks noGrp="1"/>
          </p:cNvSpPr>
          <p:nvPr>
            <p:ph type="dt" sz="half" idx="10"/>
          </p:nvPr>
        </p:nvSpPr>
        <p:spPr/>
        <p:txBody>
          <a:bodyPr/>
          <a:lstStyle/>
          <a:p>
            <a:fld id="{F10144B6-0CA7-46BA-A00B-1E68E5C3ED0C}" type="datetime1">
              <a:rPr lang="en-US" smtClean="0"/>
              <a:t>9/2/2024</a:t>
            </a:fld>
            <a:endParaRPr lang="en-US"/>
          </a:p>
        </p:txBody>
      </p:sp>
      <p:sp>
        <p:nvSpPr>
          <p:cNvPr id="6" name="Footer Placeholder 5">
            <a:extLst>
              <a:ext uri="{FF2B5EF4-FFF2-40B4-BE49-F238E27FC236}">
                <a16:creationId xmlns:a16="http://schemas.microsoft.com/office/drawing/2014/main" id="{275D6A29-C51F-4654-82AD-04056FA6C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21EEB6-57E6-40E7-9702-1D5999B505DC}"/>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8" name="Straight Connector 7">
            <a:extLst>
              <a:ext uri="{FF2B5EF4-FFF2-40B4-BE49-F238E27FC236}">
                <a16:creationId xmlns:a16="http://schemas.microsoft.com/office/drawing/2014/main" id="{F929C81A-4806-44FF-99D8-13A65B2D066F}"/>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8DDCF9-5353-4B5F-8565-8C27F795A4BF}"/>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714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D1A9-BF08-4C6D-805E-244B234EE852}"/>
              </a:ext>
            </a:extLst>
          </p:cNvPr>
          <p:cNvSpPr>
            <a:spLocks noGrp="1"/>
          </p:cNvSpPr>
          <p:nvPr>
            <p:ph type="title"/>
          </p:nvPr>
        </p:nvSpPr>
        <p:spPr>
          <a:xfrm>
            <a:off x="841248" y="557784"/>
            <a:ext cx="943957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920C1D8-0907-4FDB-BFAD-36E14AF98D81}"/>
              </a:ext>
            </a:extLst>
          </p:cNvPr>
          <p:cNvSpPr>
            <a:spLocks noGrp="1"/>
          </p:cNvSpPr>
          <p:nvPr>
            <p:ph type="body" idx="1"/>
          </p:nvPr>
        </p:nvSpPr>
        <p:spPr>
          <a:xfrm>
            <a:off x="841248" y="2114185"/>
            <a:ext cx="4438887"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6A4441-5FC3-4F86-8ADE-ED90424DB9B8}"/>
              </a:ext>
            </a:extLst>
          </p:cNvPr>
          <p:cNvSpPr>
            <a:spLocks noGrp="1"/>
          </p:cNvSpPr>
          <p:nvPr>
            <p:ph sz="half" idx="2"/>
          </p:nvPr>
        </p:nvSpPr>
        <p:spPr>
          <a:xfrm>
            <a:off x="841248" y="2900451"/>
            <a:ext cx="4438887"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3CEB34D-DB36-47E0-AE2C-FBEBA272076E}"/>
              </a:ext>
            </a:extLst>
          </p:cNvPr>
          <p:cNvSpPr>
            <a:spLocks noGrp="1"/>
          </p:cNvSpPr>
          <p:nvPr>
            <p:ph type="body" sz="quarter" idx="3"/>
          </p:nvPr>
        </p:nvSpPr>
        <p:spPr>
          <a:xfrm>
            <a:off x="5795090" y="2114185"/>
            <a:ext cx="4485728"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056219-D498-410D-8F2C-03045AE48016}"/>
              </a:ext>
            </a:extLst>
          </p:cNvPr>
          <p:cNvSpPr>
            <a:spLocks noGrp="1"/>
          </p:cNvSpPr>
          <p:nvPr>
            <p:ph sz="quarter" idx="4"/>
          </p:nvPr>
        </p:nvSpPr>
        <p:spPr>
          <a:xfrm>
            <a:off x="5795090" y="2900451"/>
            <a:ext cx="4485730"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8DC9AD-F6B8-44D0-8169-84553C1F92C9}"/>
              </a:ext>
            </a:extLst>
          </p:cNvPr>
          <p:cNvSpPr>
            <a:spLocks noGrp="1"/>
          </p:cNvSpPr>
          <p:nvPr>
            <p:ph type="dt" sz="half" idx="10"/>
          </p:nvPr>
        </p:nvSpPr>
        <p:spPr/>
        <p:txBody>
          <a:bodyPr/>
          <a:lstStyle/>
          <a:p>
            <a:fld id="{0051F549-537C-41EC-B9CC-5B6A9AC2A6A7}" type="datetime1">
              <a:rPr lang="en-US" smtClean="0"/>
              <a:t>9/2/2024</a:t>
            </a:fld>
            <a:endParaRPr lang="en-US"/>
          </a:p>
        </p:txBody>
      </p:sp>
      <p:sp>
        <p:nvSpPr>
          <p:cNvPr id="8" name="Footer Placeholder 7">
            <a:extLst>
              <a:ext uri="{FF2B5EF4-FFF2-40B4-BE49-F238E27FC236}">
                <a16:creationId xmlns:a16="http://schemas.microsoft.com/office/drawing/2014/main" id="{FF9985ED-7382-4F00-845D-4F27841B5D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A2CC25-9EC7-4706-9BD4-5E20C4B33200}"/>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12" name="Straight Connector 11">
            <a:extLst>
              <a:ext uri="{FF2B5EF4-FFF2-40B4-BE49-F238E27FC236}">
                <a16:creationId xmlns:a16="http://schemas.microsoft.com/office/drawing/2014/main" id="{4DBC7D26-1B30-46B8-8221-09886FA3D030}"/>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4186A75-E140-4995-A8BB-89B5ACE678D2}"/>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4002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221C2-B85F-435F-8DF3-C714A5472B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99FE38-24D5-4D5F-A92E-E4F8B23FB7FC}"/>
              </a:ext>
            </a:extLst>
          </p:cNvPr>
          <p:cNvSpPr>
            <a:spLocks noGrp="1"/>
          </p:cNvSpPr>
          <p:nvPr>
            <p:ph type="dt" sz="half" idx="10"/>
          </p:nvPr>
        </p:nvSpPr>
        <p:spPr/>
        <p:txBody>
          <a:bodyPr/>
          <a:lstStyle/>
          <a:p>
            <a:fld id="{952F8D56-3D0E-48B8-8218-1F3A06A96C62}" type="datetime1">
              <a:rPr lang="en-US" smtClean="0"/>
              <a:t>9/2/2024</a:t>
            </a:fld>
            <a:endParaRPr lang="en-US"/>
          </a:p>
        </p:txBody>
      </p:sp>
      <p:sp>
        <p:nvSpPr>
          <p:cNvPr id="4" name="Footer Placeholder 3">
            <a:extLst>
              <a:ext uri="{FF2B5EF4-FFF2-40B4-BE49-F238E27FC236}">
                <a16:creationId xmlns:a16="http://schemas.microsoft.com/office/drawing/2014/main" id="{E629DF69-BE29-4038-9744-17BFC57B88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B9496F-64EC-46E7-97F0-BCB7E79F820A}"/>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460046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9F19E0-8FE3-45E8-A227-D74EEF1A6322}"/>
              </a:ext>
            </a:extLst>
          </p:cNvPr>
          <p:cNvSpPr>
            <a:spLocks noGrp="1"/>
          </p:cNvSpPr>
          <p:nvPr>
            <p:ph type="dt" sz="half" idx="10"/>
          </p:nvPr>
        </p:nvSpPr>
        <p:spPr/>
        <p:txBody>
          <a:bodyPr/>
          <a:lstStyle/>
          <a:p>
            <a:fld id="{E8EC309E-27D4-401F-A74A-DEA16C7B51DC}" type="datetime1">
              <a:rPr lang="en-US" smtClean="0"/>
              <a:t>9/2/2024</a:t>
            </a:fld>
            <a:endParaRPr lang="en-US"/>
          </a:p>
        </p:txBody>
      </p:sp>
      <p:sp>
        <p:nvSpPr>
          <p:cNvPr id="3" name="Footer Placeholder 2">
            <a:extLst>
              <a:ext uri="{FF2B5EF4-FFF2-40B4-BE49-F238E27FC236}">
                <a16:creationId xmlns:a16="http://schemas.microsoft.com/office/drawing/2014/main" id="{ABFB1926-56F3-40BC-A03F-62B969419E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FFE2B6-07A4-4AA0-9BCE-204E13DA447E}"/>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546267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266A-CB24-44C5-B2E8-011420844A17}"/>
              </a:ext>
            </a:extLst>
          </p:cNvPr>
          <p:cNvSpPr>
            <a:spLocks noGrp="1"/>
          </p:cNvSpPr>
          <p:nvPr>
            <p:ph type="title"/>
          </p:nvPr>
        </p:nvSpPr>
        <p:spPr>
          <a:xfrm>
            <a:off x="841248" y="549283"/>
            <a:ext cx="4603963" cy="2572489"/>
          </a:xfrm>
        </p:spPr>
        <p:txBody>
          <a:bodyPr anchor="ctr">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39DBD1-7133-47A5-A771-2CEA18533491}"/>
              </a:ext>
            </a:extLst>
          </p:cNvPr>
          <p:cNvSpPr>
            <a:spLocks noGrp="1"/>
          </p:cNvSpPr>
          <p:nvPr>
            <p:ph idx="1"/>
          </p:nvPr>
        </p:nvSpPr>
        <p:spPr>
          <a:xfrm>
            <a:off x="5870796" y="549283"/>
            <a:ext cx="4455517" cy="5319704"/>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76A729F-B24D-424E-B067-003B0601F259}"/>
              </a:ext>
            </a:extLst>
          </p:cNvPr>
          <p:cNvSpPr>
            <a:spLocks noGrp="1"/>
          </p:cNvSpPr>
          <p:nvPr>
            <p:ph type="body" sz="half" idx="2"/>
          </p:nvPr>
        </p:nvSpPr>
        <p:spPr>
          <a:xfrm>
            <a:off x="841248" y="3296498"/>
            <a:ext cx="4603963" cy="2572489"/>
          </a:xfrm>
        </p:spPr>
        <p:txBody>
          <a:bodyPr>
            <a:normAutofit/>
          </a:bodyPr>
          <a:lstStyle>
            <a:lvl1pPr marL="0" indent="0">
              <a:buNone/>
              <a:defRPr lang="en-US" sz="20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FA7323-5497-426C-9DD9-3CF69E88EC38}"/>
              </a:ext>
            </a:extLst>
          </p:cNvPr>
          <p:cNvSpPr>
            <a:spLocks noGrp="1"/>
          </p:cNvSpPr>
          <p:nvPr>
            <p:ph type="dt" sz="half" idx="10"/>
          </p:nvPr>
        </p:nvSpPr>
        <p:spPr/>
        <p:txBody>
          <a:bodyPr/>
          <a:lstStyle/>
          <a:p>
            <a:fld id="{6DEA2B81-2BC3-42D7-B67D-05C685AA80AD}" type="datetime1">
              <a:rPr lang="en-US" smtClean="0"/>
              <a:t>9/2/2024</a:t>
            </a:fld>
            <a:endParaRPr lang="en-US"/>
          </a:p>
        </p:txBody>
      </p:sp>
      <p:sp>
        <p:nvSpPr>
          <p:cNvPr id="6" name="Footer Placeholder 5">
            <a:extLst>
              <a:ext uri="{FF2B5EF4-FFF2-40B4-BE49-F238E27FC236}">
                <a16:creationId xmlns:a16="http://schemas.microsoft.com/office/drawing/2014/main" id="{45FD7667-4D25-40AF-9D6D-FCB2C21E8E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650918-EDF8-47A5-BEA8-AC9A7A1536DE}"/>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650714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5D2B-FAFB-4BC9-A917-610FDCD0B859}"/>
              </a:ext>
            </a:extLst>
          </p:cNvPr>
          <p:cNvSpPr>
            <a:spLocks noGrp="1"/>
          </p:cNvSpPr>
          <p:nvPr>
            <p:ph type="title"/>
          </p:nvPr>
        </p:nvSpPr>
        <p:spPr>
          <a:xfrm>
            <a:off x="841249" y="552782"/>
            <a:ext cx="4608576" cy="2569464"/>
          </a:xfrm>
        </p:spPr>
        <p:txBody>
          <a:bodyPr anchor="ctr">
            <a:noAutofit/>
          </a:bodyPr>
          <a:lstStyle>
            <a:lvl1pPr algn="l" defTabSz="914400" rtl="0" eaLnBrk="1" latinLnBrk="0" hangingPunct="1">
              <a:lnSpc>
                <a:spcPct val="90000"/>
              </a:lnSpc>
              <a:spcBef>
                <a:spcPct val="0"/>
              </a:spcBef>
              <a:buNone/>
              <a:defRPr lang="en-US" sz="44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226A694-5302-42BE-8A7A-6007C10F8F70}"/>
              </a:ext>
            </a:extLst>
          </p:cNvPr>
          <p:cNvSpPr>
            <a:spLocks noGrp="1"/>
          </p:cNvSpPr>
          <p:nvPr>
            <p:ph type="pic" idx="1"/>
          </p:nvPr>
        </p:nvSpPr>
        <p:spPr>
          <a:xfrm>
            <a:off x="5825952" y="552783"/>
            <a:ext cx="4663440" cy="53082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8E4481C-81D6-4329-8203-70B3FCC3F8FE}"/>
              </a:ext>
            </a:extLst>
          </p:cNvPr>
          <p:cNvSpPr>
            <a:spLocks noGrp="1"/>
          </p:cNvSpPr>
          <p:nvPr>
            <p:ph type="body" sz="half" idx="2"/>
          </p:nvPr>
        </p:nvSpPr>
        <p:spPr>
          <a:xfrm>
            <a:off x="841249" y="3300984"/>
            <a:ext cx="4608576" cy="2569464"/>
          </a:xfrm>
        </p:spPr>
        <p:txBody>
          <a:bodyPr>
            <a:normAutofit/>
          </a:bodyPr>
          <a:lstStyle>
            <a:lvl1pPr marL="0" indent="0">
              <a:buNone/>
              <a:defRPr lang="en-US" sz="20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AD6C12-26C4-4DF7-B013-56D0849AC7DE}"/>
              </a:ext>
            </a:extLst>
          </p:cNvPr>
          <p:cNvSpPr>
            <a:spLocks noGrp="1"/>
          </p:cNvSpPr>
          <p:nvPr>
            <p:ph type="dt" sz="half" idx="10"/>
          </p:nvPr>
        </p:nvSpPr>
        <p:spPr/>
        <p:txBody>
          <a:bodyPr/>
          <a:lstStyle/>
          <a:p>
            <a:fld id="{F0DB8F2B-E487-4905-B553-FB649F2B6F23}" type="datetime1">
              <a:rPr lang="en-US" smtClean="0"/>
              <a:t>9/2/2024</a:t>
            </a:fld>
            <a:endParaRPr lang="en-US"/>
          </a:p>
        </p:txBody>
      </p:sp>
      <p:sp>
        <p:nvSpPr>
          <p:cNvPr id="6" name="Footer Placeholder 5">
            <a:extLst>
              <a:ext uri="{FF2B5EF4-FFF2-40B4-BE49-F238E27FC236}">
                <a16:creationId xmlns:a16="http://schemas.microsoft.com/office/drawing/2014/main" id="{5CE2F307-FB97-40EC-8517-E6F351B3D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1B397-305A-42B7-A763-829634B939A9}"/>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85950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4BD48A-4D17-4225-AC4D-67B4C686C55D}"/>
              </a:ext>
            </a:extLst>
          </p:cNvPr>
          <p:cNvSpPr>
            <a:spLocks noGrp="1"/>
          </p:cNvSpPr>
          <p:nvPr>
            <p:ph type="title"/>
          </p:nvPr>
        </p:nvSpPr>
        <p:spPr>
          <a:xfrm>
            <a:off x="841248" y="552782"/>
            <a:ext cx="9489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7F14A2B-77AF-4E51-B0C1-0D361EF81A2C}"/>
              </a:ext>
            </a:extLst>
          </p:cNvPr>
          <p:cNvSpPr>
            <a:spLocks noGrp="1"/>
          </p:cNvSpPr>
          <p:nvPr>
            <p:ph type="body" idx="1"/>
          </p:nvPr>
        </p:nvSpPr>
        <p:spPr>
          <a:xfrm>
            <a:off x="841248" y="2096199"/>
            <a:ext cx="9489000" cy="374738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239C2F5-57CA-4152-A766-8F877538FB16}"/>
              </a:ext>
            </a:extLst>
          </p:cNvPr>
          <p:cNvSpPr>
            <a:spLocks noGrp="1"/>
          </p:cNvSpPr>
          <p:nvPr>
            <p:ph type="dt" sz="half" idx="2"/>
          </p:nvPr>
        </p:nvSpPr>
        <p:spPr>
          <a:xfrm>
            <a:off x="841248" y="6102693"/>
            <a:ext cx="2743200" cy="365125"/>
          </a:xfrm>
          <a:prstGeom prst="rect">
            <a:avLst/>
          </a:prstGeom>
        </p:spPr>
        <p:txBody>
          <a:bodyPr vert="horz" lIns="91440" tIns="45720" rIns="91440" bIns="45720" rtlCol="0" anchor="ctr"/>
          <a:lstStyle>
            <a:lvl1pPr algn="l">
              <a:defRPr lang="en-US" sz="1000" b="1" kern="1200" cap="all" spc="300" baseline="0" smtClean="0">
                <a:solidFill>
                  <a:schemeClr val="tx1"/>
                </a:solidFill>
                <a:latin typeface="+mn-lt"/>
                <a:ea typeface="+mn-ea"/>
                <a:cs typeface="+mn-cs"/>
              </a:defRPr>
            </a:lvl1pPr>
          </a:lstStyle>
          <a:p>
            <a:fld id="{6EF7C3A7-D6F6-4D38-A7C3-B72967BB81A6}" type="datetime1">
              <a:rPr lang="en-US" smtClean="0"/>
              <a:t>9/2/2024</a:t>
            </a:fld>
            <a:endParaRPr lang="en-US"/>
          </a:p>
        </p:txBody>
      </p:sp>
      <p:sp>
        <p:nvSpPr>
          <p:cNvPr id="5" name="Footer Placeholder 4">
            <a:extLst>
              <a:ext uri="{FF2B5EF4-FFF2-40B4-BE49-F238E27FC236}">
                <a16:creationId xmlns:a16="http://schemas.microsoft.com/office/drawing/2014/main" id="{A1225FB5-D02B-4BB9-8B8B-D1A11CFE8961}"/>
              </a:ext>
            </a:extLst>
          </p:cNvPr>
          <p:cNvSpPr>
            <a:spLocks noGrp="1"/>
          </p:cNvSpPr>
          <p:nvPr>
            <p:ph type="ftr" sz="quarter" idx="3"/>
          </p:nvPr>
        </p:nvSpPr>
        <p:spPr>
          <a:xfrm rot="5400000">
            <a:off x="9234260" y="2427620"/>
            <a:ext cx="4114800" cy="365125"/>
          </a:xfrm>
          <a:prstGeom prst="rect">
            <a:avLst/>
          </a:prstGeom>
        </p:spPr>
        <p:txBody>
          <a:bodyPr vert="horz" lIns="91440" tIns="45720" rIns="91440" bIns="45720" rtlCol="0" anchor="ctr"/>
          <a:lstStyle>
            <a:lvl1pPr algn="l">
              <a:defRPr lang="en-US" sz="1000" b="1" kern="1200" cap="all" spc="300" baseline="0">
                <a:solidFill>
                  <a:schemeClr val="tx1"/>
                </a:solidFill>
                <a:latin typeface="+mn-lt"/>
                <a:ea typeface="+mn-ea"/>
                <a:cs typeface="+mn-cs"/>
              </a:defRPr>
            </a:lvl1pPr>
          </a:lstStyle>
          <a:p>
            <a:endParaRPr lang="en-US"/>
          </a:p>
        </p:txBody>
      </p:sp>
      <p:sp>
        <p:nvSpPr>
          <p:cNvPr id="6" name="Slide Number Placeholder 5">
            <a:extLst>
              <a:ext uri="{FF2B5EF4-FFF2-40B4-BE49-F238E27FC236}">
                <a16:creationId xmlns:a16="http://schemas.microsoft.com/office/drawing/2014/main" id="{EF6244FF-6F88-4090-A77F-499DF9AAEA8B}"/>
              </a:ext>
            </a:extLst>
          </p:cNvPr>
          <p:cNvSpPr>
            <a:spLocks noGrp="1"/>
          </p:cNvSpPr>
          <p:nvPr>
            <p:ph type="sldNum" sz="quarter" idx="4"/>
          </p:nvPr>
        </p:nvSpPr>
        <p:spPr>
          <a:xfrm>
            <a:off x="10815546" y="5878515"/>
            <a:ext cx="952229" cy="420381"/>
          </a:xfrm>
          <a:prstGeom prst="rect">
            <a:avLst/>
          </a:prstGeom>
        </p:spPr>
        <p:txBody>
          <a:bodyPr vert="horz" lIns="91440" tIns="45720" rIns="91440" bIns="45720" rtlCol="0" anchor="ctr"/>
          <a:lstStyle>
            <a:lvl1pPr algn="ctr">
              <a:defRPr lang="en-US" sz="3200" b="1" kern="1200" cap="all" spc="300" baseline="0" smtClean="0">
                <a:solidFill>
                  <a:schemeClr val="tx1"/>
                </a:solidFill>
                <a:latin typeface="+mn-lt"/>
                <a:ea typeface="+mn-ea"/>
                <a:cs typeface="+mn-cs"/>
              </a:defRPr>
            </a:lvl1pPr>
          </a:lstStyle>
          <a:p>
            <a:fld id="{6586042B-6341-4E38-A80C-926D3BB8AAC9}" type="slidenum">
              <a:rPr lang="en-US" smtClean="0"/>
              <a:t>‹#›</a:t>
            </a:fld>
            <a:endParaRPr lang="en-US"/>
          </a:p>
        </p:txBody>
      </p:sp>
      <p:sp>
        <p:nvSpPr>
          <p:cNvPr id="7" name="Rectangle 6">
            <a:extLst>
              <a:ext uri="{FF2B5EF4-FFF2-40B4-BE49-F238E27FC236}">
                <a16:creationId xmlns:a16="http://schemas.microsoft.com/office/drawing/2014/main" id="{F194AEDE-F25F-43E6-A2C4-7FFF41074990}"/>
              </a:ext>
            </a:extLst>
          </p:cNvPr>
          <p:cNvSpPr/>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4C793C08-EF4C-422B-A728-6C717C47DF6F}"/>
              </a:ext>
            </a:extLst>
          </p:cNvPr>
          <p:cNvCxnSpPr>
            <a:cxnSpLocks/>
          </p:cNvCxnSpPr>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E825BC6-56A8-46DE-8037-A9A577624B0D}"/>
              </a:ext>
            </a:extLst>
          </p:cNvPr>
          <p:cNvCxnSpPr>
            <a:cxnSpLocks/>
          </p:cNvCxnSpPr>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8959365"/>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0" r:id="rId6"/>
    <p:sldLayoutId id="2147483746" r:id="rId7"/>
    <p:sldLayoutId id="2147483747" r:id="rId8"/>
    <p:sldLayoutId id="2147483748" r:id="rId9"/>
    <p:sldLayoutId id="2147483749" r:id="rId10"/>
    <p:sldLayoutId id="214748375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30000"/>
        </a:lnSpc>
        <a:spcBef>
          <a:spcPts val="500"/>
        </a:spcBef>
        <a:buFont typeface="Arial" panose="020B0604020202020204" pitchFamily="34" charset="0"/>
        <a:buChar char="•"/>
        <a:defRPr sz="1600" kern="1200">
          <a:solidFill>
            <a:schemeClr val="tx1"/>
          </a:solidFill>
          <a:latin typeface="+mn-lt"/>
          <a:ea typeface="+mn-ea"/>
          <a:cs typeface="+mn-cs"/>
        </a:defRPr>
      </a:lvl3pPr>
      <a:lvl4pPr marL="13716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4pPr>
      <a:lvl5pPr marL="18288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D905E-8187-8FB8-DCB8-D4BCDC96A045}"/>
              </a:ext>
            </a:extLst>
          </p:cNvPr>
          <p:cNvSpPr>
            <a:spLocks noGrp="1"/>
          </p:cNvSpPr>
          <p:nvPr>
            <p:ph type="title"/>
          </p:nvPr>
        </p:nvSpPr>
        <p:spPr/>
        <p:txBody>
          <a:bodyPr/>
          <a:lstStyle/>
          <a:p>
            <a:r>
              <a:rPr lang="en-US" dirty="0"/>
              <a:t>PWA-</a:t>
            </a:r>
            <a:r>
              <a:rPr lang="en-US" dirty="0">
                <a:effectLst/>
              </a:rPr>
              <a:t>Progressive Web Applications</a:t>
            </a:r>
            <a:endParaRPr lang="en-US" dirty="0"/>
          </a:p>
        </p:txBody>
      </p:sp>
      <p:sp>
        <p:nvSpPr>
          <p:cNvPr id="3" name="Content Placeholder 2">
            <a:extLst>
              <a:ext uri="{FF2B5EF4-FFF2-40B4-BE49-F238E27FC236}">
                <a16:creationId xmlns:a16="http://schemas.microsoft.com/office/drawing/2014/main" id="{B44384DE-AD06-1C0B-0480-9CA3A56E9408}"/>
              </a:ext>
            </a:extLst>
          </p:cNvPr>
          <p:cNvSpPr>
            <a:spLocks noGrp="1"/>
          </p:cNvSpPr>
          <p:nvPr>
            <p:ph idx="1"/>
          </p:nvPr>
        </p:nvSpPr>
        <p:spPr/>
        <p:txBody>
          <a:bodyPr/>
          <a:lstStyle/>
          <a:p>
            <a:r>
              <a:rPr lang="en-US" dirty="0"/>
              <a:t>A </a:t>
            </a:r>
            <a:r>
              <a:rPr lang="en-US" b="1" dirty="0"/>
              <a:t>progressive web app</a:t>
            </a:r>
            <a:r>
              <a:rPr lang="en-US" dirty="0"/>
              <a:t> (PWA) is an app that's built using web platform technologies, but that provides a user experience like that of a platform-specific app.</a:t>
            </a:r>
          </a:p>
          <a:p>
            <a:r>
              <a:rPr lang="en-US" dirty="0"/>
              <a:t>Example: Spotify’s PWA checks all the boxes. It is lightweight, can function offline, provides an immersive user experience, and serves up customized playlists, which it builds based on a consumer’s listening habits.</a:t>
            </a:r>
          </a:p>
        </p:txBody>
      </p:sp>
    </p:spTree>
    <p:extLst>
      <p:ext uri="{BB962C8B-B14F-4D97-AF65-F5344CB8AC3E}">
        <p14:creationId xmlns:p14="http://schemas.microsoft.com/office/powerpoint/2010/main" val="3125319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B7B71A-0235-8323-9753-F5A29BEAA890}"/>
              </a:ext>
            </a:extLst>
          </p:cNvPr>
          <p:cNvSpPr>
            <a:spLocks noGrp="1"/>
          </p:cNvSpPr>
          <p:nvPr>
            <p:ph type="title"/>
          </p:nvPr>
        </p:nvSpPr>
        <p:spPr/>
        <p:txBody>
          <a:bodyPr/>
          <a:lstStyle/>
          <a:p>
            <a:pPr algn="ctr"/>
            <a:r>
              <a:rPr lang="en-US" dirty="0"/>
              <a:t>Steam</a:t>
            </a:r>
            <a:br>
              <a:rPr lang="en-US" sz="1800" dirty="0">
                <a:effectLst/>
                <a:latin typeface="Aptos" panose="020B0004020202020204" pitchFamily="34" charset="0"/>
                <a:ea typeface="Aptos" panose="020B0004020202020204" pitchFamily="34" charset="0"/>
                <a:cs typeface="DaunPenh" panose="01010101010101010101" pitchFamily="2" charset="0"/>
              </a:rPr>
            </a:br>
            <a:endParaRPr lang="en-US" dirty="0"/>
          </a:p>
        </p:txBody>
      </p:sp>
      <p:sp>
        <p:nvSpPr>
          <p:cNvPr id="15" name="Text Placeholder 14">
            <a:extLst>
              <a:ext uri="{FF2B5EF4-FFF2-40B4-BE49-F238E27FC236}">
                <a16:creationId xmlns:a16="http://schemas.microsoft.com/office/drawing/2014/main" id="{32E86B49-DC66-FD56-113D-DB4FE3D13FC4}"/>
              </a:ext>
            </a:extLst>
          </p:cNvPr>
          <p:cNvSpPr>
            <a:spLocks noGrp="1"/>
          </p:cNvSpPr>
          <p:nvPr>
            <p:ph type="body" sz="half" idx="2"/>
          </p:nvPr>
        </p:nvSpPr>
        <p:spPr>
          <a:xfrm>
            <a:off x="841249" y="2609217"/>
            <a:ext cx="4608576" cy="2919679"/>
          </a:xfrm>
        </p:spPr>
        <p:txBody>
          <a:bodyPr>
            <a:normAutofit/>
          </a:bodyPr>
          <a:lstStyle/>
          <a:p>
            <a:pPr marR="0" lvl="0">
              <a:lnSpc>
                <a:spcPct val="107000"/>
              </a:lnSpc>
              <a:spcBef>
                <a:spcPts val="0"/>
              </a:spcBef>
              <a:spcAft>
                <a:spcPts val="0"/>
              </a:spcAft>
            </a:pPr>
            <a:r>
              <a:rPr lang="en-US" sz="2100" dirty="0">
                <a:effectLst/>
                <a:latin typeface="Aptos" panose="020B0004020202020204" pitchFamily="34" charset="0"/>
                <a:ea typeface="Aptos" panose="020B0004020202020204" pitchFamily="34" charset="0"/>
                <a:cs typeface="DaunPenh" panose="01010101010101010101" pitchFamily="2" charset="0"/>
              </a:rPr>
              <a:t>1. Data Usage: Steam’s website uses a lot of our data because of its content, these contents include promos, trailers, and game posters. </a:t>
            </a:r>
          </a:p>
          <a:p>
            <a:pPr marR="0" lvl="0">
              <a:lnSpc>
                <a:spcPct val="107000"/>
              </a:lnSpc>
              <a:spcBef>
                <a:spcPts val="0"/>
              </a:spcBef>
              <a:spcAft>
                <a:spcPts val="0"/>
              </a:spcAft>
            </a:pPr>
            <a:r>
              <a:rPr lang="en-US" sz="2100" dirty="0">
                <a:effectLst/>
                <a:latin typeface="Aptos" panose="020B0004020202020204" pitchFamily="34" charset="0"/>
                <a:ea typeface="Aptos" panose="020B0004020202020204" pitchFamily="34" charset="0"/>
                <a:cs typeface="DaunPenh" panose="01010101010101010101" pitchFamily="2" charset="0"/>
              </a:rPr>
              <a:t>2. No Offline Access: Steam’s website doesn’t work when you are offline users aren’t able to access their games, community forums and stores.</a:t>
            </a:r>
          </a:p>
          <a:p>
            <a:endParaRPr lang="en-US" dirty="0"/>
          </a:p>
        </p:txBody>
      </p:sp>
      <p:pic>
        <p:nvPicPr>
          <p:cNvPr id="6" name="Picture 5">
            <a:extLst>
              <a:ext uri="{FF2B5EF4-FFF2-40B4-BE49-F238E27FC236}">
                <a16:creationId xmlns:a16="http://schemas.microsoft.com/office/drawing/2014/main" id="{9AE80CD1-7CA4-1B13-00CC-3FB0AE9DE903}"/>
              </a:ext>
            </a:extLst>
          </p:cNvPr>
          <p:cNvPicPr>
            <a:picLocks noChangeAspect="1"/>
          </p:cNvPicPr>
          <p:nvPr/>
        </p:nvPicPr>
        <p:blipFill>
          <a:blip r:embed="rId3"/>
          <a:stretch>
            <a:fillRect/>
          </a:stretch>
        </p:blipFill>
        <p:spPr>
          <a:xfrm>
            <a:off x="6742177" y="959209"/>
            <a:ext cx="3093717" cy="4784613"/>
          </a:xfrm>
          <a:prstGeom prst="rect">
            <a:avLst/>
          </a:prstGeom>
        </p:spPr>
      </p:pic>
    </p:spTree>
    <p:extLst>
      <p:ext uri="{BB962C8B-B14F-4D97-AF65-F5344CB8AC3E}">
        <p14:creationId xmlns:p14="http://schemas.microsoft.com/office/powerpoint/2010/main" val="3340192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B7B71A-0235-8323-9753-F5A29BEAA890}"/>
              </a:ext>
            </a:extLst>
          </p:cNvPr>
          <p:cNvSpPr>
            <a:spLocks noGrp="1"/>
          </p:cNvSpPr>
          <p:nvPr>
            <p:ph type="title"/>
          </p:nvPr>
        </p:nvSpPr>
        <p:spPr/>
        <p:txBody>
          <a:bodyPr/>
          <a:lstStyle/>
          <a:p>
            <a:pPr algn="ctr"/>
            <a:r>
              <a:rPr lang="en-US" dirty="0"/>
              <a:t>Steam</a:t>
            </a:r>
            <a:br>
              <a:rPr lang="en-US" sz="1800" dirty="0">
                <a:effectLst/>
                <a:latin typeface="Aptos" panose="020B0004020202020204" pitchFamily="34" charset="0"/>
                <a:ea typeface="Aptos" panose="020B0004020202020204" pitchFamily="34" charset="0"/>
                <a:cs typeface="DaunPenh" panose="01010101010101010101" pitchFamily="2" charset="0"/>
              </a:rPr>
            </a:br>
            <a:endParaRPr lang="en-US" dirty="0"/>
          </a:p>
        </p:txBody>
      </p:sp>
      <p:pic>
        <p:nvPicPr>
          <p:cNvPr id="14" name="Content Placeholder 13">
            <a:extLst>
              <a:ext uri="{FF2B5EF4-FFF2-40B4-BE49-F238E27FC236}">
                <a16:creationId xmlns:a16="http://schemas.microsoft.com/office/drawing/2014/main" id="{9F471933-71E9-11AA-A32A-759D54053370}"/>
              </a:ext>
            </a:extLst>
          </p:cNvPr>
          <p:cNvPicPr>
            <a:picLocks noGrp="1" noChangeAspect="1"/>
          </p:cNvPicPr>
          <p:nvPr>
            <p:ph type="pic" idx="1"/>
          </p:nvPr>
        </p:nvPicPr>
        <p:blipFill>
          <a:blip r:embed="rId3"/>
          <a:srcRect t="23759" b="23759"/>
          <a:stretch/>
        </p:blipFill>
        <p:spPr>
          <a:xfrm>
            <a:off x="5801889" y="715595"/>
            <a:ext cx="2307395" cy="4813301"/>
          </a:xfrm>
        </p:spPr>
      </p:pic>
      <p:sp>
        <p:nvSpPr>
          <p:cNvPr id="15" name="Text Placeholder 14">
            <a:extLst>
              <a:ext uri="{FF2B5EF4-FFF2-40B4-BE49-F238E27FC236}">
                <a16:creationId xmlns:a16="http://schemas.microsoft.com/office/drawing/2014/main" id="{32E86B49-DC66-FD56-113D-DB4FE3D13FC4}"/>
              </a:ext>
            </a:extLst>
          </p:cNvPr>
          <p:cNvSpPr>
            <a:spLocks noGrp="1"/>
          </p:cNvSpPr>
          <p:nvPr>
            <p:ph type="body" sz="half" idx="2"/>
          </p:nvPr>
        </p:nvSpPr>
        <p:spPr>
          <a:xfrm>
            <a:off x="841249" y="2951732"/>
            <a:ext cx="4608576" cy="2569464"/>
          </a:xfrm>
        </p:spPr>
        <p:txBody>
          <a:bodyPr/>
          <a:lstStyle/>
          <a:p>
            <a:r>
              <a:rPr lang="en-US" sz="1800" dirty="0">
                <a:effectLst/>
                <a:latin typeface="Aptos" panose="020B0004020202020204" pitchFamily="34" charset="0"/>
                <a:ea typeface="Aptos" panose="020B0004020202020204" pitchFamily="34" charset="0"/>
                <a:cs typeface="DaunPenh" panose="01010101010101010101" pitchFamily="2" charset="0"/>
              </a:rPr>
              <a:t>3. Mobile Design: Steam’s mobile web design is good but can definitely improve on the menu bar where the menu bar can cover almost the whole screen on some devices with a small screen. </a:t>
            </a:r>
          </a:p>
          <a:p>
            <a:endParaRPr lang="en-US" dirty="0"/>
          </a:p>
        </p:txBody>
      </p:sp>
      <p:pic>
        <p:nvPicPr>
          <p:cNvPr id="12" name="Content Placeholder 11">
            <a:extLst>
              <a:ext uri="{FF2B5EF4-FFF2-40B4-BE49-F238E27FC236}">
                <a16:creationId xmlns:a16="http://schemas.microsoft.com/office/drawing/2014/main" id="{CE467C45-6C99-6CD6-D15C-36FBD70FF680}"/>
              </a:ext>
            </a:extLst>
          </p:cNvPr>
          <p:cNvPicPr>
            <a:picLocks noGrp="1" noChangeAspect="1"/>
          </p:cNvPicPr>
          <p:nvPr>
            <p:ph sz="half" idx="4294967295"/>
          </p:nvPr>
        </p:nvPicPr>
        <p:blipFill>
          <a:blip r:embed="rId4"/>
          <a:stretch>
            <a:fillRect/>
          </a:stretch>
        </p:blipFill>
        <p:spPr>
          <a:xfrm>
            <a:off x="8244780" y="715595"/>
            <a:ext cx="2397125" cy="4813301"/>
          </a:xfrm>
        </p:spPr>
      </p:pic>
    </p:spTree>
    <p:extLst>
      <p:ext uri="{BB962C8B-B14F-4D97-AF65-F5344CB8AC3E}">
        <p14:creationId xmlns:p14="http://schemas.microsoft.com/office/powerpoint/2010/main" val="38938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B7B71A-0235-8323-9753-F5A29BEAA890}"/>
              </a:ext>
            </a:extLst>
          </p:cNvPr>
          <p:cNvSpPr>
            <a:spLocks noGrp="1"/>
          </p:cNvSpPr>
          <p:nvPr>
            <p:ph type="title"/>
          </p:nvPr>
        </p:nvSpPr>
        <p:spPr/>
        <p:txBody>
          <a:bodyPr/>
          <a:lstStyle/>
          <a:p>
            <a:pPr algn="ctr"/>
            <a:r>
              <a:rPr lang="en-US" dirty="0"/>
              <a:t>FHSU</a:t>
            </a:r>
            <a:br>
              <a:rPr lang="en-US" sz="1800" dirty="0">
                <a:effectLst/>
                <a:latin typeface="Aptos" panose="020B0004020202020204" pitchFamily="34" charset="0"/>
                <a:ea typeface="Aptos" panose="020B0004020202020204" pitchFamily="34" charset="0"/>
                <a:cs typeface="DaunPenh" panose="01010101010101010101" pitchFamily="2" charset="0"/>
              </a:rPr>
            </a:br>
            <a:endParaRPr lang="en-US" dirty="0"/>
          </a:p>
        </p:txBody>
      </p:sp>
      <p:sp>
        <p:nvSpPr>
          <p:cNvPr id="15" name="Text Placeholder 14">
            <a:extLst>
              <a:ext uri="{FF2B5EF4-FFF2-40B4-BE49-F238E27FC236}">
                <a16:creationId xmlns:a16="http://schemas.microsoft.com/office/drawing/2014/main" id="{32E86B49-DC66-FD56-113D-DB4FE3D13FC4}"/>
              </a:ext>
            </a:extLst>
          </p:cNvPr>
          <p:cNvSpPr>
            <a:spLocks noGrp="1"/>
          </p:cNvSpPr>
          <p:nvPr>
            <p:ph type="body" sz="half" idx="2"/>
          </p:nvPr>
        </p:nvSpPr>
        <p:spPr>
          <a:xfrm>
            <a:off x="841249" y="2951732"/>
            <a:ext cx="4608576" cy="2569464"/>
          </a:xfrm>
        </p:spPr>
        <p:txBody>
          <a:bodyPr/>
          <a:lstStyle/>
          <a:p>
            <a:r>
              <a:rPr lang="en-US" sz="1800" dirty="0">
                <a:effectLst/>
                <a:latin typeface="Aptos" panose="020B0004020202020204" pitchFamily="34" charset="0"/>
                <a:ea typeface="Aptos" panose="020B0004020202020204" pitchFamily="34" charset="0"/>
                <a:cs typeface="DaunPenh" panose="01010101010101010101" pitchFamily="2" charset="0"/>
              </a:rPr>
              <a:t>Data Usage: FHSU’s website can be data usage intensive since the first page of the website is the auto-played trailer of the university. Although it is good for the design, it can be hard to access when devices have low services. </a:t>
            </a:r>
          </a:p>
          <a:p>
            <a:endParaRPr lang="en-US" dirty="0"/>
          </a:p>
        </p:txBody>
      </p:sp>
      <p:pic>
        <p:nvPicPr>
          <p:cNvPr id="6" name="Picture 5">
            <a:extLst>
              <a:ext uri="{FF2B5EF4-FFF2-40B4-BE49-F238E27FC236}">
                <a16:creationId xmlns:a16="http://schemas.microsoft.com/office/drawing/2014/main" id="{F682667C-0362-3950-9EF5-284735DE687D}"/>
              </a:ext>
            </a:extLst>
          </p:cNvPr>
          <p:cNvPicPr>
            <a:picLocks noChangeAspect="1"/>
          </p:cNvPicPr>
          <p:nvPr/>
        </p:nvPicPr>
        <p:blipFill>
          <a:blip r:embed="rId3"/>
          <a:stretch>
            <a:fillRect/>
          </a:stretch>
        </p:blipFill>
        <p:spPr>
          <a:xfrm>
            <a:off x="6969887" y="1118937"/>
            <a:ext cx="3012892" cy="4402259"/>
          </a:xfrm>
          <a:prstGeom prst="rect">
            <a:avLst/>
          </a:prstGeom>
        </p:spPr>
      </p:pic>
    </p:spTree>
    <p:extLst>
      <p:ext uri="{BB962C8B-B14F-4D97-AF65-F5344CB8AC3E}">
        <p14:creationId xmlns:p14="http://schemas.microsoft.com/office/powerpoint/2010/main" val="3147381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B7B71A-0235-8323-9753-F5A29BEAA890}"/>
              </a:ext>
            </a:extLst>
          </p:cNvPr>
          <p:cNvSpPr>
            <a:spLocks noGrp="1"/>
          </p:cNvSpPr>
          <p:nvPr>
            <p:ph type="title"/>
          </p:nvPr>
        </p:nvSpPr>
        <p:spPr/>
        <p:txBody>
          <a:bodyPr/>
          <a:lstStyle/>
          <a:p>
            <a:pPr algn="ctr"/>
            <a:r>
              <a:rPr lang="en-US" dirty="0"/>
              <a:t>FC Barcelona</a:t>
            </a:r>
            <a:br>
              <a:rPr lang="en-US" sz="1800" dirty="0">
                <a:effectLst/>
                <a:latin typeface="Aptos" panose="020B0004020202020204" pitchFamily="34" charset="0"/>
                <a:ea typeface="Aptos" panose="020B0004020202020204" pitchFamily="34" charset="0"/>
                <a:cs typeface="DaunPenh" panose="01010101010101010101" pitchFamily="2" charset="0"/>
              </a:rPr>
            </a:br>
            <a:endParaRPr lang="en-US" dirty="0"/>
          </a:p>
        </p:txBody>
      </p:sp>
      <p:sp>
        <p:nvSpPr>
          <p:cNvPr id="15" name="Text Placeholder 14">
            <a:extLst>
              <a:ext uri="{FF2B5EF4-FFF2-40B4-BE49-F238E27FC236}">
                <a16:creationId xmlns:a16="http://schemas.microsoft.com/office/drawing/2014/main" id="{32E86B49-DC66-FD56-113D-DB4FE3D13FC4}"/>
              </a:ext>
            </a:extLst>
          </p:cNvPr>
          <p:cNvSpPr>
            <a:spLocks noGrp="1"/>
          </p:cNvSpPr>
          <p:nvPr>
            <p:ph type="body" sz="half" idx="2"/>
          </p:nvPr>
        </p:nvSpPr>
        <p:spPr>
          <a:xfrm>
            <a:off x="841249" y="2951732"/>
            <a:ext cx="4608576" cy="2569464"/>
          </a:xfrm>
        </p:spPr>
        <p:txBody>
          <a:bodyPr/>
          <a:lstStyle/>
          <a:p>
            <a:r>
              <a:rPr lang="en-US" sz="1800" dirty="0">
                <a:effectLst/>
                <a:latin typeface="Aptos" panose="020B0004020202020204" pitchFamily="34" charset="0"/>
                <a:ea typeface="Aptos" panose="020B0004020202020204" pitchFamily="34" charset="0"/>
                <a:cs typeface="DaunPenh" panose="01010101010101010101" pitchFamily="2" charset="0"/>
              </a:rPr>
              <a:t>Mobile Design: While it is mobile user-friendly because of it’s many media contents there are some problems such as the top menu where you have to scroll left or right to see more menu options instead of all of it being there</a:t>
            </a:r>
            <a:endParaRPr lang="en-US" dirty="0"/>
          </a:p>
        </p:txBody>
      </p:sp>
      <p:pic>
        <p:nvPicPr>
          <p:cNvPr id="3" name="Picture 2">
            <a:extLst>
              <a:ext uri="{FF2B5EF4-FFF2-40B4-BE49-F238E27FC236}">
                <a16:creationId xmlns:a16="http://schemas.microsoft.com/office/drawing/2014/main" id="{F99D7899-825E-1CD0-8758-ED360B26A5EB}"/>
              </a:ext>
            </a:extLst>
          </p:cNvPr>
          <p:cNvPicPr>
            <a:picLocks noChangeAspect="1"/>
          </p:cNvPicPr>
          <p:nvPr/>
        </p:nvPicPr>
        <p:blipFill>
          <a:blip r:embed="rId3"/>
          <a:stretch>
            <a:fillRect/>
          </a:stretch>
        </p:blipFill>
        <p:spPr>
          <a:xfrm>
            <a:off x="6096000" y="552782"/>
            <a:ext cx="3161110" cy="4968414"/>
          </a:xfrm>
          <a:prstGeom prst="rect">
            <a:avLst/>
          </a:prstGeom>
        </p:spPr>
      </p:pic>
      <p:cxnSp>
        <p:nvCxnSpPr>
          <p:cNvPr id="14" name="Straight Arrow Connector 13">
            <a:extLst>
              <a:ext uri="{FF2B5EF4-FFF2-40B4-BE49-F238E27FC236}">
                <a16:creationId xmlns:a16="http://schemas.microsoft.com/office/drawing/2014/main" id="{EB0F786F-F376-B534-DE4E-DF71B097F92E}"/>
              </a:ext>
            </a:extLst>
          </p:cNvPr>
          <p:cNvCxnSpPr>
            <a:cxnSpLocks/>
          </p:cNvCxnSpPr>
          <p:nvPr/>
        </p:nvCxnSpPr>
        <p:spPr>
          <a:xfrm flipH="1">
            <a:off x="9257110" y="1732547"/>
            <a:ext cx="9456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88917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F640B8-18A5-CFC7-E725-ADCC4B593D63}"/>
              </a:ext>
            </a:extLst>
          </p:cNvPr>
          <p:cNvSpPr>
            <a:spLocks noGrp="1"/>
          </p:cNvSpPr>
          <p:nvPr>
            <p:ph type="title"/>
          </p:nvPr>
        </p:nvSpPr>
        <p:spPr/>
        <p:txBody>
          <a:bodyPr/>
          <a:lstStyle/>
          <a:p>
            <a:pPr algn="ctr"/>
            <a:r>
              <a:rPr lang="en-US" dirty="0"/>
              <a:t>Benefits of PWA Conversion</a:t>
            </a:r>
          </a:p>
        </p:txBody>
      </p:sp>
      <p:sp>
        <p:nvSpPr>
          <p:cNvPr id="7" name="Content Placeholder 6">
            <a:extLst>
              <a:ext uri="{FF2B5EF4-FFF2-40B4-BE49-F238E27FC236}">
                <a16:creationId xmlns:a16="http://schemas.microsoft.com/office/drawing/2014/main" id="{D2F3FA13-DB85-D247-D3A7-1D0FEA75C333}"/>
              </a:ext>
            </a:extLst>
          </p:cNvPr>
          <p:cNvSpPr>
            <a:spLocks noGrp="1"/>
          </p:cNvSpPr>
          <p:nvPr>
            <p:ph sz="half" idx="2"/>
          </p:nvPr>
        </p:nvSpPr>
        <p:spPr/>
        <p:txBody>
          <a:bodyPr>
            <a:normAutofit fontScale="92500"/>
          </a:bodyPr>
          <a:lstStyle/>
          <a:p>
            <a:r>
              <a:rPr lang="en-US" sz="1800" dirty="0">
                <a:effectLst/>
                <a:latin typeface="Aptos" panose="020B0004020202020204" pitchFamily="34" charset="0"/>
                <a:ea typeface="Aptos" panose="020B0004020202020204" pitchFamily="34" charset="0"/>
                <a:cs typeface="DaunPenh" panose="01010101010101010101" pitchFamily="2" charset="0"/>
              </a:rPr>
              <a:t>Using PWA allows caching of page contents such as game libraries and shirt store, improving load times and data usage.</a:t>
            </a:r>
          </a:p>
          <a:p>
            <a:r>
              <a:rPr lang="en-US" sz="1800" dirty="0">
                <a:effectLst/>
                <a:latin typeface="Aptos" panose="020B0004020202020204" pitchFamily="34" charset="0"/>
                <a:ea typeface="Aptos" panose="020B0004020202020204" pitchFamily="34" charset="0"/>
                <a:cs typeface="DaunPenh" panose="01010101010101010101" pitchFamily="2" charset="0"/>
              </a:rPr>
              <a:t>By caching key resources such as contact information, or catalogs can let the user experience important information on the website while being offline. </a:t>
            </a:r>
          </a:p>
          <a:p>
            <a:endParaRPr lang="en-US" dirty="0"/>
          </a:p>
        </p:txBody>
      </p:sp>
      <p:sp>
        <p:nvSpPr>
          <p:cNvPr id="8" name="Text Placeholder 7">
            <a:extLst>
              <a:ext uri="{FF2B5EF4-FFF2-40B4-BE49-F238E27FC236}">
                <a16:creationId xmlns:a16="http://schemas.microsoft.com/office/drawing/2014/main" id="{38E45B57-2695-EF29-281E-65B90874D0F3}"/>
              </a:ext>
            </a:extLst>
          </p:cNvPr>
          <p:cNvSpPr>
            <a:spLocks noGrp="1"/>
          </p:cNvSpPr>
          <p:nvPr>
            <p:ph type="body" sz="quarter" idx="3"/>
          </p:nvPr>
        </p:nvSpPr>
        <p:spPr/>
        <p:txBody>
          <a:bodyPr>
            <a:normAutofit fontScale="85000" lnSpcReduction="10000"/>
          </a:bodyPr>
          <a:lstStyle/>
          <a:p>
            <a:r>
              <a:rPr lang="en-US" dirty="0"/>
              <a:t>	Mobile Design Improvement</a:t>
            </a:r>
          </a:p>
        </p:txBody>
      </p:sp>
      <p:sp>
        <p:nvSpPr>
          <p:cNvPr id="9" name="Content Placeholder 8">
            <a:extLst>
              <a:ext uri="{FF2B5EF4-FFF2-40B4-BE49-F238E27FC236}">
                <a16:creationId xmlns:a16="http://schemas.microsoft.com/office/drawing/2014/main" id="{F77F6A72-5C28-B2AE-F951-330861F04D6C}"/>
              </a:ext>
            </a:extLst>
          </p:cNvPr>
          <p:cNvSpPr>
            <a:spLocks noGrp="1"/>
          </p:cNvSpPr>
          <p:nvPr>
            <p:ph sz="quarter" idx="4"/>
          </p:nvPr>
        </p:nvSpPr>
        <p:spPr/>
        <p:txBody>
          <a:bodyPr>
            <a:normAutofit fontScale="92500"/>
          </a:bodyPr>
          <a:lstStyle/>
          <a:p>
            <a:r>
              <a:rPr lang="en-US" sz="1800" dirty="0">
                <a:effectLst/>
                <a:latin typeface="Aptos" panose="020B0004020202020204" pitchFamily="34" charset="0"/>
                <a:ea typeface="Aptos" panose="020B0004020202020204" pitchFamily="34" charset="0"/>
                <a:cs typeface="DaunPenh" panose="01010101010101010101" pitchFamily="2" charset="0"/>
              </a:rPr>
              <a:t>Using PWA can offer the website smoother navigation to smaller screen devices.</a:t>
            </a:r>
          </a:p>
          <a:p>
            <a:r>
              <a:rPr lang="en-US" sz="1800" dirty="0">
                <a:effectLst/>
                <a:latin typeface="Aptos" panose="020B0004020202020204" pitchFamily="34" charset="0"/>
                <a:ea typeface="Aptos" panose="020B0004020202020204" pitchFamily="34" charset="0"/>
                <a:cs typeface="DaunPenh" panose="01010101010101010101" pitchFamily="2" charset="0"/>
              </a:rPr>
              <a:t>Implementing PWA would provide a more streamlined, app-like experience on mobile devices, eliminating issues like the top menu for the FC Barcelona page.</a:t>
            </a:r>
          </a:p>
          <a:p>
            <a:endParaRPr lang="en-US" dirty="0"/>
          </a:p>
        </p:txBody>
      </p:sp>
      <p:sp>
        <p:nvSpPr>
          <p:cNvPr id="6" name="Text Placeholder 5">
            <a:extLst>
              <a:ext uri="{FF2B5EF4-FFF2-40B4-BE49-F238E27FC236}">
                <a16:creationId xmlns:a16="http://schemas.microsoft.com/office/drawing/2014/main" id="{C8D2C49C-E3D6-FF8F-952B-D63DCC66ACE9}"/>
              </a:ext>
            </a:extLst>
          </p:cNvPr>
          <p:cNvSpPr>
            <a:spLocks noGrp="1"/>
          </p:cNvSpPr>
          <p:nvPr>
            <p:ph type="body" idx="1"/>
          </p:nvPr>
        </p:nvSpPr>
        <p:spPr/>
        <p:txBody>
          <a:bodyPr>
            <a:normAutofit fontScale="85000" lnSpcReduction="10000"/>
          </a:bodyPr>
          <a:lstStyle/>
          <a:p>
            <a:pPr algn="ctr"/>
            <a:r>
              <a:rPr lang="en-US" dirty="0"/>
              <a:t>Reduced Data Usage and Offline Usage</a:t>
            </a:r>
          </a:p>
        </p:txBody>
      </p:sp>
    </p:spTree>
    <p:extLst>
      <p:ext uri="{BB962C8B-B14F-4D97-AF65-F5344CB8AC3E}">
        <p14:creationId xmlns:p14="http://schemas.microsoft.com/office/powerpoint/2010/main" val="3426754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B33C51-B89C-F4C1-52F0-7A9B4D62D48D}"/>
              </a:ext>
            </a:extLst>
          </p:cNvPr>
          <p:cNvSpPr>
            <a:spLocks noGrp="1"/>
          </p:cNvSpPr>
          <p:nvPr>
            <p:ph type="title"/>
          </p:nvPr>
        </p:nvSpPr>
        <p:spPr/>
        <p:txBody>
          <a:bodyPr/>
          <a:lstStyle/>
          <a:p>
            <a:pPr algn="ctr"/>
            <a:r>
              <a:rPr lang="en-US" dirty="0"/>
              <a:t>PWA Features to Implement</a:t>
            </a:r>
          </a:p>
        </p:txBody>
      </p:sp>
      <p:sp>
        <p:nvSpPr>
          <p:cNvPr id="6" name="Content Placeholder 5">
            <a:extLst>
              <a:ext uri="{FF2B5EF4-FFF2-40B4-BE49-F238E27FC236}">
                <a16:creationId xmlns:a16="http://schemas.microsoft.com/office/drawing/2014/main" id="{CEA2C0AB-2D2A-C8AE-3236-BC9E2A95BC68}"/>
              </a:ext>
            </a:extLst>
          </p:cNvPr>
          <p:cNvSpPr>
            <a:spLocks noGrp="1"/>
          </p:cNvSpPr>
          <p:nvPr>
            <p:ph sz="half" idx="1"/>
          </p:nvPr>
        </p:nvSpPr>
        <p:spPr/>
        <p:txBody>
          <a:bodyPr/>
          <a:lstStyle/>
          <a:p>
            <a:r>
              <a:rPr lang="en-US" sz="1800" dirty="0">
                <a:effectLst/>
                <a:latin typeface="Aptos" panose="020B0004020202020204" pitchFamily="34" charset="0"/>
                <a:ea typeface="Aptos" panose="020B0004020202020204" pitchFamily="34" charset="0"/>
                <a:cs typeface="DaunPenh" panose="01010101010101010101" pitchFamily="2" charset="0"/>
              </a:rPr>
              <a:t>Service Workers for Offline Functionality: By implementing service workers for caching the key information can let the suer access the information without being online.</a:t>
            </a:r>
          </a:p>
          <a:p>
            <a:endParaRPr lang="en-US" dirty="0"/>
          </a:p>
        </p:txBody>
      </p:sp>
      <p:sp>
        <p:nvSpPr>
          <p:cNvPr id="7" name="Content Placeholder 6">
            <a:extLst>
              <a:ext uri="{FF2B5EF4-FFF2-40B4-BE49-F238E27FC236}">
                <a16:creationId xmlns:a16="http://schemas.microsoft.com/office/drawing/2014/main" id="{5C2B628F-038C-2794-5DD6-FA1624FE1B79}"/>
              </a:ext>
            </a:extLst>
          </p:cNvPr>
          <p:cNvSpPr>
            <a:spLocks noGrp="1"/>
          </p:cNvSpPr>
          <p:nvPr>
            <p:ph sz="half" idx="2"/>
          </p:nvPr>
        </p:nvSpPr>
        <p:spPr/>
        <p:txBody>
          <a:bodyPr/>
          <a:lstStyle/>
          <a:p>
            <a:r>
              <a:rPr lang="en-US" sz="1800" dirty="0">
                <a:effectLst/>
                <a:latin typeface="Aptos" panose="020B0004020202020204" pitchFamily="34" charset="0"/>
                <a:ea typeface="Aptos" panose="020B0004020202020204" pitchFamily="34" charset="0"/>
                <a:cs typeface="DaunPenh" panose="01010101010101010101" pitchFamily="2" charset="0"/>
              </a:rPr>
              <a:t>Progressive loading: By implementing progressive loading the university pages can load the important content first and progressively loading other contents. This would be good for performance on low-end devices.</a:t>
            </a:r>
          </a:p>
          <a:p>
            <a:endParaRPr lang="en-US" dirty="0"/>
          </a:p>
        </p:txBody>
      </p:sp>
    </p:spTree>
    <p:extLst>
      <p:ext uri="{BB962C8B-B14F-4D97-AF65-F5344CB8AC3E}">
        <p14:creationId xmlns:p14="http://schemas.microsoft.com/office/powerpoint/2010/main" val="1556325227"/>
      </p:ext>
    </p:extLst>
  </p:cSld>
  <p:clrMapOvr>
    <a:masterClrMapping/>
  </p:clrMapOvr>
</p:sld>
</file>

<file path=ppt/theme/theme1.xml><?xml version="1.0" encoding="utf-8"?>
<a:theme xmlns:a="http://schemas.openxmlformats.org/drawingml/2006/main" name="MimeoVTI">
  <a:themeElements>
    <a:clrScheme name="AnalogousFromLightSeedLeftStep">
      <a:dk1>
        <a:srgbClr val="000000"/>
      </a:dk1>
      <a:lt1>
        <a:srgbClr val="FFFFFF"/>
      </a:lt1>
      <a:dk2>
        <a:srgbClr val="242B41"/>
      </a:dk2>
      <a:lt2>
        <a:srgbClr val="E2E8E2"/>
      </a:lt2>
      <a:accent1>
        <a:srgbClr val="D18BD1"/>
      </a:accent1>
      <a:accent2>
        <a:srgbClr val="A471C7"/>
      </a:accent2>
      <a:accent3>
        <a:srgbClr val="978BD1"/>
      </a:accent3>
      <a:accent4>
        <a:srgbClr val="7186C7"/>
      </a:accent4>
      <a:accent5>
        <a:srgbClr val="71AAC7"/>
      </a:accent5>
      <a:accent6>
        <a:srgbClr val="65B1AB"/>
      </a:accent6>
      <a:hlink>
        <a:srgbClr val="568F57"/>
      </a:hlink>
      <a:folHlink>
        <a:srgbClr val="7F7F7F"/>
      </a:folHlink>
    </a:clrScheme>
    <a:fontScheme name="Custom 3">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meoVTI" id="{63E3BFD8-7F9C-46D1-A4F3-04054403C108}" vid="{C505C190-EE38-45FD-8294-6454536D04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TotalTime>
  <Words>429</Words>
  <Application>Microsoft Office PowerPoint</Application>
  <PresentationFormat>Widescreen</PresentationFormat>
  <Paragraphs>27</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Arial</vt:lpstr>
      <vt:lpstr>Elephant</vt:lpstr>
      <vt:lpstr>Univers Condensed</vt:lpstr>
      <vt:lpstr>MimeoVTI</vt:lpstr>
      <vt:lpstr>PWA-Progressive Web Applications</vt:lpstr>
      <vt:lpstr>Steam </vt:lpstr>
      <vt:lpstr>Steam </vt:lpstr>
      <vt:lpstr>FHSU </vt:lpstr>
      <vt:lpstr>FC Barcelona </vt:lpstr>
      <vt:lpstr>Benefits of PWA Conversion</vt:lpstr>
      <vt:lpstr>PWA Features to Implement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PWA-Progressive Web Applications</dc:title>
  <dc:creator>Lim Seanglong</dc:creator>
  <cp:lastModifiedBy>Lim Seanglong</cp:lastModifiedBy>
  <cp:revision>1</cp:revision>
  <dcterms:created xsi:type="dcterms:W3CDTF">2024-09-03T03:46:09Z</dcterms:created>
  <dcterms:modified xsi:type="dcterms:W3CDTF">2024-09-03T04:11:59Z</dcterms:modified>
</cp:coreProperties>
</file>