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76" r:id="rId7"/>
    <p:sldId id="281" r:id="rId8"/>
    <p:sldId id="271" r:id="rId9"/>
    <p:sldId id="277" r:id="rId10"/>
    <p:sldId id="275" r:id="rId11"/>
    <p:sldId id="272" r:id="rId12"/>
    <p:sldId id="274" r:id="rId13"/>
    <p:sldId id="278" r:id="rId14"/>
    <p:sldId id="279" r:id="rId15"/>
    <p:sldId id="280" r:id="rId16"/>
  </p:sldIdLst>
  <p:sldSz cx="9144000" cy="5143500" type="screen16x9"/>
  <p:notesSz cx="6761163" cy="99425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FE27CA-B417-4928-AC4B-6492E721FD59}">
  <a:tblStyle styleId="{B2FE27CA-B417-4928-AC4B-6492E721FD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82" y="-33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6225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b453d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b453db44_0_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eda8b07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eda8b07e6_0_16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7e055f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7e055f61_0_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ru-RU" sz="2900" b="1" dirty="0">
                <a:latin typeface="Times New Roman"/>
                <a:ea typeface="Times New Roman"/>
                <a:cs typeface="Times New Roman"/>
                <a:sym typeface="Times New Roman"/>
              </a:rPr>
              <a:t>Метод оптимального расположения базовых станций 5</a:t>
            </a:r>
            <a:r>
              <a:rPr lang="en-US" sz="2900" b="1" dirty="0"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ru-RU" sz="2900" b="1" dirty="0">
                <a:latin typeface="Times New Roman"/>
                <a:ea typeface="Times New Roman"/>
                <a:cs typeface="Times New Roman"/>
                <a:sym typeface="Times New Roman"/>
              </a:rPr>
              <a:t>в городе с использованием генетического алгоритма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126381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Золотухин Алексей Вячеславович 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ИУ7-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</a:t>
            </a: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Степанов Валерий Павлович</a:t>
            </a: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E60A6B-8C9C-1A73-0DC5-F3F08AF6B6D4}"/>
              </a:ext>
            </a:extLst>
          </p:cNvPr>
          <p:cNvSpPr txBox="1"/>
          <p:nvPr/>
        </p:nvSpPr>
        <p:spPr>
          <a:xfrm>
            <a:off x="4198340" y="4765092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г.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68CA7-C7A1-AF2A-9557-3A9BE0422184}"/>
              </a:ext>
            </a:extLst>
          </p:cNvPr>
          <p:cNvSpPr txBox="1"/>
          <p:nvPr/>
        </p:nvSpPr>
        <p:spPr>
          <a:xfrm>
            <a:off x="137450" y="1504062"/>
            <a:ext cx="880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бакалавра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0E980-930B-DD15-7E45-1A02B4436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46254"/>
            <a:ext cx="8520600" cy="811879"/>
          </a:xfrm>
        </p:spPr>
        <p:txBody>
          <a:bodyPr>
            <a:normAutofit fontScale="90000"/>
          </a:bodyPr>
          <a:lstStyle/>
          <a:p>
            <a:r>
              <a:rPr lang="ru-RU" sz="2300" b="1" dirty="0">
                <a:highlight>
                  <a:srgbClr val="FFFFFF"/>
                </a:highlight>
              </a:rPr>
              <a:t>Расчёт уровня сигнала в элементарной области от базовой станции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E92955-DB32-896B-A87D-71932E99B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9090" y="1152475"/>
            <a:ext cx="3943210" cy="3416400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 по каждой элементарной области.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 по каждому типу базовых станций.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Цикл по каждому месту возможного размещения базовой станции.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по модели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зависимости от типа территории потери сигнала.</a:t>
            </a:r>
          </a:p>
          <a:p>
            <a:pPr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Рассчитать мощность сигнала в элементарной области исходя из мощности станции и потерям сигнала.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00E6E6-18AC-AA13-CEED-44B5025E7E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E60FF5-C3C3-6CAE-6C3D-83778ABB04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752" t="14954" r="22995" b="23581"/>
          <a:stretch/>
        </p:blipFill>
        <p:spPr>
          <a:xfrm>
            <a:off x="634182" y="1152475"/>
            <a:ext cx="3782960" cy="36504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497875-5190-1343-15D1-34DF02A0DE11}"/>
              </a:ext>
            </a:extLst>
          </p:cNvPr>
          <p:cNvSpPr txBox="1"/>
          <p:nvPr/>
        </p:nvSpPr>
        <p:spPr>
          <a:xfrm>
            <a:off x="1297858" y="13863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1C949-4096-EAB2-24D8-B9A0D73D6465}"/>
              </a:ext>
            </a:extLst>
          </p:cNvPr>
          <p:cNvSpPr txBox="1"/>
          <p:nvPr/>
        </p:nvSpPr>
        <p:spPr>
          <a:xfrm>
            <a:off x="2525662" y="184109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75</a:t>
            </a:r>
            <a:r>
              <a:rPr lang="en-US" dirty="0"/>
              <a:t>%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9DE37-B470-7474-E8CB-2E897B819F0F}"/>
              </a:ext>
            </a:extLst>
          </p:cNvPr>
          <p:cNvSpPr txBox="1"/>
          <p:nvPr/>
        </p:nvSpPr>
        <p:spPr>
          <a:xfrm>
            <a:off x="3873403" y="297767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95</a:t>
            </a:r>
            <a:r>
              <a:rPr lang="en-US" dirty="0"/>
              <a:t>%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3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CABF7-E2E4-8FB9-2B7E-379338834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60" y="227768"/>
            <a:ext cx="8520600" cy="572700"/>
          </a:xfrm>
        </p:spPr>
        <p:txBody>
          <a:bodyPr>
            <a:normAutofit/>
          </a:bodyPr>
          <a:lstStyle/>
          <a:p>
            <a:r>
              <a:rPr lang="ru-RU" sz="2300" b="1" dirty="0">
                <a:highlight>
                  <a:srgbClr val="FFFFFF"/>
                </a:highlight>
              </a:rPr>
              <a:t>Стандартный генетический алгоритм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1573C9-7EE3-55E6-3806-A524304C4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3" y="1176256"/>
            <a:ext cx="5136600" cy="3464467"/>
          </a:xfrm>
        </p:spPr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популяции </a:t>
            </a: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стратегия «дробовика»;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Отбор родителей  пропорциональный отбор;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Скрещивание </a:t>
            </a: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одноточечный кроссинговер;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Мутация </a:t>
            </a: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одноточечная классическая мутация;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Сокращение популяции </a:t>
            </a: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</a:t>
            </a:r>
            <a:r>
              <a:rPr lang="ru-RU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ропорциональная редукция.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CB56DE-1664-6D73-CDED-FE9DB0996A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27ACC81-AD87-DBD7-D521-A7A591290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107" y="86683"/>
            <a:ext cx="3425051" cy="49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39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BA69E-5955-2458-F24B-9EE6F68C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16" y="352396"/>
            <a:ext cx="3704040" cy="572700"/>
          </a:xfrm>
        </p:spPr>
        <p:txBody>
          <a:bodyPr>
            <a:normAutofit/>
          </a:bodyPr>
          <a:lstStyle/>
          <a:p>
            <a:r>
              <a:rPr lang="ru-RU" sz="2300" b="1" dirty="0">
                <a:highlight>
                  <a:srgbClr val="FFFFFF"/>
                </a:highlight>
              </a:rPr>
              <a:t>Структура программы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2C3A36-EB47-3923-63BD-2A7810A9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3400" y="926923"/>
            <a:ext cx="4549712" cy="2395397"/>
          </a:xfrm>
        </p:spPr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языка программирования был выбран 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модульного тестирования был выбран набор подпрограмм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xUnit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тестирование проводилось вручную.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2C5FA9-1F02-4A76-2F29-0F7F0BEA1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12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D8C25EC-2321-57B6-D26E-55DA39FF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88" y="1147902"/>
            <a:ext cx="3981896" cy="261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911FB-CCE4-740A-917E-6ECF7C56C34B}"/>
              </a:ext>
            </a:extLst>
          </p:cNvPr>
          <p:cNvSpPr txBox="1"/>
          <p:nvPr/>
        </p:nvSpPr>
        <p:spPr>
          <a:xfrm>
            <a:off x="4393127" y="407913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highlight>
                  <a:srgbClr val="FFFFFF"/>
                </a:highlight>
              </a:rPr>
              <a:t>Выбор средств реализации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040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63CF3-2DA4-A20C-8FA8-97D8B63C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15241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Тестирование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6BDB2B-FE67-C2AA-9325-7D3C5FBE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396" y="664795"/>
            <a:ext cx="3638508" cy="5727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Покрытие модульными тестами.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113483B-608A-6D8D-9C98-94F720BE5B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13</a:t>
            </a:fld>
            <a:endParaRPr lang="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1FBE80-ACDC-027B-D7C8-A3154F73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4" y="1062305"/>
            <a:ext cx="2992332" cy="2279499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B92E229-CCEA-C070-669D-B1A8AB9E4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335652"/>
              </p:ext>
            </p:extLst>
          </p:nvPr>
        </p:nvGraphicFramePr>
        <p:xfrm>
          <a:off x="3907536" y="1237495"/>
          <a:ext cx="4979628" cy="2992120"/>
        </p:xfrm>
        <a:graphic>
          <a:graphicData uri="http://schemas.openxmlformats.org/drawingml/2006/table">
            <a:tbl>
              <a:tblPr firstRow="1" bandRow="1">
                <a:tableStyleId>{B2FE27CA-B417-4928-AC4B-6492E721FD59}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616075886"/>
                    </a:ext>
                  </a:extLst>
                </a:gridCol>
                <a:gridCol w="2419308">
                  <a:extLst>
                    <a:ext uri="{9D8B030D-6E8A-4147-A177-3AD203B41FA5}">
                      <a16:colId xmlns:a16="http://schemas.microsoft.com/office/drawing/2014/main" val="922520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Входные данные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5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 место возможного размещения, с одним типом базовой станции.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 место с единственным типом базовой станции.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583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 потенциальное место, множество типов базовых станций.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Одно место с типом имеющим самую низкую стоимость при наибольшем покрытии.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Множество потенциальных мест, один тип.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места в которых базовые станции покрывают уникальные элементарные области.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018407"/>
                  </a:ext>
                </a:extLst>
              </a:tr>
            </a:tbl>
          </a:graphicData>
        </a:graphic>
      </p:graphicFrame>
      <p:sp>
        <p:nvSpPr>
          <p:cNvPr id="9" name="Текст 2">
            <a:extLst>
              <a:ext uri="{FF2B5EF4-FFF2-40B4-BE49-F238E27FC236}">
                <a16:creationId xmlns:a16="http://schemas.microsoft.com/office/drawing/2014/main" id="{205443E8-07E8-48BA-989B-DC1753280CFC}"/>
              </a:ext>
            </a:extLst>
          </p:cNvPr>
          <p:cNvSpPr txBox="1">
            <a:spLocks/>
          </p:cNvSpPr>
          <p:nvPr/>
        </p:nvSpPr>
        <p:spPr>
          <a:xfrm>
            <a:off x="4648200" y="523798"/>
            <a:ext cx="3498300" cy="854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just">
              <a:buFont typeface="Arial"/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эквивалентности для функционального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99646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21102-F87A-69EC-EF48-E9F7C141C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5" y="556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Исследование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EA1947-2E8D-D034-6F56-0155AD650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389" y="3950276"/>
            <a:ext cx="4080636" cy="988483"/>
          </a:xfrm>
        </p:spPr>
        <p:txBody>
          <a:bodyPr>
            <a:noAutofit/>
          </a:bodyPr>
          <a:lstStyle/>
          <a:p>
            <a:pPr marL="114300" indent="0" algn="just"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уменьшении размера элементарной области, увеличивается точность метода, а также увеличивается время его работы.</a:t>
            </a:r>
          </a:p>
          <a:p>
            <a:pPr marL="114300" indent="0" algn="just">
              <a:buNone/>
            </a:pP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31335E-910C-6564-B71B-A1C2AD9C32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E8654B-5460-B8B8-7435-F6D9EB060759}"/>
              </a:ext>
            </a:extLst>
          </p:cNvPr>
          <p:cNvSpPr txBox="1"/>
          <p:nvPr/>
        </p:nvSpPr>
        <p:spPr>
          <a:xfrm>
            <a:off x="4907789" y="3986416"/>
            <a:ext cx="3839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just">
              <a:buNone/>
            </a:pP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увеличении площади города увеличивается время поиска покрытия, а также увеличивается стоимость.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C81045-727A-6BB3-2826-3758687B8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71" y="578266"/>
            <a:ext cx="2932871" cy="353653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EA2A31B-491F-174B-54A0-4189B0635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0794" y="439279"/>
            <a:ext cx="3023935" cy="36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00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9FA38E-A731-4968-6F41-657F2388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5BEF22-16DC-CB7F-43BF-065711B41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Поставленная цель выпускной квалификационной работы была достигнута: разработан метод оптимального расположения базовых станций 5G в городе.</a:t>
            </a:r>
          </a:p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 выполнения выпускной квалификационной работы были  решены все задачи: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 анализ предметной области задач оптимизации, распространения сигналов 5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пространстве;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описаны известные методы выбора расположения базовых станций в городе;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спроектирован метод оптимального расположения базовых станций в городе;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выбраны средства реализации и реализован спроектированный метод;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исследована зависимость результатов работы метода от входных параметров.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31254A-1D8D-E6D9-60A4-18046D0445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0643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Цел</a:t>
            </a:r>
            <a:r>
              <a:rPr lang="ru-RU" b="1" dirty="0"/>
              <a:t>ь</a:t>
            </a:r>
            <a:r>
              <a:rPr lang="ru" b="1" dirty="0"/>
              <a:t> и задачи 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выпускной квалификационной работы: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метода оптимального расположения базовых станций 5G в городе.</a:t>
            </a:r>
          </a:p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предметной области задач оптимизации, распространения сигналов 5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пространстве;</a:t>
            </a:r>
            <a:endParaRPr lang="ru-RU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описать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известные методы выбора расположения базовых станций в городе;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спроектировать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метод оптимального расположения базовых станций в городе;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выбрать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средства реализации и реализовать спроектированный метод;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исследовать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зависимость результатов работы метода от входных параметров.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2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2846" y="2307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Текущее состояние технологии 5</a:t>
            </a:r>
            <a:r>
              <a:rPr lang="en-US" b="1" dirty="0"/>
              <a:t>G</a:t>
            </a:r>
            <a:endParaRPr b="1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3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334746" y="803453"/>
            <a:ext cx="805680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Согласно </a:t>
            </a:r>
            <a:r>
              <a:rPr lang="ru-RU" sz="16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стратегии отрасли связи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доля населения Российской Федерации, проживающего на территории, где оказываются услуги связи с использованием технологии 5G к 2030 году должна возрасти до 25%, а к 2035 году до 60%.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Технология 5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передавать данные примерно в 100 раз быстрее чем технология 4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G. 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Также 5G обеспечивает в 50 раз уменьшенную задержку чем 4</a:t>
            </a: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ru-RU" sz="16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На единицу площади нужно минимум в три раза больше базовых станций 5G, а стоимость одной станции от 2 до 4 раз выше, чем 4G.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endParaRPr lang="ru-RU" sz="1600" dirty="0">
              <a:solidFill>
                <a:schemeClr val="tx1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технологии 5G используют два диапазона: низкий (410–7125 МГц) и высокий (24–53 ГГц). В России используются частоты 4,8–4,99 ГГц и 24,25–24,65 ГГц.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8C98CF-795F-B509-31C8-C366125C3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2407" t="18051"/>
          <a:stretch/>
        </p:blipFill>
        <p:spPr>
          <a:xfrm>
            <a:off x="6024678" y="601607"/>
            <a:ext cx="2807444" cy="2800926"/>
          </a:xfrm>
          <a:prstGeom prst="rect">
            <a:avLst/>
          </a:prstGeom>
        </p:spPr>
      </p:pic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2842" y="8668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b="1" dirty="0">
                <a:highlight>
                  <a:srgbClr val="FFFFFF"/>
                </a:highlight>
              </a:rPr>
              <a:t>Формализованная постановка задачи</a:t>
            </a:r>
            <a:endParaRPr sz="275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6531-1135-8FDD-C7C6-969456EBCEBE}"/>
              </a:ext>
            </a:extLst>
          </p:cNvPr>
          <p:cNvSpPr txBox="1"/>
          <p:nvPr/>
        </p:nvSpPr>
        <p:spPr>
          <a:xfrm>
            <a:off x="193363" y="575348"/>
            <a:ext cx="5847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Найти такое покрытие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базовыми станциями целевой области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при следующих условиях: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BA51D-3740-C038-19BC-0255928AF0CF}"/>
              </a:ext>
            </a:extLst>
          </p:cNvPr>
          <p:cNvSpPr txBox="1"/>
          <p:nvPr/>
        </p:nvSpPr>
        <p:spPr>
          <a:xfrm>
            <a:off x="152691" y="3402533"/>
            <a:ext cx="50313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</a:t>
            </a:r>
          </a:p>
          <a:p>
            <a:pPr algn="just"/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вектор стоимости типов базовых станций,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множество типов базовых станций,</a:t>
            </a:r>
          </a:p>
          <a:p>
            <a:pPr algn="just"/>
            <a:r>
              <a:rPr lang="en-US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покрытия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столбцах которой расположены элементы множества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B×S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в строках элементы множества </a:t>
            </a:r>
            <a:r>
              <a:rPr lang="ru-RU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множество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потенциальных мест под базовые станции </a:t>
            </a:r>
            <a:endParaRPr lang="ru-RU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вектор решений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F9966-3DAE-E928-4F5B-2E0008EC085D}"/>
              </a:ext>
            </a:extLst>
          </p:cNvPr>
          <p:cNvSpPr txBox="1"/>
          <p:nvPr/>
        </p:nvSpPr>
        <p:spPr>
          <a:xfrm>
            <a:off x="3080110" y="1563605"/>
            <a:ext cx="29351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Вектор решений должен покрывать максимальное число элем. областей.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7B8ED-26C0-0F7D-5C90-3986BF02A174}"/>
                  </a:ext>
                </a:extLst>
              </p:cNvPr>
              <p:cNvSpPr txBox="1"/>
              <p:nvPr/>
            </p:nvSpPr>
            <p:spPr>
              <a:xfrm>
                <a:off x="19217" y="1124419"/>
                <a:ext cx="2639568" cy="2212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sz="2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= 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⋅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min</m:t>
                                </m:r>
                                <m:r>
                                  <m:rPr>
                                    <m:nor/>
                                  </m:rPr>
                                  <a:rPr lang="ru-RU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ru-RU" sz="2000" i="1" dirty="0">
                                    <a:solidFill>
                                      <a:schemeClr val="tx1"/>
                                    </a:solidFill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sv-SE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eqArr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ru-RU" sz="2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Т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sv-SE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⋅</m:t>
                                    </m:r>
                                    <m:r>
                                      <a:rPr lang="sv-SE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0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  <m:r>
                                      <a:rPr lang="ru-R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      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ru-R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e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|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i="1" dirty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𝑙𝑘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≤1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0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=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1,</m:t>
                                        </m:r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0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d>
                                      </m:e>
                                    </m:acc>
                                    <m:r>
                                      <a:rPr lang="ru-RU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  (2)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47B8ED-26C0-0F7D-5C90-3986BF02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" y="1124419"/>
                <a:ext cx="2639568" cy="2212401"/>
              </a:xfrm>
              <a:prstGeom prst="rect">
                <a:avLst/>
              </a:prstGeom>
              <a:blipFill>
                <a:blip r:embed="rId5"/>
                <a:stretch>
                  <a:fillRect r="-13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69E862-F7BB-F565-073C-352B04DC5653}"/>
              </a:ext>
            </a:extLst>
          </p:cNvPr>
          <p:cNvSpPr txBox="1"/>
          <p:nvPr/>
        </p:nvSpPr>
        <p:spPr>
          <a:xfrm>
            <a:off x="3024682" y="2565140"/>
            <a:ext cx="309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каждом месте размещения базовой станции может быть только один тип.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C393D-96D1-A30A-EABD-FF76E5784F74}"/>
              </a:ext>
            </a:extLst>
          </p:cNvPr>
          <p:cNvSpPr txBox="1"/>
          <p:nvPr/>
        </p:nvSpPr>
        <p:spPr>
          <a:xfrm>
            <a:off x="6515067" y="101161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ru-RU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2ABCB6-0429-2619-2BB7-87B8D1FDCD90}"/>
              </a:ext>
            </a:extLst>
          </p:cNvPr>
          <p:cNvSpPr txBox="1"/>
          <p:nvPr/>
        </p:nvSpPr>
        <p:spPr>
          <a:xfrm>
            <a:off x="7924767" y="221811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  <a:endParaRPr lang="ru-RU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E6A5A-57BC-BED9-55E6-AB2FCD0B4BEA}"/>
              </a:ext>
            </a:extLst>
          </p:cNvPr>
          <p:cNvSpPr txBox="1"/>
          <p:nvPr/>
        </p:nvSpPr>
        <p:spPr>
          <a:xfrm>
            <a:off x="7137367" y="313330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00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62257-4A6B-EE7C-C011-48730A199919}"/>
              </a:ext>
            </a:extLst>
          </p:cNvPr>
          <p:cNvSpPr txBox="1"/>
          <p:nvPr/>
        </p:nvSpPr>
        <p:spPr>
          <a:xfrm>
            <a:off x="5975018" y="3459541"/>
            <a:ext cx="2901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станция имеет следующие характеристики: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Мощность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Высота 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</a:t>
            </a:r>
          </a:p>
          <a:p>
            <a:pPr marL="285750" indent="-285750" algn="just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FE3A1-A25E-4F69-AFA9-C1DF1A48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6700"/>
            <a:ext cx="8520600" cy="875775"/>
          </a:xfrm>
        </p:spPr>
        <p:txBody>
          <a:bodyPr>
            <a:normAutofit fontScale="90000"/>
          </a:bodyPr>
          <a:lstStyle/>
          <a:p>
            <a:r>
              <a:rPr lang="ru-RU" sz="2500" b="1" dirty="0">
                <a:highlight>
                  <a:srgbClr val="FFFFFF"/>
                </a:highlight>
              </a:rPr>
              <a:t>Метод оптимального размещения базовых станций 5</a:t>
            </a:r>
            <a:r>
              <a:rPr lang="en-US" sz="2500" b="1" dirty="0">
                <a:highlight>
                  <a:srgbClr val="FFFFFF"/>
                </a:highlight>
              </a:rPr>
              <a:t>G </a:t>
            </a:r>
            <a:r>
              <a:rPr lang="ru-RU" sz="2500" b="1" dirty="0">
                <a:highlight>
                  <a:srgbClr val="FFFFFF"/>
                </a:highlight>
              </a:rPr>
              <a:t>в городе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1CA796-4830-4273-81E5-F6684F3E6F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873152-91B8-D302-F076-7C760364A1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6" t="15341" r="803" b="20143"/>
          <a:stretch/>
        </p:blipFill>
        <p:spPr>
          <a:xfrm>
            <a:off x="200416" y="1152475"/>
            <a:ext cx="8637087" cy="37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F11FF-C14E-6827-A153-0386C823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7" y="9594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Выбор модели распространения сигналов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15C53F-D5C4-CB1E-9348-FF594EAB9F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4D1DF619-0F50-8118-25A3-F82FB960D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38754"/>
              </p:ext>
            </p:extLst>
          </p:nvPr>
        </p:nvGraphicFramePr>
        <p:xfrm>
          <a:off x="311698" y="1152475"/>
          <a:ext cx="8709459" cy="2865301"/>
        </p:xfrm>
        <a:graphic>
          <a:graphicData uri="http://schemas.openxmlformats.org/drawingml/2006/table">
            <a:tbl>
              <a:tblPr firstRow="1" bandRow="1">
                <a:tableStyleId>{B2FE27CA-B417-4928-AC4B-6492E721FD59}</a:tableStyleId>
              </a:tblPr>
              <a:tblGrid>
                <a:gridCol w="2037546">
                  <a:extLst>
                    <a:ext uri="{9D8B030D-6E8A-4147-A177-3AD203B41FA5}">
                      <a16:colId xmlns:a16="http://schemas.microsoft.com/office/drawing/2014/main" val="3978721100"/>
                    </a:ext>
                  </a:extLst>
                </a:gridCol>
                <a:gridCol w="2124442">
                  <a:extLst>
                    <a:ext uri="{9D8B030D-6E8A-4147-A177-3AD203B41FA5}">
                      <a16:colId xmlns:a16="http://schemas.microsoft.com/office/drawing/2014/main" val="2937746122"/>
                    </a:ext>
                  </a:extLst>
                </a:gridCol>
                <a:gridCol w="2148340">
                  <a:extLst>
                    <a:ext uri="{9D8B030D-6E8A-4147-A177-3AD203B41FA5}">
                      <a16:colId xmlns:a16="http://schemas.microsoft.com/office/drawing/2014/main" val="366637657"/>
                    </a:ext>
                  </a:extLst>
                </a:gridCol>
                <a:gridCol w="2399131">
                  <a:extLst>
                    <a:ext uri="{9D8B030D-6E8A-4147-A177-3AD203B41FA5}">
                      <a16:colId xmlns:a16="http://schemas.microsoft.com/office/drawing/2014/main" val="167322146"/>
                    </a:ext>
                  </a:extLst>
                </a:gridCol>
              </a:tblGrid>
              <a:tr h="9047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распространения сигнала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231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</a:t>
                      </a: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Окамуры</a:t>
                      </a: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ru-RU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Хата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Модель </a:t>
                      </a:r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</a:t>
                      </a:r>
                      <a:endParaRPr lang="ru-RU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39384"/>
                  </a:ext>
                </a:extLst>
              </a:tr>
              <a:tr h="774735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Диапазон частот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 – 2000 МГц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 – 1500 МГц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1900 – 11000 МГц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35452"/>
                  </a:ext>
                </a:extLst>
              </a:tr>
              <a:tr h="117616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Допустимые особенности местности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Пригородная зона</a:t>
                      </a:r>
                    </a:p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Сельская местность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Плотная застройка</a:t>
                      </a:r>
                    </a:p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Пригородная зона </a:t>
                      </a:r>
                    </a:p>
                    <a:p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Сельская местность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Плотная застройка</a:t>
                      </a:r>
                    </a:p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Пригородная зона</a:t>
                      </a:r>
                    </a:p>
                    <a:p>
                      <a:r>
                        <a:rPr lang="ru-RU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Сельская местность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139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02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5BD9D-40C7-75A7-DCFD-306BBE33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0" y="17484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Выбор модификаций генетического алгоритма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CAF566-4465-DDDF-A18C-1F947F72F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8965" y="783786"/>
            <a:ext cx="2766780" cy="1787964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Отбор родителей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Пропорциональный отбор;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Линейное ранжирование;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тбор на основе усечения;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урнирный отбор.</a:t>
            </a:r>
            <a:endParaRPr lang="ru-RU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169ECF-52B3-036B-BCE8-9E3D7AE7CD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7</a:t>
            </a:fld>
            <a:endParaRPr lang="ru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03B5C18B-F2D6-5760-4DF8-E75D1B8EBA3E}"/>
              </a:ext>
            </a:extLst>
          </p:cNvPr>
          <p:cNvSpPr txBox="1">
            <a:spLocks/>
          </p:cNvSpPr>
          <p:nvPr/>
        </p:nvSpPr>
        <p:spPr>
          <a:xfrm>
            <a:off x="6064568" y="747542"/>
            <a:ext cx="2682240" cy="2405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скрещивания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Одноточечный кроссинговер;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Многоточечный кроссинговер;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Однородный кроссинговер.</a:t>
            </a:r>
          </a:p>
          <a:p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lucida grande"/>
            </a:endParaRPr>
          </a:p>
          <a:p>
            <a:endParaRPr lang="ru-RU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DEC306F8-EBB5-571E-E007-EF53592A6529}"/>
              </a:ext>
            </a:extLst>
          </p:cNvPr>
          <p:cNvSpPr txBox="1">
            <a:spLocks/>
          </p:cNvSpPr>
          <p:nvPr/>
        </p:nvSpPr>
        <p:spPr>
          <a:xfrm>
            <a:off x="1656752" y="2752770"/>
            <a:ext cx="2682240" cy="1709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мутации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Классическая мутация;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инверсии.</a:t>
            </a:r>
          </a:p>
          <a:p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FE78103F-FAFE-5DC4-C75A-D0B75EA893F2}"/>
              </a:ext>
            </a:extLst>
          </p:cNvPr>
          <p:cNvSpPr txBox="1">
            <a:spLocks/>
          </p:cNvSpPr>
          <p:nvPr/>
        </p:nvSpPr>
        <p:spPr>
          <a:xfrm>
            <a:off x="273362" y="747542"/>
            <a:ext cx="2766780" cy="2084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l">
              <a:buNone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Инициализация популяции</a:t>
            </a:r>
            <a:endParaRPr lang="en-US" sz="16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«одеяла»;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«дробовика»;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Стратегия фокусировки.</a:t>
            </a:r>
            <a:endParaRPr lang="ru-RU" sz="16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140FBF2A-48D7-48A0-D7F8-E7C4E9E2DF36}"/>
              </a:ext>
            </a:extLst>
          </p:cNvPr>
          <p:cNvSpPr txBox="1">
            <a:spLocks/>
          </p:cNvSpPr>
          <p:nvPr/>
        </p:nvSpPr>
        <p:spPr>
          <a:xfrm>
            <a:off x="4419600" y="2752770"/>
            <a:ext cx="3261360" cy="222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популяции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Чистая замена;</a:t>
            </a:r>
            <a:endParaRPr lang="ru-RU" sz="160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Элитарная схема;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dirty="0">
                <a:solidFill>
                  <a:srgbClr val="000000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Равномерная случайная замена;</a:t>
            </a:r>
          </a:p>
          <a:p>
            <a:pPr algn="l">
              <a:buFont typeface="Symbol" panose="05050102010706020507" pitchFamily="18" charset="2"/>
              <a:buChar char="-"/>
            </a:pPr>
            <a:r>
              <a:rPr lang="ru-RU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Пропорциональная редукция.</a:t>
            </a:r>
          </a:p>
          <a:p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11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C6E6D-A55C-5C9A-D738-F2C40A03F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393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sz="2300" b="1" dirty="0">
                <a:highlight>
                  <a:srgbClr val="FFFFFF"/>
                </a:highlight>
              </a:rPr>
              <a:t>Декомпозиция метода оптимального расположения базовых станций в городе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C54718-6169-6D12-78FE-85BBFFAEF8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8</a:t>
            </a:fld>
            <a:endParaRPr lang="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8FE49D-A8D3-BF30-1239-12256C8B30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" t="13764" r="803" b="9337"/>
          <a:stretch/>
        </p:blipFill>
        <p:spPr>
          <a:xfrm>
            <a:off x="582562" y="901838"/>
            <a:ext cx="7978876" cy="415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1892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FB68A-8EF5-9A4E-E63F-3D2288D5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Алгоритм разбиения на элементарные области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30CC40-B1DE-40E9-40CC-ABE0FFCB194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727401" y="1146379"/>
                <a:ext cx="4104899" cy="341640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Найти координаты центра самой северо-западной  области. </a:t>
                </a:r>
              </a:p>
              <a:p>
                <a:pPr>
                  <a:buFont typeface="+mj-lt"/>
                  <a:buAutoNum type="arabicPeriod"/>
                </a:pP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Рассчитать координаты центров остальных областей по формулам: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𝑙𝑎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𝑙𝑛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⋅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⁡(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𝑙𝑎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с=110.574235−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число километров в градусе по широте;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по широте;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𝑙𝑛𝑔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координаты по долготе;</a:t>
                </a:r>
                <a:endPara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</m:oMath>
                </a14:m>
                <a:r>
                  <a:rPr lang="ru-RU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расстояние.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B530CC40-B1DE-40E9-40CC-ABE0FFCB1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727401" y="1146379"/>
                <a:ext cx="4104899" cy="34164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C1A1AC-601D-C7FD-6BE5-F2950D66A9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59F2204-9216-51FC-42A7-D50C5B59F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301" y="1146379"/>
            <a:ext cx="3703228" cy="366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922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4285F4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2754</TotalTime>
  <Words>887</Words>
  <Application>Microsoft Office PowerPoint</Application>
  <PresentationFormat>Экран (16:9)</PresentationFormat>
  <Paragraphs>150</Paragraphs>
  <Slides>15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Cambria Math</vt:lpstr>
      <vt:lpstr>lucida grande</vt:lpstr>
      <vt:lpstr>Symbol</vt:lpstr>
      <vt:lpstr>Times New Roman</vt:lpstr>
      <vt:lpstr>Simple Light</vt:lpstr>
      <vt:lpstr>Презентация PowerPoint</vt:lpstr>
      <vt:lpstr>Цель и задачи </vt:lpstr>
      <vt:lpstr>Текущее состояние технологии 5G</vt:lpstr>
      <vt:lpstr>Формализованная постановка задачи</vt:lpstr>
      <vt:lpstr>Метод оптимального размещения базовых станций 5G в городе</vt:lpstr>
      <vt:lpstr>Выбор модели распространения сигналов</vt:lpstr>
      <vt:lpstr>Выбор модификаций генетического алгоритма</vt:lpstr>
      <vt:lpstr>Декомпозиция метода оптимального расположения базовых станций в городе</vt:lpstr>
      <vt:lpstr>Алгоритм разбиения на элементарные области</vt:lpstr>
      <vt:lpstr>Расчёт уровня сигнала в элементарной области от базовой станции</vt:lpstr>
      <vt:lpstr>Стандартный генетический алгоритм</vt:lpstr>
      <vt:lpstr>Структура программы</vt:lpstr>
      <vt:lpstr>Тестирование</vt:lpstr>
      <vt:lpstr>Исследование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Золотухин</dc:creator>
  <cp:lastModifiedBy>Алексей Золотухин</cp:lastModifiedBy>
  <cp:revision>24</cp:revision>
  <cp:lastPrinted>2024-05-19T14:08:35Z</cp:lastPrinted>
  <dcterms:modified xsi:type="dcterms:W3CDTF">2024-05-28T14:55:56Z</dcterms:modified>
</cp:coreProperties>
</file>