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6C89-D04D-4C08-BFFF-1DFBBC0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AA76C-08A4-4D27-B5D3-B115B2BE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7D1D8-4686-4C82-ADBB-96357A9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6E3A1-CF8C-4949-8584-DD340F97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65979-1AAB-41BB-8625-E1D99ADB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B0F00-F9AF-4B1C-B0DD-40732A6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365FC1-6B83-4FCB-88E1-1C6B9F013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17BDD-4F44-4B53-8065-5ECD25D3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ED38D-2B5C-451C-9A54-887FC7E6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2DC3B-4C7E-4CBD-AF8F-E0CDF1BC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1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32C5F1-08DF-432E-82C6-C59C5D72D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B5F186-B747-4A19-9676-84C00245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07C729-8FD2-4BE3-A08E-B30D703A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5021F6-EC7C-4F2E-92BE-4CF424D5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0724A-CA18-4D83-A2EF-2571B48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66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D6CEA-F249-4CCA-A39B-97D9F171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02009-E9B4-4E4A-81C9-7AB42A93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BEDF1-29B8-46BD-BC5B-EFD2E681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8CDF9-8E61-4CF0-B25A-C4E50517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1D86CA-026C-4BB8-A38B-90A80A7A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9B0C05-A992-4DCC-8659-F1F9C34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74C4D-BD56-47BD-9730-3A2E3198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0B52D-FB04-4AC7-91FD-60303420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D5E12-856F-49D9-B342-9C2E589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6AB6C-BCF4-4DDC-AF1E-5E0EC0B6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FE07-20EC-407A-81EE-5C46D38A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3ABE1-B409-4E57-8DE8-CB4A854A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3E9BA-A03C-4ED7-9159-372B1AE0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70F88-6803-43B7-9B9C-5F301BD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AD99EF-D911-4654-8FB5-5A0A1AA8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EDFFA-987D-40E0-94BB-3D1DB409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99534-4E66-42DC-9A68-AC2EB580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AE4DED-8996-4809-A7B1-18C8A55A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FD82C4-ED8E-46CB-8124-0781250AC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A396C1-F074-4DEC-97E2-3BFA956A3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DD9320-E06C-45D5-A1F5-60A71D36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65FBD4-8ED7-47C2-97DC-D02872F4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36150E-927D-4BA2-8D03-EC1F5869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690D32-2BB4-4629-B0A8-71742095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B58DA-0603-42A7-9421-05BD86CB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C3413-DF81-4CCE-898A-D258240F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0496FF-34DC-40CA-93D1-812DFD62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44806-05AE-40A1-813F-8ADA9AC2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9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F4190-F7C9-4974-8A88-28CF2687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709553-EE09-47E9-A247-41356024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341575-FED6-4C05-972E-0D87077F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9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A99A2-542C-4FA7-ACA3-BAE4ECCE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228E1-D5CD-4041-AED8-EA5B14FC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733985-25AE-4F0C-8082-F48A26D5D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45E98-F871-4A74-8260-A2133791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EF5D70-45A6-4BCD-AEFC-FA3F2B08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B06C91-7EA8-4D87-B866-62475600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8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197D2-84F0-44E6-8320-0A7FCE14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B8239E-DF9F-4E71-995C-729FD32C2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4366C9-417C-4CA3-A905-E9851530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5522C-9557-451B-B165-7E07D2C9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E683FA-30B3-40C4-9E30-7680A1C8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A24638-9E2D-4911-BDD8-880E9FD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1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3675-28BA-4AC0-8D76-DF55489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D20F3-F70D-40A9-BBC7-210D876C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CB546-780D-4BC1-BF82-99C53251C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19CE-4B4A-4C2A-80EC-7E1A5805FA28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2D7E65-F521-4EF5-9866-F799D787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EAEA6-95D3-4264-A7B7-F86811F1A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7A80-BD00-421C-8C3F-1C8B75F54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3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FB22DA-6B77-4DF8-89CA-4AF7BBA4C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 методов генерации междометий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27CFCAEF-DF6A-4222-AB98-43FE44543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Студент: Золотухин А.В.</a:t>
            </a:r>
          </a:p>
          <a:p>
            <a:pPr algn="r"/>
            <a:r>
              <a:rPr lang="ru-RU" dirty="0"/>
              <a:t>Научный руководитель: Волкова Л.Л.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B6C93-A854-4AB9-89FE-620FEC2F7ECE}"/>
              </a:ext>
            </a:extLst>
          </p:cNvPr>
          <p:cNvSpPr txBox="1"/>
          <p:nvPr/>
        </p:nvSpPr>
        <p:spPr>
          <a:xfrm>
            <a:off x="5277923" y="5763201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Москва, 2022г.</a:t>
            </a:r>
          </a:p>
        </p:txBody>
      </p:sp>
    </p:spTree>
    <p:extLst>
      <p:ext uri="{BB962C8B-B14F-4D97-AF65-F5344CB8AC3E}">
        <p14:creationId xmlns:p14="http://schemas.microsoft.com/office/powerpoint/2010/main" val="158070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ED601-6BD6-458A-BD9A-BC5C9D5C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355D1-E5AD-4845-BC75-BAA2099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научно-исследовательской работы: классификация существующих методов генерации междометий. </a:t>
            </a:r>
          </a:p>
          <a:p>
            <a:pPr marL="0" indent="0">
              <a:buNone/>
            </a:pPr>
            <a:r>
              <a:rPr lang="ru-RU" dirty="0"/>
              <a:t>Задачами данной научно-исследовательской работы являются: </a:t>
            </a:r>
          </a:p>
          <a:p>
            <a:pPr marL="0" indent="0">
              <a:buNone/>
            </a:pPr>
            <a:r>
              <a:rPr lang="ru-RU" dirty="0"/>
              <a:t>— описание существующих методов генерации звучащей речи; </a:t>
            </a:r>
          </a:p>
          <a:p>
            <a:pPr marL="0" indent="0">
              <a:buNone/>
            </a:pPr>
            <a:r>
              <a:rPr lang="ru-RU" dirty="0"/>
              <a:t>— проведение анализа предметной области генерации междометий; </a:t>
            </a:r>
          </a:p>
          <a:p>
            <a:pPr marL="0" indent="0">
              <a:buNone/>
            </a:pPr>
            <a:r>
              <a:rPr lang="ru-RU" dirty="0"/>
              <a:t>— выделение критериев сравнения методов генерации междометий; </a:t>
            </a:r>
          </a:p>
          <a:p>
            <a:pPr marL="0" indent="0">
              <a:buNone/>
            </a:pPr>
            <a:r>
              <a:rPr lang="ru-RU" dirty="0"/>
              <a:t>— классификация методов генерации междометий по выделенным критериям. </a:t>
            </a:r>
          </a:p>
        </p:txBody>
      </p:sp>
    </p:spTree>
    <p:extLst>
      <p:ext uri="{BB962C8B-B14F-4D97-AF65-F5344CB8AC3E}">
        <p14:creationId xmlns:p14="http://schemas.microsoft.com/office/powerpoint/2010/main" val="1406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C8553-8F7B-4546-B4EF-0CAF89D6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синтеза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C4A78-80F3-46E0-89B9-1D3305F9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Графематический</a:t>
            </a:r>
            <a:r>
              <a:rPr lang="ru-RU" dirty="0"/>
              <a:t> анализ </a:t>
            </a:r>
          </a:p>
          <a:p>
            <a:r>
              <a:rPr lang="ru-RU" dirty="0"/>
              <a:t>Морфологический анализ </a:t>
            </a:r>
          </a:p>
          <a:p>
            <a:r>
              <a:rPr lang="ru-RU" dirty="0"/>
              <a:t>Синтаксический анализ</a:t>
            </a:r>
          </a:p>
          <a:p>
            <a:r>
              <a:rPr lang="ru-RU" dirty="0"/>
              <a:t>Семантический анализ</a:t>
            </a:r>
          </a:p>
          <a:p>
            <a:r>
              <a:rPr lang="ru-RU" dirty="0"/>
              <a:t>Просодическая обработка текста </a:t>
            </a:r>
          </a:p>
          <a:p>
            <a:r>
              <a:rPr lang="ru-RU" dirty="0"/>
              <a:t>Построение транскрипции по правилам</a:t>
            </a:r>
          </a:p>
          <a:p>
            <a:r>
              <a:rPr lang="ru-RU" dirty="0"/>
              <a:t>Вычисление физических параметров интонации </a:t>
            </a:r>
          </a:p>
          <a:p>
            <a:r>
              <a:rPr lang="ru-RU" dirty="0"/>
              <a:t>Выбор наиболее подходящих звуковых элементов из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94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BE3F8-F4DE-40EA-8196-D0C3851C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синтезированной речи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C7977-88C5-41D5-9759-C005E4F9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— разборчивость речи; </a:t>
            </a:r>
          </a:p>
          <a:p>
            <a:pPr marL="0" indent="0">
              <a:buNone/>
            </a:pPr>
            <a:r>
              <a:rPr lang="ru-RU" dirty="0"/>
              <a:t>— естественность (натуральность) речи; </a:t>
            </a:r>
          </a:p>
          <a:p>
            <a:pPr marL="0" indent="0">
              <a:buNone/>
            </a:pPr>
            <a:r>
              <a:rPr lang="ru-RU" dirty="0"/>
              <a:t>— </a:t>
            </a:r>
            <a:r>
              <a:rPr lang="ru-RU" dirty="0" err="1"/>
              <a:t>мультимодальность</a:t>
            </a:r>
            <a:r>
              <a:rPr lang="ru-RU" dirty="0"/>
              <a:t> речи; </a:t>
            </a:r>
          </a:p>
          <a:p>
            <a:pPr marL="0" indent="0">
              <a:buNone/>
            </a:pPr>
            <a:r>
              <a:rPr lang="ru-RU" dirty="0"/>
              <a:t>— многоязычие.</a:t>
            </a:r>
          </a:p>
        </p:txBody>
      </p:sp>
    </p:spTree>
    <p:extLst>
      <p:ext uri="{BB962C8B-B14F-4D97-AF65-F5344CB8AC3E}">
        <p14:creationId xmlns:p14="http://schemas.microsoft.com/office/powerpoint/2010/main" val="417080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11B073-35BE-4176-B010-93419998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синтеза речи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8DAF1B-3202-48DC-9E52-7B059B667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Unit Selection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1113B5-C910-43CF-B3E6-0DD134A2E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Преимущество метода — при наличии подходящих звуков в базе, получается речь высокого качества. </a:t>
            </a:r>
          </a:p>
          <a:p>
            <a:pPr marL="0" indent="0">
              <a:buNone/>
            </a:pPr>
            <a:r>
              <a:rPr lang="ru-RU" dirty="0"/>
              <a:t>Недостатки метода: </a:t>
            </a:r>
          </a:p>
          <a:p>
            <a:pPr marL="0" indent="0">
              <a:buNone/>
            </a:pPr>
            <a:r>
              <a:rPr lang="ru-RU" dirty="0"/>
              <a:t>— объем базы данных; </a:t>
            </a:r>
          </a:p>
          <a:p>
            <a:pPr marL="0" indent="0">
              <a:buNone/>
            </a:pPr>
            <a:r>
              <a:rPr lang="ru-RU" dirty="0"/>
              <a:t>— критична полнота базы звуковых данных, в том числе доя возможности синтеза речи в заданной модальности в базе должны присутствовать фрагменты речи в этой же тональности; </a:t>
            </a:r>
          </a:p>
          <a:p>
            <a:pPr marL="0" indent="0">
              <a:buNone/>
            </a:pPr>
            <a:r>
              <a:rPr lang="ru-RU" dirty="0"/>
              <a:t>— существует проблема смены диктора;</a:t>
            </a:r>
          </a:p>
          <a:p>
            <a:pPr marL="0" indent="0">
              <a:buNone/>
            </a:pPr>
            <a:r>
              <a:rPr lang="ru-RU" dirty="0"/>
              <a:t>— качество синтеза ухудшается в случае отсутствия подходящего звукового элемента в базе данных.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B480CC6-B23C-474F-87CC-7661E8F8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Синтез, основанный на скрытых марковских моделях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903EEDF-D839-4F9D-A17D-4F43F0AC09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 метода: </a:t>
            </a:r>
          </a:p>
          <a:p>
            <a:pPr marL="0" indent="0">
              <a:buNone/>
            </a:pPr>
            <a:r>
              <a:rPr lang="ru-RU" dirty="0"/>
              <a:t>— автоматическое обучение моделей c выбором параметров (например, спектральных характеристик, частоты основного тона, длительности и т.д.), которое возможно выполнять на относительно небольшом речевом материале, позволяет существенно сократить объем требуемой памяти; </a:t>
            </a:r>
          </a:p>
          <a:p>
            <a:pPr marL="0" indent="0">
              <a:buNone/>
            </a:pPr>
            <a:r>
              <a:rPr lang="ru-RU" dirty="0"/>
              <a:t>— в речи не наблюдаются разрывы, присутствующие при </a:t>
            </a:r>
            <a:r>
              <a:rPr lang="ru-RU" dirty="0" err="1"/>
              <a:t>конкатенативном</a:t>
            </a:r>
            <a:r>
              <a:rPr lang="ru-RU" dirty="0"/>
              <a:t> синтезе;</a:t>
            </a:r>
          </a:p>
          <a:p>
            <a:pPr marL="0" indent="0">
              <a:buNone/>
            </a:pPr>
            <a:r>
              <a:rPr lang="ru-RU" dirty="0"/>
              <a:t>— синтез, основанный на моделях, позволяет легко модифицировать характеристики голоса </a:t>
            </a:r>
          </a:p>
          <a:p>
            <a:pPr marL="0" indent="0">
              <a:buNone/>
            </a:pPr>
            <a:r>
              <a:rPr lang="ru-RU" dirty="0"/>
              <a:t>Недостатки метода — речь, полученная на основе моделей, более роботизирована, чем при </a:t>
            </a:r>
            <a:r>
              <a:rPr lang="ru-RU" dirty="0" err="1"/>
              <a:t>Unit</a:t>
            </a:r>
            <a:r>
              <a:rPr lang="ru-RU" dirty="0"/>
              <a:t> </a:t>
            </a:r>
            <a:r>
              <a:rPr lang="ru-RU" dirty="0" err="1"/>
              <a:t>Selection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5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46CF2-021C-4943-887A-AFC0DDD3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модификации записи голоса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BE46BB-D506-427E-889A-4FE315C3B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1709"/>
            <a:ext cx="9310976" cy="46379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Естественность сигнала зависит от объема речевой базы, которая содержит различные звуковые единицы с различной частотой основного тона. В современных системах такие базы достигают десяти часов речи. Однако даже такого количества недостаточно и приходится прибегать к модификации</a:t>
            </a:r>
            <a:r>
              <a:rPr lang="en-US" dirty="0"/>
              <a:t>.</a:t>
            </a:r>
          </a:p>
          <a:p>
            <a:r>
              <a:rPr lang="ru-RU" dirty="0"/>
              <a:t>Алгоритм </a:t>
            </a:r>
            <a:r>
              <a:rPr lang="en-US" dirty="0"/>
              <a:t>TD-PSOL</a:t>
            </a:r>
            <a:r>
              <a:rPr lang="ru-RU" dirty="0"/>
              <a:t>А</a:t>
            </a:r>
          </a:p>
          <a:p>
            <a:r>
              <a:rPr lang="ru-RU" dirty="0"/>
              <a:t>Алгоритм </a:t>
            </a:r>
            <a:r>
              <a:rPr lang="en-US" dirty="0"/>
              <a:t>SPECINT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75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140A1-75F1-4E10-84D0-93C699B0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алгоритмов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62A18B-BDE9-4E1A-B039-54C559B3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2412998"/>
            <a:ext cx="10328563" cy="34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1FCABCE-0AD3-430B-822F-C26DE862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46B62FF-EAC5-4402-866F-906D3452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Поставленная цель была достигнута: проведена классификация существующих методов генерации междометий. </a:t>
            </a:r>
          </a:p>
          <a:p>
            <a:pPr marL="0" indent="0">
              <a:buNone/>
            </a:pPr>
            <a:r>
              <a:rPr lang="ru-RU" dirty="0"/>
              <a:t>В ходе выполнения научно-исследовательской работы были решены следующие задачи: </a:t>
            </a:r>
          </a:p>
          <a:p>
            <a:pPr marL="0" indent="0">
              <a:buNone/>
            </a:pPr>
            <a:r>
              <a:rPr lang="ru-RU" dirty="0"/>
              <a:t>— описаны существующих методов генерации звучащей речи; </a:t>
            </a:r>
          </a:p>
          <a:p>
            <a:pPr marL="0" indent="0">
              <a:buNone/>
            </a:pPr>
            <a:r>
              <a:rPr lang="ru-RU" dirty="0"/>
              <a:t>— проведен анализ предметной области генерации междометий, сформулированы критерии сравнения методов генерации междометий; </a:t>
            </a:r>
          </a:p>
          <a:p>
            <a:pPr marL="0" indent="0">
              <a:buNone/>
            </a:pPr>
            <a:r>
              <a:rPr lang="ru-RU" dirty="0"/>
              <a:t>— классифицированы существующие методы генерации междометий. </a:t>
            </a:r>
          </a:p>
        </p:txBody>
      </p:sp>
    </p:spTree>
    <p:extLst>
      <p:ext uri="{BB962C8B-B14F-4D97-AF65-F5344CB8AC3E}">
        <p14:creationId xmlns:p14="http://schemas.microsoft.com/office/powerpoint/2010/main" val="639292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399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Классификация методов генерации междометий</vt:lpstr>
      <vt:lpstr>Цели и задачи</vt:lpstr>
      <vt:lpstr>Этапы синтеза речи</vt:lpstr>
      <vt:lpstr>Оценка качества синтезированной речи</vt:lpstr>
      <vt:lpstr>Методы синтеза речи</vt:lpstr>
      <vt:lpstr>Алгоритмы модификации записи голоса</vt:lpstr>
      <vt:lpstr>Классификация алгоритмов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методов генерации междометий</dc:title>
  <dc:creator>Вячеслав Золотухин</dc:creator>
  <cp:lastModifiedBy>Вячеслав Золотухин</cp:lastModifiedBy>
  <cp:revision>1</cp:revision>
  <dcterms:created xsi:type="dcterms:W3CDTF">2022-12-14T19:41:01Z</dcterms:created>
  <dcterms:modified xsi:type="dcterms:W3CDTF">2022-12-14T19:58:47Z</dcterms:modified>
</cp:coreProperties>
</file>