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76" r:id="rId6"/>
    <p:sldId id="270" r:id="rId7"/>
    <p:sldId id="280" r:id="rId8"/>
  </p:sldIdLst>
  <p:sldSz cx="9144000" cy="5143500" type="screen16x9"/>
  <p:notesSz cx="6761163" cy="99425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FE27CA-B417-4928-AC4B-6492E721FD59}">
  <a:tblStyle styleId="{B2FE27CA-B417-4928-AC4B-6492E721FD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516" autoAdjust="0"/>
  </p:normalViewPr>
  <p:slideViewPr>
    <p:cSldViewPr snapToGrid="0">
      <p:cViewPr varScale="1">
        <p:scale>
          <a:sx n="84" d="100"/>
          <a:sy n="84" d="100"/>
        </p:scale>
        <p:origin x="14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6225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463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8b453db4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463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8b453db44_0_5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eda8b07e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463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eda8b07e6_0_16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Уравнение переноса излучения представляет собой дифференциальное уравнение в частных производных относительно интенсивности, как функции координат, времени </a:t>
            </a:r>
            <a:r>
              <a:rPr lang="ru-RU"/>
              <a:t>и направления </a:t>
            </a:r>
            <a:r>
              <a:rPr lang="ru-RU" dirty="0"/>
              <a:t>𝐼𝜈 (𝑟, 𝑡, Ω) и описывает поле неравновесного излучения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Уравнение переноса излучения включает в себя вели-чины, зависящие от рода и состояния вещества: коэффициент поглощения 𝑘𝜈 который зависит от свойств вещества, его температуры и плотности, и равновесную интенсивность 𝐼𝜈𝑝, которая есть функция только температуры.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d7e055f6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463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d7e055f61_0_3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04850" y="1806600"/>
            <a:ext cx="8801700" cy="15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931"/>
              <a:buFont typeface="Arial"/>
              <a:buNone/>
            </a:pPr>
            <a:r>
              <a:rPr lang="ru-RU" sz="2900" b="1" dirty="0">
                <a:latin typeface="Times New Roman"/>
                <a:ea typeface="Times New Roman"/>
                <a:cs typeface="Times New Roman"/>
                <a:sym typeface="Times New Roman"/>
              </a:rPr>
              <a:t>Анализ методов и алгоритмов трассировки лучей в задачах расчета переноса селективного излучения в осветительных</a:t>
            </a:r>
            <a:r>
              <a:rPr lang="en-US" sz="29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900" b="1" dirty="0">
                <a:latin typeface="Times New Roman"/>
                <a:ea typeface="Times New Roman"/>
                <a:cs typeface="Times New Roman"/>
                <a:sym typeface="Times New Roman"/>
              </a:rPr>
              <a:t>системах с высокотемпературными неоднородными</a:t>
            </a:r>
            <a:r>
              <a:rPr lang="en-US" sz="29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900" b="1" dirty="0">
                <a:latin typeface="Times New Roman"/>
                <a:ea typeface="Times New Roman"/>
                <a:cs typeface="Times New Roman"/>
                <a:sym typeface="Times New Roman"/>
              </a:rPr>
              <a:t>средами</a:t>
            </a:r>
          </a:p>
        </p:txBody>
      </p:sp>
      <p:sp>
        <p:nvSpPr>
          <p:cNvPr id="55" name="Google Shape;55;p13"/>
          <p:cNvSpPr txBox="1"/>
          <p:nvPr/>
        </p:nvSpPr>
        <p:spPr>
          <a:xfrm>
            <a:off x="0" y="4126381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8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Студент: </a:t>
            </a:r>
            <a:r>
              <a:rPr lang="ru-RU" sz="218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Золотухин Алексей Вячеславович </a:t>
            </a:r>
            <a:r>
              <a:rPr lang="ru" sz="218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ИУ7-</a:t>
            </a:r>
            <a:r>
              <a:rPr lang="ru-RU" sz="218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lang="ru" sz="218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</a:t>
            </a:r>
            <a:endParaRPr sz="2180" dirty="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8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 </a:t>
            </a:r>
            <a:r>
              <a:rPr lang="ru-RU" sz="218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Градов Владимир Михайлович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80" dirty="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91325" y="-186887"/>
            <a:ext cx="8520600" cy="12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 учреждение высшего образования</a:t>
            </a:r>
            <a:br>
              <a:rPr lang="ru" sz="1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«Московский государственный технический университет имени Н.Э. Баумана</a:t>
            </a:r>
            <a:br>
              <a:rPr lang="ru" sz="1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(национальный исследовательский университет)»</a:t>
            </a:r>
            <a:br>
              <a:rPr lang="ru" sz="1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(МГТУ им. Н.Э. Баумана)</a:t>
            </a:r>
            <a:endParaRPr sz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325" y="138550"/>
            <a:ext cx="883150" cy="10427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E60A6B-8C9C-1A73-0DC5-F3F08AF6B6D4}"/>
              </a:ext>
            </a:extLst>
          </p:cNvPr>
          <p:cNvSpPr txBox="1"/>
          <p:nvPr/>
        </p:nvSpPr>
        <p:spPr>
          <a:xfrm>
            <a:off x="4198340" y="4765092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 г.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868CA7-C7A1-AF2A-9557-3A9BE0422184}"/>
              </a:ext>
            </a:extLst>
          </p:cNvPr>
          <p:cNvSpPr txBox="1"/>
          <p:nvPr/>
        </p:nvSpPr>
        <p:spPr>
          <a:xfrm>
            <a:off x="137450" y="1504062"/>
            <a:ext cx="88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Научно-исследовательская работа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2425" y="76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Цел</a:t>
            </a:r>
            <a:r>
              <a:rPr lang="ru-RU" b="1" dirty="0"/>
              <a:t>ь</a:t>
            </a:r>
            <a:r>
              <a:rPr lang="ru" b="1" dirty="0"/>
              <a:t> и задачи </a:t>
            </a:r>
            <a:endParaRPr b="1"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202050" y="697750"/>
            <a:ext cx="8520600" cy="40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55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научно-исследовательской работы: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анализ методов и алгоритмов трассировки лучей в задачах расчета переноса селективного излучения в осветительных системах с высокотемпературными неоднородными средами.</a:t>
            </a:r>
          </a:p>
          <a:p>
            <a:pPr marL="155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</a:p>
          <a:p>
            <a:pPr marL="498600">
              <a:spcBef>
                <a:spcPts val="1200"/>
              </a:spcBef>
              <a:buClr>
                <a:schemeClr val="dk1"/>
              </a:buClr>
              <a:buFont typeface="Symbol" panose="05050102010706020507" pitchFamily="18" charset="2"/>
              <a:buChar char="-"/>
            </a:pPr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ввести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основные понятия предметной области переноса селективного излучения в высокотемпературных неоднородных средах;</a:t>
            </a:r>
          </a:p>
          <a:p>
            <a:pPr marL="498600">
              <a:spcBef>
                <a:spcPts val="1200"/>
              </a:spcBef>
              <a:buClr>
                <a:schemeClr val="dk1"/>
              </a:buClr>
              <a:buFont typeface="Symbol" panose="05050102010706020507" pitchFamily="18" charset="2"/>
              <a:buChar char="-"/>
            </a:pPr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описать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 трассировки лучей в осветительных системах, со 5 держащих объемно излучающие и поглощающие элементы;</a:t>
            </a:r>
          </a:p>
          <a:p>
            <a:pPr marL="498600">
              <a:spcBef>
                <a:spcPts val="1200"/>
              </a:spcBef>
              <a:buClr>
                <a:schemeClr val="dk1"/>
              </a:buClr>
              <a:buFont typeface="Symbol" panose="05050102010706020507" pitchFamily="18" charset="2"/>
              <a:buChar char="-"/>
            </a:pPr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сформулировать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критерии сравнения методов;</a:t>
            </a:r>
          </a:p>
          <a:p>
            <a:pPr marL="498600">
              <a:spcBef>
                <a:spcPts val="1200"/>
              </a:spcBef>
              <a:buClr>
                <a:schemeClr val="dk1"/>
              </a:buClr>
              <a:buFont typeface="Symbol" panose="05050102010706020507" pitchFamily="18" charset="2"/>
              <a:buChar char="-"/>
            </a:pPr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критический анализ существующих методов решения задач расчета переноса селективного излучения в высокотемпературных неоднородных средах;</a:t>
            </a:r>
          </a:p>
        </p:txBody>
      </p:sp>
      <p:sp>
        <p:nvSpPr>
          <p:cNvPr id="64" name="Google Shape;64;p1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595959"/>
                </a:solidFill>
              </a:rPr>
              <a:t>2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02846" y="23075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Описание предметной области переноса излучения</a:t>
            </a:r>
            <a:endParaRPr b="1" dirty="0"/>
          </a:p>
        </p:txBody>
      </p:sp>
      <p:sp>
        <p:nvSpPr>
          <p:cNvPr id="71" name="Google Shape;71;p1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595959"/>
                </a:solidFill>
              </a:rPr>
              <a:t>3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</a:t>
            </a:fld>
            <a:endParaRPr dirty="0"/>
          </a:p>
        </p:txBody>
      </p:sp>
      <p:sp>
        <p:nvSpPr>
          <p:cNvPr id="74" name="Google Shape;74;p15"/>
          <p:cNvSpPr txBox="1"/>
          <p:nvPr/>
        </p:nvSpPr>
        <p:spPr>
          <a:xfrm>
            <a:off x="286855" y="1275775"/>
            <a:ext cx="8152581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лучистой энергии в спектральном интервале 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протекающей в 1 сек через площадку в 1 см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помещенную в точку перпендикулярно 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направлениям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распространения энергии, которые лежат в элементе телесного угла dΩ около вектора 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EBF706F-B46F-8EEC-5AB3-241FE4F5C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455" y="803453"/>
            <a:ext cx="4755423" cy="47232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45B9D6-16DA-662E-F304-518149095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686" y="2111752"/>
            <a:ext cx="6556918" cy="1072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24760F-13CB-002F-B8A8-2EB48055B4DA}"/>
              </a:ext>
            </a:extLst>
          </p:cNvPr>
          <p:cNvSpPr txBox="1"/>
          <p:nvPr/>
        </p:nvSpPr>
        <p:spPr>
          <a:xfrm>
            <a:off x="1610303" y="3184402"/>
            <a:ext cx="55056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Спектральный поток энергии через площадку с нормалью n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9AC77A0-F959-53A3-7FFC-78594E198C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2440" y="3488097"/>
            <a:ext cx="3801410" cy="947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435550-188B-A3CB-2BEF-15076E62D704}"/>
              </a:ext>
            </a:extLst>
          </p:cNvPr>
          <p:cNvSpPr txBox="1"/>
          <p:nvPr/>
        </p:nvSpPr>
        <p:spPr>
          <a:xfrm>
            <a:off x="2937647" y="4410940"/>
            <a:ext cx="2850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Уравнение переноса излучения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50" b="1" dirty="0">
                <a:highlight>
                  <a:srgbClr val="FFFFFF"/>
                </a:highlight>
              </a:rPr>
              <a:t>Метод на основе алгоритма трассировки лучей</a:t>
            </a:r>
            <a:endParaRPr sz="2750" b="1"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1571C49E-865A-83FF-29E2-F12C71DA5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883968"/>
            <a:ext cx="3999900" cy="1172849"/>
          </a:xfrm>
        </p:spPr>
        <p:txBody>
          <a:bodyPr>
            <a:normAutofit lnSpcReduction="10000"/>
          </a:bodyPr>
          <a:lstStyle/>
          <a:p>
            <a:pPr marL="139700" indent="0">
              <a:buNone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элементарной площадки испускается семейство лучей в разных направлениях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4</a:t>
            </a:fld>
            <a:endParaRPr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CA51A9A-F30D-AA9C-2DD0-0D1D0354B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34" y="1328110"/>
            <a:ext cx="3092632" cy="232631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B4FAA36-7A84-0B75-5EB8-1256CC5A2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011" y="984461"/>
            <a:ext cx="3282447" cy="3006564"/>
          </a:xfrm>
          <a:prstGeom prst="rect">
            <a:avLst/>
          </a:prstGeom>
        </p:spPr>
      </p:pic>
      <p:sp>
        <p:nvSpPr>
          <p:cNvPr id="18" name="Текст 1">
            <a:extLst>
              <a:ext uri="{FF2B5EF4-FFF2-40B4-BE49-F238E27FC236}">
                <a16:creationId xmlns:a16="http://schemas.microsoft.com/office/drawing/2014/main" id="{FED977F9-7539-9F37-39D4-62E41F1EA9DB}"/>
              </a:ext>
            </a:extLst>
          </p:cNvPr>
          <p:cNvSpPr txBox="1">
            <a:spLocks/>
          </p:cNvSpPr>
          <p:nvPr/>
        </p:nvSpPr>
        <p:spPr>
          <a:xfrm>
            <a:off x="4701084" y="3944036"/>
            <a:ext cx="4260300" cy="1172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>
              <a:buFont typeface="Arial"/>
              <a:buNone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Путь луча отслеживается до тех пор пока он не поглотится в плазме или не выйдет из системы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F11FF-C14E-6827-A153-0386C8238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66" y="95949"/>
            <a:ext cx="8954791" cy="572700"/>
          </a:xfrm>
        </p:spPr>
        <p:txBody>
          <a:bodyPr>
            <a:normAutofit fontScale="90000"/>
          </a:bodyPr>
          <a:lstStyle/>
          <a:p>
            <a:r>
              <a:rPr lang="ru-RU" b="1"/>
              <a:t>Критический анализ методов расчета переноса излучения</a:t>
            </a:r>
            <a:endParaRPr lang="ru-RU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15C53F-D5C4-CB1E-9348-FF594EAB9F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5</a:t>
            </a:fld>
            <a:endParaRPr lang="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5BDDAD-46D3-58E7-BE39-52FC6C48E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24" y="2457315"/>
            <a:ext cx="7376539" cy="25902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AA84C0-DC2A-1730-2F25-6C5435B87B7D}"/>
              </a:ext>
            </a:extLst>
          </p:cNvPr>
          <p:cNvSpPr txBox="1"/>
          <p:nvPr/>
        </p:nvSpPr>
        <p:spPr>
          <a:xfrm>
            <a:off x="213724" y="1099830"/>
            <a:ext cx="570431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Применимость к неоднородным по температуре средам.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Скорость.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Применимость к моделированию сложных оптических систем.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Применимость к условиям отражения излучения на границе</a:t>
            </a:r>
          </a:p>
        </p:txBody>
      </p:sp>
    </p:spTree>
    <p:extLst>
      <p:ext uri="{BB962C8B-B14F-4D97-AF65-F5344CB8AC3E}">
        <p14:creationId xmlns:p14="http://schemas.microsoft.com/office/powerpoint/2010/main" val="239502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EFE3A1-A25E-4F69-AFA9-C1DF1A48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76700"/>
            <a:ext cx="8520600" cy="875775"/>
          </a:xfrm>
        </p:spPr>
        <p:txBody>
          <a:bodyPr>
            <a:normAutofit/>
          </a:bodyPr>
          <a:lstStyle/>
          <a:p>
            <a:r>
              <a:rPr lang="ru-RU" sz="2500" b="1" dirty="0">
                <a:highlight>
                  <a:srgbClr val="FFFFFF"/>
                </a:highlight>
              </a:rPr>
              <a:t>Метод </a:t>
            </a:r>
            <a:r>
              <a:rPr lang="ru-RU" sz="2400" b="1" dirty="0">
                <a:highlight>
                  <a:srgbClr val="FFFFFF"/>
                </a:highlight>
              </a:rPr>
              <a:t>на основе алгоритма трассировки лучей</a:t>
            </a:r>
            <a:endParaRPr lang="ru-RU" sz="2500" b="1" dirty="0">
              <a:highlight>
                <a:srgbClr val="FFFFFF"/>
              </a:highlight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1CA796-4830-4273-81E5-F6684F3E6F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6</a:t>
            </a:fld>
            <a:endParaRPr lang="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F53BB3D-6F51-7018-979C-AFBFA75A8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60" t="14251" r="1005" b="17281"/>
          <a:stretch/>
        </p:blipFill>
        <p:spPr>
          <a:xfrm>
            <a:off x="589571" y="923047"/>
            <a:ext cx="7407074" cy="413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11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9FA38E-A731-4968-6F41-657F2388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5BEF22-16DC-CB7F-43BF-065711B41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55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Поставленная цель была достигнута: проведен анализ методов и алгоритмов трассировки лучей в задачах расчета переноса селективного излучения в осветительных системах с высокотемпературными неоднородными средами.</a:t>
            </a:r>
          </a:p>
          <a:p>
            <a:pPr marL="155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ходе выполнения научно-исследовательской работы были решены следующие задачи:</a:t>
            </a:r>
          </a:p>
          <a:p>
            <a:pPr marL="155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 введены основные понятия предметной области переноса селективного излучения в высокотемпературных неоднородных средах;</a:t>
            </a:r>
          </a:p>
          <a:p>
            <a:pPr marL="155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 описан алгоритм трассировки лучей в осветительных системах, содержащих объемно излучающие и поглощающие элементы;</a:t>
            </a:r>
          </a:p>
          <a:p>
            <a:pPr marL="155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 сформулированы критерии сравнения методов;</a:t>
            </a:r>
          </a:p>
          <a:p>
            <a:pPr marL="155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 проведен критический анализ существующих методов решения задач расчета переноса селективного излучения в высокотемпературных неоднородных средах;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31254A-1D8D-E6D9-60A4-18046D0445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7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1064391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2813</TotalTime>
  <Words>453</Words>
  <Application>Microsoft Office PowerPoint</Application>
  <PresentationFormat>Экран (16:9)</PresentationFormat>
  <Paragraphs>45</Paragraphs>
  <Slides>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Symbol</vt:lpstr>
      <vt:lpstr>Times New Roman</vt:lpstr>
      <vt:lpstr>Simple Light</vt:lpstr>
      <vt:lpstr>Презентация PowerPoint</vt:lpstr>
      <vt:lpstr>Цель и задачи </vt:lpstr>
      <vt:lpstr>Описание предметной области переноса излучения</vt:lpstr>
      <vt:lpstr>Метод на основе алгоритма трассировки лучей</vt:lpstr>
      <vt:lpstr>Критический анализ методов расчета переноса излучения</vt:lpstr>
      <vt:lpstr>Метод на основе алгоритма трассировки лучей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Золотухин</dc:creator>
  <cp:lastModifiedBy>Алексей Золотухин</cp:lastModifiedBy>
  <cp:revision>26</cp:revision>
  <cp:lastPrinted>2024-05-19T14:08:35Z</cp:lastPrinted>
  <dcterms:modified xsi:type="dcterms:W3CDTF">2024-12-06T16:27:52Z</dcterms:modified>
</cp:coreProperties>
</file>