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D53-9739-407C-89AB-18E5A95D530F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4EA2-F8C1-455A-B677-CFC17F95A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D53-9739-407C-89AB-18E5A95D530F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4EA2-F8C1-455A-B677-CFC17F95A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8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D53-9739-407C-89AB-18E5A95D530F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4EA2-F8C1-455A-B677-CFC17F95A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77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D53-9739-407C-89AB-18E5A95D530F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4EA2-F8C1-455A-B677-CFC17F95A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57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D53-9739-407C-89AB-18E5A95D530F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4EA2-F8C1-455A-B677-CFC17F95A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4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D53-9739-407C-89AB-18E5A95D530F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4EA2-F8C1-455A-B677-CFC17F95A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78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D53-9739-407C-89AB-18E5A95D530F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4EA2-F8C1-455A-B677-CFC17F95A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69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D53-9739-407C-89AB-18E5A95D530F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4EA2-F8C1-455A-B677-CFC17F95A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80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D53-9739-407C-89AB-18E5A95D530F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4EA2-F8C1-455A-B677-CFC17F95A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49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D53-9739-407C-89AB-18E5A95D530F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4EA2-F8C1-455A-B677-CFC17F95A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12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D53-9739-407C-89AB-18E5A95D530F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4EA2-F8C1-455A-B677-CFC17F95A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69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8D53-9739-407C-89AB-18E5A95D530F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4EA2-F8C1-455A-B677-CFC17F95A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57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8022" y="1064029"/>
            <a:ext cx="1837113" cy="2660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05004" y="1064029"/>
            <a:ext cx="1837113" cy="2660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626822" y="1463040"/>
            <a:ext cx="2078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611986" y="1064028"/>
            <a:ext cx="1837113" cy="2660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지역 좌표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정보를 가짐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8552" y="1116721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접속 확인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618509" y="2227810"/>
            <a:ext cx="2078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12469" y="1604491"/>
            <a:ext cx="18902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기상 정보 요청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도시이름과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동네이름을 전달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예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서울시 용산</a:t>
            </a:r>
            <a:r>
              <a:rPr lang="en-US" altLang="ko-KR" sz="1000" smtClean="0"/>
              <a:t>]</a:t>
            </a:r>
            <a:endParaRPr lang="ko-KR" altLang="en-US" sz="10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533804" y="2510442"/>
            <a:ext cx="2078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44391" y="2027755"/>
            <a:ext cx="1957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충청남도 천안서북구에 대한</a:t>
            </a:r>
            <a:endParaRPr lang="en-US" altLang="ko-KR" sz="1000" dirty="0" smtClean="0"/>
          </a:p>
          <a:p>
            <a:r>
              <a:rPr lang="ko-KR" altLang="en-US" sz="1000" dirty="0" smtClean="0"/>
              <a:t>지점좌표 조회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993080" y="2605042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4. nx: 63, ny: 112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4705004" y="4364180"/>
            <a:ext cx="1837113" cy="1446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동네예보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조회 서비스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API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143105" y="3724101"/>
            <a:ext cx="0" cy="63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61560" y="3873727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nx: 63, ny: 112 </a:t>
            </a:r>
            <a:r>
              <a:rPr lang="ko-KR" altLang="en-US" sz="1000" dirty="0" smtClean="0"/>
              <a:t>좌표에 대한</a:t>
            </a:r>
            <a:endParaRPr lang="en-US" altLang="ko-KR" sz="1000" dirty="0" smtClean="0"/>
          </a:p>
          <a:p>
            <a:r>
              <a:rPr lang="ko-KR" altLang="en-US" sz="1000" dirty="0" smtClean="0"/>
              <a:t>기상 정보 요청</a:t>
            </a:r>
            <a:endParaRPr lang="ko-KR" altLang="en-US" sz="10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112327" y="3724101"/>
            <a:ext cx="0" cy="64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7536" y="3873727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기상 정보 전달</a:t>
            </a:r>
            <a:endParaRPr lang="en-US" altLang="ko-KR" sz="1000" dirty="0" smtClean="0"/>
          </a:p>
          <a:p>
            <a:r>
              <a:rPr lang="ko-KR" altLang="en-US" sz="1000" dirty="0" smtClean="0"/>
              <a:t>및 정보 가공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2651760" y="3358342"/>
            <a:ext cx="205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41642" y="2985850"/>
            <a:ext cx="1617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가공한 기상 정보 전달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6558742" y="3000895"/>
            <a:ext cx="205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823205" y="470856"/>
            <a:ext cx="2038061" cy="9194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RemoteMethod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88841" y="470856"/>
            <a:ext cx="2373241" cy="9194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RemoteMethodInf</a:t>
            </a:r>
          </a:p>
          <a:p>
            <a:pPr algn="ctr"/>
            <a:r>
              <a:rPr lang="en-US" altLang="ko-KR" dirty="0" smtClean="0"/>
              <a:t>(interface)</a:t>
            </a:r>
            <a:endParaRPr lang="en-US" altLang="ko-KR" dirty="0"/>
          </a:p>
        </p:txBody>
      </p:sp>
      <p:cxnSp>
        <p:nvCxnSpPr>
          <p:cNvPr id="7" name="직선 화살표 연결선 6"/>
          <p:cNvCxnSpPr>
            <a:stCxn id="5" idx="3"/>
            <a:endCxn id="4" idx="1"/>
          </p:cNvCxnSpPr>
          <p:nvPr/>
        </p:nvCxnSpPr>
        <p:spPr>
          <a:xfrm>
            <a:off x="4062082" y="930559"/>
            <a:ext cx="761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2082" y="699727"/>
            <a:ext cx="795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implements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4912206" y="2015412"/>
            <a:ext cx="1860058" cy="669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접속 확인</a:t>
            </a:r>
            <a:r>
              <a:rPr lang="en-US" altLang="ko-KR" sz="1200" dirty="0" smtClean="0"/>
              <a:t>(String ip) : boolean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912206" y="3405673"/>
            <a:ext cx="1860058" cy="1129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eturn true;</a:t>
            </a:r>
          </a:p>
        </p:txBody>
      </p:sp>
      <p:cxnSp>
        <p:nvCxnSpPr>
          <p:cNvPr id="17" name="직선 화살표 연결선 16"/>
          <p:cNvCxnSpPr>
            <a:stCxn id="12" idx="2"/>
            <a:endCxn id="15" idx="0"/>
          </p:cNvCxnSpPr>
          <p:nvPr/>
        </p:nvCxnSpPr>
        <p:spPr>
          <a:xfrm>
            <a:off x="5842235" y="2684713"/>
            <a:ext cx="0" cy="72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2"/>
            <a:endCxn id="12" idx="0"/>
          </p:cNvCxnSpPr>
          <p:nvPr/>
        </p:nvCxnSpPr>
        <p:spPr>
          <a:xfrm flipH="1">
            <a:off x="5842235" y="1390262"/>
            <a:ext cx="1" cy="62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212980" y="2015412"/>
            <a:ext cx="2849102" cy="669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/>
              <a:t>getWeatherData(String ip, String cityname String townName) : List&lt;LinkedHashMap&lt;String, String&gt;&gt;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12980" y="3405673"/>
            <a:ext cx="2849102" cy="1129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/>
              <a:t>Weather.getWeather(cityName, townName);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637531" y="2684713"/>
            <a:ext cx="0" cy="72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702293" y="2015412"/>
            <a:ext cx="2849102" cy="669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/>
              <a:t>getAreaInfo(String ip) : LinkedHashMap&lt;String, List&lt;String&gt;&gt;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702293" y="3405673"/>
            <a:ext cx="2849102" cy="1129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/>
              <a:t>Mydatabase.getAreaInfo();</a:t>
            </a:r>
          </a:p>
        </p:txBody>
      </p:sp>
      <p:cxnSp>
        <p:nvCxnSpPr>
          <p:cNvPr id="33" name="꺾인 연결선 32"/>
          <p:cNvCxnSpPr>
            <a:stCxn id="4" idx="2"/>
            <a:endCxn id="22" idx="0"/>
          </p:cNvCxnSpPr>
          <p:nvPr/>
        </p:nvCxnSpPr>
        <p:spPr>
          <a:xfrm rot="5400000">
            <a:off x="3927309" y="100485"/>
            <a:ext cx="625150" cy="3204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4" idx="2"/>
            <a:endCxn id="30" idx="0"/>
          </p:cNvCxnSpPr>
          <p:nvPr/>
        </p:nvCxnSpPr>
        <p:spPr>
          <a:xfrm rot="16200000" flipH="1">
            <a:off x="7171965" y="60533"/>
            <a:ext cx="625150" cy="3284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9126844" y="2684713"/>
            <a:ext cx="0" cy="72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45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16E91B-C7EE-410E-9EF5-81738F7747B7}"/>
              </a:ext>
            </a:extLst>
          </p:cNvPr>
          <p:cNvSpPr/>
          <p:nvPr/>
        </p:nvSpPr>
        <p:spPr>
          <a:xfrm>
            <a:off x="413886" y="262288"/>
            <a:ext cx="4562375" cy="6333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8E2D8-0281-42A5-964A-DA955DDAD6A0}"/>
              </a:ext>
            </a:extLst>
          </p:cNvPr>
          <p:cNvSpPr/>
          <p:nvPr/>
        </p:nvSpPr>
        <p:spPr>
          <a:xfrm>
            <a:off x="519764" y="385011"/>
            <a:ext cx="4379495" cy="609279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FC9C7-FEDF-46BA-BAE9-BE4FA11750EB}"/>
              </a:ext>
            </a:extLst>
          </p:cNvPr>
          <p:cNvSpPr txBox="1"/>
          <p:nvPr/>
        </p:nvSpPr>
        <p:spPr>
          <a:xfrm>
            <a:off x="519764" y="458441"/>
            <a:ext cx="318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[</a:t>
            </a:r>
            <a:r>
              <a:rPr lang="ko-KR" altLang="en-US" sz="1600" dirty="0" smtClean="0">
                <a:solidFill>
                  <a:schemeClr val="bg1"/>
                </a:solidFill>
              </a:rPr>
              <a:t>날짜</a:t>
            </a:r>
            <a:r>
              <a:rPr lang="en-US" altLang="ko-KR" sz="1600" dirty="0" smtClean="0">
                <a:solidFill>
                  <a:schemeClr val="bg1"/>
                </a:solidFill>
              </a:rPr>
              <a:t>] Server &gt;&gt; </a:t>
            </a:r>
            <a:r>
              <a:rPr lang="ko-KR" altLang="en-US" sz="1600" dirty="0" smtClean="0">
                <a:solidFill>
                  <a:schemeClr val="bg1"/>
                </a:solidFill>
              </a:rPr>
              <a:t>서버 가동 완료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8788D-E320-42E7-B75D-182E1A179B44}"/>
              </a:ext>
            </a:extLst>
          </p:cNvPr>
          <p:cNvSpPr txBox="1"/>
          <p:nvPr/>
        </p:nvSpPr>
        <p:spPr>
          <a:xfrm>
            <a:off x="519764" y="827773"/>
            <a:ext cx="3873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[</a:t>
            </a:r>
            <a:r>
              <a:rPr lang="ko-KR" altLang="en-US" sz="1600" dirty="0" smtClean="0">
                <a:solidFill>
                  <a:schemeClr val="bg1"/>
                </a:solidFill>
              </a:rPr>
              <a:t>날짜</a:t>
            </a:r>
            <a:r>
              <a:rPr lang="en-US" altLang="ko-KR" sz="1600" dirty="0" smtClean="0">
                <a:solidFill>
                  <a:schemeClr val="bg1"/>
                </a:solidFill>
              </a:rPr>
              <a:t>] 222.176.25.15 &gt;&gt; </a:t>
            </a:r>
            <a:r>
              <a:rPr lang="ko-KR" altLang="en-US" sz="1600" dirty="0" smtClean="0">
                <a:solidFill>
                  <a:schemeClr val="bg1"/>
                </a:solidFill>
              </a:rPr>
              <a:t>기상 정보 요청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692636-61DE-452A-9B85-C2910D3AA412}"/>
              </a:ext>
            </a:extLst>
          </p:cNvPr>
          <p:cNvSpPr/>
          <p:nvPr/>
        </p:nvSpPr>
        <p:spPr>
          <a:xfrm>
            <a:off x="413886" y="6179419"/>
            <a:ext cx="4562375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로그 저장</a:t>
            </a:r>
          </a:p>
        </p:txBody>
      </p:sp>
    </p:spTree>
    <p:extLst>
      <p:ext uri="{BB962C8B-B14F-4D97-AF65-F5344CB8AC3E}">
        <p14:creationId xmlns:p14="http://schemas.microsoft.com/office/powerpoint/2010/main" val="381247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46813" y="440574"/>
            <a:ext cx="2528428" cy="706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/>
              <a:t>클라이언트 세부동작 순서</a:t>
            </a:r>
            <a:endParaRPr lang="en-US" altLang="ko-KR" sz="1500" dirty="0"/>
          </a:p>
        </p:txBody>
      </p:sp>
      <p:sp>
        <p:nvSpPr>
          <p:cNvPr id="6" name="직사각형 5"/>
          <p:cNvSpPr/>
          <p:nvPr/>
        </p:nvSpPr>
        <p:spPr>
          <a:xfrm>
            <a:off x="673327" y="1720736"/>
            <a:ext cx="1986743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클라이언트 실행</a:t>
            </a:r>
            <a:endParaRPr lang="ko-KR" altLang="en-US" sz="1100" dirty="0"/>
          </a:p>
        </p:txBody>
      </p:sp>
      <p:sp>
        <p:nvSpPr>
          <p:cNvPr id="7" name="순서도: 판단 6"/>
          <p:cNvSpPr/>
          <p:nvPr/>
        </p:nvSpPr>
        <p:spPr>
          <a:xfrm>
            <a:off x="2992580" y="1583576"/>
            <a:ext cx="2693323" cy="689956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사용자 지역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정보가 있는가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6018412" y="1720736"/>
            <a:ext cx="1986743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사용자 지역 정보 로드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9562541" y="1720736"/>
            <a:ext cx="1986743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사용자 지역 정보와 함께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서버에 기상 정보 요청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2660070" y="1928554"/>
            <a:ext cx="33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</p:cNvCxnSpPr>
          <p:nvPr/>
        </p:nvCxnSpPr>
        <p:spPr>
          <a:xfrm>
            <a:off x="5685903" y="1928554"/>
            <a:ext cx="33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  <a:endCxn id="9" idx="1"/>
          </p:cNvCxnSpPr>
          <p:nvPr/>
        </p:nvCxnSpPr>
        <p:spPr>
          <a:xfrm>
            <a:off x="8005155" y="1928554"/>
            <a:ext cx="155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2303" y="147825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Y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881596" y="2365263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</a:t>
            </a:r>
            <a:endParaRPr lang="ko-KR" altLang="en-US" sz="1100" dirty="0"/>
          </a:p>
        </p:txBody>
      </p:sp>
      <p:cxnSp>
        <p:nvCxnSpPr>
          <p:cNvPr id="16" name="꺾인 연결선 15"/>
          <p:cNvCxnSpPr>
            <a:stCxn id="7" idx="2"/>
            <a:endCxn id="17" idx="1"/>
          </p:cNvCxnSpPr>
          <p:nvPr/>
        </p:nvCxnSpPr>
        <p:spPr>
          <a:xfrm rot="16200000" flipH="1">
            <a:off x="4176206" y="2436568"/>
            <a:ext cx="552795" cy="226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565964" y="2618509"/>
            <a:ext cx="1986743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서버로부터 지역목록 받아옴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6746007" y="2618509"/>
            <a:ext cx="1986743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지역 정보 입력 및 저장을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위한 </a:t>
            </a:r>
            <a:r>
              <a:rPr lang="en-US" altLang="ko-KR" sz="1100" dirty="0" smtClean="0"/>
              <a:t>GUI </a:t>
            </a:r>
            <a:r>
              <a:rPr lang="ko-KR" altLang="en-US" sz="1100" dirty="0" smtClean="0"/>
              <a:t>표시</a:t>
            </a:r>
            <a:endParaRPr lang="ko-KR" altLang="en-US" sz="1100" dirty="0"/>
          </a:p>
        </p:txBody>
      </p:sp>
      <p:cxnSp>
        <p:nvCxnSpPr>
          <p:cNvPr id="22" name="직선 화살표 연결선 21"/>
          <p:cNvCxnSpPr>
            <a:stCxn id="17" idx="3"/>
            <a:endCxn id="21" idx="1"/>
          </p:cNvCxnSpPr>
          <p:nvPr/>
        </p:nvCxnSpPr>
        <p:spPr>
          <a:xfrm>
            <a:off x="6552707" y="2826327"/>
            <a:ext cx="19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8732750" y="2826327"/>
            <a:ext cx="19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926050" y="2618509"/>
            <a:ext cx="1986743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입력 종료 시</a:t>
            </a:r>
            <a:endParaRPr lang="ko-KR" altLang="en-US" sz="1100" dirty="0"/>
          </a:p>
        </p:txBody>
      </p:sp>
      <p:cxnSp>
        <p:nvCxnSpPr>
          <p:cNvPr id="58" name="꺾인 연결선 57"/>
          <p:cNvCxnSpPr>
            <a:stCxn id="55" idx="3"/>
          </p:cNvCxnSpPr>
          <p:nvPr/>
        </p:nvCxnSpPr>
        <p:spPr>
          <a:xfrm flipV="1">
            <a:off x="10912793" y="2136372"/>
            <a:ext cx="302603" cy="689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73327" y="3465560"/>
            <a:ext cx="1986743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메인 메뉴 프레임 활성화</a:t>
            </a:r>
            <a:endParaRPr lang="ko-KR" altLang="en-US" sz="1100" dirty="0"/>
          </a:p>
        </p:txBody>
      </p:sp>
      <p:cxnSp>
        <p:nvCxnSpPr>
          <p:cNvPr id="62" name="꺾인 연결선 61"/>
          <p:cNvCxnSpPr>
            <a:stCxn id="9" idx="3"/>
            <a:endCxn id="60" idx="0"/>
          </p:cNvCxnSpPr>
          <p:nvPr/>
        </p:nvCxnSpPr>
        <p:spPr>
          <a:xfrm flipH="1">
            <a:off x="1666699" y="1928554"/>
            <a:ext cx="9882585" cy="1537006"/>
          </a:xfrm>
          <a:prstGeom prst="bentConnector4">
            <a:avLst>
              <a:gd name="adj1" fmla="val -2313"/>
              <a:gd name="adj2" fmla="val 828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2660070" y="3670495"/>
            <a:ext cx="33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992580" y="3465560"/>
            <a:ext cx="1986743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기상정보를 </a:t>
            </a:r>
            <a:r>
              <a:rPr lang="en-US" altLang="ko-KR" sz="1100" dirty="0" smtClean="0"/>
              <a:t>GUI</a:t>
            </a:r>
            <a:r>
              <a:rPr lang="ko-KR" altLang="en-US" sz="1100" dirty="0" smtClean="0"/>
              <a:t>에 설정</a:t>
            </a:r>
            <a:endParaRPr lang="ko-KR" altLang="en-US" sz="1100" dirty="0"/>
          </a:p>
        </p:txBody>
      </p:sp>
      <p:sp>
        <p:nvSpPr>
          <p:cNvPr id="67" name="직사각형 66"/>
          <p:cNvSpPr/>
          <p:nvPr/>
        </p:nvSpPr>
        <p:spPr>
          <a:xfrm>
            <a:off x="5311833" y="3465560"/>
            <a:ext cx="1986743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사용자가 정보확인</a:t>
            </a:r>
            <a:endParaRPr lang="ko-KR" altLang="en-US" sz="1100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979323" y="3670495"/>
            <a:ext cx="33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73327" y="4376056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event1</a:t>
            </a:r>
            <a:endParaRPr lang="ko-KR" altLang="en-US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673327" y="4716890"/>
            <a:ext cx="2116526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사용자가 새로고침 버튼 클릭</a:t>
            </a:r>
            <a:endParaRPr lang="ko-KR" altLang="en-US" sz="11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2789853" y="4920797"/>
            <a:ext cx="33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122363" y="4716890"/>
            <a:ext cx="2116526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사용자 지역 정보와 함께 서버에 기상 정보 요청</a:t>
            </a:r>
            <a:endParaRPr lang="ko-KR" altLang="en-US" sz="1100" dirty="0"/>
          </a:p>
        </p:txBody>
      </p:sp>
      <p:sp>
        <p:nvSpPr>
          <p:cNvPr id="75" name="직사각형 74"/>
          <p:cNvSpPr/>
          <p:nvPr/>
        </p:nvSpPr>
        <p:spPr>
          <a:xfrm>
            <a:off x="5571399" y="4724865"/>
            <a:ext cx="1986743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기상정보를 </a:t>
            </a:r>
            <a:r>
              <a:rPr lang="en-US" altLang="ko-KR" sz="1100" dirty="0" smtClean="0"/>
              <a:t>GUI</a:t>
            </a:r>
            <a:r>
              <a:rPr lang="ko-KR" altLang="en-US" sz="1100" dirty="0" smtClean="0"/>
              <a:t>에 설정</a:t>
            </a:r>
            <a:endParaRPr lang="ko-KR" altLang="en-US" sz="1100" dirty="0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5238889" y="4920797"/>
            <a:ext cx="33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889045" y="4712979"/>
            <a:ext cx="1986743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사용자가 정보확인</a:t>
            </a:r>
            <a:endParaRPr lang="ko-KR" altLang="en-US" sz="11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7556535" y="4932683"/>
            <a:ext cx="33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73327" y="5342555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event2</a:t>
            </a:r>
            <a:endParaRPr lang="ko-KR" altLang="en-US" sz="1100" dirty="0"/>
          </a:p>
        </p:txBody>
      </p:sp>
      <p:sp>
        <p:nvSpPr>
          <p:cNvPr id="80" name="직사각형 79"/>
          <p:cNvSpPr/>
          <p:nvPr/>
        </p:nvSpPr>
        <p:spPr>
          <a:xfrm>
            <a:off x="673327" y="5684060"/>
            <a:ext cx="2449036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사용자가 지역정보 수정 버튼 클릭</a:t>
            </a:r>
            <a:endParaRPr lang="ko-KR" altLang="en-US" sz="1100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3122363" y="5919173"/>
            <a:ext cx="33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454873" y="5684060"/>
            <a:ext cx="2116526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지역 정보 입력 및 저장을 위한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GUI </a:t>
            </a:r>
            <a:r>
              <a:rPr lang="ko-KR" altLang="en-US" sz="1100" dirty="0" smtClean="0"/>
              <a:t>표시</a:t>
            </a:r>
            <a:endParaRPr lang="en-US" altLang="ko-KR" sz="1100" dirty="0" smtClean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5559335" y="5889588"/>
            <a:ext cx="19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752635" y="5681770"/>
            <a:ext cx="1986743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입력 종료 시</a:t>
            </a:r>
            <a:endParaRPr lang="ko-KR" altLang="en-US" sz="1100" dirty="0"/>
          </a:p>
        </p:txBody>
      </p:sp>
      <p:sp>
        <p:nvSpPr>
          <p:cNvPr id="87" name="직사각형 86"/>
          <p:cNvSpPr/>
          <p:nvPr/>
        </p:nvSpPr>
        <p:spPr>
          <a:xfrm>
            <a:off x="7920614" y="5681770"/>
            <a:ext cx="1986743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기상정보를 </a:t>
            </a:r>
            <a:r>
              <a:rPr lang="en-US" altLang="ko-KR" sz="1100" dirty="0" smtClean="0"/>
              <a:t>GUI</a:t>
            </a:r>
            <a:r>
              <a:rPr lang="ko-KR" altLang="en-US" sz="1100" dirty="0" smtClean="0"/>
              <a:t>에 설정</a:t>
            </a:r>
            <a:endParaRPr lang="ko-KR" altLang="en-US" sz="1100" dirty="0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7739378" y="5889588"/>
            <a:ext cx="19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10147377" y="5676004"/>
            <a:ext cx="1986743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사용자가 정보확인</a:t>
            </a:r>
            <a:endParaRPr lang="ko-KR" altLang="en-US" sz="1100" dirty="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889514" y="5895708"/>
            <a:ext cx="25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5127" y="1082351"/>
            <a:ext cx="2817844" cy="17448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95127" y="2472612"/>
            <a:ext cx="2817844" cy="354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/>
              <a:t>확인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5136" y="1638982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확인용 메시지입니다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0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5127" y="1082351"/>
            <a:ext cx="2817844" cy="17448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95127" y="2472612"/>
            <a:ext cx="2817844" cy="354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/>
              <a:t>확인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5136" y="1638982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확인용 메시지입니다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86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5127" y="1082351"/>
            <a:ext cx="2817844" cy="30137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21821" y="3573626"/>
            <a:ext cx="1364453" cy="339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65279" y="128441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지역 선택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00169" y="215871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도</a:t>
            </a:r>
            <a:r>
              <a:rPr lang="en-US" altLang="ko-KR" sz="1200" dirty="0" smtClean="0">
                <a:solidFill>
                  <a:schemeClr val="bg1"/>
                </a:solidFill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</a:rPr>
              <a:t>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0169" y="269933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세부 선택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5470" y="2175493"/>
            <a:ext cx="1436914" cy="2769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/>
              <a:t>콤보박스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105470" y="2699333"/>
            <a:ext cx="1436914" cy="2769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/>
              <a:t>콤보박스</a:t>
            </a:r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528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47787" y="345233"/>
            <a:ext cx="3937518" cy="604623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7787" y="345233"/>
            <a:ext cx="1969853" cy="625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오늘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16546" y="345233"/>
            <a:ext cx="1969853" cy="62515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내일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546693" y="1463026"/>
            <a:ext cx="3938612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21338" y="107820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강원도 강릉시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220762" y="1078205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1546693" y="3086552"/>
            <a:ext cx="3938612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65102" y="3086552"/>
            <a:ext cx="120203" cy="33049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38" y="1583937"/>
            <a:ext cx="1009971" cy="10099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31309" y="1955670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5º</a:t>
            </a:r>
            <a:endParaRPr lang="ko-KR" alt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04860" y="16514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흐림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0652" y="164364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강수확률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0652" y="19504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습도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0652" y="22747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풍속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1221" y="1643646"/>
            <a:ext cx="40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</a:rPr>
              <a:t>0%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01221" y="1950422"/>
            <a:ext cx="498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</a:rPr>
              <a:t>60%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08247" y="227478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</a:rPr>
              <a:t>0.9m/s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46693" y="3086552"/>
            <a:ext cx="3818409" cy="836042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38" y="3228010"/>
            <a:ext cx="450057" cy="45005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592129" y="3645595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15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시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70080" y="3476318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6</a:t>
            </a:r>
            <a:r>
              <a:rPr lang="en-US" altLang="ko-KR" sz="1600" b="1" dirty="0" smtClean="0"/>
              <a:t>º</a:t>
            </a:r>
            <a:endParaRPr lang="ko-KR" alt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70080" y="31742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흐림</a:t>
            </a:r>
            <a:endParaRPr lang="ko-KR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782546" y="308499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강수확률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91995" y="337144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습도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91995" y="367806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풍속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46937" y="3084999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10%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8527" y="3392583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0%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6384" y="3684650"/>
            <a:ext cx="559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.9m/s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46693" y="3924149"/>
            <a:ext cx="3818409" cy="836042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38" y="4065607"/>
            <a:ext cx="450057" cy="45005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592129" y="448319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18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시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70080" y="4313915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8</a:t>
            </a:r>
            <a:r>
              <a:rPr lang="en-US" altLang="ko-KR" sz="1600" b="1" dirty="0" smtClean="0"/>
              <a:t>º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70080" y="40118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흐림</a:t>
            </a:r>
            <a:endParaRPr lang="ko-KR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782546" y="392259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강수확률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91995" y="420904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습도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91995" y="451566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풍속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0600" y="3922596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0%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48527" y="4230180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0%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06384" y="4522247"/>
            <a:ext cx="559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2.1m/s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546693" y="4753079"/>
            <a:ext cx="3818409" cy="836042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38" y="4894537"/>
            <a:ext cx="450057" cy="45005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592129" y="531212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21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시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70080" y="5142845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4</a:t>
            </a:r>
            <a:r>
              <a:rPr lang="en-US" altLang="ko-KR" sz="1600" b="1" dirty="0" smtClean="0"/>
              <a:t>º</a:t>
            </a:r>
            <a:endParaRPr lang="ko-KR" alt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070080" y="48407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흐림</a:t>
            </a:r>
            <a:endParaRPr lang="ko-KR" alt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782546" y="47515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강수확률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91995" y="503797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습도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91995" y="534459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풍속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80600" y="4751526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0%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48527" y="5059110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0%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06384" y="5351177"/>
            <a:ext cx="559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1.3m/s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022241" y="345233"/>
            <a:ext cx="3937518" cy="604623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6022241" y="345233"/>
            <a:ext cx="1969853" cy="6251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오늘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991000" y="345233"/>
            <a:ext cx="1969853" cy="625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내일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6021147" y="1463026"/>
            <a:ext cx="3938612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095792" y="107820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강원도 강릉시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8695216" y="1078205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13</a:t>
            </a:r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6021147" y="3086552"/>
            <a:ext cx="3938612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9839556" y="2264144"/>
            <a:ext cx="120203" cy="4127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6021147" y="3086552"/>
            <a:ext cx="3818409" cy="836042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92" y="3228010"/>
            <a:ext cx="450057" cy="450057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6066583" y="3645595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03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시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544534" y="3476318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5º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544534" y="31742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흐림</a:t>
            </a:r>
            <a:endParaRPr lang="ko-KR" alt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8257000" y="308499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강수확률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266449" y="337144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습도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266449" y="367806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풍속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55054" y="3084999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0%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22981" y="3392583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60%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180838" y="3684650"/>
            <a:ext cx="559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3.6m/s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021147" y="3924149"/>
            <a:ext cx="3818409" cy="836042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92" y="4065607"/>
            <a:ext cx="450057" cy="45005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6066583" y="448319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06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시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544534" y="4313915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º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44534" y="40118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흐림</a:t>
            </a:r>
            <a:endParaRPr lang="ko-KR" altLang="en-US" sz="12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8257000" y="392259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강수확률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66449" y="420904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습도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66449" y="451566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풍속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255054" y="3922596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0%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222981" y="4230180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40%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180838" y="4522247"/>
            <a:ext cx="559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2.4m/s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021147" y="4753079"/>
            <a:ext cx="3818409" cy="836042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92" y="4894537"/>
            <a:ext cx="450057" cy="450057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6066583" y="531212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09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시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544534" y="5142845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6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º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544534" y="48407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흐림</a:t>
            </a:r>
            <a:endParaRPr lang="ko-KR" altLang="en-US" sz="12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257000" y="47515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강수확률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66449" y="503797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습도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266449" y="534459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풍속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55054" y="4751526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0%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222981" y="5059110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0%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180838" y="5351177"/>
            <a:ext cx="559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1.5m/s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021147" y="2265697"/>
            <a:ext cx="3818409" cy="836042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92" y="2407155"/>
            <a:ext cx="450057" cy="450057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066583" y="282474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00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시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44534" y="265546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4º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544534" y="23534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흐림</a:t>
            </a:r>
            <a:endParaRPr lang="ko-KR" alt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8257000" y="226414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강수확률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266449" y="255059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습도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266449" y="285721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풍속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221391" y="2264144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30%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222981" y="2571728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30%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180838" y="2863795"/>
            <a:ext cx="559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1.1m/s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743467" y="153465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아침 최저기온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277782" y="153465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낮 최고기온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098532" y="1809243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4º</a:t>
            </a:r>
            <a:endParaRPr lang="ko-KR" altLang="en-US" sz="20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6021147" y="5591099"/>
            <a:ext cx="3818409" cy="836042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92" y="5732557"/>
            <a:ext cx="450057" cy="450057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066583" y="615014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12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시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544534" y="5980865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8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º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544534" y="56788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흐림</a:t>
            </a:r>
            <a:endParaRPr lang="ko-KR" altLang="en-US" sz="12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8257000" y="55895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강수확률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266449" y="587599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습도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266449" y="618261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풍속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255054" y="5589546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0%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222981" y="5897130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0%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80838" y="6189197"/>
            <a:ext cx="559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0.3m/s</a:t>
            </a:r>
            <a:endParaRPr lang="ko-KR" alt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580165" y="1809243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13º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43331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388971" y="993369"/>
            <a:ext cx="1837113" cy="32987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7" name="정육면체 6"/>
          <p:cNvSpPr/>
          <p:nvPr/>
        </p:nvSpPr>
        <p:spPr>
          <a:xfrm>
            <a:off x="1361424" y="993369"/>
            <a:ext cx="1773662" cy="3298712"/>
          </a:xfrm>
          <a:prstGeom prst="cub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클라이언트</a:t>
            </a:r>
          </a:p>
          <a:p>
            <a:pPr algn="ctr"/>
            <a:endParaRPr lang="ko-KR" altLang="en-US" dirty="0"/>
          </a:p>
        </p:txBody>
      </p:sp>
      <p:sp>
        <p:nvSpPr>
          <p:cNvPr id="14" name="대각선 방향의 모서리가 잘린 사각형 13"/>
          <p:cNvSpPr/>
          <p:nvPr/>
        </p:nvSpPr>
        <p:spPr>
          <a:xfrm>
            <a:off x="7524588" y="1792559"/>
            <a:ext cx="1520889" cy="998376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RMI</a:t>
            </a:r>
          </a:p>
          <a:p>
            <a:pPr algn="ctr"/>
            <a:r>
              <a:rPr lang="en-US" altLang="ko-KR" dirty="0" smtClean="0"/>
              <a:t>Interface</a:t>
            </a:r>
            <a:endParaRPr lang="ko-KR" altLang="en-US" dirty="0"/>
          </a:p>
        </p:txBody>
      </p:sp>
      <p:cxnSp>
        <p:nvCxnSpPr>
          <p:cNvPr id="19" name="직선 연결선 18"/>
          <p:cNvCxnSpPr>
            <a:stCxn id="14" idx="0"/>
            <a:endCxn id="5" idx="1"/>
          </p:cNvCxnSpPr>
          <p:nvPr/>
        </p:nvCxnSpPr>
        <p:spPr>
          <a:xfrm>
            <a:off x="9045477" y="2291747"/>
            <a:ext cx="343494" cy="35097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순서도: 데이터 21"/>
          <p:cNvSpPr/>
          <p:nvPr/>
        </p:nvSpPr>
        <p:spPr>
          <a:xfrm>
            <a:off x="7276456" y="3141914"/>
            <a:ext cx="1838131" cy="2868082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RMI</a:t>
            </a:r>
          </a:p>
          <a:p>
            <a:pPr algn="ctr"/>
            <a:r>
              <a:rPr lang="en-US" altLang="ko-KR" dirty="0" smtClean="0"/>
              <a:t>Stub</a:t>
            </a:r>
          </a:p>
          <a:p>
            <a:pPr algn="ctr"/>
            <a:r>
              <a:rPr lang="en-US" altLang="ko-KR" dirty="0" smtClean="0"/>
              <a:t>(RemoteMethod Class)</a:t>
            </a:r>
            <a:endParaRPr lang="ko-KR" altLang="en-US" dirty="0"/>
          </a:p>
        </p:txBody>
      </p:sp>
      <p:sp>
        <p:nvSpPr>
          <p:cNvPr id="27" name="대각선 방향의 모서리가 잘린 사각형 26"/>
          <p:cNvSpPr/>
          <p:nvPr/>
        </p:nvSpPr>
        <p:spPr>
          <a:xfrm>
            <a:off x="3401602" y="2007163"/>
            <a:ext cx="1520889" cy="998376"/>
          </a:xfrm>
          <a:prstGeom prst="snip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RMI</a:t>
            </a:r>
          </a:p>
          <a:p>
            <a:pPr algn="ctr"/>
            <a:r>
              <a:rPr lang="en-US" altLang="ko-KR" dirty="0" smtClean="0"/>
              <a:t>Interface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7" idx="5"/>
            <a:endCxn id="27" idx="2"/>
          </p:cNvCxnSpPr>
          <p:nvPr/>
        </p:nvCxnSpPr>
        <p:spPr>
          <a:xfrm>
            <a:off x="3135086" y="2421017"/>
            <a:ext cx="266516" cy="853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0"/>
            <a:endCxn id="22" idx="2"/>
          </p:cNvCxnSpPr>
          <p:nvPr/>
        </p:nvCxnSpPr>
        <p:spPr>
          <a:xfrm>
            <a:off x="4922491" y="2506351"/>
            <a:ext cx="2537778" cy="206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1"/>
            <a:endCxn id="22" idx="0"/>
          </p:cNvCxnSpPr>
          <p:nvPr/>
        </p:nvCxnSpPr>
        <p:spPr>
          <a:xfrm>
            <a:off x="8285033" y="2790935"/>
            <a:ext cx="94302" cy="35097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69157" y="312520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checkConnection()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4922491" y="2202024"/>
            <a:ext cx="2602097" cy="185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74562" y="32004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154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05004" y="1064030"/>
            <a:ext cx="1837113" cy="9809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5" idx="1"/>
          </p:cNvCxnSpPr>
          <p:nvPr/>
        </p:nvCxnSpPr>
        <p:spPr>
          <a:xfrm>
            <a:off x="4015047" y="1554481"/>
            <a:ext cx="6899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</p:cNvCxnSpPr>
          <p:nvPr/>
        </p:nvCxnSpPr>
        <p:spPr>
          <a:xfrm flipV="1">
            <a:off x="6542117" y="1554480"/>
            <a:ext cx="78970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</p:cNvCxnSpPr>
          <p:nvPr/>
        </p:nvCxnSpPr>
        <p:spPr>
          <a:xfrm>
            <a:off x="5623561" y="2044932"/>
            <a:ext cx="0" cy="490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대각선 방향의 모서리가 잘린 사각형 23"/>
          <p:cNvSpPr/>
          <p:nvPr/>
        </p:nvSpPr>
        <p:spPr>
          <a:xfrm>
            <a:off x="4804756" y="2535382"/>
            <a:ext cx="1637607" cy="980902"/>
          </a:xfrm>
          <a:prstGeom prst="snip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동네예보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조회 서비스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API</a:t>
            </a:r>
          </a:p>
          <a:p>
            <a:pPr algn="ctr"/>
            <a:endParaRPr lang="ko-KR" altLang="en-US" sz="1400" dirty="0"/>
          </a:p>
        </p:txBody>
      </p:sp>
      <p:sp>
        <p:nvSpPr>
          <p:cNvPr id="25" name="순서도: 자기 디스크 24"/>
          <p:cNvSpPr/>
          <p:nvPr/>
        </p:nvSpPr>
        <p:spPr>
          <a:xfrm>
            <a:off x="7360920" y="631767"/>
            <a:ext cx="1163782" cy="1903615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500" dirty="0" smtClean="0"/>
          </a:p>
          <a:p>
            <a:pPr algn="ctr"/>
            <a:r>
              <a:rPr lang="en-US" altLang="ko-KR" sz="1500" dirty="0" smtClean="0"/>
              <a:t>DB</a:t>
            </a:r>
            <a:br>
              <a:rPr lang="en-US" altLang="ko-KR" sz="1500" dirty="0" smtClean="0"/>
            </a:br>
            <a:r>
              <a:rPr lang="en-US" altLang="ko-KR" sz="1500" dirty="0" smtClean="0"/>
              <a:t>(</a:t>
            </a:r>
            <a:r>
              <a:rPr lang="ko-KR" altLang="en-US" sz="1500" dirty="0" smtClean="0"/>
              <a:t>지역 좌표 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정보를 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가짐</a:t>
            </a:r>
            <a:r>
              <a:rPr lang="en-US" altLang="ko-KR" sz="1500" dirty="0" smtClean="0"/>
              <a:t>)</a:t>
            </a:r>
            <a:endParaRPr lang="ko-KR" altLang="en-US" sz="1500" dirty="0" smtClean="0"/>
          </a:p>
          <a:p>
            <a:pPr algn="ctr"/>
            <a:endParaRPr lang="ko-KR" altLang="en-US" sz="1500" dirty="0"/>
          </a:p>
        </p:txBody>
      </p:sp>
      <p:sp>
        <p:nvSpPr>
          <p:cNvPr id="26" name="정육면체 25"/>
          <p:cNvSpPr/>
          <p:nvPr/>
        </p:nvSpPr>
        <p:spPr>
          <a:xfrm>
            <a:off x="2369130" y="993370"/>
            <a:ext cx="1654232" cy="1180407"/>
          </a:xfrm>
          <a:prstGeom prst="cub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클라이언트</a:t>
            </a:r>
          </a:p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88157" y="10640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문제없음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6512815" y="167559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96355" y="210549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32035" y="112558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91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46813" y="440574"/>
            <a:ext cx="2161308" cy="706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날씨 시간표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Weather Schedule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48886" y="1720736"/>
            <a:ext cx="1330037" cy="4156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서버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35" y="1720736"/>
            <a:ext cx="1986743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클라이언트 실행</a:t>
            </a:r>
            <a:endParaRPr lang="ko-KR" altLang="en-US" dirty="0"/>
          </a:p>
        </p:txBody>
      </p:sp>
      <p:sp>
        <p:nvSpPr>
          <p:cNvPr id="8" name="순서도: 판단 7"/>
          <p:cNvSpPr/>
          <p:nvPr/>
        </p:nvSpPr>
        <p:spPr>
          <a:xfrm>
            <a:off x="4646813" y="1583576"/>
            <a:ext cx="2693323" cy="689956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사용자 지역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정보가 있는가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672646" y="1720736"/>
            <a:ext cx="1986743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 smtClean="0"/>
              <a:t>사용자 지역 정보 로드</a:t>
            </a:r>
            <a:endParaRPr lang="ko-KR" altLang="en-US" sz="1300" dirty="0"/>
          </a:p>
        </p:txBody>
      </p:sp>
      <p:sp>
        <p:nvSpPr>
          <p:cNvPr id="12" name="직사각형 11"/>
          <p:cNvSpPr/>
          <p:nvPr/>
        </p:nvSpPr>
        <p:spPr>
          <a:xfrm>
            <a:off x="9991899" y="1720736"/>
            <a:ext cx="1986743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사용자 지역 정보와 함께 서버에 기상 정보 요청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5" idx="3"/>
            <a:endCxn id="6" idx="1"/>
          </p:cNvCxnSpPr>
          <p:nvPr/>
        </p:nvCxnSpPr>
        <p:spPr>
          <a:xfrm>
            <a:off x="1778923" y="1928554"/>
            <a:ext cx="465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  <a:endCxn id="8" idx="1"/>
          </p:cNvCxnSpPr>
          <p:nvPr/>
        </p:nvCxnSpPr>
        <p:spPr>
          <a:xfrm>
            <a:off x="4231178" y="1928554"/>
            <a:ext cx="41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3"/>
          </p:cNvCxnSpPr>
          <p:nvPr/>
        </p:nvCxnSpPr>
        <p:spPr>
          <a:xfrm>
            <a:off x="7340136" y="1928554"/>
            <a:ext cx="33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  <a:endCxn id="12" idx="1"/>
          </p:cNvCxnSpPr>
          <p:nvPr/>
        </p:nvCxnSpPr>
        <p:spPr>
          <a:xfrm>
            <a:off x="9659389" y="1928554"/>
            <a:ext cx="33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34626" y="14784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70212" y="22904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26" name="꺾인 연결선 25"/>
          <p:cNvCxnSpPr>
            <a:stCxn id="8" idx="2"/>
            <a:endCxn id="28" idx="1"/>
          </p:cNvCxnSpPr>
          <p:nvPr/>
        </p:nvCxnSpPr>
        <p:spPr>
          <a:xfrm rot="16200000" flipH="1">
            <a:off x="5811634" y="2455372"/>
            <a:ext cx="552795" cy="189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82588" y="2618509"/>
            <a:ext cx="1986743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서버로부터 지역목록 받아옴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38" idx="3"/>
            <a:endCxn id="12" idx="2"/>
          </p:cNvCxnSpPr>
          <p:nvPr/>
        </p:nvCxnSpPr>
        <p:spPr>
          <a:xfrm flipV="1">
            <a:off x="10652760" y="2136372"/>
            <a:ext cx="332511" cy="689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48886" y="3491346"/>
            <a:ext cx="2618510" cy="7065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서버에서 동네예보조회서비스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로 기상 정보 요청</a:t>
            </a:r>
            <a:endParaRPr lang="ko-KR" altLang="en-US" sz="1400" dirty="0"/>
          </a:p>
        </p:txBody>
      </p:sp>
      <p:cxnSp>
        <p:nvCxnSpPr>
          <p:cNvPr id="34" name="꺾인 연결선 33"/>
          <p:cNvCxnSpPr>
            <a:stCxn id="12" idx="3"/>
            <a:endCxn id="32" idx="0"/>
          </p:cNvCxnSpPr>
          <p:nvPr/>
        </p:nvCxnSpPr>
        <p:spPr>
          <a:xfrm flipH="1">
            <a:off x="1758141" y="1928554"/>
            <a:ext cx="10220501" cy="1562792"/>
          </a:xfrm>
          <a:prstGeom prst="bentConnector4">
            <a:avLst>
              <a:gd name="adj1" fmla="val -773"/>
              <a:gd name="adj2" fmla="val 84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66017" y="2618509"/>
            <a:ext cx="1986743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 smtClean="0"/>
              <a:t>지역 정보 입력 및 저장</a:t>
            </a:r>
            <a:endParaRPr lang="ko-KR" altLang="en-US" sz="1300" dirty="0"/>
          </a:p>
        </p:txBody>
      </p:sp>
      <p:cxnSp>
        <p:nvCxnSpPr>
          <p:cNvPr id="43" name="직선 화살표 연결선 42"/>
          <p:cNvCxnSpPr>
            <a:stCxn id="28" idx="3"/>
            <a:endCxn id="38" idx="1"/>
          </p:cNvCxnSpPr>
          <p:nvPr/>
        </p:nvCxnSpPr>
        <p:spPr>
          <a:xfrm>
            <a:off x="8169331" y="2826327"/>
            <a:ext cx="496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381220" y="3643053"/>
            <a:ext cx="1986743" cy="4156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기상정보 파싱 및 가공</a:t>
            </a:r>
            <a:endParaRPr lang="ko-KR" altLang="en-US" sz="1400" dirty="0"/>
          </a:p>
        </p:txBody>
      </p:sp>
      <p:sp>
        <p:nvSpPr>
          <p:cNvPr id="56" name="직사각형 55"/>
          <p:cNvSpPr/>
          <p:nvPr/>
        </p:nvSpPr>
        <p:spPr>
          <a:xfrm>
            <a:off x="5750710" y="3647209"/>
            <a:ext cx="1986743" cy="4156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클라이언트로 전송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8124649" y="3647209"/>
            <a:ext cx="2387087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서버에게 받은 정보 재파싱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448886" y="4638501"/>
            <a:ext cx="2387087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가공해서 </a:t>
            </a:r>
            <a:r>
              <a:rPr lang="en-US" altLang="ko-KR" sz="1400" dirty="0" smtClean="0"/>
              <a:t>GUI</a:t>
            </a:r>
            <a:r>
              <a:rPr lang="ko-KR" altLang="en-US" sz="1400" dirty="0" smtClean="0"/>
              <a:t>로 표시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3190047" y="4638501"/>
            <a:ext cx="2387087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사용자가 지역 변경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3183124" y="5390802"/>
            <a:ext cx="2387087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사용자가 정보 새로고침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5889602" y="5390802"/>
            <a:ext cx="2919067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기상 데이터 다시받기 절차 실행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5889602" y="4638501"/>
            <a:ext cx="2387087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지역 정보 수정 절차 실행</a:t>
            </a:r>
            <a:endParaRPr lang="ko-KR" altLang="en-US" sz="1400" dirty="0"/>
          </a:p>
        </p:txBody>
      </p:sp>
      <p:cxnSp>
        <p:nvCxnSpPr>
          <p:cNvPr id="64" name="직선 화살표 연결선 63"/>
          <p:cNvCxnSpPr>
            <a:stCxn id="32" idx="3"/>
            <a:endCxn id="55" idx="1"/>
          </p:cNvCxnSpPr>
          <p:nvPr/>
        </p:nvCxnSpPr>
        <p:spPr>
          <a:xfrm>
            <a:off x="3067396" y="3844637"/>
            <a:ext cx="313824" cy="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5" idx="3"/>
            <a:endCxn id="56" idx="1"/>
          </p:cNvCxnSpPr>
          <p:nvPr/>
        </p:nvCxnSpPr>
        <p:spPr>
          <a:xfrm>
            <a:off x="5367963" y="3850871"/>
            <a:ext cx="382747" cy="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6" idx="3"/>
            <a:endCxn id="57" idx="1"/>
          </p:cNvCxnSpPr>
          <p:nvPr/>
        </p:nvCxnSpPr>
        <p:spPr>
          <a:xfrm>
            <a:off x="7737453" y="3855027"/>
            <a:ext cx="387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57" idx="3"/>
            <a:endCxn id="58" idx="0"/>
          </p:cNvCxnSpPr>
          <p:nvPr/>
        </p:nvCxnSpPr>
        <p:spPr>
          <a:xfrm flipH="1">
            <a:off x="1642430" y="3855027"/>
            <a:ext cx="8869306" cy="783474"/>
          </a:xfrm>
          <a:prstGeom prst="bentConnector4">
            <a:avLst>
              <a:gd name="adj1" fmla="val -2577"/>
              <a:gd name="adj2" fmla="val 632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8" idx="3"/>
            <a:endCxn id="59" idx="1"/>
          </p:cNvCxnSpPr>
          <p:nvPr/>
        </p:nvCxnSpPr>
        <p:spPr>
          <a:xfrm>
            <a:off x="2835973" y="4846319"/>
            <a:ext cx="35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9" idx="3"/>
            <a:endCxn id="62" idx="1"/>
          </p:cNvCxnSpPr>
          <p:nvPr/>
        </p:nvCxnSpPr>
        <p:spPr>
          <a:xfrm>
            <a:off x="5577134" y="4846319"/>
            <a:ext cx="312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58" idx="3"/>
            <a:endCxn id="60" idx="1"/>
          </p:cNvCxnSpPr>
          <p:nvPr/>
        </p:nvCxnSpPr>
        <p:spPr>
          <a:xfrm>
            <a:off x="2835973" y="4846319"/>
            <a:ext cx="347151" cy="752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0" idx="3"/>
            <a:endCxn id="61" idx="1"/>
          </p:cNvCxnSpPr>
          <p:nvPr/>
        </p:nvCxnSpPr>
        <p:spPr>
          <a:xfrm>
            <a:off x="5570211" y="5598620"/>
            <a:ext cx="319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9040125" y="4975165"/>
            <a:ext cx="2387087" cy="415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/>
              <a:t>GUI </a:t>
            </a:r>
            <a:r>
              <a:rPr lang="ko-KR" altLang="en-US" sz="1400" dirty="0" smtClean="0"/>
              <a:t>새로고침</a:t>
            </a:r>
            <a:endParaRPr lang="ko-KR" altLang="en-US" sz="1400" dirty="0"/>
          </a:p>
        </p:txBody>
      </p:sp>
      <p:cxnSp>
        <p:nvCxnSpPr>
          <p:cNvPr id="86" name="꺾인 연결선 85"/>
          <p:cNvCxnSpPr>
            <a:stCxn id="61" idx="3"/>
            <a:endCxn id="84" idx="1"/>
          </p:cNvCxnSpPr>
          <p:nvPr/>
        </p:nvCxnSpPr>
        <p:spPr>
          <a:xfrm flipV="1">
            <a:off x="8808669" y="5182983"/>
            <a:ext cx="231456" cy="415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62" idx="3"/>
            <a:endCxn id="84" idx="1"/>
          </p:cNvCxnSpPr>
          <p:nvPr/>
        </p:nvCxnSpPr>
        <p:spPr>
          <a:xfrm>
            <a:off x="8276689" y="4846319"/>
            <a:ext cx="763436" cy="336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98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05004" y="1064030"/>
            <a:ext cx="1837113" cy="9809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5" idx="1"/>
          </p:cNvCxnSpPr>
          <p:nvPr/>
        </p:nvCxnSpPr>
        <p:spPr>
          <a:xfrm>
            <a:off x="4015047" y="1554481"/>
            <a:ext cx="6899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</p:cNvCxnSpPr>
          <p:nvPr/>
        </p:nvCxnSpPr>
        <p:spPr>
          <a:xfrm flipV="1">
            <a:off x="6542117" y="1554480"/>
            <a:ext cx="78970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</p:cNvCxnSpPr>
          <p:nvPr/>
        </p:nvCxnSpPr>
        <p:spPr>
          <a:xfrm>
            <a:off x="5623561" y="2044932"/>
            <a:ext cx="0" cy="490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대각선 방향의 모서리가 잘린 사각형 23"/>
          <p:cNvSpPr/>
          <p:nvPr/>
        </p:nvSpPr>
        <p:spPr>
          <a:xfrm>
            <a:off x="4804756" y="2535382"/>
            <a:ext cx="1637607" cy="980902"/>
          </a:xfrm>
          <a:prstGeom prst="snip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동네예보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조회 서비스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API</a:t>
            </a:r>
          </a:p>
          <a:p>
            <a:pPr algn="ctr"/>
            <a:endParaRPr lang="ko-KR" altLang="en-US" sz="1400" dirty="0"/>
          </a:p>
        </p:txBody>
      </p:sp>
      <p:sp>
        <p:nvSpPr>
          <p:cNvPr id="25" name="순서도: 자기 디스크 24"/>
          <p:cNvSpPr/>
          <p:nvPr/>
        </p:nvSpPr>
        <p:spPr>
          <a:xfrm>
            <a:off x="7360920" y="631767"/>
            <a:ext cx="1163782" cy="1903615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500" dirty="0" smtClean="0"/>
          </a:p>
          <a:p>
            <a:pPr algn="ctr"/>
            <a:r>
              <a:rPr lang="en-US" altLang="ko-KR" sz="1500" dirty="0" smtClean="0"/>
              <a:t>DB</a:t>
            </a:r>
            <a:br>
              <a:rPr lang="en-US" altLang="ko-KR" sz="1500" dirty="0" smtClean="0"/>
            </a:br>
            <a:r>
              <a:rPr lang="en-US" altLang="ko-KR" sz="1500" dirty="0" smtClean="0"/>
              <a:t>(</a:t>
            </a:r>
            <a:r>
              <a:rPr lang="ko-KR" altLang="en-US" sz="1500" dirty="0" smtClean="0"/>
              <a:t>지역 좌표 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정보를 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가짐</a:t>
            </a:r>
            <a:r>
              <a:rPr lang="en-US" altLang="ko-KR" sz="1500" dirty="0" smtClean="0"/>
              <a:t>)</a:t>
            </a:r>
            <a:endParaRPr lang="ko-KR" altLang="en-US" sz="1500" dirty="0" smtClean="0"/>
          </a:p>
          <a:p>
            <a:pPr algn="ctr"/>
            <a:endParaRPr lang="ko-KR" altLang="en-US" sz="1500" dirty="0"/>
          </a:p>
        </p:txBody>
      </p:sp>
      <p:sp>
        <p:nvSpPr>
          <p:cNvPr id="26" name="정육면체 25"/>
          <p:cNvSpPr/>
          <p:nvPr/>
        </p:nvSpPr>
        <p:spPr>
          <a:xfrm>
            <a:off x="2369130" y="993370"/>
            <a:ext cx="1654232" cy="1180407"/>
          </a:xfrm>
          <a:prstGeom prst="cub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클라이언트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5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684808" y="0"/>
            <a:ext cx="4822384" cy="6858000"/>
            <a:chOff x="3684808" y="0"/>
            <a:chExt cx="4822384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808" y="0"/>
              <a:ext cx="4822384" cy="68580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779818" y="1787236"/>
              <a:ext cx="3591098" cy="2244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651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자기 디스크 3"/>
          <p:cNvSpPr/>
          <p:nvPr/>
        </p:nvSpPr>
        <p:spPr>
          <a:xfrm>
            <a:off x="3678382" y="698269"/>
            <a:ext cx="1163782" cy="1903615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500" dirty="0" smtClean="0"/>
          </a:p>
          <a:p>
            <a:pPr algn="ctr"/>
            <a:r>
              <a:rPr lang="en-US" altLang="ko-KR" sz="1500" dirty="0" smtClean="0"/>
              <a:t>DB</a:t>
            </a:r>
            <a:br>
              <a:rPr lang="en-US" altLang="ko-KR" sz="1500" dirty="0" smtClean="0"/>
            </a:br>
            <a:r>
              <a:rPr lang="en-US" altLang="ko-KR" sz="1500" dirty="0" smtClean="0"/>
              <a:t>(</a:t>
            </a:r>
            <a:r>
              <a:rPr lang="ko-KR" altLang="en-US" sz="1500" dirty="0" smtClean="0"/>
              <a:t>지역 좌표 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정보를 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가짐</a:t>
            </a:r>
            <a:r>
              <a:rPr lang="en-US" altLang="ko-KR" sz="1500" dirty="0" smtClean="0"/>
              <a:t>)</a:t>
            </a:r>
            <a:endParaRPr lang="ko-KR" altLang="en-US" sz="1500" dirty="0" smtClean="0"/>
          </a:p>
          <a:p>
            <a:pPr algn="ctr"/>
            <a:endParaRPr lang="ko-KR" altLang="en-US" sz="1500" dirty="0"/>
          </a:p>
        </p:txBody>
      </p:sp>
      <p:sp>
        <p:nvSpPr>
          <p:cNvPr id="5" name="직사각형 4"/>
          <p:cNvSpPr/>
          <p:nvPr/>
        </p:nvSpPr>
        <p:spPr>
          <a:xfrm>
            <a:off x="5918663" y="989214"/>
            <a:ext cx="2294312" cy="13383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/>
              <a:t>areaInfo </a:t>
            </a:r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지역정보 테이블</a:t>
            </a:r>
            <a:r>
              <a:rPr lang="en-US" altLang="ko-KR" sz="1400" dirty="0" smtClean="0"/>
              <a:t>)</a:t>
            </a:r>
          </a:p>
        </p:txBody>
      </p:sp>
      <p:cxnSp>
        <p:nvCxnSpPr>
          <p:cNvPr id="8" name="직선 화살표 연결선 7"/>
          <p:cNvCxnSpPr>
            <a:stCxn id="4" idx="4"/>
            <a:endCxn id="5" idx="1"/>
          </p:cNvCxnSpPr>
          <p:nvPr/>
        </p:nvCxnSpPr>
        <p:spPr>
          <a:xfrm>
            <a:off x="4842164" y="1650077"/>
            <a:ext cx="1076499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2"/>
            <a:endCxn id="24" idx="0"/>
          </p:cNvCxnSpPr>
          <p:nvPr/>
        </p:nvCxnSpPr>
        <p:spPr>
          <a:xfrm flipH="1">
            <a:off x="4644048" y="2327563"/>
            <a:ext cx="2421771" cy="79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93825" y="3119345"/>
            <a:ext cx="1500446" cy="5985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/>
              <a:t>City</a:t>
            </a:r>
          </a:p>
          <a:p>
            <a:pPr algn="ctr"/>
            <a:r>
              <a:rPr lang="en-US" altLang="ko-KR" sz="1400" dirty="0" smtClean="0"/>
              <a:t>(ex. </a:t>
            </a:r>
            <a:r>
              <a:rPr lang="ko-KR" altLang="en-US" sz="1400" dirty="0" smtClean="0"/>
              <a:t>서울특별시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65373" y="3119345"/>
            <a:ext cx="1500446" cy="5985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/>
              <a:t>Town</a:t>
            </a:r>
          </a:p>
          <a:p>
            <a:pPr algn="ctr"/>
            <a:r>
              <a:rPr lang="en-US" altLang="ko-KR" sz="1400" dirty="0" smtClean="0"/>
              <a:t>(ex. </a:t>
            </a:r>
            <a:r>
              <a:rPr lang="ko-KR" altLang="en-US" sz="1400" dirty="0" smtClean="0"/>
              <a:t>종로구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236921" y="3119345"/>
            <a:ext cx="1500446" cy="5985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/>
              <a:t>nx</a:t>
            </a:r>
            <a:br>
              <a:rPr lang="en-US" altLang="ko-KR" sz="1400" dirty="0" smtClean="0"/>
            </a:br>
            <a:r>
              <a:rPr lang="en-US" altLang="ko-KR" sz="1400" dirty="0" smtClean="0"/>
              <a:t>(ex. 63)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908469" y="3138043"/>
            <a:ext cx="1500446" cy="5985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/>
              <a:t>ny</a:t>
            </a:r>
            <a:br>
              <a:rPr lang="en-US" altLang="ko-KR" sz="1400" dirty="0" smtClean="0"/>
            </a:br>
            <a:r>
              <a:rPr lang="en-US" altLang="ko-KR" sz="1400" dirty="0" smtClean="0"/>
              <a:t>(ex. 112)</a:t>
            </a:r>
          </a:p>
        </p:txBody>
      </p:sp>
      <p:cxnSp>
        <p:nvCxnSpPr>
          <p:cNvPr id="34" name="직선 화살표 연결선 33"/>
          <p:cNvCxnSpPr>
            <a:stCxn id="5" idx="2"/>
            <a:endCxn id="30" idx="0"/>
          </p:cNvCxnSpPr>
          <p:nvPr/>
        </p:nvCxnSpPr>
        <p:spPr>
          <a:xfrm flipH="1">
            <a:off x="6315596" y="2327563"/>
            <a:ext cx="750223" cy="79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" idx="2"/>
            <a:endCxn id="31" idx="0"/>
          </p:cNvCxnSpPr>
          <p:nvPr/>
        </p:nvCxnSpPr>
        <p:spPr>
          <a:xfrm>
            <a:off x="7065819" y="2327563"/>
            <a:ext cx="921325" cy="79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2"/>
            <a:endCxn id="32" idx="0"/>
          </p:cNvCxnSpPr>
          <p:nvPr/>
        </p:nvCxnSpPr>
        <p:spPr>
          <a:xfrm>
            <a:off x="7065819" y="2327563"/>
            <a:ext cx="2592873" cy="81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6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05004" y="1064030"/>
            <a:ext cx="1837113" cy="9809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5" idx="1"/>
          </p:cNvCxnSpPr>
          <p:nvPr/>
        </p:nvCxnSpPr>
        <p:spPr>
          <a:xfrm>
            <a:off x="4015047" y="1554481"/>
            <a:ext cx="6899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5" idx="3"/>
          </p:cNvCxnSpPr>
          <p:nvPr/>
        </p:nvCxnSpPr>
        <p:spPr>
          <a:xfrm flipV="1">
            <a:off x="6542117" y="1554480"/>
            <a:ext cx="78970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대각선 방향의 모서리가 잘린 사각형 8"/>
          <p:cNvSpPr/>
          <p:nvPr/>
        </p:nvSpPr>
        <p:spPr>
          <a:xfrm>
            <a:off x="7331826" y="1064029"/>
            <a:ext cx="1637607" cy="980902"/>
          </a:xfrm>
          <a:prstGeom prst="snip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동네예보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조회 서비스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API</a:t>
            </a:r>
          </a:p>
          <a:p>
            <a:pPr algn="ctr"/>
            <a:endParaRPr lang="ko-KR" altLang="en-US" sz="1400" dirty="0"/>
          </a:p>
        </p:txBody>
      </p:sp>
      <p:sp>
        <p:nvSpPr>
          <p:cNvPr id="11" name="정육면체 10"/>
          <p:cNvSpPr/>
          <p:nvPr/>
        </p:nvSpPr>
        <p:spPr>
          <a:xfrm>
            <a:off x="2369130" y="993370"/>
            <a:ext cx="1654232" cy="1180407"/>
          </a:xfrm>
          <a:prstGeom prst="cub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클라이언트</a:t>
            </a:r>
          </a:p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100647" y="2202868"/>
            <a:ext cx="2651760" cy="461360"/>
          </a:xfrm>
          <a:prstGeom prst="line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9" idx="1"/>
          </p:cNvCxnSpPr>
          <p:nvPr/>
        </p:nvCxnSpPr>
        <p:spPr>
          <a:xfrm flipV="1">
            <a:off x="5752407" y="2044931"/>
            <a:ext cx="2398223" cy="6192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&quot;없음&quot; 기호 25"/>
          <p:cNvSpPr/>
          <p:nvPr/>
        </p:nvSpPr>
        <p:spPr>
          <a:xfrm>
            <a:off x="5189683" y="2182553"/>
            <a:ext cx="972125" cy="97212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6256" y="2830634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클라이언트에서 동네예보조회 서비스로의</a:t>
            </a:r>
            <a:endParaRPr lang="en-US" altLang="ko-KR" sz="1200" dirty="0" smtClean="0"/>
          </a:p>
          <a:p>
            <a:r>
              <a:rPr lang="ko-KR" altLang="en-US" sz="1200" dirty="0" smtClean="0"/>
              <a:t>직접적인 접근은 불가능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196246" y="466432"/>
            <a:ext cx="2765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서버를 통해서만 기상 정보 획득 가능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605662" y="741743"/>
            <a:ext cx="662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service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key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011439" y="1129265"/>
            <a:ext cx="6864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지역 정보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6117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05004" y="1730659"/>
            <a:ext cx="2451576" cy="9809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서버</a:t>
            </a:r>
            <a:endParaRPr lang="en-US" altLang="ko-KR" sz="1100" dirty="0" smtClean="0"/>
          </a:p>
          <a:p>
            <a:r>
              <a:rPr lang="ko-KR" altLang="en-US" sz="1100" dirty="0" smtClean="0"/>
              <a:t>□ 클라이언트와 통신</a:t>
            </a:r>
            <a:endParaRPr lang="en-US" altLang="ko-KR" sz="1100" dirty="0" smtClean="0"/>
          </a:p>
          <a:p>
            <a:r>
              <a:rPr lang="ko-KR" altLang="en-US" sz="1100" dirty="0" smtClean="0"/>
              <a:t>□ 동네예보조회 서비스 </a:t>
            </a:r>
            <a:r>
              <a:rPr lang="en-US" altLang="ko-KR" sz="1100" dirty="0" smtClean="0"/>
              <a:t>API</a:t>
            </a:r>
            <a:r>
              <a:rPr lang="ko-KR" altLang="en-US" sz="1100" dirty="0" smtClean="0"/>
              <a:t>와 통신</a:t>
            </a:r>
            <a:endParaRPr lang="en-US" altLang="ko-KR" sz="1100" dirty="0"/>
          </a:p>
          <a:p>
            <a:r>
              <a:rPr lang="ko-KR" altLang="en-US" sz="1100" dirty="0" smtClean="0"/>
              <a:t>□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를 통한 지역정보 조회</a:t>
            </a:r>
            <a:endParaRPr lang="en-US" altLang="ko-KR" sz="1100" dirty="0" smtClean="0"/>
          </a:p>
        </p:txBody>
      </p:sp>
      <p:sp>
        <p:nvSpPr>
          <p:cNvPr id="6" name="대각선 방향의 모서리가 잘린 사각형 5"/>
          <p:cNvSpPr/>
          <p:nvPr/>
        </p:nvSpPr>
        <p:spPr>
          <a:xfrm>
            <a:off x="7649067" y="610561"/>
            <a:ext cx="1637607" cy="980902"/>
          </a:xfrm>
          <a:prstGeom prst="snip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동네예보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조회 서비스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API</a:t>
            </a:r>
          </a:p>
          <a:p>
            <a:pPr algn="ctr"/>
            <a:endParaRPr lang="ko-KR" altLang="en-US" sz="1400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2951019" y="395956"/>
            <a:ext cx="1163782" cy="1903615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500" dirty="0" smtClean="0"/>
          </a:p>
          <a:p>
            <a:pPr algn="ctr"/>
            <a:r>
              <a:rPr lang="en-US" altLang="ko-KR" sz="1500" dirty="0" smtClean="0"/>
              <a:t>DB</a:t>
            </a:r>
            <a:br>
              <a:rPr lang="en-US" altLang="ko-KR" sz="1500" dirty="0" smtClean="0"/>
            </a:br>
            <a:r>
              <a:rPr lang="en-US" altLang="ko-KR" sz="1500" dirty="0" smtClean="0"/>
              <a:t>(</a:t>
            </a:r>
            <a:r>
              <a:rPr lang="ko-KR" altLang="en-US" sz="1500" dirty="0" smtClean="0"/>
              <a:t>지역 좌표 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정보를 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가짐</a:t>
            </a:r>
            <a:r>
              <a:rPr lang="en-US" altLang="ko-KR" sz="1500" dirty="0" smtClean="0"/>
              <a:t>)</a:t>
            </a:r>
            <a:endParaRPr lang="ko-KR" altLang="en-US" sz="1500" dirty="0" smtClean="0"/>
          </a:p>
          <a:p>
            <a:pPr algn="ctr"/>
            <a:endParaRPr lang="ko-KR" altLang="en-US" sz="15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83979" y="3251379"/>
            <a:ext cx="1819469" cy="19551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MyDatabase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+ </a:t>
            </a:r>
            <a:r>
              <a:rPr lang="ko-KR" altLang="en-US" sz="1200" dirty="0" smtClean="0"/>
              <a:t>지역목록 전체조회</a:t>
            </a:r>
            <a:endParaRPr lang="en-US" altLang="ko-KR" sz="1200" dirty="0" smtClean="0"/>
          </a:p>
          <a:p>
            <a:r>
              <a:rPr lang="en-US" altLang="ko-KR" sz="1200" dirty="0" smtClean="0"/>
              <a:t>+ </a:t>
            </a:r>
            <a:r>
              <a:rPr lang="ko-KR" altLang="en-US" sz="1200" dirty="0" smtClean="0"/>
              <a:t>지역정보를 토대로 지점좌표 조회</a:t>
            </a:r>
            <a:endParaRPr lang="ko-KR" altLang="en-US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07180" y="3251378"/>
            <a:ext cx="2038061" cy="19551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RemoteMethod</a:t>
            </a:r>
            <a:endParaRPr lang="en-US" altLang="ko-KR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+ </a:t>
            </a:r>
            <a:r>
              <a:rPr lang="ko-KR" altLang="en-US" sz="1200" dirty="0" smtClean="0"/>
              <a:t>접속 상태확인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+ </a:t>
            </a:r>
            <a:r>
              <a:rPr lang="ko-KR" altLang="en-US" sz="1200" dirty="0" smtClean="0"/>
              <a:t>전체 지역목록 얻기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+ </a:t>
            </a:r>
            <a:r>
              <a:rPr lang="ko-KR" altLang="en-US" sz="1200" dirty="0" smtClean="0"/>
              <a:t>기상데이터 조회하기</a:t>
            </a:r>
            <a:endParaRPr lang="en-US" altLang="ko-KR" sz="1200" dirty="0"/>
          </a:p>
          <a:p>
            <a:pPr algn="ctr"/>
            <a:endParaRPr lang="en-US" altLang="ko-KR" sz="1200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558135" y="3251379"/>
            <a:ext cx="1856453" cy="19551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Weather</a:t>
            </a:r>
          </a:p>
          <a:p>
            <a:pPr algn="ctr"/>
            <a:endParaRPr lang="en-US" altLang="ko-KR" dirty="0" smtClean="0"/>
          </a:p>
          <a:p>
            <a:r>
              <a:rPr lang="en-US" altLang="ko-KR" sz="1200" dirty="0" smtClean="0"/>
              <a:t>+ </a:t>
            </a:r>
            <a:r>
              <a:rPr lang="ko-KR" altLang="en-US" sz="1200" dirty="0" smtClean="0"/>
              <a:t>지점좌표를 </a:t>
            </a:r>
            <a:endParaRPr lang="en-US" altLang="ko-KR" sz="1200" dirty="0" smtClean="0"/>
          </a:p>
          <a:p>
            <a:r>
              <a:rPr lang="ko-KR" altLang="en-US" sz="1200" dirty="0" smtClean="0"/>
              <a:t>이용하여 가장 최신의 기상 데이터를</a:t>
            </a:r>
            <a:endParaRPr lang="en-US" altLang="ko-KR" sz="1200" dirty="0" smtClean="0"/>
          </a:p>
          <a:p>
            <a:r>
              <a:rPr lang="ko-KR" altLang="en-US" sz="1200" dirty="0" smtClean="0"/>
              <a:t>가져옴</a:t>
            </a:r>
            <a:endParaRPr lang="en-US" altLang="ko-KR" sz="1200" dirty="0" smtClean="0"/>
          </a:p>
          <a:p>
            <a:pPr algn="ctr"/>
            <a:endParaRPr lang="ko-KR" altLang="en-US" sz="1200" dirty="0"/>
          </a:p>
        </p:txBody>
      </p:sp>
      <p:cxnSp>
        <p:nvCxnSpPr>
          <p:cNvPr id="27" name="꺾인 연결선 26"/>
          <p:cNvCxnSpPr>
            <a:stCxn id="4" idx="2"/>
            <a:endCxn id="23" idx="0"/>
          </p:cNvCxnSpPr>
          <p:nvPr/>
        </p:nvCxnSpPr>
        <p:spPr>
          <a:xfrm rot="5400000">
            <a:off x="4392344" y="1712931"/>
            <a:ext cx="539818" cy="2537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4" idx="2"/>
            <a:endCxn id="25" idx="0"/>
          </p:cNvCxnSpPr>
          <p:nvPr/>
        </p:nvCxnSpPr>
        <p:spPr>
          <a:xfrm rot="16200000" flipH="1">
            <a:off x="6938668" y="1703685"/>
            <a:ext cx="539818" cy="2555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4" idx="2"/>
            <a:endCxn id="24" idx="0"/>
          </p:cNvCxnSpPr>
          <p:nvPr/>
        </p:nvCxnSpPr>
        <p:spPr>
          <a:xfrm flipH="1">
            <a:off x="5926211" y="2711561"/>
            <a:ext cx="4581" cy="53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041780" y="2155371"/>
            <a:ext cx="0" cy="1096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9060024" y="1591463"/>
            <a:ext cx="0" cy="1659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4" idx="2"/>
          </p:cNvCxnSpPr>
          <p:nvPr/>
        </p:nvCxnSpPr>
        <p:spPr>
          <a:xfrm flipH="1">
            <a:off x="5926210" y="5206481"/>
            <a:ext cx="1" cy="597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정육면체 46"/>
          <p:cNvSpPr/>
          <p:nvPr/>
        </p:nvSpPr>
        <p:spPr>
          <a:xfrm>
            <a:off x="5099094" y="5803641"/>
            <a:ext cx="1654232" cy="667479"/>
          </a:xfrm>
          <a:prstGeom prst="cub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클라이언트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13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05890" y="1850325"/>
            <a:ext cx="1789441" cy="35082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MyDatabase</a:t>
            </a:r>
          </a:p>
          <a:p>
            <a:pPr algn="ctr"/>
            <a:r>
              <a:rPr lang="en-US" altLang="ko-KR" dirty="0" smtClean="0"/>
              <a:t>Class</a:t>
            </a:r>
          </a:p>
          <a:p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52531" y="1091682"/>
            <a:ext cx="1558212" cy="2088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지역정보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전체조회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752531" y="4223994"/>
            <a:ext cx="1558212" cy="19836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특정 지역에 대한 지점좌표 조회</a:t>
            </a:r>
            <a:endParaRPr lang="ko-KR" altLang="en-US" sz="1400" dirty="0"/>
          </a:p>
        </p:txBody>
      </p:sp>
      <p:cxnSp>
        <p:nvCxnSpPr>
          <p:cNvPr id="9" name="꺾인 연결선 8"/>
          <p:cNvCxnSpPr>
            <a:stCxn id="5" idx="3"/>
            <a:endCxn id="6" idx="1"/>
          </p:cNvCxnSpPr>
          <p:nvPr/>
        </p:nvCxnSpPr>
        <p:spPr>
          <a:xfrm flipV="1">
            <a:off x="2295331" y="2135786"/>
            <a:ext cx="457200" cy="14686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3"/>
            <a:endCxn id="7" idx="1"/>
          </p:cNvCxnSpPr>
          <p:nvPr/>
        </p:nvCxnSpPr>
        <p:spPr>
          <a:xfrm>
            <a:off x="2295331" y="3604432"/>
            <a:ext cx="457200" cy="16113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자기 디스크 13"/>
          <p:cNvSpPr/>
          <p:nvPr/>
        </p:nvSpPr>
        <p:spPr>
          <a:xfrm>
            <a:off x="9547337" y="1091681"/>
            <a:ext cx="1163782" cy="5115941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500" dirty="0" smtClean="0"/>
          </a:p>
          <a:p>
            <a:pPr algn="ctr"/>
            <a:r>
              <a:rPr lang="ko-KR" altLang="en-US" sz="1500" dirty="0" smtClean="0"/>
              <a:t>데이터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베이스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endParaRPr lang="ko-KR" altLang="en-US" sz="15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310743" y="1380931"/>
            <a:ext cx="5355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58933" y="869691"/>
            <a:ext cx="3046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SELECT distinct city FROM areaInfo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도시목록 조회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310743" y="1922106"/>
            <a:ext cx="5236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09673" y="161432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도시 목록들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310743" y="2435290"/>
            <a:ext cx="5236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62828" y="1940280"/>
            <a:ext cx="428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SELECT town FROM areainfo where city = ‘</a:t>
            </a:r>
            <a:r>
              <a:rPr lang="ko-KR" altLang="en-US" sz="1400" dirty="0" smtClean="0">
                <a:solidFill>
                  <a:srgbClr val="C00000"/>
                </a:solidFill>
              </a:rPr>
              <a:t>도시명</a:t>
            </a:r>
            <a:r>
              <a:rPr lang="en-US" altLang="ko-KR" sz="1400" dirty="0" smtClean="0">
                <a:solidFill>
                  <a:srgbClr val="C00000"/>
                </a:solidFill>
              </a:rPr>
              <a:t>’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각 도시마다 동네목록 조회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310743" y="2930301"/>
            <a:ext cx="5236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9673" y="262252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동네 목록들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310743" y="4553339"/>
            <a:ext cx="5236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48284" y="3808740"/>
            <a:ext cx="37328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SELECT nx, ny FROM areaInfo 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where city = ‘</a:t>
            </a:r>
            <a:r>
              <a:rPr lang="ko-KR" altLang="en-US" sz="1400" dirty="0" smtClean="0">
                <a:solidFill>
                  <a:srgbClr val="C00000"/>
                </a:solidFill>
              </a:rPr>
              <a:t>도시명</a:t>
            </a:r>
            <a:r>
              <a:rPr lang="en-US" altLang="ko-KR" sz="1400" dirty="0" smtClean="0">
                <a:solidFill>
                  <a:srgbClr val="C00000"/>
                </a:solidFill>
              </a:rPr>
              <a:t>‘ and town = ‘</a:t>
            </a:r>
            <a:r>
              <a:rPr lang="ko-KR" altLang="en-US" sz="1400" dirty="0" smtClean="0">
                <a:solidFill>
                  <a:srgbClr val="C00000"/>
                </a:solidFill>
              </a:rPr>
              <a:t>동네명</a:t>
            </a:r>
            <a:r>
              <a:rPr lang="en-US" altLang="ko-KR" sz="1400" dirty="0" smtClean="0">
                <a:solidFill>
                  <a:srgbClr val="C00000"/>
                </a:solidFill>
              </a:rPr>
              <a:t>＇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도시명과 동네명으로 지점좌표 조회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310743" y="5358538"/>
            <a:ext cx="5236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45587" y="5061919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지점좌표 정보</a:t>
            </a:r>
            <a:r>
              <a:rPr lang="en-US" altLang="ko-KR" sz="1400" dirty="0" smtClean="0"/>
              <a:t>(nx, ny)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043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잘린 사각형 3"/>
          <p:cNvSpPr/>
          <p:nvPr/>
        </p:nvSpPr>
        <p:spPr>
          <a:xfrm>
            <a:off x="6464075" y="2905891"/>
            <a:ext cx="1637607" cy="980902"/>
          </a:xfrm>
          <a:prstGeom prst="snip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동네예보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조회 서비스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API</a:t>
            </a:r>
          </a:p>
          <a:p>
            <a:pPr algn="ctr"/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0657" y="2357410"/>
            <a:ext cx="1229603" cy="16859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Weather</a:t>
            </a:r>
          </a:p>
          <a:p>
            <a:pPr algn="ctr"/>
            <a:r>
              <a:rPr lang="en-US" altLang="ko-KR" dirty="0" smtClean="0"/>
              <a:t>Class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07502" y="2631694"/>
            <a:ext cx="1287625" cy="11374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기상 정보 얻기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파라메터</a:t>
            </a:r>
            <a:r>
              <a:rPr lang="en-US" altLang="ko-KR" sz="1200" dirty="0" smtClean="0"/>
              <a:t>: </a:t>
            </a:r>
          </a:p>
          <a:p>
            <a:pPr algn="ctr"/>
            <a:r>
              <a:rPr lang="ko-KR" altLang="en-US" sz="1200" dirty="0" smtClean="0"/>
              <a:t>지역정보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1390260" y="3200398"/>
            <a:ext cx="3172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264696" y="2034304"/>
            <a:ext cx="1176675" cy="23321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지역정보를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이용하여 </a:t>
            </a:r>
            <a:r>
              <a:rPr lang="en-US" altLang="ko-KR" sz="1200" dirty="0" smtClean="0"/>
              <a:t>MyDatabase </a:t>
            </a:r>
          </a:p>
          <a:p>
            <a:pPr algn="ctr"/>
            <a:r>
              <a:rPr lang="ko-KR" altLang="en-US" sz="1200" dirty="0" smtClean="0"/>
              <a:t>클래스를 통해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지점좌표 획득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94915" y="1359992"/>
            <a:ext cx="1344627" cy="16653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서버시간을</a:t>
            </a:r>
            <a:endParaRPr lang="en-US" altLang="ko-KR" sz="1200" dirty="0"/>
          </a:p>
          <a:p>
            <a:pPr algn="ctr"/>
            <a:r>
              <a:rPr lang="ko-KR" altLang="en-US" sz="1200" dirty="0" smtClean="0"/>
              <a:t>기준으로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가장 최근에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발령된 예보를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확인하기 위해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최신 예보시간 계산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94914" y="3690850"/>
            <a:ext cx="1344627" cy="16653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서비스키</a:t>
            </a:r>
            <a:r>
              <a:rPr lang="ko-KR" altLang="en-US" sz="1200" dirty="0" smtClean="0"/>
              <a:t>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발령 일자</a:t>
            </a:r>
            <a:r>
              <a:rPr lang="en-US" altLang="ko-KR" sz="1200" dirty="0" smtClean="0"/>
              <a:t>, </a:t>
            </a:r>
          </a:p>
          <a:p>
            <a:pPr algn="ctr"/>
            <a:r>
              <a:rPr lang="ko-KR" altLang="en-US" sz="1200" dirty="0" smtClean="0"/>
              <a:t>발령 시간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ko-KR" altLang="en-US" sz="1200" dirty="0" smtClean="0"/>
              <a:t>지점좌표를 이용하여 요청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을 생성하고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UTF-8 </a:t>
            </a:r>
            <a:r>
              <a:rPr lang="ko-KR" altLang="en-US" sz="1200" dirty="0" smtClean="0"/>
              <a:t>로 인코딩</a:t>
            </a:r>
            <a:endParaRPr lang="en-US" altLang="ko-KR" sz="12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8426215" y="2905891"/>
            <a:ext cx="1344627" cy="9974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기상 정보 획득</a:t>
            </a:r>
            <a:endParaRPr lang="en-US" altLang="ko-KR" sz="1200" dirty="0" smtClean="0">
              <a:solidFill>
                <a:srgbClr val="C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095375" y="1694099"/>
            <a:ext cx="1344627" cy="13128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필요한 정보는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오늘과 내일의 기상정보이므로</a:t>
            </a:r>
            <a:endParaRPr lang="en-US" altLang="ko-KR" sz="1200" dirty="0"/>
          </a:p>
          <a:p>
            <a:pPr algn="ctr"/>
            <a:r>
              <a:rPr lang="ko-KR" altLang="en-US" sz="1200" dirty="0" smtClean="0"/>
              <a:t>오늘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내일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일자에 대한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기상정보만 </a:t>
            </a:r>
            <a:r>
              <a:rPr lang="ko-KR" altLang="en-US" sz="1200" dirty="0" smtClean="0">
                <a:solidFill>
                  <a:srgbClr val="C00000"/>
                </a:solidFill>
              </a:rPr>
              <a:t>파싱</a:t>
            </a:r>
            <a:endParaRPr lang="en-US" altLang="ko-KR" sz="1200" dirty="0" smtClean="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095375" y="3690850"/>
            <a:ext cx="1344627" cy="9974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정보 사용이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쉽도록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가공 및 저장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endParaRPr lang="en-US" altLang="ko-KR" sz="1200" dirty="0" smtClean="0"/>
          </a:p>
        </p:txBody>
      </p:sp>
      <p:cxnSp>
        <p:nvCxnSpPr>
          <p:cNvPr id="19" name="직선 화살표 연결선 18"/>
          <p:cNvCxnSpPr>
            <a:stCxn id="6" idx="3"/>
            <a:endCxn id="11" idx="1"/>
          </p:cNvCxnSpPr>
          <p:nvPr/>
        </p:nvCxnSpPr>
        <p:spPr>
          <a:xfrm>
            <a:off x="2995127" y="3200398"/>
            <a:ext cx="26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1" idx="3"/>
            <a:endCxn id="12" idx="1"/>
          </p:cNvCxnSpPr>
          <p:nvPr/>
        </p:nvCxnSpPr>
        <p:spPr>
          <a:xfrm flipV="1">
            <a:off x="4441371" y="2192692"/>
            <a:ext cx="353544" cy="1007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2"/>
            <a:endCxn id="14" idx="0"/>
          </p:cNvCxnSpPr>
          <p:nvPr/>
        </p:nvCxnSpPr>
        <p:spPr>
          <a:xfrm flipH="1">
            <a:off x="5467228" y="3025391"/>
            <a:ext cx="1" cy="66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3"/>
            <a:endCxn id="4" idx="2"/>
          </p:cNvCxnSpPr>
          <p:nvPr/>
        </p:nvCxnSpPr>
        <p:spPr>
          <a:xfrm flipV="1">
            <a:off x="6139541" y="3396342"/>
            <a:ext cx="324534" cy="1127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0"/>
            <a:endCxn id="15" idx="1"/>
          </p:cNvCxnSpPr>
          <p:nvPr/>
        </p:nvCxnSpPr>
        <p:spPr>
          <a:xfrm>
            <a:off x="8101682" y="3396342"/>
            <a:ext cx="324533" cy="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5" idx="3"/>
            <a:endCxn id="16" idx="1"/>
          </p:cNvCxnSpPr>
          <p:nvPr/>
        </p:nvCxnSpPr>
        <p:spPr>
          <a:xfrm flipV="1">
            <a:off x="9770842" y="2350530"/>
            <a:ext cx="324533" cy="10540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6" idx="2"/>
            <a:endCxn id="17" idx="0"/>
          </p:cNvCxnSpPr>
          <p:nvPr/>
        </p:nvCxnSpPr>
        <p:spPr>
          <a:xfrm>
            <a:off x="10767689" y="3006960"/>
            <a:ext cx="0" cy="68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28157" y="436469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정보 요청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64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721</Words>
  <Application>Microsoft Office PowerPoint</Application>
  <PresentationFormat>와이드스크린</PresentationFormat>
  <Paragraphs>322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재욱 전</dc:creator>
  <cp:lastModifiedBy>재욱 전</cp:lastModifiedBy>
  <cp:revision>29</cp:revision>
  <dcterms:created xsi:type="dcterms:W3CDTF">2019-12-14T02:31:28Z</dcterms:created>
  <dcterms:modified xsi:type="dcterms:W3CDTF">2021-02-15T19:11:09Z</dcterms:modified>
</cp:coreProperties>
</file>