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76" r:id="rId4"/>
    <p:sldId id="278" r:id="rId5"/>
    <p:sldId id="277" r:id="rId6"/>
    <p:sldId id="274" r:id="rId7"/>
    <p:sldId id="273" r:id="rId8"/>
    <p:sldId id="272" r:id="rId9"/>
    <p:sldId id="27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02" d="100"/>
          <a:sy n="10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D81C-AB22-74F4-D038-9D1D6664A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FDB69-2728-90F4-22E7-A431FC9A3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CA44-70CA-868F-19E6-C2B5F6ED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30A4-E749-2C1A-1B62-03F1BA6C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C245-34E4-65DE-F46D-E678EDEB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EBD-6807-4001-49CA-504D7468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6A845-F0DB-6D07-36AE-AEC6861C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C60D-89F8-D21B-DE4E-E1E8A77B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B9A3-9472-1595-54FE-DCB298D3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DDB3-CBC3-4F8D-946A-B2775C26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91D24-3014-5687-69EC-5A07DF8D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6686-95AA-51A6-C7F6-DEC44831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E35C-ACC2-40D3-931C-955FA60A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6947-5CD6-3B34-CD07-5B6B822B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AE46-D28E-77D6-1514-7129CE29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CFA4-D2DE-3195-7462-BA537A8B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7CC0-EAFF-1206-5882-CE39674C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B0F2-386C-6DBB-AC92-8EAEB125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1C4B-0AF3-C61B-877C-B4E3726F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9EAD-6C41-BD18-195D-FC1B2C86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DB8C-3770-52EA-DCC2-CC23342F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A3EB-EC67-C27D-9E3E-775CD42A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5B87-EC1B-810E-2800-B08E82ED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D763-7DF4-F2A6-8706-5EAC52CB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7E73-AA7B-6AE5-946D-08750194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1B97-71B4-A33B-A4AD-42E7C26D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2AB7-9B8D-DFC6-6506-AB81DCEE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4024-A70E-4FDA-D976-99042D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ED6F2-638F-D6BE-972F-F138267B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2375E-5DA5-E2DF-4702-98200790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C0C86-FE78-15CE-CFBD-75E8C147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9022-A0A8-3869-85C1-83396227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67E90-332F-0D7D-C50A-887EBEBE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4EE-1859-CBB9-7643-7E125253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B3B2E-5FBC-23EA-B813-7BC9857C0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1C3A-D681-26B7-7C52-7BA1E993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7A3E7-1F3D-878B-F68F-ABE0510B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A2A88-8541-220F-CCFD-9F7FF198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547D-6CE6-EC5E-CD5A-B288B3A8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6890-2F25-0827-86A2-AFDF8FA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65B57-8D9B-3041-A335-22841AD7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C8CEA-D40D-112A-0A4B-DE69E3EC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3DD8C-B7FA-449A-7A50-1F82E816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325D8-1764-02A0-4E8B-E48116B1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B9100-6D1E-8768-70D0-2122C1A9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70401-8BFA-B985-3EC6-694C1CD6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602E-DBAB-5BDA-0F5E-4646728F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5556-037B-38B7-EF09-C96F9D19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C0C6F-6854-CE09-B76F-B181B755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F2C2-8404-9333-4522-C02850F4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74B2-7410-F18E-B72F-F89219E8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39AC2-293C-3637-9D82-ACBADB24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1C91-0F16-C840-08B1-59E8FD7A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9D85A-5298-222A-5DC7-2F37C9947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854EB-4B16-7BDB-ECC1-09A53533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FB6E-C8B4-224A-A987-104750F8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5040-13AE-9E88-00C5-1DAE16C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C7B9-62B3-ECBA-CE2E-B94ABE61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C5931-5C4B-7BC2-E94F-736F66C4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A880B-8424-59B2-1DE2-14CB4B32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4FB7-6C3E-72BD-B55E-5762048BF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382C-5043-B54F-A469-493C15B203A3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346B-26CD-4B5B-1BE5-127ECEE8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F443F-1955-18BE-1D73-5A01B26A6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9D1F-B8F8-5B4C-9DDC-F8098E29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351703" y="2905780"/>
            <a:ext cx="114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Brain age: predicting individual's age by neuroimaging data</a:t>
            </a:r>
            <a:endParaRPr lang="en-C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FA64A-1481-4D18-754D-6A79AE167465}"/>
              </a:ext>
            </a:extLst>
          </p:cNvPr>
          <p:cNvSpPr txBox="1"/>
          <p:nvPr/>
        </p:nvSpPr>
        <p:spPr>
          <a:xfrm>
            <a:off x="474785" y="600009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May 16 2023</a:t>
            </a:r>
            <a:endParaRPr lang="en-CA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211945" y="172628"/>
            <a:ext cx="2406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Task: modeling</a:t>
            </a:r>
            <a:endParaRPr lang="en-CA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7DAE-6C77-4EF4-7799-8D3468D3FC7B}"/>
              </a:ext>
            </a:extLst>
          </p:cNvPr>
          <p:cNvSpPr txBox="1"/>
          <p:nvPr/>
        </p:nvSpPr>
        <p:spPr>
          <a:xfrm>
            <a:off x="553589" y="1216596"/>
            <a:ext cx="5280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Brain age by public data (~1,000 subjects)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Brain age by our own EEG-MRI data (~200 subjects)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orld-first massive MRI study charts brain changes from birth to death">
            <a:extLst>
              <a:ext uri="{FF2B5EF4-FFF2-40B4-BE49-F238E27FC236}">
                <a16:creationId xmlns:a16="http://schemas.microsoft.com/office/drawing/2014/main" id="{87E8D13E-2B2B-D9F1-D54A-D87CC2E0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6" y="332576"/>
            <a:ext cx="4103076" cy="307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Normal EEG in children [ICNApedia]">
            <a:extLst>
              <a:ext uri="{FF2B5EF4-FFF2-40B4-BE49-F238E27FC236}">
                <a16:creationId xmlns:a16="http://schemas.microsoft.com/office/drawing/2014/main" id="{8CE99F30-4693-4AFD-31BA-FE83DD5C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5" y="3616700"/>
            <a:ext cx="3560536" cy="303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F0973346-1DFB-4CF0-6502-9164DADB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5636" y="2179260"/>
            <a:ext cx="2202493" cy="2202493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9204AF00-5361-96B5-D22F-3C39CE7D0875}"/>
              </a:ext>
            </a:extLst>
          </p:cNvPr>
          <p:cNvSpPr/>
          <p:nvPr/>
        </p:nvSpPr>
        <p:spPr>
          <a:xfrm>
            <a:off x="5326900" y="849798"/>
            <a:ext cx="350729" cy="501041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B9C2380-31B4-23CC-F201-812D0C9110C5}"/>
              </a:ext>
            </a:extLst>
          </p:cNvPr>
          <p:cNvSpPr/>
          <p:nvPr/>
        </p:nvSpPr>
        <p:spPr>
          <a:xfrm>
            <a:off x="7750698" y="3206006"/>
            <a:ext cx="852814" cy="148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A72C9-3C32-F21F-F6E8-6D80197CB362}"/>
              </a:ext>
            </a:extLst>
          </p:cNvPr>
          <p:cNvSpPr txBox="1"/>
          <p:nvPr/>
        </p:nvSpPr>
        <p:spPr>
          <a:xfrm>
            <a:off x="6315975" y="186594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10246" name="Picture 6" descr="Man head Logos">
            <a:extLst>
              <a:ext uri="{FF2B5EF4-FFF2-40B4-BE49-F238E27FC236}">
                <a16:creationId xmlns:a16="http://schemas.microsoft.com/office/drawing/2014/main" id="{037D4012-3BE3-4628-4570-D9AD3F6A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12" y="1741588"/>
            <a:ext cx="3232894" cy="32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0ED33-03BE-E62D-9F7E-6F93256C5B26}"/>
              </a:ext>
            </a:extLst>
          </p:cNvPr>
          <p:cNvSpPr txBox="1"/>
          <p:nvPr/>
        </p:nvSpPr>
        <p:spPr>
          <a:xfrm>
            <a:off x="10230933" y="41509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99897-D382-72C4-5A47-8A763EB21D0D}"/>
              </a:ext>
            </a:extLst>
          </p:cNvPr>
          <p:cNvSpPr txBox="1"/>
          <p:nvPr/>
        </p:nvSpPr>
        <p:spPr>
          <a:xfrm>
            <a:off x="10038235" y="1859598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816F8-1C27-9E55-2717-94E25A74C0CA}"/>
              </a:ext>
            </a:extLst>
          </p:cNvPr>
          <p:cNvSpPr txBox="1"/>
          <p:nvPr/>
        </p:nvSpPr>
        <p:spPr>
          <a:xfrm rot="16200000">
            <a:off x="-60835" y="3170338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data</a:t>
            </a:r>
          </a:p>
        </p:txBody>
      </p:sp>
    </p:spTree>
    <p:extLst>
      <p:ext uri="{BB962C8B-B14F-4D97-AF65-F5344CB8AC3E}">
        <p14:creationId xmlns:p14="http://schemas.microsoft.com/office/powerpoint/2010/main" val="390757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211945" y="172628"/>
            <a:ext cx="178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Challenges</a:t>
            </a:r>
            <a:endParaRPr lang="en-CA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7DAE-6C77-4EF4-7799-8D3468D3FC7B}"/>
              </a:ext>
            </a:extLst>
          </p:cNvPr>
          <p:cNvSpPr txBox="1"/>
          <p:nvPr/>
        </p:nvSpPr>
        <p:spPr>
          <a:xfrm>
            <a:off x="593782" y="1156306"/>
            <a:ext cx="4952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Sample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Definition of ”one sample”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Multimodal imaging integration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Missing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Low-rank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6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211945" y="172628"/>
            <a:ext cx="4178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Opportunities: source data</a:t>
            </a:r>
            <a:endParaRPr lang="en-CA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7DAE-6C77-4EF4-7799-8D3468D3FC7B}"/>
              </a:ext>
            </a:extLst>
          </p:cNvPr>
          <p:cNvSpPr txBox="1"/>
          <p:nvPr/>
        </p:nvSpPr>
        <p:spPr>
          <a:xfrm>
            <a:off x="593782" y="1156306"/>
            <a:ext cx="11233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Whole-brain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Regional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The accuracy and sensitivity of region-age relationship can disclose its biological implication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Definition of “a region” (structural or functional parcellation)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Connectivity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Spectral prediction (EEG)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Dynamic (time-varying) prediction?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211945" y="172628"/>
            <a:ext cx="417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Opportunities: approaches</a:t>
            </a:r>
            <a:endParaRPr lang="en-CA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7DAE-6C77-4EF4-7799-8D3468D3FC7B}"/>
              </a:ext>
            </a:extLst>
          </p:cNvPr>
          <p:cNvSpPr txBox="1"/>
          <p:nvPr/>
        </p:nvSpPr>
        <p:spPr>
          <a:xfrm>
            <a:off x="593782" y="1156306"/>
            <a:ext cx="11233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Transformers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5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865088" y="2905780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Databases</a:t>
            </a:r>
            <a:endParaRPr lang="en-CA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694266" y="287866"/>
            <a:ext cx="354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HCP: 1200 Young adult</a:t>
            </a:r>
            <a:endParaRPr lang="en-CA" sz="28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ABE9-9CB1-D8F8-B1FB-C61A41D418E7}"/>
              </a:ext>
            </a:extLst>
          </p:cNvPr>
          <p:cNvSpPr txBox="1"/>
          <p:nvPr/>
        </p:nvSpPr>
        <p:spPr>
          <a:xfrm>
            <a:off x="1531674" y="4814762"/>
            <a:ext cx="105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 coil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6D8F3-B5A5-E8F4-B6F6-B826B6B411EF}"/>
              </a:ext>
            </a:extLst>
          </p:cNvPr>
          <p:cNvSpPr txBox="1"/>
          <p:nvPr/>
        </p:nvSpPr>
        <p:spPr>
          <a:xfrm>
            <a:off x="5171742" y="4814762"/>
            <a:ext cx="16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Circular flat coil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91377-F458-94C4-D7D8-750E34E12A7E}"/>
              </a:ext>
            </a:extLst>
          </p:cNvPr>
          <p:cNvSpPr txBox="1"/>
          <p:nvPr/>
        </p:nvSpPr>
        <p:spPr>
          <a:xfrm>
            <a:off x="9432554" y="4814762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Curved coil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7D93C-FDE8-FCC4-6C13-F55E5E3BF3B7}"/>
              </a:ext>
            </a:extLst>
          </p:cNvPr>
          <p:cNvSpPr txBox="1"/>
          <p:nvPr/>
        </p:nvSpPr>
        <p:spPr>
          <a:xfrm>
            <a:off x="694266" y="6236603"/>
            <a:ext cx="103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www.humanconnectome.org</a:t>
            </a:r>
            <a:r>
              <a:rPr lang="en-US" dirty="0"/>
              <a:t>/study/hcp-young-adult/document/1200-subjects-data-release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45B8A-5F8E-9059-A467-BE2899A8AF60}"/>
              </a:ext>
            </a:extLst>
          </p:cNvPr>
          <p:cNvSpPr txBox="1"/>
          <p:nvPr/>
        </p:nvSpPr>
        <p:spPr>
          <a:xfrm>
            <a:off x="694266" y="935242"/>
            <a:ext cx="8261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1103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MRI (T1w+ T2w contrasts; 0.7 mm isotropic)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FreeSurfer</a:t>
            </a:r>
            <a:r>
              <a:rPr lang="en-US" dirty="0">
                <a:sym typeface="Wingdings" pitchFamily="2" charset="2"/>
              </a:rPr>
              <a:t>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Resting-state fMRI (2 mm isotropic; .720 </a:t>
            </a:r>
            <a:r>
              <a:rPr lang="en-US" dirty="0" err="1">
                <a:sym typeface="Wingdings" pitchFamily="2" charset="2"/>
              </a:rPr>
              <a:t>ms</a:t>
            </a:r>
            <a:r>
              <a:rPr lang="en-US" dirty="0">
                <a:sym typeface="Wingdings" pitchFamily="2" charset="2"/>
              </a:rPr>
              <a:t>; 14’33’’ (1200 frames) x 4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Task </a:t>
            </a:r>
            <a:r>
              <a:rPr lang="en-US" dirty="0" err="1">
                <a:sym typeface="Wingdings" pitchFamily="2" charset="2"/>
              </a:rPr>
              <a:t>fMR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887D0-117B-2E84-956A-033A431E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5" y="3052941"/>
            <a:ext cx="9567660" cy="29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694266" y="287866"/>
            <a:ext cx="677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Aomic</a:t>
            </a:r>
            <a:r>
              <a:rPr lang="en-US" sz="2800" b="1" dirty="0">
                <a:solidFill>
                  <a:schemeClr val="accent2"/>
                </a:solidFill>
              </a:rPr>
              <a:t>: </a:t>
            </a:r>
            <a:r>
              <a:rPr lang="en-CA" sz="2800" b="1" dirty="0">
                <a:solidFill>
                  <a:schemeClr val="accent2"/>
                </a:solidFill>
              </a:rPr>
              <a:t>the Amsterdam Open MRI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ABE9-9CB1-D8F8-B1FB-C61A41D418E7}"/>
              </a:ext>
            </a:extLst>
          </p:cNvPr>
          <p:cNvSpPr txBox="1"/>
          <p:nvPr/>
        </p:nvSpPr>
        <p:spPr>
          <a:xfrm>
            <a:off x="1531674" y="4814762"/>
            <a:ext cx="105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 coil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6D8F3-B5A5-E8F4-B6F6-B826B6B411EF}"/>
              </a:ext>
            </a:extLst>
          </p:cNvPr>
          <p:cNvSpPr txBox="1"/>
          <p:nvPr/>
        </p:nvSpPr>
        <p:spPr>
          <a:xfrm>
            <a:off x="5171742" y="4814762"/>
            <a:ext cx="16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Circular flat coil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91377-F458-94C4-D7D8-750E34E12A7E}"/>
              </a:ext>
            </a:extLst>
          </p:cNvPr>
          <p:cNvSpPr txBox="1"/>
          <p:nvPr/>
        </p:nvSpPr>
        <p:spPr>
          <a:xfrm>
            <a:off x="9432554" y="4814762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Curved coil</a:t>
            </a:r>
          </a:p>
        </p:txBody>
      </p:sp>
      <p:pic>
        <p:nvPicPr>
          <p:cNvPr id="1026" name="Picture 2" descr="overview">
            <a:extLst>
              <a:ext uri="{FF2B5EF4-FFF2-40B4-BE49-F238E27FC236}">
                <a16:creationId xmlns:a16="http://schemas.microsoft.com/office/drawing/2014/main" id="{F94A4FB6-16C4-101B-6432-809A2753C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61" y="1197037"/>
            <a:ext cx="7768128" cy="483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C7D93C-FDE8-FCC4-6C13-F55E5E3BF3B7}"/>
              </a:ext>
            </a:extLst>
          </p:cNvPr>
          <p:cNvSpPr txBox="1"/>
          <p:nvPr/>
        </p:nvSpPr>
        <p:spPr>
          <a:xfrm>
            <a:off x="694266" y="623660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nilab-uva.github.io</a:t>
            </a:r>
            <a:r>
              <a:rPr lang="en-US" dirty="0"/>
              <a:t>/</a:t>
            </a:r>
            <a:r>
              <a:rPr lang="en-US" dirty="0" err="1"/>
              <a:t>AOMIC.github.io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9064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5763E7-6A09-B523-B16C-7CEE8F828334}"/>
              </a:ext>
            </a:extLst>
          </p:cNvPr>
          <p:cNvSpPr txBox="1"/>
          <p:nvPr/>
        </p:nvSpPr>
        <p:spPr>
          <a:xfrm>
            <a:off x="211945" y="172628"/>
            <a:ext cx="3496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Task: literature review</a:t>
            </a:r>
            <a:endParaRPr lang="en-CA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7DAE-6C77-4EF4-7799-8D3468D3FC7B}"/>
              </a:ext>
            </a:extLst>
          </p:cNvPr>
          <p:cNvSpPr txBox="1"/>
          <p:nvPr/>
        </p:nvSpPr>
        <p:spPr>
          <a:xfrm>
            <a:off x="553589" y="1216596"/>
            <a:ext cx="41858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Modalities (MRI, EEG, </a:t>
            </a:r>
            <a:r>
              <a:rPr lang="en-US" dirty="0" err="1"/>
              <a:t>behaviours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MRI:  structural  + diffusion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fMRI: resting +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Age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Prediction accuracy (with error metrics)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Modeling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9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237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fa-hsuan lin</dc:creator>
  <cp:lastModifiedBy>fa-hsuan lin</cp:lastModifiedBy>
  <cp:revision>2</cp:revision>
  <dcterms:created xsi:type="dcterms:W3CDTF">2023-05-16T02:27:10Z</dcterms:created>
  <dcterms:modified xsi:type="dcterms:W3CDTF">2023-05-16T04:11:51Z</dcterms:modified>
</cp:coreProperties>
</file>