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327" r:id="rId3"/>
    <p:sldId id="328" r:id="rId4"/>
    <p:sldId id="329" r:id="rId5"/>
    <p:sldId id="330" r:id="rId6"/>
    <p:sldId id="362" r:id="rId7"/>
    <p:sldId id="358" r:id="rId8"/>
    <p:sldId id="361" r:id="rId9"/>
    <p:sldId id="359" r:id="rId10"/>
    <p:sldId id="388" r:id="rId11"/>
    <p:sldId id="389" r:id="rId12"/>
    <p:sldId id="369" r:id="rId13"/>
    <p:sldId id="370" r:id="rId14"/>
    <p:sldId id="371" r:id="rId15"/>
    <p:sldId id="372" r:id="rId16"/>
    <p:sldId id="373" r:id="rId17"/>
    <p:sldId id="390" r:id="rId18"/>
    <p:sldId id="375" r:id="rId19"/>
    <p:sldId id="391" r:id="rId20"/>
    <p:sldId id="3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2023/4/30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/>
              <a:t>Lab5 - </a:t>
            </a:r>
            <a:r>
              <a:rPr lang="en-US" altLang="zh-TW" dirty="0"/>
              <a:t>Conditional VAE for Video Prediction</a:t>
            </a:r>
            <a:endParaRPr lang="en-US" altLang="zh-TW" sz="4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April 25, 2023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We use </a:t>
            </a:r>
            <a:r>
              <a:rPr lang="en-US" altLang="zh-TW" dirty="0" err="1"/>
              <a:t>bair</a:t>
            </a:r>
            <a:r>
              <a:rPr lang="en-US" altLang="zh-TW" dirty="0"/>
              <a:t> robot pushing small dataset to train CVAE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This data set contains roughly 44,000 sequences of robot pushing motions, and each sequence include 30 frames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30330"/>
            <a:ext cx="1789470" cy="17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Get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For Linux</a:t>
            </a:r>
          </a:p>
          <a:p>
            <a:pPr lvl="1"/>
            <a:r>
              <a:rPr lang="en-US" altLang="zh-TW" dirty="0"/>
              <a:t>Please refer to the pdf file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For Windows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Click the following link and download it: https://reurl.cc/lvvZxq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81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FB311-73A0-4057-8CD7-8BE29B4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1717-1FAF-48A9-8424-A8056BBB6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Adopt PSNR to evaluate the perceptual quality.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Provide in the sample (</a:t>
            </a:r>
            <a:r>
              <a:rPr lang="en-US" altLang="zh-TW" dirty="0" err="1"/>
              <a:t>finn_eval_seq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Given two past frame to prediction next ten frames (average PSNR)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6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</a:t>
            </a:r>
            <a:r>
              <a:rPr lang="en-US" altLang="zh-TW" dirty="0" err="1"/>
              <a:t>dataloader</a:t>
            </a:r>
            <a:r>
              <a:rPr lang="en-US" altLang="zh-TW" dirty="0"/>
              <a:t>, and reparameterization 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losses, average PSNR and ratios.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41;p7" descr="畫面剪輯">
            <a:extLst>
              <a:ext uri="{FF2B5EF4-FFF2-40B4-BE49-F238E27FC236}">
                <a16:creationId xmlns:a16="http://schemas.microsoft.com/office/drawing/2014/main" id="{0F84971D-A9F6-49B5-801A-298FC21536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993" y="3464719"/>
            <a:ext cx="5623696" cy="3263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4732-177C-4EEC-9DD3-2913B6F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7C0D-A669-4DAE-A82A-B68D30707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Make videos or gif images for test result 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 the prediction at each time step 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6" y="4778684"/>
            <a:ext cx="10058400" cy="860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6" y="2243136"/>
            <a:ext cx="5569452" cy="1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CA5A4-CA57-41F5-B30E-C18B632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2427-22FB-4737-89FE-F9F7DF8DE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Warning: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You need to do the lab as early as possible </a:t>
            </a:r>
            <a:r>
              <a:rPr lang="en-US" altLang="zh-TW" dirty="0"/>
              <a:t>because you may take more than two days to train the model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Model weights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Strongly recommend you save your model weights during training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Teacher forcing ratio and KL weight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Influential to the performance of model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You can first set your KL weight to 0 to see whether your model works.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32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Derivation of CVAE(10%)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Implementation details(15%)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the teacher forcing (including main idea, benefits and drawbacks)            </a:t>
            </a:r>
            <a:r>
              <a:rPr lang="en-US" altLang="zh-TW" dirty="0">
                <a:solidFill>
                  <a:srgbClr val="FF0000"/>
                </a:solidFill>
              </a:rPr>
              <a:t>Notice: You must prove that you use previous predicted frame to predict next frame,  i.e. teacher forcing ratio = 0 when testing (paste/screenshot your code)</a:t>
            </a:r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Results and discussion(30%)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Show your results of video prediction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Make videos or gif images for test result (5%)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Output the prediction at each time step  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Plot the losses, average PSNR and ratios. 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Discuss the results according to your settings. (15%)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6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Demo(50%)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r>
              <a:rPr lang="en-US" altLang="zh-TW" dirty="0"/>
              <a:t>Capability of video prediction.(20%)</a:t>
            </a:r>
          </a:p>
          <a:p>
            <a:pPr lvl="1"/>
            <a:r>
              <a:rPr lang="en-US" altLang="zh-TW" dirty="0"/>
              <a:t>Your model should use two past frames to predict the next ten frames  </a:t>
            </a:r>
          </a:p>
          <a:p>
            <a:pPr lvl="1"/>
            <a:r>
              <a:rPr lang="en-US" altLang="zh-TW" dirty="0"/>
              <a:t>PSNR &gt;= 25 		---- 	100%</a:t>
            </a:r>
          </a:p>
          <a:p>
            <a:pPr lvl="1"/>
            <a:r>
              <a:rPr lang="en-US" altLang="zh-TW" dirty="0"/>
              <a:t>25 &gt; PSNR &gt;= 24 		---- 	90%</a:t>
            </a:r>
          </a:p>
          <a:p>
            <a:pPr lvl="1"/>
            <a:r>
              <a:rPr lang="en-US" altLang="zh-TW" dirty="0"/>
              <a:t>24 &gt; PSNR &gt;= 23 		----	80%</a:t>
            </a:r>
          </a:p>
          <a:p>
            <a:pPr lvl="1"/>
            <a:r>
              <a:rPr lang="en-US" altLang="zh-TW" dirty="0"/>
              <a:t>23 &gt; PSNR &gt;= 22 		----	70%</a:t>
            </a:r>
          </a:p>
          <a:p>
            <a:pPr lvl="1"/>
            <a:r>
              <a:rPr lang="en-US" altLang="zh-TW" dirty="0"/>
              <a:t>22 &gt; PSNR &gt;= 21 		----	60%</a:t>
            </a:r>
          </a:p>
          <a:p>
            <a:pPr lvl="1"/>
            <a:r>
              <a:rPr lang="en-US" altLang="zh-TW" dirty="0"/>
              <a:t>21 &gt; PSNR &gt;= 20 		----	50%</a:t>
            </a:r>
          </a:p>
          <a:p>
            <a:pPr lvl="1"/>
            <a:r>
              <a:rPr lang="en-US" altLang="zh-TW" dirty="0"/>
              <a:t>PSNR &lt; 20			---- 	0%</a:t>
            </a:r>
          </a:p>
          <a:p>
            <a:r>
              <a:rPr lang="en-US" altLang="zh-TW" dirty="0"/>
              <a:t>Questions 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– Extra(30%)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Implement learned prior(10%)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hierarchical structure(10%)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conditional convolution(10%)</a:t>
            </a:r>
          </a:p>
        </p:txBody>
      </p:sp>
    </p:spTree>
    <p:extLst>
      <p:ext uri="{BB962C8B-B14F-4D97-AF65-F5344CB8AC3E}">
        <p14:creationId xmlns:p14="http://schemas.microsoft.com/office/powerpoint/2010/main" val="25285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92688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Yoojin</a:t>
            </a:r>
            <a:r>
              <a:rPr lang="en-US" altLang="zh-TW" sz="2000" dirty="0"/>
              <a:t> Choi, Mostafa El-</a:t>
            </a:r>
            <a:r>
              <a:rPr lang="en-US" altLang="zh-TW" sz="2000" dirty="0" err="1"/>
              <a:t>Khamy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Jungwon</a:t>
            </a:r>
            <a:r>
              <a:rPr lang="en-US" altLang="zh-TW" sz="2000" dirty="0"/>
              <a:t> Lee. Variable Rate Deep Image Compression With </a:t>
            </a:r>
            <a:r>
              <a:rPr lang="fr-FR" altLang="zh-TW" sz="2000" dirty="0"/>
              <a:t>a Conditional Autoencoder. arXiv e-prints, page arXiv:1909.04802, Sept. 2019.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Emily Denton and Rob Fergus. Stochastic video generation with a learned prior. </a:t>
            </a:r>
            <a:r>
              <a:rPr lang="en-US" altLang="zh-TW" sz="2000" dirty="0" err="1"/>
              <a:t>CoRR</a:t>
            </a:r>
            <a:r>
              <a:rPr lang="en-US" altLang="zh-TW" sz="2000" dirty="0"/>
              <a:t>, abs/1802.07687, 2018.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Zhihui</a:t>
            </a:r>
            <a:r>
              <a:rPr lang="en-US" altLang="zh-TW" sz="2000" dirty="0"/>
              <a:t> Lin, Chun Yuan, and </a:t>
            </a:r>
            <a:r>
              <a:rPr lang="en-US" altLang="zh-TW" sz="2000" dirty="0" err="1"/>
              <a:t>Maomao</a:t>
            </a:r>
            <a:r>
              <a:rPr lang="en-US" altLang="zh-TW" sz="2000" dirty="0"/>
              <a:t> Li. </a:t>
            </a:r>
            <a:r>
              <a:rPr lang="en-US" altLang="zh-TW" sz="2000" dirty="0" err="1"/>
              <a:t>Haf-svg</a:t>
            </a:r>
            <a:r>
              <a:rPr lang="en-US" altLang="zh-TW" sz="2000" dirty="0"/>
              <a:t>: Hierarchical stochastic video generation with aligned features. In Christian </a:t>
            </a:r>
            <a:r>
              <a:rPr lang="en-US" altLang="zh-TW" sz="2000" dirty="0" err="1"/>
              <a:t>Bessiere</a:t>
            </a:r>
            <a:r>
              <a:rPr lang="en-US" altLang="zh-TW" sz="2000" dirty="0"/>
              <a:t>, editor, Proceedings of the Twenty-Ninth International Joint </a:t>
            </a:r>
            <a:r>
              <a:rPr lang="fr-FR" altLang="zh-TW" sz="2000" dirty="0"/>
              <a:t>Conference on Artificial Intelligence, IJCAI-20, pages 991–997. International Joint Conferences on </a:t>
            </a:r>
            <a:r>
              <a:rPr lang="en-US" altLang="zh-TW" sz="2000" dirty="0"/>
              <a:t>Artificial Intelligence Organization, 7 2020. Main track.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4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38613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conditional </a:t>
            </a:r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/>
              <a:t>Autoencoder</a:t>
            </a:r>
            <a:r>
              <a:rPr lang="en-US" altLang="zh-TW" dirty="0"/>
              <a:t> (VAE) for video prediction.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Example: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69" y="4364831"/>
            <a:ext cx="6424016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5/16 (Tue.) 11:59 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5/16 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DLP_LAB5_yourstudentID_name.zip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DLP_LAB5_310551109_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/>
              <a:t>Autoencoder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Reparameterization</a:t>
            </a:r>
            <a:r>
              <a:rPr lang="en-US" altLang="zh-TW" dirty="0"/>
              <a:t> Trick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Overall architecture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KL Cost Annealing</a:t>
            </a:r>
          </a:p>
          <a:p>
            <a:endParaRPr lang="en-US" altLang="zh-TW" dirty="0"/>
          </a:p>
          <a:p>
            <a:r>
              <a:rPr lang="en-US" altLang="zh-TW" dirty="0"/>
              <a:t>Dataset </a:t>
            </a:r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9FA0-08FB-4C91-944A-C6E9A57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5" y="1585270"/>
            <a:ext cx="7338060" cy="18802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5C277E-9BB8-4C5A-8F8C-E84D7C4F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5" y="3849695"/>
            <a:ext cx="7429500" cy="28460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B24FF3-A977-4ECB-A070-EED1C3019AD1}"/>
              </a:ext>
            </a:extLst>
          </p:cNvPr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C98EA-EFC4-498A-B8AD-43EA4F4B4A20}"/>
              </a:ext>
            </a:extLst>
          </p:cNvPr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Lab Description – Reparameterization Trick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4995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2F66D-A75E-45E5-BA21-1994B191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1417638"/>
            <a:ext cx="4389120" cy="3943350"/>
          </a:xfrm>
          <a:prstGeom prst="rect">
            <a:avLst/>
          </a:prstGeom>
        </p:spPr>
      </p:pic>
      <p:pic>
        <p:nvPicPr>
          <p:cNvPr id="6" name="Google Shape;204;p7">
            <a:extLst>
              <a:ext uri="{FF2B5EF4-FFF2-40B4-BE49-F238E27FC236}">
                <a16:creationId xmlns:a16="http://schemas.microsoft.com/office/drawing/2014/main" id="{8188BC1F-A92A-4099-92EC-8D193747BF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2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Overall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33" y="1860344"/>
            <a:ext cx="3600450" cy="429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28" y="1458224"/>
            <a:ext cx="4449097" cy="46978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6804" y="6233653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(a) Training procedure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3545" y="6232289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(b) generating procedure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KL Cost Annealing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Initially set your KL weight to 0</a:t>
            </a:r>
          </a:p>
          <a:p>
            <a:r>
              <a:rPr lang="en-US" altLang="zh-TW" dirty="0"/>
              <a:t>Maximum value is 1</a:t>
            </a:r>
          </a:p>
          <a:p>
            <a:endParaRPr lang="zh-TW" altLang="en-US" dirty="0"/>
          </a:p>
        </p:txBody>
      </p:sp>
      <p:pic>
        <p:nvPicPr>
          <p:cNvPr id="4" name="Google Shape;221;p9">
            <a:extLst>
              <a:ext uri="{FF2B5EF4-FFF2-40B4-BE49-F238E27FC236}">
                <a16:creationId xmlns:a16="http://schemas.microsoft.com/office/drawing/2014/main" id="{BCB37EE1-7FFF-4453-998F-D94140378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10586</TotalTime>
  <Words>833</Words>
  <Application>Microsoft Office PowerPoint</Application>
  <PresentationFormat>寬螢幕</PresentationFormat>
  <Paragraphs>136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</vt:lpstr>
      <vt:lpstr>Lab Description - VAE</vt:lpstr>
      <vt:lpstr>Lab Description – Reparameterization Trick</vt:lpstr>
      <vt:lpstr>Lab Description – Overall architecture</vt:lpstr>
      <vt:lpstr>Lab Description - KL Cost Annealing</vt:lpstr>
      <vt:lpstr>Lab Description - Dataset</vt:lpstr>
      <vt:lpstr>Lab Description – Get dataset</vt:lpstr>
      <vt:lpstr>Lab Description – Other details</vt:lpstr>
      <vt:lpstr>Lab Description – Requirements</vt:lpstr>
      <vt:lpstr>Lab Description – Requirements</vt:lpstr>
      <vt:lpstr>Lab Description – Hints</vt:lpstr>
      <vt:lpstr>Scoring Criteria - Report (60%) </vt:lpstr>
      <vt:lpstr>Scoring Criteria - Report (60%) </vt:lpstr>
      <vt:lpstr>Scoring Criteria - Demo(50%) </vt:lpstr>
      <vt:lpstr>Scoring Criteria – Extra(30%)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林子淩</cp:lastModifiedBy>
  <cp:revision>349</cp:revision>
  <dcterms:created xsi:type="dcterms:W3CDTF">2020-12-24T02:37:04Z</dcterms:created>
  <dcterms:modified xsi:type="dcterms:W3CDTF">2023-04-30T04:26:58Z</dcterms:modified>
</cp:coreProperties>
</file>