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443" r:id="rId3"/>
    <p:sldId id="444" r:id="rId4"/>
    <p:sldId id="401" r:id="rId5"/>
    <p:sldId id="429" r:id="rId6"/>
    <p:sldId id="451" r:id="rId7"/>
    <p:sldId id="456" r:id="rId8"/>
    <p:sldId id="455" r:id="rId9"/>
    <p:sldId id="459" r:id="rId10"/>
    <p:sldId id="458" r:id="rId11"/>
    <p:sldId id="460" r:id="rId12"/>
    <p:sldId id="467" r:id="rId13"/>
    <p:sldId id="445" r:id="rId14"/>
    <p:sldId id="461" r:id="rId15"/>
    <p:sldId id="462" r:id="rId16"/>
    <p:sldId id="468" r:id="rId17"/>
    <p:sldId id="463" r:id="rId18"/>
    <p:sldId id="464" r:id="rId19"/>
    <p:sldId id="466" r:id="rId20"/>
    <p:sldId id="465" r:id="rId21"/>
    <p:sldId id="469" r:id="rId22"/>
    <p:sldId id="454" r:id="rId23"/>
    <p:sldId id="411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昱丞" initials="陳0" lastIdx="1" clrIdx="0">
    <p:extLst>
      <p:ext uri="{19B8F6BF-5375-455C-9EA6-DF929625EA0E}">
        <p15:presenceInfo xmlns:p15="http://schemas.microsoft.com/office/powerpoint/2012/main" userId="S::yucheng881111.cs07@o365.nctu.edu.tw::7eb9c93f-56d0-4d19-bd99-6b9a65ba290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2522" autoAdjust="0"/>
  </p:normalViewPr>
  <p:slideViewPr>
    <p:cSldViewPr snapToGrid="0">
      <p:cViewPr varScale="1">
        <p:scale>
          <a:sx n="80" d="100"/>
          <a:sy n="80" d="100"/>
        </p:scale>
        <p:origin x="80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84ABF-7163-43CB-8F0C-7C76FDC2DCB7}" type="datetimeFigureOut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10665-5856-4505-8768-E9804781C8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465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629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715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731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581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559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796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309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337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989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437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141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2653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7427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608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141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0631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516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8902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359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937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80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F67D-53E8-45E2-8B95-1C0A3B744D87}" type="datetime1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07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C2A2-C644-4720-8CE3-BECDFF2BA1CA}" type="datetime1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404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6874-E00E-410E-BB38-F7266335FC6E}" type="datetime1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72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FFCF-5127-45FE-A931-B9CA706FB753}" type="datetime1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55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8AD4-1CC0-4CC7-87DA-9D1D39941755}" type="datetime1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88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EC5B8-0B73-409B-A320-F2862CC3A584}" type="datetime1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79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1B6EE-CF22-4E2C-93B2-593655FE7057}" type="datetime1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65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DCC5-B86B-45D6-A372-AB1DAE6829FD}" type="datetime1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10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1F3B-DC00-4BBA-A438-3D2A2B3D3CA0}" type="datetime1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66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6947-D366-44B0-8FC1-0886B1755773}" type="datetime1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86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4B4F-8966-4F8B-8F72-41265FD74E1B}" type="datetime1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43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DA702-EB58-44D8-8AAC-DFE746AA75D1}" type="datetime1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06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pp037@140.113.215.196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ym.openai.com/docs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torch.org/tutorials/intermediate/reinforcement_q_learning.html" TargetMode="External"/><Relationship Id="rId4" Type="http://schemas.openxmlformats.org/officeDocument/2006/relationships/hyperlink" Target="https://github.com/openai/gym/wiki/Pendulum-v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02604" y="1949563"/>
            <a:ext cx="10249876" cy="2387600"/>
          </a:xfrm>
        </p:spPr>
        <p:txBody>
          <a:bodyPr>
            <a:noAutofit/>
          </a:bodyPr>
          <a:lstStyle/>
          <a:p>
            <a:b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72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 6</a:t>
            </a:r>
            <a:br>
              <a:rPr lang="en-US" altLang="zh-TW" sz="72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</a:t>
            </a:r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陳昱丞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48A446-1666-4B7A-9AA3-606853BE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1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CED5AE-28FC-DAF8-2EAB-39B1B3BFDDDB}"/>
              </a:ext>
            </a:extLst>
          </p:cNvPr>
          <p:cNvSpPr txBox="1"/>
          <p:nvPr/>
        </p:nvSpPr>
        <p:spPr>
          <a:xfrm>
            <a:off x="4422509" y="5558118"/>
            <a:ext cx="281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yucheng.cs11@nycu.edu.tw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7344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格 14"/>
              <p:cNvGraphicFramePr>
                <a:graphicFrameLocks noGrp="1"/>
              </p:cNvGraphicFramePr>
              <p:nvPr/>
            </p:nvGraphicFramePr>
            <p:xfrm>
              <a:off x="638711" y="1600307"/>
              <a:ext cx="6227544" cy="521506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227544">
                      <a:extLst>
                        <a:ext uri="{9D8B030D-6E8A-4147-A177-3AD203B41FA5}">
                          <a16:colId xmlns:a16="http://schemas.microsoft.com/office/drawing/2014/main" val="456139781"/>
                        </a:ext>
                      </a:extLst>
                    </a:gridCol>
                  </a:tblGrid>
                  <a:tr h="486226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Randomly initialize critic network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sup>
                              </m:sSup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and actor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𝜇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with weights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sup>
                              </m:sSup>
                            </m:oMath>
                          </a14:m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Initialize target network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with weights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sup>
                              </m:sSup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sup>
                              </m:sSup>
                            </m:oMath>
                          </a14:m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Initialize replay buffer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oMath>
                          </a14:m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b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for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𝑒𝑝𝑖𝑠𝑜𝑑𝑒</m:t>
                              </m:r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=1,</m:t>
                              </m:r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b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do</a:t>
                          </a:r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152400"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Initialize a random process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for action exploration</a:t>
                          </a:r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152400"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Receive initial observation state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152400">
                            <a:spcAft>
                              <a:spcPts val="0"/>
                            </a:spcAft>
                          </a:pPr>
                          <a:r>
                            <a:rPr lang="en-US" sz="1400" b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for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=1,</m:t>
                              </m:r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b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do</a:t>
                          </a:r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304800"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Select action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p>
                                    <m:sSup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𝜇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according to the current policy and exploration noise</a:t>
                          </a:r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304800"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Execute action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and observe reward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and observe new state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304800"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Store transition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in R</a:t>
                          </a:r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304800"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Sample random </a:t>
                          </a:r>
                          <a:r>
                            <a:rPr lang="en-US" sz="1400" kern="100" dirty="0" err="1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minibatch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of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transitions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from R</a:t>
                          </a:r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304800"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Set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TW" sz="1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zh-TW" sz="1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p>
                                            <m:sSupPr>
                                              <m:ctrlPr>
                                                <a:rPr lang="zh-TW" sz="14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4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標楷體" panose="03000509000000000000" pitchFamily="65" charset="-120"/>
                                                  <a:cs typeface="Times New Roman" panose="020206030504050203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4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標楷體" panose="03000509000000000000" pitchFamily="65" charset="-120"/>
                                                  <a:cs typeface="Times New Roman" panose="02020603050405020304" pitchFamily="18" charset="0"/>
                                                </a:rPr>
                                                <m:t>𝜇</m:t>
                                              </m:r>
                                            </m:sup>
                                          </m:sSup>
                                        </m:e>
                                        <m:sup>
                                          <m:r>
                                            <a:rPr lang="en-US" sz="1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e>
                                  <m:sSup>
                                    <m:sSup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sSup>
                                        <m:sSupPr>
                                          <m:ctrlPr>
                                            <a:rPr lang="zh-TW" sz="1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sz="1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𝑄</m:t>
                                          </m:r>
                                        </m:sup>
                                      </m:sSup>
                                    </m:e>
                                    <m:sup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304800"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Update critic by minimizing the loss: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TW" sz="1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TW" sz="14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標楷體" panose="03000509000000000000" pitchFamily="65" charset="-12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標楷體" panose="03000509000000000000" pitchFamily="65" charset="-12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𝑄</m:t>
                                          </m:r>
                                          <m:d>
                                            <m:dPr>
                                              <m:ctrlPr>
                                                <a:rPr lang="zh-TW" sz="14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TW" sz="1400" i="1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標楷體" panose="03000509000000000000" pitchFamily="65" charset="-120"/>
                                                      <a:cs typeface="Times New Roman" panose="020206030504050203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標楷體" panose="03000509000000000000" pitchFamily="65" charset="-120"/>
                                                      <a:cs typeface="Times New Roman" panose="020206030504050203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標楷體" panose="03000509000000000000" pitchFamily="65" charset="-120"/>
                                                  <a:cs typeface="Times New Roman" panose="020206030504050203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TW" sz="1400" i="1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標楷體" panose="03000509000000000000" pitchFamily="65" charset="-120"/>
                                                      <a:cs typeface="Times New Roman" panose="020206030504050203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標楷體" panose="03000509000000000000" pitchFamily="65" charset="-120"/>
                                                      <a:cs typeface="Times New Roman" panose="020206030504050203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zh-TW" sz="1400" i="1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400" i="1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標楷體" panose="03000509000000000000" pitchFamily="65" charset="-120"/>
                                                      <a:cs typeface="Times New Roman" panose="020206030504050203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400" i="1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標楷體" panose="03000509000000000000" pitchFamily="65" charset="-120"/>
                                                      <a:cs typeface="Times New Roman" panose="02020603050405020304" pitchFamily="18" charset="0"/>
                                                    </a:rPr>
                                                    <m:t>𝑄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304800"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Update the actor policy using the sampled gradient:</a:t>
                          </a:r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457200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𝛻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zh-TW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𝜇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𝜇</m:t>
                                </m:r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zh-TW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≈</m:t>
                                </m:r>
                                <m:f>
                                  <m:fPr>
                                    <m:ctrlPr>
                                      <a:rPr lang="zh-TW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zh-TW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zh-TW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  <m:d>
                                      <m:dPr>
                                        <m:ctrlPr>
                                          <a:rPr lang="zh-TW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zh-TW" sz="14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  <m:t>𝑄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zh-TW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|</m:t>
                                        </m:r>
                                      </m:e>
                                      <m:sub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zh-TW" sz="14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𝜇</m:t>
                                        </m:r>
                                        <m:d>
                                          <m:dPr>
                                            <m:ctrlPr>
                                              <a:rPr lang="zh-TW" sz="14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TW" sz="14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標楷體" panose="03000509000000000000" pitchFamily="65" charset="-120"/>
                                                    <a:cs typeface="Times New Roman" panose="020206030504050203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標楷體" panose="03000509000000000000" pitchFamily="65" charset="-120"/>
                                                    <a:cs typeface="Times New Roman" panose="020206030504050203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zh-TW" sz="14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  <m:t>𝜇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  <m:d>
                                      <m:dPr>
                                        <m:ctrlPr>
                                          <a:rPr lang="zh-TW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zh-TW" sz="14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  <m:t>𝜇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zh-TW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304800"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Update the target networks:</a:t>
                          </a:r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152400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TW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zh-TW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𝑄</m:t>
                                        </m:r>
                                      </m:sup>
                                    </m:sSup>
                                  </m:e>
                                  <m:sup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←</m:t>
                                </m:r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𝜏</m:t>
                                </m:r>
                                <m:sSup>
                                  <m:sSupPr>
                                    <m:ctrlPr>
                                      <a:rPr lang="zh-TW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</m:sup>
                                </m:sSup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zh-TW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zh-TW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</m:sup>
                                </m:sSup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152400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TW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zh-TW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𝜇</m:t>
                                        </m:r>
                                      </m:sup>
                                    </m:sSup>
                                  </m:e>
                                  <m:sup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←</m:t>
                                </m:r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𝜏</m:t>
                                </m:r>
                                <m:sSup>
                                  <m:sSupPr>
                                    <m:ctrlPr>
                                      <a:rPr lang="zh-TW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</m:sup>
                                </m:sSup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zh-TW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zh-TW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sup>
                                </m:sSup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152400">
                            <a:spcAft>
                              <a:spcPts val="0"/>
                            </a:spcAft>
                          </a:pPr>
                          <a:r>
                            <a:rPr lang="en-US" sz="1400" b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end for</a:t>
                          </a:r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b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end for</a:t>
                          </a:r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6170" marR="6617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475747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格 14"/>
              <p:cNvGraphicFramePr>
                <a:graphicFrameLocks noGrp="1"/>
              </p:cNvGraphicFramePr>
              <p:nvPr/>
            </p:nvGraphicFramePr>
            <p:xfrm>
              <a:off x="638711" y="1600307"/>
              <a:ext cx="6227544" cy="521506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227544">
                      <a:extLst>
                        <a:ext uri="{9D8B030D-6E8A-4147-A177-3AD203B41FA5}">
                          <a16:colId xmlns:a16="http://schemas.microsoft.com/office/drawing/2014/main" val="456139781"/>
                        </a:ext>
                      </a:extLst>
                    </a:gridCol>
                  </a:tblGrid>
                  <a:tr h="521506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6170" marR="6617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" t="-1050" r="-196" b="-1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75747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Deep Deterministic Policy Gradient (DDPG)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63731" y="1230975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1 – DDPG:</a:t>
            </a:r>
            <a:endParaRPr lang="zh-TW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42975" y="3288717"/>
            <a:ext cx="5923280" cy="42042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942975" y="3964709"/>
            <a:ext cx="5923280" cy="42042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942975" y="4720639"/>
            <a:ext cx="5923280" cy="10229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942975" y="5743575"/>
            <a:ext cx="5923280" cy="6769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702AA3-21B2-FC02-3032-1477C11875DE}"/>
              </a:ext>
            </a:extLst>
          </p:cNvPr>
          <p:cNvSpPr/>
          <p:nvPr/>
        </p:nvSpPr>
        <p:spPr>
          <a:xfrm>
            <a:off x="638710" y="1605729"/>
            <a:ext cx="6227543" cy="67148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AF84ACE-EEEE-E6CD-273C-89876DAC466F}"/>
              </a:ext>
            </a:extLst>
          </p:cNvPr>
          <p:cNvSpPr txBox="1"/>
          <p:nvPr/>
        </p:nvSpPr>
        <p:spPr>
          <a:xfrm>
            <a:off x="7096484" y="1645538"/>
            <a:ext cx="4321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2 Behavior and 2 target networks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BF5BC64-5A65-14E8-0493-E43454BF0AEF}"/>
              </a:ext>
            </a:extLst>
          </p:cNvPr>
          <p:cNvSpPr txBox="1"/>
          <p:nvPr/>
        </p:nvSpPr>
        <p:spPr>
          <a:xfrm>
            <a:off x="7096484" y="3045715"/>
            <a:ext cx="4438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Action drawn from deterministic policy with exploration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CCCD925-2B6B-C941-A0DC-04DA3F3601AB}"/>
              </a:ext>
            </a:extLst>
          </p:cNvPr>
          <p:cNvSpPr txBox="1"/>
          <p:nvPr/>
        </p:nvSpPr>
        <p:spPr>
          <a:xfrm>
            <a:off x="7096484" y="3974173"/>
            <a:ext cx="4438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Experience replay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7933317-0159-8FD5-31F1-96A16C6C9E5B}"/>
              </a:ext>
            </a:extLst>
          </p:cNvPr>
          <p:cNvSpPr txBox="1"/>
          <p:nvPr/>
        </p:nvSpPr>
        <p:spPr>
          <a:xfrm>
            <a:off x="7096484" y="4989845"/>
            <a:ext cx="3038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Update actor and critic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0D7E91F-E408-2BB8-1329-02CD15E1B2FC}"/>
              </a:ext>
            </a:extLst>
          </p:cNvPr>
          <p:cNvSpPr txBox="1"/>
          <p:nvPr/>
        </p:nvSpPr>
        <p:spPr>
          <a:xfrm>
            <a:off x="7096484" y="5851197"/>
            <a:ext cx="4833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Update target networks (soft update)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319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TODO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63731" y="1230975"/>
            <a:ext cx="10515600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LunarLander-v2 using DQN.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LunarLanderContinuous-v2 using DDPG.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#TODO comments and hints, remove the raise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NotImplementedError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 your 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tensorboard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testing results and put it on the report.</a:t>
            </a:r>
          </a:p>
        </p:txBody>
      </p:sp>
    </p:spTree>
    <p:extLst>
      <p:ext uri="{BB962C8B-B14F-4D97-AF65-F5344CB8AC3E}">
        <p14:creationId xmlns:p14="http://schemas.microsoft.com/office/powerpoint/2010/main" val="2959249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TODO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63731" y="1230975"/>
            <a:ext cx="1051560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 your 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tensorboard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testing results and put it on the report.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2E3CD940-849B-8CDE-A351-2D29A5E6E023}"/>
              </a:ext>
            </a:extLst>
          </p:cNvPr>
          <p:cNvGrpSpPr/>
          <p:nvPr/>
        </p:nvGrpSpPr>
        <p:grpSpPr>
          <a:xfrm>
            <a:off x="374084" y="1997044"/>
            <a:ext cx="5525658" cy="2752384"/>
            <a:chOff x="2702106" y="3472935"/>
            <a:chExt cx="6038850" cy="2981873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2EA3892E-3B22-B359-036C-3DD24890ABDF}"/>
                </a:ext>
              </a:extLst>
            </p:cNvPr>
            <p:cNvGrpSpPr/>
            <p:nvPr/>
          </p:nvGrpSpPr>
          <p:grpSpPr>
            <a:xfrm>
              <a:off x="2702106" y="3472935"/>
              <a:ext cx="6038850" cy="2981873"/>
              <a:chOff x="2413186" y="3517760"/>
              <a:chExt cx="6038850" cy="2981873"/>
            </a:xfrm>
          </p:grpSpPr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0ADF25DB-7FD3-4A3A-499D-33C4E28C7D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0432"/>
              <a:stretch/>
            </p:blipFill>
            <p:spPr>
              <a:xfrm>
                <a:off x="2413186" y="3955122"/>
                <a:ext cx="6038850" cy="2544511"/>
              </a:xfrm>
              <a:prstGeom prst="rect">
                <a:avLst/>
              </a:prstGeom>
            </p:spPr>
          </p:pic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F5CDD620-23CA-BBAD-F0C0-D0023DCE06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7062"/>
              <a:stretch/>
            </p:blipFill>
            <p:spPr>
              <a:xfrm>
                <a:off x="2413186" y="3517760"/>
                <a:ext cx="6038850" cy="473222"/>
              </a:xfrm>
              <a:prstGeom prst="rect">
                <a:avLst/>
              </a:prstGeom>
            </p:spPr>
          </p:pic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F2BDED9-47FF-30CD-FAFF-C34D96E43AE9}"/>
                </a:ext>
              </a:extLst>
            </p:cNvPr>
            <p:cNvSpPr/>
            <p:nvPr/>
          </p:nvSpPr>
          <p:spPr>
            <a:xfrm>
              <a:off x="2702106" y="3472935"/>
              <a:ext cx="1344706" cy="2366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E3D7E54D-090A-51F5-D14F-B016EA8300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704" y="2654127"/>
            <a:ext cx="7616178" cy="35400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2264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Scoring Criteria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63731" y="1230975"/>
            <a:ext cx="1051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DQN performance (30%)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Bonus: implement DDQN (5%)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DDPG performance (30%)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Bonus: implement TD3 (10%)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test 10 times, average score:</a:t>
            </a: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112296E1-8434-59EE-E897-2CE7BBFF6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654772"/>
              </p:ext>
            </p:extLst>
          </p:nvPr>
        </p:nvGraphicFramePr>
        <p:xfrm>
          <a:off x="1738811" y="3326279"/>
          <a:ext cx="8128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3732544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1699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score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points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18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&lt;= 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52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 ~ 100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035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100 ~ 150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000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150 ~ 200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953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&gt;= 200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397236"/>
                  </a:ext>
                </a:extLst>
              </a:tr>
            </a:tbl>
          </a:graphicData>
        </a:graphic>
      </p:graphicFrame>
      <p:grpSp>
        <p:nvGrpSpPr>
          <p:cNvPr id="5" name="群組 4">
            <a:extLst>
              <a:ext uri="{FF2B5EF4-FFF2-40B4-BE49-F238E27FC236}">
                <a16:creationId xmlns:a16="http://schemas.microsoft.com/office/drawing/2014/main" id="{3BBEBE10-B584-730E-6366-A3F03C79F21F}"/>
              </a:ext>
            </a:extLst>
          </p:cNvPr>
          <p:cNvGrpSpPr/>
          <p:nvPr/>
        </p:nvGrpSpPr>
        <p:grpSpPr>
          <a:xfrm>
            <a:off x="6612554" y="460573"/>
            <a:ext cx="4933987" cy="2445892"/>
            <a:chOff x="2702106" y="3472935"/>
            <a:chExt cx="6038850" cy="2981873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8A01EFE2-DBF6-5348-A391-91295BCC0980}"/>
                </a:ext>
              </a:extLst>
            </p:cNvPr>
            <p:cNvGrpSpPr/>
            <p:nvPr/>
          </p:nvGrpSpPr>
          <p:grpSpPr>
            <a:xfrm>
              <a:off x="2702106" y="3472935"/>
              <a:ext cx="6038850" cy="2981873"/>
              <a:chOff x="2413186" y="3517760"/>
              <a:chExt cx="6038850" cy="2981873"/>
            </a:xfrm>
          </p:grpSpPr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B0309BA6-8963-39FA-3308-5896A10649F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0432"/>
              <a:stretch/>
            </p:blipFill>
            <p:spPr>
              <a:xfrm>
                <a:off x="2413186" y="3955122"/>
                <a:ext cx="6038850" cy="2544511"/>
              </a:xfrm>
              <a:prstGeom prst="rect">
                <a:avLst/>
              </a:prstGeom>
            </p:spPr>
          </p:pic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3C1EF954-CB7D-7AB1-2C38-BDDBD46D4C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7062"/>
              <a:stretch/>
            </p:blipFill>
            <p:spPr>
              <a:xfrm>
                <a:off x="2413186" y="3517760"/>
                <a:ext cx="6038850" cy="473222"/>
              </a:xfrm>
              <a:prstGeom prst="rect">
                <a:avLst/>
              </a:prstGeom>
            </p:spPr>
          </p:pic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015B938-0C88-78EF-25C7-50E603452DBA}"/>
                </a:ext>
              </a:extLst>
            </p:cNvPr>
            <p:cNvSpPr/>
            <p:nvPr/>
          </p:nvSpPr>
          <p:spPr>
            <a:xfrm>
              <a:off x="2702106" y="3472935"/>
              <a:ext cx="1344706" cy="2366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5125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BreakoutNoFrameskip-v4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69BF3A4-182B-8CBE-DD2B-56975D808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577" y="1613086"/>
            <a:ext cx="2348752" cy="308273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0FC9998-1564-26DD-1374-3E0DD28230A7}"/>
              </a:ext>
            </a:extLst>
          </p:cNvPr>
          <p:cNvSpPr txBox="1"/>
          <p:nvPr/>
        </p:nvSpPr>
        <p:spPr>
          <a:xfrm>
            <a:off x="463731" y="1230975"/>
            <a:ext cx="1051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space: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whole image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space: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47DCF64-1E55-7B25-55ED-3B4DFB8FE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427" y="2967942"/>
            <a:ext cx="1790750" cy="24473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3674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TODO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0FC9998-1564-26DD-1374-3E0DD28230A7}"/>
              </a:ext>
            </a:extLst>
          </p:cNvPr>
          <p:cNvSpPr txBox="1"/>
          <p:nvPr/>
        </p:nvSpPr>
        <p:spPr>
          <a:xfrm>
            <a:off x="463731" y="1230975"/>
            <a:ext cx="1051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BreakoutNoFrameskip-v4 using DQN.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any trick you want.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 your 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tensorboard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testing results and put it on the report.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111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TODO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0FC9998-1564-26DD-1374-3E0DD28230A7}"/>
              </a:ext>
            </a:extLst>
          </p:cNvPr>
          <p:cNvSpPr txBox="1"/>
          <p:nvPr/>
        </p:nvSpPr>
        <p:spPr>
          <a:xfrm>
            <a:off x="463731" y="1230975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 your 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tensorboard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testing results and put it on the report.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2537D7E-AD51-F826-C3A6-09DBD30C9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19" y="4094439"/>
            <a:ext cx="5105075" cy="230298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C5F9F85-37E9-41DA-A17B-4AB48C265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19" y="1793046"/>
            <a:ext cx="2425557" cy="226432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8E74210-7561-5D76-3E82-F83F41A3EDF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04"/>
          <a:stretch/>
        </p:blipFill>
        <p:spPr>
          <a:xfrm>
            <a:off x="6530183" y="2343203"/>
            <a:ext cx="4449148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06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Hint: Trick 1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BCC62DD-3840-F420-8B07-97BC13659F75}"/>
              </a:ext>
            </a:extLst>
          </p:cNvPr>
          <p:cNvSpPr txBox="1"/>
          <p:nvPr/>
        </p:nvSpPr>
        <p:spPr>
          <a:xfrm>
            <a:off x="463731" y="1230975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make_Atari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and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wrap_deepmind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provided by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baselines.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atari_wrappers.py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 to set 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episode_life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=False, 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clip_rewards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=False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testing.</a:t>
            </a:r>
          </a:p>
        </p:txBody>
      </p:sp>
    </p:spTree>
    <p:extLst>
      <p:ext uri="{BB962C8B-B14F-4D97-AF65-F5344CB8AC3E}">
        <p14:creationId xmlns:p14="http://schemas.microsoft.com/office/powerpoint/2010/main" val="1540263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Hint: Trick 2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4A6842C-E49F-DB1E-CE2B-51BA4650268A}"/>
              </a:ext>
            </a:extLst>
          </p:cNvPr>
          <p:cNvSpPr txBox="1"/>
          <p:nvPr/>
        </p:nvSpPr>
        <p:spPr>
          <a:xfrm>
            <a:off x="463731" y="1230975"/>
            <a:ext cx="1051560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a sequence of four frames together.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7E80B1C-6917-E479-0814-7F2A90ACC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752" y="3210940"/>
            <a:ext cx="8271309" cy="261620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E71F751-F842-D8FC-8556-A4AF58C407C6}"/>
              </a:ext>
            </a:extLst>
          </p:cNvPr>
          <p:cNvSpPr txBox="1"/>
          <p:nvPr/>
        </p:nvSpPr>
        <p:spPr>
          <a:xfrm>
            <a:off x="1880752" y="2847869"/>
            <a:ext cx="7178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frame 1:                       frame 2:                         frame 3:                        frame 4:</a:t>
            </a:r>
            <a:endParaRPr lang="zh-TW" altLang="en-US" dirty="0"/>
          </a:p>
        </p:txBody>
      </p:sp>
      <p:sp>
        <p:nvSpPr>
          <p:cNvPr id="9" name="右大括弧 8">
            <a:extLst>
              <a:ext uri="{FF2B5EF4-FFF2-40B4-BE49-F238E27FC236}">
                <a16:creationId xmlns:a16="http://schemas.microsoft.com/office/drawing/2014/main" id="{E64B44BC-9013-7E2D-86B1-DC09F3933351}"/>
              </a:ext>
            </a:extLst>
          </p:cNvPr>
          <p:cNvSpPr/>
          <p:nvPr/>
        </p:nvSpPr>
        <p:spPr>
          <a:xfrm rot="16200000">
            <a:off x="5859523" y="-1551568"/>
            <a:ext cx="313765" cy="8271308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A9A2880-BDC9-72CB-045E-7E2A6800443D}"/>
              </a:ext>
            </a:extLst>
          </p:cNvPr>
          <p:cNvSpPr txBox="1"/>
          <p:nvPr/>
        </p:nvSpPr>
        <p:spPr>
          <a:xfrm>
            <a:off x="5566377" y="1806185"/>
            <a:ext cx="900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state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763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Scoring Criteria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63731" y="1230975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(40%)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test 10 times, min(5 * sqrt(average score), 100).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CCA2B03-2BD3-F774-7D95-0187F9A8FF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04"/>
          <a:stretch/>
        </p:blipFill>
        <p:spPr>
          <a:xfrm>
            <a:off x="1353663" y="2607600"/>
            <a:ext cx="4449148" cy="301942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3A63CE9-A4E3-42AF-082A-E5F3CAB1547A}"/>
              </a:ext>
            </a:extLst>
          </p:cNvPr>
          <p:cNvSpPr/>
          <p:nvPr/>
        </p:nvSpPr>
        <p:spPr>
          <a:xfrm>
            <a:off x="2671482" y="5325035"/>
            <a:ext cx="672353" cy="3019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4669F47-FE44-B49B-1404-70B02C4BF54F}"/>
              </a:ext>
            </a:extLst>
          </p:cNvPr>
          <p:cNvSpPr txBox="1"/>
          <p:nvPr/>
        </p:nvSpPr>
        <p:spPr>
          <a:xfrm>
            <a:off x="6490447" y="2607600"/>
            <a:ext cx="44668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sqrt(499.8) = 22.35</a:t>
            </a:r>
          </a:p>
          <a:p>
            <a:r>
              <a:rPr lang="en-US" altLang="zh-TW" sz="2400" dirty="0"/>
              <a:t>5 * 22.35 = 111.75</a:t>
            </a:r>
          </a:p>
          <a:p>
            <a:r>
              <a:rPr lang="en-US" altLang="zh-TW" sz="2400" dirty="0"/>
              <a:t>min(111.75, 100) = 100</a:t>
            </a:r>
          </a:p>
          <a:p>
            <a:r>
              <a:rPr lang="en-US" altLang="zh-TW" sz="2400" dirty="0"/>
              <a:t>40 * 100% = 40         </a:t>
            </a:r>
            <a:r>
              <a:rPr lang="en-US" altLang="zh-TW" sz="2400" dirty="0">
                <a:solidFill>
                  <a:srgbClr val="FF0000"/>
                </a:solidFill>
              </a:rPr>
              <a:t>points you get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C22DF72D-06CF-CBD5-0353-2D1204C728FA}"/>
              </a:ext>
            </a:extLst>
          </p:cNvPr>
          <p:cNvSpPr/>
          <p:nvPr/>
        </p:nvSpPr>
        <p:spPr>
          <a:xfrm>
            <a:off x="8610600" y="3839599"/>
            <a:ext cx="340659" cy="22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60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84617" y="2632905"/>
            <a:ext cx="10249876" cy="2387600"/>
          </a:xfrm>
        </p:spPr>
        <p:txBody>
          <a:bodyPr>
            <a:noAutofit/>
          </a:bodyPr>
          <a:lstStyle/>
          <a:p>
            <a:b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Deadline: 2023/5/30(Tue) 12:00</a:t>
            </a:r>
            <a:b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 Demo</a:t>
            </a:r>
            <a:b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48A446-1666-4B7A-9AA3-606853BE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2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4707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Tensorboard</a:t>
            </a: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Remote Server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EAE311F-97F0-8B27-C2FE-7F1EB68595C8}"/>
              </a:ext>
            </a:extLst>
          </p:cNvPr>
          <p:cNvSpPr txBox="1"/>
          <p:nvPr/>
        </p:nvSpPr>
        <p:spPr>
          <a:xfrm>
            <a:off x="710221" y="1349482"/>
            <a:ext cx="10515600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-p 10043 -L 6006:localhost:6006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pp037@140.113.215.196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tensorboard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logdir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log/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dqn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-p 11322 -L 8008:localhost:8008 lin@140.113.13.97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tensorboard --logdir log/dqn --port=8008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your browser locally and input 127.0.0.1:6006</a:t>
            </a:r>
          </a:p>
        </p:txBody>
      </p:sp>
    </p:spTree>
    <p:extLst>
      <p:ext uri="{BB962C8B-B14F-4D97-AF65-F5344CB8AC3E}">
        <p14:creationId xmlns:p14="http://schemas.microsoft.com/office/powerpoint/2010/main" val="2100030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Package Version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EAE311F-97F0-8B27-C2FE-7F1EB68595C8}"/>
              </a:ext>
            </a:extLst>
          </p:cNvPr>
          <p:cNvSpPr txBox="1"/>
          <p:nvPr/>
        </p:nvSpPr>
        <p:spPr>
          <a:xfrm>
            <a:off x="463731" y="1230975"/>
            <a:ext cx="10515600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gym              0.15.7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1.22.3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1.7.1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tensorboard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2.10.0</a:t>
            </a:r>
          </a:p>
        </p:txBody>
      </p:sp>
    </p:spTree>
    <p:extLst>
      <p:ext uri="{BB962C8B-B14F-4D97-AF65-F5344CB8AC3E}">
        <p14:creationId xmlns:p14="http://schemas.microsoft.com/office/powerpoint/2010/main" val="2046610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Reminders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53571" y="1349482"/>
            <a:ext cx="1051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network architecture and hyper-parameters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differ from the defaults.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the 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tensors all the time especially when calculating the 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zh-TW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no_grad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scope is the same as </a:t>
            </a:r>
            <a:r>
              <a:rPr lang="en-US" altLang="zh-TW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xxx.detach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aware of the 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indentation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hints.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testing DDPG, action selection need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 the noise.</a:t>
            </a:r>
            <a:endParaRPr lang="zh-TW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048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4985EEF-C273-4A5D-8EB3-E7AAE0038DB9}"/>
              </a:ext>
            </a:extLst>
          </p:cNvPr>
          <p:cNvSpPr txBox="1"/>
          <p:nvPr/>
        </p:nvSpPr>
        <p:spPr>
          <a:xfrm>
            <a:off x="436744" y="1498425"/>
            <a:ext cx="115825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Mnih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Volodymyr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“Playing Atari with Deep Reinforcement Learning.”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abs/1312.5602 (2013).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Mnih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Volodymyr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“Human-level control through deep reinforcement learning.” Nature 518 (2015):529-533.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 Hasselt,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Arthur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Guez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David Silver. “Deep Reinforcement Learning with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DoubleQ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-Learning.” AAAI. 2016.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Lillicrap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Timothy P. et al. “Continuous control with deep reinforcement learning.”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CoRRabs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/1509.02971 (2015).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Silver, David et al. “Deterministic Policy Gradient Algorithms.” ICML (2014).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Gym Documentation.” Retrieved from Getting Started with Gym: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https://gym.openai.com/docs/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Wiki for Pendulum v0.” Retrieved from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https://github.com/openai/gym/wiki/Pendulum-v0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“Reinforcement Learning (DQN) Tutorial.” Retrieved from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Tutorials: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https://pytorch.org/tutorials/intermediate/reinforcement_q_learning.html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482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01043" y="1561189"/>
            <a:ext cx="10249876" cy="2387600"/>
          </a:xfrm>
        </p:spPr>
        <p:txBody>
          <a:bodyPr>
            <a:noAutofit/>
          </a:bodyPr>
          <a:lstStyle/>
          <a:p>
            <a:b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Must use sample code,</a:t>
            </a:r>
            <a:b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otherwise no credit.</a:t>
            </a:r>
            <a:b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48A446-1666-4B7A-9AA3-606853BE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3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99680" y="1504024"/>
            <a:ext cx="19287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lab,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83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45011" y="1256522"/>
            <a:ext cx="1009609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Part 1: High-Level Observation</a:t>
            </a:r>
          </a:p>
          <a:p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Solve 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LunarLander-v2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using </a:t>
            </a:r>
            <a:r>
              <a:rPr lang="en-US" altLang="zh-TW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DQN 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(30%)</a:t>
            </a:r>
          </a:p>
          <a:p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Solve 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LunarLanderContinuous-v2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using </a:t>
            </a:r>
            <a:r>
              <a:rPr lang="en-US" altLang="zh-TW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DDPG 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(30%)</a:t>
            </a:r>
          </a:p>
          <a:p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Bonus: Implement </a:t>
            </a:r>
            <a:r>
              <a:rPr lang="en-US" altLang="zh-TW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DDQN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(5%)</a:t>
            </a:r>
          </a:p>
          <a:p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Bonus: Implement </a:t>
            </a:r>
            <a:r>
              <a:rPr lang="en-US" altLang="zh-TW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TD3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(10%)</a:t>
            </a:r>
          </a:p>
          <a:p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Part 2: Low-Level Observation</a:t>
            </a:r>
          </a:p>
          <a:p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Solve 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BreakoutNoFrameskip-v4 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using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DQN 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(40%)</a:t>
            </a:r>
          </a:p>
          <a:p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Report:</a:t>
            </a:r>
          </a:p>
          <a:p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Result (0% 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but necessary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Bonus: Questions (10%)</a:t>
            </a:r>
          </a:p>
          <a:p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78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LunarLander-v2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" y="1453198"/>
            <a:ext cx="3987897" cy="490315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/>
          <a:srcRect t="56729"/>
          <a:stretch/>
        </p:blipFill>
        <p:spPr>
          <a:xfrm>
            <a:off x="5098924" y="4061011"/>
            <a:ext cx="6254876" cy="231651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511F7CD-77C8-93AE-2CD4-ECEA110AC6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069" y="660526"/>
            <a:ext cx="4788585" cy="31923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6541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Deep Q-Network (DQN)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D1D31A5-D26B-048C-E82B-530BB0CD0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699" y="2190459"/>
            <a:ext cx="4692947" cy="18436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3232EAB-C14C-4C4F-AA6B-0A5ED7F84A1C}"/>
                  </a:ext>
                </a:extLst>
              </p:cNvPr>
              <p:cNvSpPr txBox="1"/>
              <p:nvPr/>
            </p:nvSpPr>
            <p:spPr>
              <a:xfrm>
                <a:off x="545011" y="1838550"/>
                <a:ext cx="8556812" cy="4028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Target Q: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bSup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sz="2800" dirty="0"/>
              </a:p>
              <a:p>
                <a:endParaRPr lang="en-US" altLang="zh-TW" sz="2800" dirty="0"/>
              </a:p>
              <a:p>
                <a:r>
                  <a:rPr lang="en-US" altLang="zh-TW" sz="2800" dirty="0"/>
                  <a:t>Loss function: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z="2800" dirty="0"/>
              </a:p>
              <a:p>
                <a:endParaRPr lang="en-US" altLang="zh-TW" sz="2800" dirty="0"/>
              </a:p>
              <a:p>
                <a:r>
                  <a:rPr lang="en-US" altLang="zh-TW" sz="2800" dirty="0"/>
                  <a:t>Gradient descent: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bSup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400" dirty="0">
                  <a:solidFill>
                    <a:srgbClr val="FF0000"/>
                  </a:solidFill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3232EAB-C14C-4C4F-AA6B-0A5ED7F84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11" y="1838550"/>
                <a:ext cx="8556812" cy="4028732"/>
              </a:xfrm>
              <a:prstGeom prst="rect">
                <a:avLst/>
              </a:prstGeom>
              <a:blipFill>
                <a:blip r:embed="rId4"/>
                <a:stretch>
                  <a:fillRect l="-1425" t="-15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071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4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11" y="1600307"/>
            <a:ext cx="6390459" cy="512116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Deep Q-Network (DQN)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63731" y="1230975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1 – Deep Q-learning with experience replay:</a:t>
            </a:r>
            <a:endParaRPr lang="zh-TW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5011" y="1837309"/>
            <a:ext cx="5923280" cy="5334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45011" y="4738576"/>
            <a:ext cx="6178518" cy="14944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00698FC-EB70-14B4-BCD1-7393F85F20C2}"/>
              </a:ext>
            </a:extLst>
          </p:cNvPr>
          <p:cNvSpPr txBox="1"/>
          <p:nvPr/>
        </p:nvSpPr>
        <p:spPr>
          <a:xfrm>
            <a:off x="6597314" y="1873176"/>
            <a:ext cx="3755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Behavior and target network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D603A5-3F9B-4DB6-E938-E04BF7AF0299}"/>
              </a:ext>
            </a:extLst>
          </p:cNvPr>
          <p:cNvSpPr/>
          <p:nvPr/>
        </p:nvSpPr>
        <p:spPr>
          <a:xfrm>
            <a:off x="545011" y="3109966"/>
            <a:ext cx="5923280" cy="5334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28CE15CE-E237-7419-BCFE-5777C8A3B4BE}"/>
                  </a:ext>
                </a:extLst>
              </p:cNvPr>
              <p:cNvSpPr txBox="1"/>
              <p:nvPr/>
            </p:nvSpPr>
            <p:spPr>
              <a:xfrm>
                <a:off x="6610761" y="3107500"/>
                <a:ext cx="47748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TW" sz="2400" dirty="0">
                    <a:solidFill>
                      <a:srgbClr val="0070C0"/>
                    </a:solidFill>
                  </a:rPr>
                  <a:t>-greedy based on behavior network</a:t>
                </a:r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28CE15CE-E237-7419-BCFE-5777C8A3B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761" y="3107500"/>
                <a:ext cx="4774897" cy="461665"/>
              </a:xfrm>
              <a:prstGeom prst="rect">
                <a:avLst/>
              </a:prstGeom>
              <a:blipFill>
                <a:blip r:embed="rId4"/>
                <a:stretch>
                  <a:fillRect t="-10667" r="-1148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16C8B5A9-D789-C84D-F29C-E3ED21C011E5}"/>
              </a:ext>
            </a:extLst>
          </p:cNvPr>
          <p:cNvSpPr/>
          <p:nvPr/>
        </p:nvSpPr>
        <p:spPr>
          <a:xfrm>
            <a:off x="545011" y="4160891"/>
            <a:ext cx="5923280" cy="5334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F24E133-BF46-8E1E-9A8D-879C1D768ED8}"/>
              </a:ext>
            </a:extLst>
          </p:cNvPr>
          <p:cNvSpPr txBox="1"/>
          <p:nvPr/>
        </p:nvSpPr>
        <p:spPr>
          <a:xfrm>
            <a:off x="6597314" y="4110991"/>
            <a:ext cx="2401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Experience replay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70907CB-0609-400B-A569-59C2611F89DF}"/>
              </a:ext>
            </a:extLst>
          </p:cNvPr>
          <p:cNvSpPr txBox="1"/>
          <p:nvPr/>
        </p:nvSpPr>
        <p:spPr>
          <a:xfrm>
            <a:off x="6909089" y="5254963"/>
            <a:ext cx="473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Update behavior and target network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064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Deep Deterministic Policy Gradient (DDPG)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21FDEC1-6C1B-AB2A-AF1C-0AB9D25B2898}"/>
              </a:ext>
            </a:extLst>
          </p:cNvPr>
          <p:cNvSpPr txBox="1"/>
          <p:nvPr/>
        </p:nvSpPr>
        <p:spPr>
          <a:xfrm>
            <a:off x="654424" y="2465295"/>
            <a:ext cx="508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Deterministic Policy Gradient Theorem: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9D32084-E40A-6DFE-F9C3-4AF3A729FD03}"/>
              </a:ext>
            </a:extLst>
          </p:cNvPr>
          <p:cNvSpPr txBox="1"/>
          <p:nvPr/>
        </p:nvSpPr>
        <p:spPr>
          <a:xfrm>
            <a:off x="654424" y="4437566"/>
            <a:ext cx="5245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Off-policy Deterministic Policy Gradient: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A66A9B9-D737-BEDC-85B1-36FAB3BDAF2C}"/>
                  </a:ext>
                </a:extLst>
              </p:cNvPr>
              <p:cNvSpPr txBox="1"/>
              <p:nvPr/>
            </p:nvSpPr>
            <p:spPr>
              <a:xfrm>
                <a:off x="2008094" y="3136069"/>
                <a:ext cx="7287444" cy="751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p>
                          </m:sSubSup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A66A9B9-D737-BEDC-85B1-36FAB3BDA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094" y="3136069"/>
                <a:ext cx="7287444" cy="7517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DA0DCC5-1BDB-1425-4FD6-C868A9E62DDF}"/>
                  </a:ext>
                </a:extLst>
              </p:cNvPr>
              <p:cNvSpPr txBox="1"/>
              <p:nvPr/>
            </p:nvSpPr>
            <p:spPr>
              <a:xfrm>
                <a:off x="2008094" y="5190305"/>
                <a:ext cx="5879495" cy="5640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p>
                      </m:sSub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bSup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DA0DCC5-1BDB-1425-4FD6-C868A9E62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094" y="5190305"/>
                <a:ext cx="5879495" cy="5640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85D3200-CC20-9D7A-7BB5-6EB54AD9164E}"/>
                  </a:ext>
                </a:extLst>
              </p:cNvPr>
              <p:cNvSpPr txBox="1"/>
              <p:nvPr/>
            </p:nvSpPr>
            <p:spPr>
              <a:xfrm>
                <a:off x="654424" y="1640556"/>
                <a:ext cx="82423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Consider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continuous actions </a:t>
                </a:r>
                <a:r>
                  <a:rPr lang="en-US" altLang="zh-TW" sz="2400" dirty="0"/>
                  <a:t>and deterministic policy: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85D3200-CC20-9D7A-7BB5-6EB54AD91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24" y="1640556"/>
                <a:ext cx="8242385" cy="461665"/>
              </a:xfrm>
              <a:prstGeom prst="rect">
                <a:avLst/>
              </a:prstGeom>
              <a:blipFill>
                <a:blip r:embed="rId5"/>
                <a:stretch>
                  <a:fillRect l="-1109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AFC1B55-00F1-170A-5415-155A77C96C8E}"/>
              </a:ext>
            </a:extLst>
          </p:cNvPr>
          <p:cNvCxnSpPr/>
          <p:nvPr/>
        </p:nvCxnSpPr>
        <p:spPr>
          <a:xfrm>
            <a:off x="3361764" y="5827058"/>
            <a:ext cx="6723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F311352-7503-890D-ACB8-14DF62CE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4965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Deep Deterministic Policy Gradient (DDPG)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9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DA0DCC5-1BDB-1425-4FD6-C868A9E62DDF}"/>
                  </a:ext>
                </a:extLst>
              </p:cNvPr>
              <p:cNvSpPr txBox="1"/>
              <p:nvPr/>
            </p:nvSpPr>
            <p:spPr>
              <a:xfrm>
                <a:off x="3541738" y="1613537"/>
                <a:ext cx="5879495" cy="5640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p>
                      </m:sSub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bSup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DA0DCC5-1BDB-1425-4FD6-C868A9E62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738" y="1613537"/>
                <a:ext cx="5879495" cy="5640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678C953A-EA1A-9ADB-1860-C35B31ED05BE}"/>
              </a:ext>
            </a:extLst>
          </p:cNvPr>
          <p:cNvCxnSpPr>
            <a:cxnSpLocks/>
          </p:cNvCxnSpPr>
          <p:nvPr/>
        </p:nvCxnSpPr>
        <p:spPr>
          <a:xfrm>
            <a:off x="3021106" y="5916710"/>
            <a:ext cx="42134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174136C-D702-82BF-7A25-814B79300DE5}"/>
              </a:ext>
            </a:extLst>
          </p:cNvPr>
          <p:cNvCxnSpPr/>
          <p:nvPr/>
        </p:nvCxnSpPr>
        <p:spPr>
          <a:xfrm flipV="1">
            <a:off x="3603812" y="2976287"/>
            <a:ext cx="0" cy="35769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EBCCA5A7-36DC-C4B4-B6B1-6ED0AA43824E}"/>
              </a:ext>
            </a:extLst>
          </p:cNvPr>
          <p:cNvCxnSpPr>
            <a:cxnSpLocks/>
          </p:cNvCxnSpPr>
          <p:nvPr/>
        </p:nvCxnSpPr>
        <p:spPr>
          <a:xfrm flipV="1">
            <a:off x="3603812" y="4052239"/>
            <a:ext cx="2877674" cy="1497106"/>
          </a:xfrm>
          <a:prstGeom prst="curvedConnector3">
            <a:avLst>
              <a:gd name="adj1" fmla="val 68692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753F511-54C9-74A4-56E8-D8E33433EADA}"/>
                  </a:ext>
                </a:extLst>
              </p:cNvPr>
              <p:cNvSpPr txBox="1"/>
              <p:nvPr/>
            </p:nvSpPr>
            <p:spPr>
              <a:xfrm>
                <a:off x="7503459" y="5778210"/>
                <a:ext cx="3322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753F511-54C9-74A4-56E8-D8E33433E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459" y="5778210"/>
                <a:ext cx="33220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A59155C3-B559-D4AC-43F4-AD62BC854DB5}"/>
                  </a:ext>
                </a:extLst>
              </p:cNvPr>
              <p:cNvSpPr txBox="1"/>
              <p:nvPr/>
            </p:nvSpPr>
            <p:spPr>
              <a:xfrm>
                <a:off x="1667435" y="2825181"/>
                <a:ext cx="170892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p>
                      </m:sSup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A59155C3-B559-D4AC-43F4-AD62BC854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435" y="2825181"/>
                <a:ext cx="170892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A3395F9F-D0CA-D70F-A522-DCD8D7AA13AB}"/>
              </a:ext>
            </a:extLst>
          </p:cNvPr>
          <p:cNvCxnSpPr/>
          <p:nvPr/>
        </p:nvCxnSpPr>
        <p:spPr>
          <a:xfrm>
            <a:off x="5047129" y="4231341"/>
            <a:ext cx="0" cy="1882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5ECA97B7-A34F-9C5E-AE6F-0F4693A23DB4}"/>
                  </a:ext>
                </a:extLst>
              </p:cNvPr>
              <p:cNvSpPr txBox="1"/>
              <p:nvPr/>
            </p:nvSpPr>
            <p:spPr>
              <a:xfrm>
                <a:off x="4544593" y="6085987"/>
                <a:ext cx="13983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5ECA97B7-A34F-9C5E-AE6F-0F4693A23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593" y="6085987"/>
                <a:ext cx="1398332" cy="369332"/>
              </a:xfrm>
              <a:prstGeom prst="rect">
                <a:avLst/>
              </a:prstGeom>
              <a:blipFill>
                <a:blip r:embed="rId6"/>
                <a:stretch>
                  <a:fillRect l="-2620" r="-7424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橢圓 26">
            <a:extLst>
              <a:ext uri="{FF2B5EF4-FFF2-40B4-BE49-F238E27FC236}">
                <a16:creationId xmlns:a16="http://schemas.microsoft.com/office/drawing/2014/main" id="{99F516B3-D961-E27D-103A-42763994093B}"/>
              </a:ext>
            </a:extLst>
          </p:cNvPr>
          <p:cNvSpPr/>
          <p:nvPr/>
        </p:nvSpPr>
        <p:spPr>
          <a:xfrm>
            <a:off x="4953002" y="5208500"/>
            <a:ext cx="179294" cy="1434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20BC0CF-74F0-907F-1165-98ED9DE45521}"/>
              </a:ext>
            </a:extLst>
          </p:cNvPr>
          <p:cNvCxnSpPr>
            <a:cxnSpLocks/>
          </p:cNvCxnSpPr>
          <p:nvPr/>
        </p:nvCxnSpPr>
        <p:spPr>
          <a:xfrm flipV="1">
            <a:off x="5106899" y="5030259"/>
            <a:ext cx="451732" cy="25892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58B39E9-A69C-B1EC-1202-5EE53F289C77}"/>
              </a:ext>
            </a:extLst>
          </p:cNvPr>
          <p:cNvSpPr txBox="1"/>
          <p:nvPr/>
        </p:nvSpPr>
        <p:spPr>
          <a:xfrm>
            <a:off x="5673933" y="4941661"/>
            <a:ext cx="1820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B050"/>
                </a:solidFill>
              </a:rPr>
              <a:t>gradient ascent</a:t>
            </a:r>
            <a:endParaRPr lang="zh-TW" altLang="en-US" sz="2000" b="1" dirty="0">
              <a:solidFill>
                <a:srgbClr val="00B050"/>
              </a:solidFill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B2863E6-3C70-2DEB-352E-9FF32A7BE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4955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1403</Words>
  <Application>Microsoft Office PowerPoint</Application>
  <PresentationFormat>寬螢幕</PresentationFormat>
  <Paragraphs>221</Paragraphs>
  <Slides>23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1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 LAB 6  TA 陳昱丞</vt:lpstr>
      <vt:lpstr> Deadline: 2023/5/30(Tue) 12:00  No Demo  </vt:lpstr>
      <vt:lpstr> Must use sample code, otherwise no credit. </vt:lpstr>
      <vt:lpstr>Outline</vt:lpstr>
      <vt:lpstr>LunarLander-v2</vt:lpstr>
      <vt:lpstr>Deep Q-Network (DQN)</vt:lpstr>
      <vt:lpstr>Deep Q-Network (DQN)</vt:lpstr>
      <vt:lpstr>Deep Deterministic Policy Gradient (DDPG)</vt:lpstr>
      <vt:lpstr>Deep Deterministic Policy Gradient (DDPG)</vt:lpstr>
      <vt:lpstr>Deep Deterministic Policy Gradient (DDPG)</vt:lpstr>
      <vt:lpstr>TODO</vt:lpstr>
      <vt:lpstr>TODO</vt:lpstr>
      <vt:lpstr>Scoring Criteria</vt:lpstr>
      <vt:lpstr>BreakoutNoFrameskip-v4</vt:lpstr>
      <vt:lpstr>TODO</vt:lpstr>
      <vt:lpstr>TODO</vt:lpstr>
      <vt:lpstr>Hint: Trick 1</vt:lpstr>
      <vt:lpstr>Hint: Trick 2</vt:lpstr>
      <vt:lpstr>Scoring Criteria</vt:lpstr>
      <vt:lpstr>Tensorboard Remote Server</vt:lpstr>
      <vt:lpstr>Package Version</vt:lpstr>
      <vt:lpstr>Reminders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4/13 Zero&amp;Deepracer組 </dc:title>
  <dc:creator>紹雄</dc:creator>
  <cp:lastModifiedBy>林子淩</cp:lastModifiedBy>
  <cp:revision>837</cp:revision>
  <dcterms:created xsi:type="dcterms:W3CDTF">2020-04-13T05:52:43Z</dcterms:created>
  <dcterms:modified xsi:type="dcterms:W3CDTF">2023-05-16T16:04:47Z</dcterms:modified>
</cp:coreProperties>
</file>