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78" r:id="rId10"/>
    <p:sldId id="265" r:id="rId11"/>
    <p:sldId id="266" r:id="rId12"/>
    <p:sldId id="264" r:id="rId13"/>
    <p:sldId id="281" r:id="rId14"/>
    <p:sldId id="282" r:id="rId15"/>
    <p:sldId id="284" r:id="rId16"/>
    <p:sldId id="285" r:id="rId17"/>
    <p:sldId id="280" r:id="rId18"/>
    <p:sldId id="276" r:id="rId19"/>
    <p:sldId id="286" r:id="rId20"/>
    <p:sldId id="287" r:id="rId21"/>
    <p:sldId id="288" r:id="rId22"/>
    <p:sldId id="289" r:id="rId23"/>
    <p:sldId id="290" r:id="rId24"/>
    <p:sldId id="291" r:id="rId25"/>
    <p:sldId id="283" r:id="rId26"/>
    <p:sldId id="277" r:id="rId27"/>
    <p:sldId id="270" r:id="rId28"/>
    <p:sldId id="271" r:id="rId29"/>
    <p:sldId id="273" r:id="rId30"/>
    <p:sldId id="274" r:id="rId31"/>
    <p:sldId id="268" r:id="rId32"/>
    <p:sldId id="279" r:id="rId33"/>
    <p:sldId id="275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22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11756fc2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11756fc2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11756fc22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11756fc22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11756fc2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11756fc2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11756fc2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11756fc22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11756fc2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11756fc22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11756fc22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11756fc22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11756fc2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11756fc2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11756fc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11756fc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11756fc2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11756fc2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11756fc2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11756fc2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12a77ce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12a77ce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11756fc2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11756fc2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11756fc2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11756fc2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11756fc2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11756fc2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11756fc2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11756fc2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n-Yu-Tang/gitTest.git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n-Yu-Tang/Java_110B_ShoppingCart.git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n-Yu-Tang/May.gi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n-Yu_Tang/May.gi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基礎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提交</a:t>
            </a:r>
            <a:r>
              <a:rPr lang="en" dirty="0" smtClean="0"/>
              <a:t>追蹤</a:t>
            </a:r>
            <a:endParaRPr dirty="0"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853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提交追蹤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     </a:t>
            </a:r>
            <a:r>
              <a:rPr lang="en-US" altLang="zh-TW" b="1" dirty="0" smtClean="0"/>
              <a:t>“”</a:t>
            </a:r>
            <a:r>
              <a:rPr lang="zh-TW" altLang="en-US" b="1" dirty="0" smtClean="0"/>
              <a:t> 內文可以為這次的</a:t>
            </a:r>
            <a:r>
              <a:rPr lang="en-US" altLang="zh-TW" b="1" dirty="0" smtClean="0"/>
              <a:t>commit</a:t>
            </a:r>
            <a:r>
              <a:rPr lang="zh-TW" altLang="en-US" b="1" dirty="0" smtClean="0"/>
              <a:t>新增標題與描述內容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git commit -m </a:t>
            </a:r>
            <a:r>
              <a:rPr lang="en-US" altLang="zh-TW" dirty="0" smtClean="0">
                <a:solidFill>
                  <a:srgbClr val="FF0000"/>
                </a:solidFill>
              </a:rPr>
              <a:t>“</a:t>
            </a:r>
            <a:r>
              <a:rPr lang="zh-TW" altLang="en-US" dirty="0" smtClean="0"/>
              <a:t>標題</a:t>
            </a:r>
            <a:endParaRPr lang="en-US" altLang="zh-TW" dirty="0" smtClean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zh-TW" dirty="0" smtClean="0"/>
              <a:t>(</a:t>
            </a:r>
            <a:r>
              <a:rPr lang="zh-TW" altLang="en-US" dirty="0" smtClean="0"/>
              <a:t>空格</a:t>
            </a:r>
            <a:r>
              <a:rPr lang="en-US" altLang="zh-TW" dirty="0" smtClean="0"/>
              <a:t>)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zh-TW" altLang="en-US" dirty="0" smtClean="0"/>
              <a:t>描述內容</a:t>
            </a:r>
            <a:r>
              <a:rPr lang="en-US" altLang="zh-TW" dirty="0" smtClean="0"/>
              <a:t>:</a:t>
            </a:r>
            <a:r>
              <a:rPr lang="zh-TW" altLang="en-US" dirty="0" smtClean="0"/>
              <a:t> 描述此次提交的內文</a:t>
            </a:r>
            <a:endParaRPr lang="en-US" altLang="zh-TW" dirty="0" smtClean="0"/>
          </a:p>
          <a:p>
            <a:pPr marL="0" lvl="0" indent="0">
              <a:spcBef>
                <a:spcPts val="1600"/>
              </a:spcBef>
              <a:buNone/>
            </a:pPr>
            <a:r>
              <a:rPr lang="en-US" altLang="zh-TW" dirty="0" smtClean="0"/>
              <a:t>………</a:t>
            </a:r>
            <a:r>
              <a:rPr lang="en-US" altLang="zh-TW" dirty="0" smtClean="0">
                <a:solidFill>
                  <a:srgbClr val="FF0000"/>
                </a:solidFill>
              </a:rPr>
              <a:t>”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altLang="zh-TW" dirty="0" smtClean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altLang="en-US" dirty="0" smtClean="0"/>
              <a:t>注意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1.</a:t>
            </a:r>
            <a:r>
              <a:rPr lang="zh-TW" altLang="en-US" dirty="0" smtClean="0"/>
              <a:t> 提交的內容若在</a:t>
            </a:r>
            <a:r>
              <a:rPr lang="en-US" altLang="zh-TW" dirty="0" smtClean="0"/>
              <a:t>add . </a:t>
            </a:r>
            <a:r>
              <a:rPr lang="zh-TW" altLang="en-US" dirty="0" smtClean="0"/>
              <a:t>以後有編輯過並且沒有重新</a:t>
            </a:r>
            <a:r>
              <a:rPr lang="en-US" altLang="zh-TW" dirty="0" smtClean="0"/>
              <a:t>add .</a:t>
            </a:r>
            <a:r>
              <a:rPr lang="zh-TW" altLang="en-US" dirty="0" smtClean="0"/>
              <a:t> 則不會更新在這次的提交內容裡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查詢歷史編輯紀錄</a:t>
            </a:r>
            <a:endParaRPr dirty="0"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 </a:t>
            </a:r>
            <a:r>
              <a:rPr lang="en" dirty="0" smtClean="0"/>
              <a:t>log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顯示簡易版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git log --oneline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移除追蹤</a:t>
            </a:r>
            <a:endParaRPr dirty="0"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 smtClean="0"/>
              <a:t>取消</a:t>
            </a:r>
            <a:r>
              <a:rPr lang="en" b="1" dirty="0"/>
              <a:t>add動作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git reset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遠端倉庫篇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使用</a:t>
            </a:r>
            <a:r>
              <a:rPr lang="en-US" altLang="zh-TW" dirty="0" err="1" smtClean="0"/>
              <a:t>github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情況</a:t>
            </a:r>
            <a:r>
              <a:rPr lang="en-US" altLang="zh-TW" dirty="0" smtClean="0"/>
              <a:t>1: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 </a:t>
            </a:r>
            <a:r>
              <a:rPr lang="zh-TW" altLang="en-US" dirty="0" smtClean="0"/>
              <a:t>未初始化，本地倉庫已初始化，並有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紀錄</a:t>
            </a:r>
            <a:endParaRPr lang="en-US" altLang="zh-TW" dirty="0" smtClean="0"/>
          </a:p>
          <a:p>
            <a:pPr marL="114300" indent="0">
              <a:buNone/>
            </a:pPr>
            <a:r>
              <a:rPr lang="zh-TW" altLang="en-US" dirty="0" smtClean="0"/>
              <a:t>所有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紀錄會一併送到遠端倉庫，若有另一個使用者從遠端倉庫</a:t>
            </a:r>
            <a:r>
              <a:rPr lang="en-US" altLang="zh-TW" dirty="0" smtClean="0"/>
              <a:t>clone</a:t>
            </a:r>
            <a:r>
              <a:rPr lang="zh-TW" altLang="en-US" dirty="0" smtClean="0"/>
              <a:t>本地倉庫，會把所有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紀錄抓下來</a:t>
            </a:r>
            <a:endParaRPr lang="en-US" altLang="zh-TW" dirty="0" smtClean="0"/>
          </a:p>
          <a:p>
            <a:r>
              <a:rPr lang="zh-TW" altLang="en-US" dirty="0" smtClean="0"/>
              <a:t>情況</a:t>
            </a:r>
            <a:r>
              <a:rPr lang="en-US" altLang="zh-TW" dirty="0" smtClean="0"/>
              <a:t>2: </a:t>
            </a:r>
            <a:r>
              <a:rPr lang="en-US" altLang="zh-TW" dirty="0" err="1"/>
              <a:t>github</a:t>
            </a:r>
            <a:r>
              <a:rPr lang="en-US" altLang="zh-TW" dirty="0"/>
              <a:t> </a:t>
            </a:r>
            <a:r>
              <a:rPr lang="zh-TW" altLang="en-US" dirty="0"/>
              <a:t>未初始化，本地倉庫已</a:t>
            </a:r>
            <a:r>
              <a:rPr lang="zh-TW" altLang="en-US" dirty="0" smtClean="0"/>
              <a:t>初始化，沒有</a:t>
            </a:r>
            <a:r>
              <a:rPr lang="en-US" altLang="zh-TW" dirty="0"/>
              <a:t>commit</a:t>
            </a:r>
            <a:r>
              <a:rPr lang="zh-TW" altLang="en-US" dirty="0"/>
              <a:t>紀錄</a:t>
            </a:r>
            <a:endParaRPr lang="en-US" altLang="zh-TW" dirty="0"/>
          </a:p>
          <a:p>
            <a:pPr marL="114300" indent="0">
              <a:buNone/>
            </a:pPr>
            <a:r>
              <a:rPr lang="zh-TW" altLang="en-US" dirty="0" smtClean="0"/>
              <a:t>本地倉庫必須完成第一次初始化才能</a:t>
            </a:r>
            <a:r>
              <a:rPr lang="en-US" altLang="zh-TW" dirty="0" smtClean="0"/>
              <a:t>pull</a:t>
            </a:r>
            <a:r>
              <a:rPr lang="zh-TW" altLang="en-US" dirty="0" smtClean="0"/>
              <a:t>資料到遠端倉庫</a:t>
            </a:r>
            <a:r>
              <a:rPr lang="en-US" altLang="zh-TW" dirty="0" smtClean="0"/>
              <a:t>(</a:t>
            </a:r>
            <a:r>
              <a:rPr lang="zh-TW" altLang="en-US" dirty="0" smtClean="0"/>
              <a:t>因為新的本地倉庫沒有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紀錄，</a:t>
            </a:r>
            <a:r>
              <a:rPr lang="en-US" altLang="zh-TW" dirty="0" smtClean="0"/>
              <a:t>working tree </a:t>
            </a:r>
            <a:r>
              <a:rPr lang="zh-TW" altLang="en-US" dirty="0" smtClean="0"/>
              <a:t>沒有任何節點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>
                <a:solidFill>
                  <a:srgbClr val="00B050"/>
                </a:solidFill>
              </a:rPr>
              <a:t>情況</a:t>
            </a:r>
            <a:r>
              <a:rPr lang="en-US" altLang="zh-TW" dirty="0" smtClean="0">
                <a:solidFill>
                  <a:srgbClr val="00B050"/>
                </a:solidFill>
              </a:rPr>
              <a:t>3:</a:t>
            </a:r>
            <a:r>
              <a:rPr lang="zh-TW" altLang="en-US" dirty="0">
                <a:solidFill>
                  <a:srgbClr val="00B050"/>
                </a:solidFill>
              </a:rPr>
              <a:t> </a:t>
            </a:r>
            <a:r>
              <a:rPr lang="en-US" altLang="zh-TW" dirty="0" err="1" smtClean="0">
                <a:solidFill>
                  <a:srgbClr val="00B050"/>
                </a:solidFill>
              </a:rPr>
              <a:t>github</a:t>
            </a:r>
            <a:r>
              <a:rPr lang="zh-TW" altLang="en-US" dirty="0" smtClean="0">
                <a:solidFill>
                  <a:srgbClr val="00B050"/>
                </a:solidFill>
              </a:rPr>
              <a:t> 未初始化，本地直接</a:t>
            </a:r>
            <a:r>
              <a:rPr lang="en-US" altLang="zh-TW" dirty="0" smtClean="0">
                <a:solidFill>
                  <a:srgbClr val="00B050"/>
                </a:solidFill>
              </a:rPr>
              <a:t>clone</a:t>
            </a:r>
            <a:r>
              <a:rPr lang="zh-TW" altLang="en-US" dirty="0" smtClean="0">
                <a:solidFill>
                  <a:srgbClr val="00B050"/>
                </a:solidFill>
              </a:rPr>
              <a:t>遠端倉庫 </a:t>
            </a:r>
            <a:r>
              <a:rPr lang="en-US" altLang="zh-TW" dirty="0" smtClean="0">
                <a:solidFill>
                  <a:srgbClr val="00B050"/>
                </a:solidFill>
              </a:rPr>
              <a:t>(</a:t>
            </a:r>
            <a:r>
              <a:rPr lang="zh-TW" altLang="en-US" dirty="0" smtClean="0">
                <a:solidFill>
                  <a:srgbClr val="00B050"/>
                </a:solidFill>
              </a:rPr>
              <a:t>*</a:t>
            </a:r>
            <a:r>
              <a:rPr lang="en-US" altLang="zh-TW" dirty="0" smtClean="0">
                <a:solidFill>
                  <a:srgbClr val="00B050"/>
                </a:solidFill>
              </a:rPr>
              <a:t>)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情況</a:t>
            </a:r>
            <a:r>
              <a:rPr lang="en-US" altLang="zh-TW" dirty="0" smtClean="0">
                <a:solidFill>
                  <a:schemeClr val="tx1"/>
                </a:solidFill>
              </a:rPr>
              <a:t>4: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</a:rPr>
              <a:t>github</a:t>
            </a:r>
            <a:r>
              <a:rPr lang="zh-TW" altLang="en-US" dirty="0" smtClean="0">
                <a:solidFill>
                  <a:schemeClr val="tx1"/>
                </a:solidFill>
              </a:rPr>
              <a:t> 有初始化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483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情況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remote add origin URL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push origin master : </a:t>
            </a:r>
            <a:r>
              <a:rPr lang="zh-TW" altLang="en-US" dirty="0" smtClean="0"/>
              <a:t>將目前</a:t>
            </a:r>
            <a:r>
              <a:rPr lang="en-US" altLang="zh-TW" dirty="0" smtClean="0"/>
              <a:t>master</a:t>
            </a:r>
            <a:r>
              <a:rPr lang="zh-TW" altLang="en-US" dirty="0" smtClean="0"/>
              <a:t>節點送到遠端倉庫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4820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情況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創建</a:t>
            </a:r>
            <a:r>
              <a:rPr lang="en-US" altLang="zh-TW" dirty="0" smtClean="0"/>
              <a:t>.ignore </a:t>
            </a:r>
            <a:r>
              <a:rPr lang="zh-TW" altLang="en-US" dirty="0" smtClean="0"/>
              <a:t>檔案，並完成第一次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無法</a:t>
            </a:r>
            <a:r>
              <a:rPr lang="en-US" altLang="zh-TW" dirty="0" smtClean="0"/>
              <a:t>push</a:t>
            </a:r>
            <a:r>
              <a:rPr lang="zh-TW" altLang="en-US" dirty="0" smtClean="0"/>
              <a:t>，直到第一個檔案</a:t>
            </a:r>
            <a:r>
              <a:rPr lang="en-US" altLang="zh-TW" dirty="0" smtClean="0"/>
              <a:t>test.txt</a:t>
            </a:r>
            <a:r>
              <a:rPr lang="zh-TW" altLang="en-US" dirty="0" smtClean="0"/>
              <a:t>創建完成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 才能</a:t>
            </a:r>
            <a:r>
              <a:rPr lang="en-US" altLang="zh-TW" dirty="0" smtClean="0"/>
              <a:t>push</a:t>
            </a:r>
          </a:p>
          <a:p>
            <a:endParaRPr lang="en-US" altLang="zh-TW" dirty="0"/>
          </a:p>
          <a:p>
            <a:r>
              <a:rPr lang="zh-TW" altLang="en-US" dirty="0" smtClean="0"/>
              <a:t>情況</a:t>
            </a:r>
            <a:r>
              <a:rPr lang="en-US" altLang="zh-TW" dirty="0" smtClean="0"/>
              <a:t>2-2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第一次</a:t>
            </a:r>
            <a:r>
              <a:rPr lang="en-US" altLang="zh-TW" dirty="0" smtClean="0"/>
              <a:t>commit </a:t>
            </a:r>
            <a:r>
              <a:rPr lang="zh-TW" altLang="en-US" dirty="0" smtClean="0"/>
              <a:t>包含新文字檔</a:t>
            </a:r>
            <a:r>
              <a:rPr lang="en-US" altLang="zh-TW" dirty="0" smtClean="0"/>
              <a:t>(</a:t>
            </a:r>
            <a:r>
              <a:rPr lang="zh-TW" altLang="en-US" dirty="0" smtClean="0"/>
              <a:t>是否有編輯不重要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，並且有內容則可以</a:t>
            </a:r>
            <a:r>
              <a:rPr lang="en-US" altLang="zh-TW" dirty="0" smtClean="0"/>
              <a:t>push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425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情況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clone </a:t>
            </a:r>
            <a:r>
              <a:rPr lang="zh-TW" altLang="en-US" dirty="0" smtClean="0"/>
              <a:t>遠端倉庫</a:t>
            </a:r>
            <a:r>
              <a:rPr lang="en-US" altLang="zh-TW" dirty="0" smtClean="0"/>
              <a:t>URL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會產生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config</a:t>
            </a:r>
            <a:r>
              <a:rPr lang="zh-TW" altLang="en-US" dirty="0" smtClean="0"/>
              <a:t>檔案</a:t>
            </a:r>
            <a:r>
              <a:rPr lang="en-US" altLang="zh-TW" dirty="0" smtClean="0"/>
              <a:t>(</a:t>
            </a:r>
            <a:r>
              <a:rPr lang="zh-TW" altLang="en-US" dirty="0" smtClean="0"/>
              <a:t>代表已經幫本地的倉庫做</a:t>
            </a:r>
            <a:r>
              <a:rPr lang="en-US" altLang="zh-TW" dirty="0" err="1" smtClean="0"/>
              <a:t>init</a:t>
            </a:r>
            <a:r>
              <a:rPr lang="zh-TW" altLang="en-US" dirty="0" smtClean="0"/>
              <a:t>了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，並且建置好遠端倉庫名單</a:t>
            </a:r>
            <a:endParaRPr lang="en-US" altLang="zh-TW" dirty="0" smtClean="0"/>
          </a:p>
          <a:p>
            <a:r>
              <a:rPr lang="zh-TW" altLang="en-US" dirty="0" smtClean="0"/>
              <a:t>若新增</a:t>
            </a:r>
            <a:r>
              <a:rPr lang="en-US" altLang="zh-TW" dirty="0" smtClean="0"/>
              <a:t>.ignore</a:t>
            </a:r>
            <a:r>
              <a:rPr lang="zh-TW" altLang="en-US" dirty="0" smtClean="0"/>
              <a:t>檔案，可以</a:t>
            </a:r>
            <a:r>
              <a:rPr lang="en-US" altLang="zh-TW" dirty="0" smtClean="0"/>
              <a:t>push</a:t>
            </a:r>
            <a:r>
              <a:rPr lang="zh-TW" altLang="en-US" dirty="0" smtClean="0"/>
              <a:t>至遠端倉庫</a:t>
            </a:r>
            <a:endParaRPr lang="en-US" altLang="zh-TW" dirty="0" smtClean="0"/>
          </a:p>
          <a:p>
            <a:pPr marL="11430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8397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與遠端共同協作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remote : </a:t>
            </a:r>
            <a:r>
              <a:rPr lang="zh-TW" altLang="en-US" dirty="0" smtClean="0"/>
              <a:t>查詢目前此工作區的遠端倉庫</a:t>
            </a:r>
            <a:r>
              <a:rPr lang="en-US" altLang="zh-TW" dirty="0" smtClean="0"/>
              <a:t>(</a:t>
            </a:r>
            <a:r>
              <a:rPr lang="zh-TW" altLang="en-US" dirty="0" smtClean="0"/>
              <a:t>簡稱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remote add </a:t>
            </a:r>
            <a:r>
              <a:rPr lang="zh-TW" altLang="en-US" dirty="0" smtClean="0"/>
              <a:t>遠端倉庫簡稱 遠端倉庫</a:t>
            </a:r>
            <a:r>
              <a:rPr lang="en-US" altLang="zh-TW" dirty="0" smtClean="0"/>
              <a:t>URL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在此工作區新增遠端倉庫</a:t>
            </a:r>
            <a:endParaRPr lang="en-US" altLang="zh-TW" dirty="0" smtClean="0"/>
          </a:p>
          <a:p>
            <a:pPr marL="114300" indent="0">
              <a:buNone/>
            </a:pPr>
            <a:r>
              <a:rPr lang="en-US" altLang="zh-TW" dirty="0" smtClean="0"/>
              <a:t>e.g.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remote </a:t>
            </a:r>
            <a:r>
              <a:rPr lang="en-US" altLang="zh-TW" dirty="0"/>
              <a:t>add origin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github.com/Lin-Yu-Tang/gitTest.git</a:t>
            </a:r>
            <a:endParaRPr lang="en-US" altLang="zh-TW" dirty="0" smtClean="0"/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remote –v :</a:t>
            </a:r>
            <a:r>
              <a:rPr lang="zh-TW" altLang="en-US" dirty="0" smtClean="0"/>
              <a:t> 查詢遠端倉庫的簡稱與</a:t>
            </a:r>
            <a:r>
              <a:rPr lang="en-US" altLang="zh-TW" dirty="0" smtClean="0"/>
              <a:t>URL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clone </a:t>
            </a:r>
            <a:r>
              <a:rPr lang="zh-TW" altLang="en-US" dirty="0" smtClean="0"/>
              <a:t>遠端倉庫網址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將遠端的工作區</a:t>
            </a:r>
            <a:r>
              <a:rPr lang="en-US" altLang="zh-TW" dirty="0" smtClean="0"/>
              <a:t>(</a:t>
            </a:r>
            <a:r>
              <a:rPr lang="zh-TW" altLang="en-US" dirty="0" smtClean="0"/>
              <a:t>資料夾</a:t>
            </a:r>
            <a:r>
              <a:rPr lang="en-US" altLang="zh-TW" dirty="0" smtClean="0"/>
              <a:t>)</a:t>
            </a:r>
            <a:r>
              <a:rPr lang="zh-TW" altLang="en-US" dirty="0" smtClean="0"/>
              <a:t>下載到當前目錄</a:t>
            </a:r>
            <a:endParaRPr lang="en-US" altLang="zh-TW" dirty="0"/>
          </a:p>
          <a:p>
            <a:pPr marL="114300" indent="0">
              <a:buNone/>
            </a:pPr>
            <a:endParaRPr lang="en-US" altLang="zh-TW" dirty="0" smtClean="0"/>
          </a:p>
          <a:p>
            <a:pPr marL="11430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9685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Progressed…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altLang="zh-TW" dirty="0" smtClean="0"/>
          </a:p>
          <a:p>
            <a:pPr marL="114300" indent="0">
              <a:buNone/>
            </a:pPr>
            <a:endParaRPr lang="en-US" altLang="zh-TW" dirty="0"/>
          </a:p>
          <a:p>
            <a:pPr marL="114300" indent="0">
              <a:buNone/>
            </a:pPr>
            <a:endParaRPr lang="en-US" altLang="zh-TW" dirty="0" smtClean="0"/>
          </a:p>
          <a:p>
            <a:pPr marL="114300" indent="0">
              <a:buNone/>
            </a:pPr>
            <a:endParaRPr lang="en-US" altLang="zh-TW" dirty="0" smtClean="0"/>
          </a:p>
          <a:p>
            <a:pPr marL="114300" indent="0" algn="ctr">
              <a:buNone/>
            </a:pPr>
            <a:r>
              <a:rPr lang="zh-TW" altLang="en-US" smtClean="0"/>
              <a:t>施工中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1610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</a:t>
            </a:r>
            <a:r>
              <a:rPr lang="en-US" altLang="zh-TW" dirty="0" err="1" smtClean="0"/>
              <a:t>github</a:t>
            </a:r>
            <a:r>
              <a:rPr lang="zh-TW" altLang="en-US" dirty="0" smtClean="0"/>
              <a:t>共同遠端倉庫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github</a:t>
            </a:r>
            <a:r>
              <a:rPr lang="zh-TW" altLang="en-US" dirty="0" smtClean="0"/>
              <a:t>專案建立</a:t>
            </a:r>
            <a:endParaRPr lang="en-US" altLang="zh-TW" dirty="0" smtClean="0"/>
          </a:p>
          <a:p>
            <a:r>
              <a:rPr lang="en-US" altLang="zh-TW" dirty="0" err="1" smtClean="0"/>
              <a:t>git</a:t>
            </a:r>
            <a:r>
              <a:rPr lang="en-US" altLang="zh-TW" dirty="0"/>
              <a:t> clone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github.com/Lin-Yu-Tang/Java_110B_ShoppingCart.git</a:t>
            </a:r>
            <a:endParaRPr lang="en-US" altLang="zh-TW" dirty="0" smtClean="0"/>
          </a:p>
          <a:p>
            <a:r>
              <a:rPr lang="zh-TW" altLang="en-US" dirty="0" smtClean="0"/>
              <a:t>新增本地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gitignore</a:t>
            </a:r>
            <a:r>
              <a:rPr lang="zh-TW" altLang="en-US" dirty="0" smtClean="0"/>
              <a:t>檔案並加入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gitignore</a:t>
            </a:r>
            <a:endParaRPr lang="en-US" altLang="zh-TW" dirty="0" smtClean="0"/>
          </a:p>
          <a:p>
            <a:endParaRPr lang="en-US" altLang="zh-TW" dirty="0"/>
          </a:p>
          <a:p>
            <a:pPr marL="114300" indent="0">
              <a:buNone/>
            </a:pPr>
            <a:endParaRPr lang="en-US" altLang="zh-TW" dirty="0"/>
          </a:p>
          <a:p>
            <a:pPr marL="114300" indent="0">
              <a:buNone/>
            </a:pPr>
            <a:r>
              <a:rPr lang="zh-TW" altLang="en-US" dirty="0" smtClean="0"/>
              <a:t>注意</a:t>
            </a:r>
            <a:r>
              <a:rPr lang="en-US" altLang="zh-TW" dirty="0" smtClean="0"/>
              <a:t>1: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github</a:t>
            </a:r>
            <a:r>
              <a:rPr lang="zh-TW" altLang="en-US" dirty="0" smtClean="0"/>
              <a:t>建立</a:t>
            </a:r>
            <a:r>
              <a:rPr lang="en-US" altLang="zh-TW" dirty="0" smtClean="0"/>
              <a:t>repository</a:t>
            </a:r>
            <a:r>
              <a:rPr lang="zh-TW" altLang="en-US" dirty="0" smtClean="0"/>
              <a:t>，若專案名稱前面有空白會被補</a:t>
            </a:r>
            <a:r>
              <a:rPr lang="en-US" altLang="zh-TW" dirty="0" smtClean="0"/>
              <a:t>-</a:t>
            </a:r>
            <a:r>
              <a:rPr lang="zh-TW" altLang="en-US" dirty="0" smtClean="0"/>
              <a:t>，在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bash</a:t>
            </a:r>
            <a:r>
              <a:rPr lang="zh-TW" altLang="en-US" dirty="0" smtClean="0"/>
              <a:t>操作會有問</a:t>
            </a:r>
            <a:r>
              <a:rPr lang="zh-TW" altLang="en-US" dirty="0"/>
              <a:t>題</a:t>
            </a:r>
            <a:endParaRPr lang="en-US" altLang="zh-TW" dirty="0"/>
          </a:p>
          <a:p>
            <a:pPr marL="114300" indent="0">
              <a:buNone/>
            </a:pPr>
            <a:r>
              <a:rPr lang="zh-TW" altLang="en-US" dirty="0" smtClean="0"/>
              <a:t>注意</a:t>
            </a:r>
            <a:r>
              <a:rPr lang="en-US" altLang="zh-TW" dirty="0" smtClean="0"/>
              <a:t>2: </a:t>
            </a:r>
            <a:r>
              <a:rPr lang="zh-TW" altLang="en-US" dirty="0" smtClean="0"/>
              <a:t>私有專案，需要</a:t>
            </a:r>
            <a:r>
              <a:rPr lang="en-US" altLang="zh-TW" dirty="0" smtClean="0"/>
              <a:t>manage access authorize</a:t>
            </a:r>
            <a:r>
              <a:rPr lang="zh-TW" altLang="en-US" dirty="0" smtClean="0"/>
              <a:t>，如果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帳號跟</a:t>
            </a:r>
            <a:r>
              <a:rPr lang="en-US" altLang="zh-TW" dirty="0" err="1" smtClean="0"/>
              <a:t>github</a:t>
            </a:r>
            <a:r>
              <a:rPr lang="zh-TW" altLang="en-US" dirty="0" smtClean="0"/>
              <a:t>帳號相同，未授權的帳號無法下載，但沒有註冊</a:t>
            </a:r>
            <a:r>
              <a:rPr lang="en-US" altLang="zh-TW" dirty="0" err="1" smtClean="0"/>
              <a:t>github</a:t>
            </a:r>
            <a:r>
              <a:rPr lang="zh-TW" altLang="en-US" dirty="0" smtClean="0"/>
              <a:t>的</a:t>
            </a:r>
            <a:r>
              <a:rPr lang="en-US" altLang="zh-TW" dirty="0" smtClean="0"/>
              <a:t>email</a:t>
            </a:r>
            <a:r>
              <a:rPr lang="zh-TW" altLang="en-US" dirty="0" smtClean="0"/>
              <a:t>若</a:t>
            </a:r>
            <a:r>
              <a:rPr lang="en-US" altLang="zh-TW" dirty="0" smtClean="0"/>
              <a:t>clone</a:t>
            </a:r>
            <a:r>
              <a:rPr lang="zh-TW" altLang="en-US" dirty="0" smtClean="0"/>
              <a:t>過此帳戶某個專案後，一樣有權限去</a:t>
            </a:r>
            <a:r>
              <a:rPr lang="en-US" altLang="zh-TW" dirty="0" smtClean="0"/>
              <a:t>clone</a:t>
            </a:r>
            <a:r>
              <a:rPr lang="zh-TW" altLang="en-US" dirty="0" smtClean="0"/>
              <a:t>其他的私有</a:t>
            </a:r>
            <a:r>
              <a:rPr lang="zh-TW" altLang="en-US" dirty="0" smtClean="0"/>
              <a:t>專案</a:t>
            </a:r>
            <a:r>
              <a:rPr lang="en-US" altLang="zh-TW" dirty="0" smtClean="0"/>
              <a:t>(?)(</a:t>
            </a:r>
            <a:r>
              <a:rPr lang="en-US" altLang="zh-TW" dirty="0" err="1" smtClean="0"/>
              <a:t>HackAttack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6003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大綱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安裝與基礎指令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共同協作與遠端(包含github)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建立分支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認識共同協作之衝突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情況</a:t>
            </a:r>
            <a:r>
              <a:rPr lang="en-US" altLang="zh-TW" dirty="0" smtClean="0"/>
              <a:t>1:</a:t>
            </a:r>
            <a:r>
              <a:rPr lang="zh-TW" altLang="en-US" dirty="0" smtClean="0"/>
              <a:t> 編輯不同檔案，別人已經更新過倉庫</a:t>
            </a:r>
            <a:r>
              <a:rPr lang="en-US" altLang="zh-TW" dirty="0" smtClean="0"/>
              <a:t>(</a:t>
            </a:r>
            <a:r>
              <a:rPr lang="zh-TW" altLang="en-US" dirty="0" smtClean="0"/>
              <a:t>有</a:t>
            </a:r>
            <a:r>
              <a:rPr lang="en-US" altLang="zh-TW" dirty="0" smtClean="0"/>
              <a:t>push</a:t>
            </a:r>
            <a:r>
              <a:rPr lang="zh-TW" altLang="en-US" dirty="0" smtClean="0"/>
              <a:t>新的資料上去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情況</a:t>
            </a:r>
            <a:r>
              <a:rPr lang="en-US" altLang="zh-TW" dirty="0" smtClean="0"/>
              <a:t>2:</a:t>
            </a:r>
            <a:r>
              <a:rPr lang="zh-TW" altLang="en-US" dirty="0" smtClean="0"/>
              <a:t> 編輯同一個檔案，修改內容</a:t>
            </a:r>
            <a:r>
              <a:rPr lang="zh-TW" altLang="en-US" dirty="0"/>
              <a:t>為</a:t>
            </a:r>
            <a:r>
              <a:rPr lang="zh-TW" altLang="en-US" dirty="0" smtClean="0"/>
              <a:t>原本空白行新增資料</a:t>
            </a:r>
            <a:endParaRPr lang="en-US" altLang="zh-TW" dirty="0" smtClean="0"/>
          </a:p>
          <a:p>
            <a:r>
              <a:rPr lang="zh-TW" altLang="en-US" dirty="0" smtClean="0"/>
              <a:t>情況</a:t>
            </a:r>
            <a:r>
              <a:rPr lang="en-US" altLang="zh-TW" dirty="0" smtClean="0"/>
              <a:t>3:</a:t>
            </a:r>
            <a:r>
              <a:rPr lang="zh-TW" altLang="en-US" dirty="0" smtClean="0"/>
              <a:t> 編輯同一個檔案，但只有</a:t>
            </a:r>
            <a:r>
              <a:rPr lang="en-US" altLang="zh-TW" dirty="0" smtClean="0"/>
              <a:t>append</a:t>
            </a:r>
            <a:r>
              <a:rPr lang="zh-TW" altLang="en-US" dirty="0" smtClean="0"/>
              <a:t>新的欄位與資料</a:t>
            </a:r>
            <a:endParaRPr lang="en-US" altLang="zh-TW" dirty="0" smtClean="0"/>
          </a:p>
          <a:p>
            <a:r>
              <a:rPr lang="zh-TW" altLang="en-US" dirty="0" smtClean="0"/>
              <a:t>情況</a:t>
            </a:r>
            <a:r>
              <a:rPr lang="en-US" altLang="zh-TW" dirty="0" smtClean="0"/>
              <a:t>4:</a:t>
            </a:r>
            <a:r>
              <a:rPr lang="zh-TW" altLang="en-US" dirty="0" smtClean="0"/>
              <a:t> 編輯同一個檔案，修改同行內</a:t>
            </a:r>
            <a:r>
              <a:rPr lang="zh-TW" altLang="en-US" dirty="0"/>
              <a:t>容</a:t>
            </a:r>
          </a:p>
        </p:txBody>
      </p:sp>
    </p:spTree>
    <p:extLst>
      <p:ext uri="{BB962C8B-B14F-4D97-AF65-F5344CB8AC3E}">
        <p14:creationId xmlns:p14="http://schemas.microsoft.com/office/powerpoint/2010/main" val="3913493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情況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remote –v </a:t>
            </a:r>
            <a:r>
              <a:rPr lang="zh-TW" altLang="en-US" dirty="0" smtClean="0"/>
              <a:t>確認遠端倉庫路徑</a:t>
            </a:r>
            <a:endParaRPr lang="en-US" altLang="zh-TW" dirty="0" smtClean="0"/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push origin </a:t>
            </a:r>
            <a:r>
              <a:rPr lang="zh-TW" altLang="en-US" dirty="0" smtClean="0"/>
              <a:t>將檔案</a:t>
            </a:r>
            <a:r>
              <a:rPr lang="en-US" altLang="zh-TW" dirty="0" smtClean="0"/>
              <a:t>push</a:t>
            </a:r>
            <a:r>
              <a:rPr lang="zh-TW" altLang="en-US" dirty="0" smtClean="0"/>
              <a:t>至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(</a:t>
            </a:r>
            <a:r>
              <a:rPr lang="zh-TW" altLang="en-US" dirty="0" smtClean="0"/>
              <a:t>會出現提醒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pull origin </a:t>
            </a:r>
            <a:r>
              <a:rPr lang="zh-TW" altLang="en-US" dirty="0" smtClean="0"/>
              <a:t>將</a:t>
            </a:r>
            <a:r>
              <a:rPr lang="en-US" altLang="zh-TW" dirty="0" err="1" smtClean="0"/>
              <a:t>github</a:t>
            </a:r>
            <a:r>
              <a:rPr lang="zh-TW" altLang="en-US" dirty="0" smtClean="0"/>
              <a:t>更新後的資料拉回本地合併並執行</a:t>
            </a:r>
            <a:r>
              <a:rPr lang="en-US" altLang="zh-TW" dirty="0" smtClean="0"/>
              <a:t>commit</a:t>
            </a:r>
          </a:p>
          <a:p>
            <a:r>
              <a:rPr lang="zh-TW" altLang="en-US" dirty="0" smtClean="0"/>
              <a:t>合併後再執行一次</a:t>
            </a:r>
            <a:r>
              <a:rPr lang="en-US" altLang="zh-TW" dirty="0" smtClean="0"/>
              <a:t>push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push origin </a:t>
            </a:r>
            <a:r>
              <a:rPr lang="zh-TW" altLang="en-US" dirty="0" smtClean="0"/>
              <a:t>若出現 </a:t>
            </a:r>
            <a:r>
              <a:rPr lang="en-US" altLang="zh-TW" dirty="0" smtClean="0"/>
              <a:t>already up to date. </a:t>
            </a:r>
            <a:r>
              <a:rPr lang="zh-TW" altLang="en-US" dirty="0" smtClean="0"/>
              <a:t>則再執行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pull</a:t>
            </a:r>
          </a:p>
        </p:txBody>
      </p:sp>
    </p:spTree>
    <p:extLst>
      <p:ext uri="{BB962C8B-B14F-4D97-AF65-F5344CB8AC3E}">
        <p14:creationId xmlns:p14="http://schemas.microsoft.com/office/powerpoint/2010/main" val="3109071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情況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會執行</a:t>
            </a:r>
            <a:r>
              <a:rPr lang="en-US" altLang="zh-TW" dirty="0" smtClean="0"/>
              <a:t>automatic merge</a:t>
            </a:r>
            <a:r>
              <a:rPr lang="zh-TW" altLang="en-US" dirty="0" smtClean="0"/>
              <a:t>，但仍要進去編輯</a:t>
            </a:r>
            <a:r>
              <a:rPr lang="en-US" altLang="zh-TW" dirty="0" smtClean="0"/>
              <a:t>auto merge</a:t>
            </a:r>
            <a:r>
              <a:rPr lang="zh-TW" altLang="en-US" dirty="0" smtClean="0"/>
              <a:t>的檔案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36308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情況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merge made by the ‘recursive’ strategy </a:t>
            </a:r>
            <a:r>
              <a:rPr lang="zh-TW" altLang="en-US" dirty="0" smtClean="0"/>
              <a:t>自動合併與</a:t>
            </a:r>
            <a:r>
              <a:rPr lang="en-US" altLang="zh-TW" dirty="0" smtClean="0"/>
              <a:t>commit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9469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情況</a:t>
            </a:r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需要進行手動修改並重新</a:t>
            </a:r>
            <a:r>
              <a:rPr lang="en-US" altLang="zh-TW" dirty="0" smtClean="0"/>
              <a:t>commit (</a:t>
            </a:r>
            <a:r>
              <a:rPr lang="zh-TW" altLang="en-US" dirty="0" smtClean="0"/>
              <a:t>發生衝突不會</a:t>
            </a:r>
            <a:r>
              <a:rPr lang="en-US" altLang="zh-TW" dirty="0" smtClean="0"/>
              <a:t>merge</a:t>
            </a:r>
            <a:r>
              <a:rPr lang="zh-TW" altLang="en-US" dirty="0" smtClean="0"/>
              <a:t>，也不會</a:t>
            </a:r>
            <a:r>
              <a:rPr lang="en-US" altLang="zh-TW" dirty="0" smtClean="0"/>
              <a:t>commit)</a:t>
            </a:r>
          </a:p>
          <a:p>
            <a:r>
              <a:rPr lang="zh-TW" altLang="en-US" dirty="0" smtClean="0"/>
              <a:t>提示訊息</a:t>
            </a:r>
            <a:r>
              <a:rPr lang="en-US" altLang="zh-TW" dirty="0" smtClean="0"/>
              <a:t>:</a:t>
            </a:r>
            <a:endParaRPr lang="zh-TW" altLang="en-US" dirty="0" smtClean="0"/>
          </a:p>
          <a:p>
            <a:pPr marL="114300" indent="0">
              <a:buNone/>
            </a:pPr>
            <a:r>
              <a:rPr lang="en-US" altLang="zh-TW" dirty="0" smtClean="0"/>
              <a:t>Auto-merging </a:t>
            </a:r>
            <a:r>
              <a:rPr lang="zh-TW" altLang="en-US" dirty="0" smtClean="0"/>
              <a:t>衝突的檔案名稱</a:t>
            </a:r>
            <a:endParaRPr lang="en-US" altLang="zh-TW" dirty="0" smtClean="0"/>
          </a:p>
          <a:p>
            <a:pPr marL="114300" indent="0">
              <a:buNone/>
            </a:pPr>
            <a:r>
              <a:rPr lang="en-US" altLang="zh-TW" dirty="0" smtClean="0"/>
              <a:t>CONFLICT </a:t>
            </a:r>
            <a:r>
              <a:rPr lang="en-US" altLang="zh-TW" dirty="0"/>
              <a:t>(content): Merge conflict in acer.txt</a:t>
            </a:r>
          </a:p>
          <a:p>
            <a:pPr marL="114300" indent="0">
              <a:buNone/>
            </a:pPr>
            <a:r>
              <a:rPr lang="en-US" altLang="zh-TW" dirty="0"/>
              <a:t>Automatic merge failed; fix conflicts and then commit the result</a:t>
            </a:r>
            <a:r>
              <a:rPr lang="en-US" altLang="zh-TW" dirty="0" smtClean="0"/>
              <a:t>.</a:t>
            </a:r>
          </a:p>
          <a:p>
            <a:pPr marL="114300" indent="0">
              <a:buNone/>
            </a:pPr>
            <a:endParaRPr lang="en-US" altLang="zh-TW" dirty="0"/>
          </a:p>
          <a:p>
            <a:pPr marL="114300" indent="0">
              <a:buNone/>
            </a:pPr>
            <a:endParaRPr lang="en-US" altLang="zh-TW" dirty="0" smtClean="0"/>
          </a:p>
          <a:p>
            <a:pPr marL="114300" indent="0">
              <a:buNone/>
            </a:pPr>
            <a:r>
              <a:rPr lang="zh-TW" altLang="en-US" dirty="0" smtClean="0"/>
              <a:t>注意</a:t>
            </a:r>
            <a:r>
              <a:rPr lang="en-US" altLang="zh-TW" dirty="0" smtClean="0"/>
              <a:t>:</a:t>
            </a:r>
            <a:r>
              <a:rPr lang="zh-TW" altLang="en-US" smtClean="0"/>
              <a:t> 未完成合併，無法切換分支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68140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Temporary…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altLang="zh-TW" dirty="0" smtClean="0"/>
          </a:p>
          <a:p>
            <a:pPr marL="114300" indent="0">
              <a:buNone/>
            </a:pPr>
            <a:endParaRPr lang="en-US" altLang="zh-TW" dirty="0"/>
          </a:p>
          <a:p>
            <a:pPr marL="114300" indent="0">
              <a:buNone/>
            </a:pPr>
            <a:endParaRPr lang="en-US" altLang="zh-TW" dirty="0" smtClean="0"/>
          </a:p>
          <a:p>
            <a:pPr marL="114300" indent="0">
              <a:buNone/>
            </a:pPr>
            <a:endParaRPr lang="en-US" altLang="zh-TW" dirty="0"/>
          </a:p>
          <a:p>
            <a:pPr marL="114300" indent="0">
              <a:buNone/>
            </a:pPr>
            <a:r>
              <a:rPr lang="en-US" altLang="zh-TW" dirty="0" smtClean="0"/>
              <a:t>			</a:t>
            </a:r>
            <a:r>
              <a:rPr lang="zh-TW" altLang="en-US" dirty="0" smtClean="0"/>
              <a:t>後續投影片持續建構中</a:t>
            </a:r>
            <a:endParaRPr lang="en-US" altLang="zh-TW" dirty="0" smtClean="0"/>
          </a:p>
          <a:p>
            <a:pPr marL="11430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dirty="0" smtClean="0"/>
              <a:t>        未來可能會有大幅度的新增</a:t>
            </a:r>
            <a:r>
              <a:rPr lang="en-US" altLang="zh-TW" dirty="0" smtClean="0"/>
              <a:t>/</a:t>
            </a:r>
            <a:r>
              <a:rPr lang="zh-TW" altLang="en-US" dirty="0" smtClean="0"/>
              <a:t>修改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9720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遠端倉庫</a:t>
            </a:r>
            <a:r>
              <a:rPr lang="en-US" altLang="zh-TW" dirty="0" smtClean="0"/>
              <a:t>(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GitHub)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下載遠端倉庫至本地</a:t>
            </a:r>
            <a:endParaRPr lang="en-US" altLang="zh-TW" dirty="0" smtClean="0"/>
          </a:p>
          <a:p>
            <a:pPr marL="114300" indent="0">
              <a:buNone/>
            </a:pPr>
            <a:r>
              <a:rPr lang="en-US" altLang="zh-TW" dirty="0" err="1"/>
              <a:t>git</a:t>
            </a:r>
            <a:r>
              <a:rPr lang="en-US" altLang="zh-TW" dirty="0"/>
              <a:t> pull </a:t>
            </a:r>
            <a:r>
              <a:rPr lang="zh-TW" altLang="en-US" dirty="0"/>
              <a:t>遠端倉庫地址</a:t>
            </a:r>
            <a:endParaRPr lang="en-US" altLang="zh-TW" dirty="0"/>
          </a:p>
          <a:p>
            <a:pPr marL="114300" indent="0">
              <a:buNone/>
            </a:pPr>
            <a:endParaRPr lang="en-US" altLang="zh-TW" dirty="0"/>
          </a:p>
          <a:p>
            <a:r>
              <a:rPr lang="zh-TW" altLang="en-US" dirty="0" smtClean="0"/>
              <a:t>進入遠端專案之本地倉庫</a:t>
            </a:r>
            <a:endParaRPr lang="en-US" altLang="zh-TW" dirty="0" smtClean="0"/>
          </a:p>
          <a:p>
            <a:pPr marL="114300" indent="0">
              <a:buNone/>
            </a:pPr>
            <a:r>
              <a:rPr lang="en-US" altLang="zh-TW" dirty="0" smtClean="0"/>
              <a:t>cd </a:t>
            </a:r>
            <a:r>
              <a:rPr lang="zh-TW" altLang="en-US" dirty="0" smtClean="0"/>
              <a:t>專案資料夾名稱</a:t>
            </a:r>
            <a:endParaRPr lang="en-US" altLang="zh-TW" smtClean="0"/>
          </a:p>
          <a:p>
            <a:pPr marL="11430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48513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遠端協作 - 建立</a:t>
            </a:r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建立遠端</a:t>
            </a:r>
            <a:r>
              <a:rPr lang="zh-TW" altLang="en-US" dirty="0" smtClean="0"/>
              <a:t>倉庫連結</a:t>
            </a:r>
            <a:r>
              <a:rPr lang="en-US" altLang="zh-TW" dirty="0" smtClean="0"/>
              <a:t>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git </a:t>
            </a:r>
            <a:r>
              <a:rPr lang="en" dirty="0" smtClean="0"/>
              <a:t>remote</a:t>
            </a:r>
            <a:r>
              <a:rPr lang="zh-TW" altLang="en-US" dirty="0" smtClean="0"/>
              <a:t> 遠端倉庫名稱</a:t>
            </a:r>
            <a:r>
              <a:rPr lang="en-US" altLang="zh-TW" dirty="0" smtClean="0"/>
              <a:t>(origin) </a:t>
            </a:r>
            <a:r>
              <a:rPr lang="zh-TW" altLang="en-US" dirty="0" smtClean="0"/>
              <a:t>網址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e.g.    git remote origin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https://github.com/Lin-Yu-Tang/May.git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查詢</a:t>
            </a:r>
            <a:r>
              <a:rPr lang="zh-TW" altLang="en-US" dirty="0" smtClean="0"/>
              <a:t>本地倉庫所連結的</a:t>
            </a:r>
            <a:r>
              <a:rPr lang="en" dirty="0" smtClean="0"/>
              <a:t>遠端</a:t>
            </a:r>
            <a:r>
              <a:rPr lang="en-US" altLang="zh-TW" dirty="0" smtClean="0"/>
              <a:t>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git remote -v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移除遠端</a:t>
            </a:r>
            <a:r>
              <a:rPr lang="en-US" altLang="zh-TW" dirty="0" smtClean="0"/>
              <a:t>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Git remote remove 名稱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遠端協作 - 上傳</a:t>
            </a:r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編輯完成後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git add 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git commit -m “內容</a:t>
            </a:r>
            <a:r>
              <a:rPr lang="en" dirty="0" smtClean="0"/>
              <a:t>"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Push到遠端倉庫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git push origin master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(第一次上傳到github，需要登入帳號密碼)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共同協作之問題</a:t>
            </a:r>
            <a:endParaRPr/>
          </a:p>
        </p:txBody>
      </p: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問題 </a:t>
            </a:r>
            <a:r>
              <a:rPr lang="en" b="1" dirty="0" smtClean="0"/>
              <a:t>:</a:t>
            </a:r>
            <a:r>
              <a:rPr lang="zh-TW" altLang="en-US" b="1" dirty="0" smtClean="0"/>
              <a:t> 因遠端的內容被更新了，與本地倉庫的內容不同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從遠端下載的檔案，編輯完成後準備push，但出現</a:t>
            </a:r>
            <a:endParaRPr dirty="0"/>
          </a:p>
          <a:p>
            <a:pPr marL="0" lvl="0" indent="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 ! [rejected]        master -&gt; master (fetch first)</a:t>
            </a:r>
            <a:endParaRPr dirty="0"/>
          </a:p>
          <a:p>
            <a:pPr marL="0" lvl="0" indent="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error: failed to push some refs to ‘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https://github.com/Lin-Yu_Tang/May.git</a:t>
            </a:r>
            <a:r>
              <a:rPr lang="en" dirty="0"/>
              <a:t>’</a:t>
            </a:r>
            <a:endParaRPr dirty="0"/>
          </a:p>
          <a:p>
            <a:pPr marL="0" lvl="0" indent="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hint: Updates were rejected because the remote contains work that you do</a:t>
            </a:r>
            <a:endParaRPr dirty="0"/>
          </a:p>
          <a:p>
            <a:pPr marL="0" lvl="0" indent="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.</a:t>
            </a:r>
            <a:endParaRPr dirty="0"/>
          </a:p>
          <a:p>
            <a:pPr marL="0" lvl="0" indent="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.</a:t>
            </a:r>
            <a:endParaRPr dirty="0"/>
          </a:p>
          <a:p>
            <a:pPr marL="0" lvl="0" indent="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.</a:t>
            </a:r>
            <a:endParaRPr dirty="0"/>
          </a:p>
          <a:p>
            <a:pPr marL="0" lvl="0" indent="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2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安裝Git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Windows 版本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https://git-scm.com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/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Linux Ubuntu版本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apt-get install git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共同協作之問題</a:t>
            </a:r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4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TW" altLang="en-US" dirty="0" smtClean="0"/>
              <a:t>遠端倉庫新增的文件不與本地倉庫有衝突</a:t>
            </a:r>
            <a:endParaRPr lang="en-US" altLang="zh-TW" dirty="0" smtClean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 smtClean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TW" altLang="en-US" dirty="0" smtClean="0"/>
              <a:t>遠端倉庫修改的文件與本地倉庫修改文件相同，但只做後續的新增</a:t>
            </a:r>
            <a:r>
              <a:rPr lang="en-US" altLang="zh-TW" dirty="0" smtClean="0"/>
              <a:t>(</a:t>
            </a:r>
            <a:r>
              <a:rPr lang="zh-TW" altLang="en-US" dirty="0" smtClean="0"/>
              <a:t>沒有重複內容</a:t>
            </a:r>
            <a:r>
              <a:rPr lang="en-US" altLang="zh-TW" dirty="0" smtClean="0"/>
              <a:t>)</a:t>
            </a:r>
            <a:endParaRPr lang="en-US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 smtClean="0"/>
          </a:p>
          <a:p>
            <a:pPr marL="342900">
              <a:buFont typeface="Arial"/>
              <a:buAutoNum type="arabicPeriod"/>
            </a:pPr>
            <a:r>
              <a:rPr lang="zh-TW" altLang="en-US" dirty="0"/>
              <a:t>遠端倉庫修改的文件與本地倉庫修改文件相同，但</a:t>
            </a:r>
            <a:r>
              <a:rPr lang="zh-TW" altLang="en-US" dirty="0" smtClean="0"/>
              <a:t>修改到重複的內容</a:t>
            </a:r>
            <a:endParaRPr lang="en-US" altLang="zh-TW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切換</a:t>
            </a:r>
            <a:r>
              <a:rPr lang="en" dirty="0" smtClean="0"/>
              <a:t>版本</a:t>
            </a:r>
            <a:endParaRPr dirty="0"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回到過去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假設回到了</a:t>
            </a:r>
            <a:r>
              <a:rPr lang="en-US" altLang="zh-TW" dirty="0" smtClean="0"/>
              <a:t>B)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git </a:t>
            </a:r>
            <a:r>
              <a:rPr lang="en" dirty="0"/>
              <a:t>checkout </a:t>
            </a:r>
            <a:r>
              <a:rPr lang="en" b="1" dirty="0" smtClean="0"/>
              <a:t>“B</a:t>
            </a:r>
            <a:r>
              <a:rPr lang="zh-TW" altLang="en-US" b="1" dirty="0" smtClean="0"/>
              <a:t>節點的</a:t>
            </a:r>
            <a:r>
              <a:rPr lang="en" b="1" dirty="0" smtClean="0"/>
              <a:t>COMMIT CODE”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繼續破關</a:t>
            </a:r>
            <a:r>
              <a:rPr lang="zh-TW" altLang="en-US" dirty="0"/>
              <a:t> </a:t>
            </a:r>
            <a:r>
              <a:rPr lang="en-US" altLang="zh-TW" dirty="0" smtClean="0"/>
              <a:t>: (</a:t>
            </a:r>
            <a:r>
              <a:rPr lang="zh-TW" altLang="en-US" dirty="0" smtClean="0"/>
              <a:t>版本切回主枝幹的最後一個節點</a:t>
            </a:r>
            <a:r>
              <a:rPr lang="en-US" altLang="zh-TW" dirty="0" smtClean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</a:t>
            </a:r>
            <a:r>
              <a:rPr lang="en" dirty="0" smtClean="0"/>
              <a:t>it checkout master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 smtClean="0"/>
              <a:t>e.g.</a:t>
            </a:r>
            <a:r>
              <a:rPr lang="zh-TW" altLang="en-US" b="1" dirty="0" smtClean="0"/>
              <a:t> 此倉庫有存在</a:t>
            </a:r>
            <a:r>
              <a:rPr lang="en-US" altLang="zh-TW" b="1" dirty="0" smtClean="0"/>
              <a:t>4</a:t>
            </a:r>
            <a:r>
              <a:rPr lang="zh-TW" altLang="en-US" b="1" dirty="0" smtClean="0"/>
              <a:t>次的</a:t>
            </a:r>
            <a:r>
              <a:rPr lang="en-US" altLang="zh-TW" b="1" dirty="0" smtClean="0"/>
              <a:t>commit</a:t>
            </a:r>
            <a:r>
              <a:rPr lang="zh-TW" altLang="en-US" b="1" dirty="0" smtClean="0"/>
              <a:t>紀錄</a:t>
            </a:r>
            <a:r>
              <a:rPr lang="en-US" altLang="zh-TW" b="1" dirty="0" smtClean="0"/>
              <a:t>: D</a:t>
            </a:r>
            <a:r>
              <a:rPr lang="zh-TW" altLang="en-US" b="1" dirty="0" smtClean="0"/>
              <a:t>節點的紀錄檔就是</a:t>
            </a:r>
            <a:r>
              <a:rPr lang="en-US" altLang="zh-TW" b="1" dirty="0" smtClean="0"/>
              <a:t>master</a:t>
            </a:r>
            <a:endParaRPr lang="en-US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 smtClean="0"/>
              <a:t>A--B--C--D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(master)</a:t>
            </a:r>
            <a:endParaRPr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checkout</a:t>
            </a:r>
            <a:r>
              <a:rPr lang="zh-TW" altLang="en-US" dirty="0" smtClean="0"/>
              <a:t> 使用限制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當目前節點有未完成的工作</a:t>
            </a:r>
            <a:r>
              <a:rPr lang="en-US" altLang="zh-TW" dirty="0" smtClean="0"/>
              <a:t>(</a:t>
            </a:r>
            <a:r>
              <a:rPr lang="zh-TW" altLang="en-US" dirty="0" smtClean="0"/>
              <a:t>有編輯過檔案，但未使用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更新目前節點的狀況</a:t>
            </a:r>
            <a:r>
              <a:rPr lang="en-US" altLang="zh-TW" dirty="0" smtClean="0"/>
              <a:t>)</a:t>
            </a:r>
            <a:r>
              <a:rPr lang="zh-TW" altLang="en-US" dirty="0" smtClean="0"/>
              <a:t>無法切換分支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5300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建立分支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zh-TW" altLang="en-US" dirty="0" smtClean="0"/>
              <a:t>建立分支</a:t>
            </a:r>
            <a:r>
              <a:rPr lang="en-US" altLang="zh-TW" dirty="0" smtClean="0"/>
              <a:t>:</a:t>
            </a:r>
          </a:p>
          <a:p>
            <a:pPr marL="114300" indent="0">
              <a:buNone/>
            </a:pPr>
            <a:r>
              <a:rPr lang="en-US" altLang="zh-TW" dirty="0" err="1" smtClean="0"/>
              <a:t>git</a:t>
            </a:r>
            <a:r>
              <a:rPr lang="en-US" altLang="zh-TW" dirty="0" smtClean="0"/>
              <a:t> branch</a:t>
            </a:r>
            <a:r>
              <a:rPr lang="zh-TW" altLang="en-US" dirty="0" smtClean="0"/>
              <a:t> 分支名稱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1397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設定帳號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設定帳號 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 config --global user.name "名稱"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 config --global user.email 信箱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(注意 : 一台電腦只能有一個git 帳號)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查詢帳號資訊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Git config --list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7"/>
          <p:cNvSpPr/>
          <p:nvPr/>
        </p:nvSpPr>
        <p:spPr>
          <a:xfrm>
            <a:off x="411950" y="1832375"/>
            <a:ext cx="1853700" cy="825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Workplace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(工作區)</a:t>
            </a:r>
            <a:endParaRPr dirty="0"/>
          </a:p>
        </p:txBody>
      </p:sp>
      <p:sp>
        <p:nvSpPr>
          <p:cNvPr id="80" name="Google Shape;80;p17"/>
          <p:cNvSpPr/>
          <p:nvPr/>
        </p:nvSpPr>
        <p:spPr>
          <a:xfrm>
            <a:off x="3731425" y="1832375"/>
            <a:ext cx="1853700" cy="825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zh-TW" dirty="0" smtClean="0">
                <a:solidFill>
                  <a:srgbClr val="FF0000"/>
                </a:solidFill>
              </a:rPr>
              <a:t>Working tree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" dirty="0" smtClean="0"/>
              <a:t>(</a:t>
            </a:r>
            <a:r>
              <a:rPr lang="en" dirty="0"/>
              <a:t>本地倉庫)</a:t>
            </a:r>
            <a:endParaRPr dirty="0"/>
          </a:p>
        </p:txBody>
      </p:sp>
      <p:sp>
        <p:nvSpPr>
          <p:cNvPr id="81" name="Google Shape;81;p17"/>
          <p:cNvSpPr/>
          <p:nvPr/>
        </p:nvSpPr>
        <p:spPr>
          <a:xfrm>
            <a:off x="6974700" y="1832375"/>
            <a:ext cx="1853700" cy="825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遠</a:t>
            </a:r>
            <a:r>
              <a:rPr lang="zh-TW" altLang="en-US" dirty="0" smtClean="0">
                <a:solidFill>
                  <a:srgbClr val="FF0000"/>
                </a:solidFill>
              </a:rPr>
              <a:t>端</a:t>
            </a:r>
            <a:r>
              <a:rPr lang="en" dirty="0" smtClean="0"/>
              <a:t>倉庫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(remote)</a:t>
            </a:r>
            <a:endParaRPr dirty="0"/>
          </a:p>
        </p:txBody>
      </p:sp>
      <p:sp>
        <p:nvSpPr>
          <p:cNvPr id="82" name="Google Shape;82;p17"/>
          <p:cNvSpPr/>
          <p:nvPr/>
        </p:nvSpPr>
        <p:spPr>
          <a:xfrm>
            <a:off x="2049050" y="3472025"/>
            <a:ext cx="1853700" cy="825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Index stage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(暫存區)</a:t>
            </a:r>
            <a:endParaRPr dirty="0"/>
          </a:p>
        </p:txBody>
      </p:sp>
      <p:cxnSp>
        <p:nvCxnSpPr>
          <p:cNvPr id="83" name="Google Shape;83;p17"/>
          <p:cNvCxnSpPr>
            <a:endCxn id="82" idx="1"/>
          </p:cNvCxnSpPr>
          <p:nvPr/>
        </p:nvCxnSpPr>
        <p:spPr>
          <a:xfrm rot="-5400000" flipH="1">
            <a:off x="1194650" y="3030125"/>
            <a:ext cx="1227300" cy="481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4" name="Google Shape;84;p17"/>
          <p:cNvCxnSpPr>
            <a:stCxn id="82" idx="3"/>
            <a:endCxn id="80" idx="2"/>
          </p:cNvCxnSpPr>
          <p:nvPr/>
        </p:nvCxnSpPr>
        <p:spPr>
          <a:xfrm rot="10800000" flipH="1">
            <a:off x="3902750" y="2657225"/>
            <a:ext cx="755400" cy="12273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6" name="Google Shape;86;p17"/>
          <p:cNvCxnSpPr/>
          <p:nvPr/>
        </p:nvCxnSpPr>
        <p:spPr>
          <a:xfrm>
            <a:off x="5585125" y="2153225"/>
            <a:ext cx="138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87" name="Google Shape;87;p17"/>
          <p:cNvCxnSpPr/>
          <p:nvPr/>
        </p:nvCxnSpPr>
        <p:spPr>
          <a:xfrm rot="5400000">
            <a:off x="4757993" y="-1448725"/>
            <a:ext cx="600" cy="6562800"/>
          </a:xfrm>
          <a:prstGeom prst="bentConnector3">
            <a:avLst>
              <a:gd name="adj1" fmla="val -7343283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" name="Google Shape;88;p17"/>
          <p:cNvSpPr/>
          <p:nvPr/>
        </p:nvSpPr>
        <p:spPr>
          <a:xfrm>
            <a:off x="1263250" y="3096800"/>
            <a:ext cx="1008600" cy="264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add</a:t>
            </a:r>
            <a:endParaRPr sz="1800"/>
          </a:p>
        </p:txBody>
      </p:sp>
      <p:sp>
        <p:nvSpPr>
          <p:cNvPr id="89" name="Google Shape;89;p17"/>
          <p:cNvSpPr/>
          <p:nvPr/>
        </p:nvSpPr>
        <p:spPr>
          <a:xfrm>
            <a:off x="3983075" y="3207725"/>
            <a:ext cx="1008600" cy="264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commit</a:t>
            </a:r>
            <a:endParaRPr sz="1800"/>
          </a:p>
        </p:txBody>
      </p:sp>
      <p:cxnSp>
        <p:nvCxnSpPr>
          <p:cNvPr id="91" name="Google Shape;91;p17"/>
          <p:cNvCxnSpPr/>
          <p:nvPr/>
        </p:nvCxnSpPr>
        <p:spPr>
          <a:xfrm>
            <a:off x="5585125" y="2397275"/>
            <a:ext cx="138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2" name="Google Shape;92;p17"/>
          <p:cNvSpPr/>
          <p:nvPr/>
        </p:nvSpPr>
        <p:spPr>
          <a:xfrm>
            <a:off x="5904475" y="2428175"/>
            <a:ext cx="725100" cy="264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push</a:t>
            </a:r>
            <a:endParaRPr sz="1800"/>
          </a:p>
        </p:txBody>
      </p:sp>
      <p:sp>
        <p:nvSpPr>
          <p:cNvPr id="93" name="Google Shape;93;p17"/>
          <p:cNvSpPr/>
          <p:nvPr/>
        </p:nvSpPr>
        <p:spPr>
          <a:xfrm>
            <a:off x="3227600" y="1197850"/>
            <a:ext cx="2184300" cy="264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pull (fetch + merge)</a:t>
            </a:r>
            <a:endParaRPr sz="1800" dirty="0"/>
          </a:p>
        </p:txBody>
      </p:sp>
      <p:sp>
        <p:nvSpPr>
          <p:cNvPr id="94" name="Google Shape;94;p17"/>
          <p:cNvSpPr/>
          <p:nvPr/>
        </p:nvSpPr>
        <p:spPr>
          <a:xfrm>
            <a:off x="5979622" y="1832375"/>
            <a:ext cx="755400" cy="264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clone</a:t>
            </a:r>
            <a:endParaRPr sz="1800" dirty="0"/>
          </a:p>
        </p:txBody>
      </p:sp>
      <p:cxnSp>
        <p:nvCxnSpPr>
          <p:cNvPr id="17" name="Google Shape;86;p17"/>
          <p:cNvCxnSpPr/>
          <p:nvPr/>
        </p:nvCxnSpPr>
        <p:spPr>
          <a:xfrm>
            <a:off x="2285384" y="2246420"/>
            <a:ext cx="138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18" name="Google Shape;94;p17"/>
          <p:cNvSpPr/>
          <p:nvPr/>
        </p:nvSpPr>
        <p:spPr>
          <a:xfrm>
            <a:off x="2625945" y="1907547"/>
            <a:ext cx="865801" cy="264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/>
              <a:t>editing</a:t>
            </a: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初始化Repository</a:t>
            </a: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84063" y="117221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</a:rPr>
              <a:t>選取目的倉庫</a:t>
            </a:r>
            <a:endParaRPr sz="2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</a:rPr>
              <a:t>cd  C:/Users/user/my_project</a:t>
            </a:r>
            <a:endParaRPr sz="2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</a:rPr>
              <a:t>初始化</a:t>
            </a:r>
            <a:endParaRPr sz="2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</a:rPr>
              <a:t>git init</a:t>
            </a:r>
            <a:endParaRPr sz="2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Ignore for windows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創一個檔案.gitignore，</a:t>
            </a:r>
            <a:r>
              <a:rPr lang="en" b="1" dirty="0" smtClean="0"/>
              <a:t>放入要忽略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不會被追蹤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en" b="1" dirty="0" smtClean="0"/>
              <a:t>的檔案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當然要包括 </a:t>
            </a:r>
            <a:r>
              <a:rPr lang="en-US" altLang="zh-TW" b="1" dirty="0" smtClean="0"/>
              <a:t>.</a:t>
            </a:r>
            <a:r>
              <a:rPr lang="en-US" altLang="zh-TW" b="1" dirty="0" err="1" smtClean="0"/>
              <a:t>gitignore</a:t>
            </a:r>
            <a:r>
              <a:rPr lang="zh-TW" altLang="en-US" b="1" dirty="0" smtClean="0"/>
              <a:t>本身，</a:t>
            </a:r>
            <a:r>
              <a:rPr lang="zh-TW" altLang="en-US" b="1" dirty="0" smtClean="0">
                <a:solidFill>
                  <a:srgbClr val="FF0000"/>
                </a:solidFill>
              </a:rPr>
              <a:t>否則</a:t>
            </a:r>
            <a:r>
              <a:rPr lang="en-US" altLang="zh-TW" b="1" dirty="0" smtClean="0">
                <a:solidFill>
                  <a:srgbClr val="FF0000"/>
                </a:solidFill>
              </a:rPr>
              <a:t>.</a:t>
            </a:r>
            <a:r>
              <a:rPr lang="en-US" altLang="zh-TW" b="1" dirty="0" err="1" smtClean="0">
                <a:solidFill>
                  <a:srgbClr val="FF0000"/>
                </a:solidFill>
              </a:rPr>
              <a:t>gitignore</a:t>
            </a:r>
            <a:r>
              <a:rPr lang="zh-TW" altLang="en-US" b="1" dirty="0" smtClean="0">
                <a:solidFill>
                  <a:srgbClr val="FF0000"/>
                </a:solidFill>
              </a:rPr>
              <a:t>檔案也會被</a:t>
            </a:r>
            <a:r>
              <a:rPr lang="en-US" altLang="zh-TW" b="1" dirty="0" smtClean="0">
                <a:solidFill>
                  <a:srgbClr val="FF0000"/>
                </a:solidFill>
              </a:rPr>
              <a:t>track &amp; commit &amp; push </a:t>
            </a:r>
            <a:r>
              <a:rPr lang="zh-TW" altLang="en-US" b="1" dirty="0" smtClean="0">
                <a:solidFill>
                  <a:srgbClr val="FF0000"/>
                </a:solidFill>
              </a:rPr>
              <a:t>到遠端</a:t>
            </a:r>
            <a:r>
              <a:rPr lang="en-US" altLang="zh-TW" b="1" dirty="0" smtClean="0"/>
              <a:t>)</a:t>
            </a:r>
            <a:endParaRPr b="1" dirty="0" smtClean="0"/>
          </a:p>
          <a:p>
            <a:pPr marL="0" lvl="0" indent="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b="1" dirty="0" smtClean="0"/>
              <a:t>#</a:t>
            </a:r>
            <a:r>
              <a:rPr lang="en" sz="1000" b="1" dirty="0"/>
              <a:t> ignore all .a files</a:t>
            </a:r>
            <a:endParaRPr sz="1000" b="1" dirty="0"/>
          </a:p>
          <a:p>
            <a:pPr marL="0" lvl="0" indent="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/>
              <a:t>*.a</a:t>
            </a:r>
            <a:endParaRPr sz="1000" dirty="0"/>
          </a:p>
          <a:p>
            <a:pPr marL="0" lvl="0" indent="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b="1" dirty="0"/>
              <a:t># but do track lib.a, even though you're ignoring .a files above</a:t>
            </a:r>
            <a:endParaRPr sz="1000" b="1" dirty="0"/>
          </a:p>
          <a:p>
            <a:pPr marL="0" lvl="0" indent="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/>
              <a:t>!lib.a</a:t>
            </a:r>
            <a:endParaRPr sz="1000" dirty="0"/>
          </a:p>
          <a:p>
            <a:pPr marL="0" lvl="0" indent="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b="1" dirty="0"/>
              <a:t># only ignore the TODO file in the current directory, not subdir/TODO</a:t>
            </a:r>
            <a:endParaRPr sz="1000" b="1" dirty="0"/>
          </a:p>
          <a:p>
            <a:pPr marL="0" lvl="0" indent="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/>
              <a:t>/TODO</a:t>
            </a:r>
            <a:endParaRPr sz="1000" dirty="0"/>
          </a:p>
          <a:p>
            <a:pPr marL="0" lvl="0" indent="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b="1" dirty="0" smtClean="0"/>
              <a:t>#</a:t>
            </a:r>
            <a:endParaRPr sz="1000" dirty="0"/>
          </a:p>
          <a:p>
            <a:pPr marL="0" lvl="0" indent="0">
              <a:lnSpc>
                <a:spcPct val="20000"/>
              </a:lnSpc>
              <a:spcBef>
                <a:spcPts val="1600"/>
              </a:spcBef>
              <a:buNone/>
            </a:pPr>
            <a:r>
              <a:rPr lang="en" sz="1000" b="1" dirty="0"/>
              <a:t># </a:t>
            </a:r>
            <a:r>
              <a:rPr lang="en" sz="1000" b="1" dirty="0" smtClean="0"/>
              <a:t>ig</a:t>
            </a:r>
            <a:r>
              <a:rPr lang="en-US" altLang="zh-TW" sz="1000" b="1" dirty="0"/>
              <a:t>ignore all files in any directory named build</a:t>
            </a:r>
          </a:p>
          <a:p>
            <a:pPr marL="0" lvl="0" indent="0">
              <a:lnSpc>
                <a:spcPct val="20000"/>
              </a:lnSpc>
              <a:spcBef>
                <a:spcPts val="1600"/>
              </a:spcBef>
              <a:buNone/>
            </a:pPr>
            <a:r>
              <a:rPr lang="en-US" altLang="zh-TW" sz="1000" dirty="0"/>
              <a:t>build/</a:t>
            </a:r>
            <a:r>
              <a:rPr lang="en" sz="1000" b="1" dirty="0" smtClean="0"/>
              <a:t>nore </a:t>
            </a:r>
            <a:r>
              <a:rPr lang="en" sz="1000" b="1" dirty="0"/>
              <a:t>doc/notes.txt, but not doc/server/arch.txt</a:t>
            </a:r>
            <a:endParaRPr sz="1000" b="1" dirty="0"/>
          </a:p>
          <a:p>
            <a:pPr marL="0" lvl="0" indent="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/>
              <a:t>doc/*.txt</a:t>
            </a:r>
            <a:endParaRPr sz="1000" dirty="0"/>
          </a:p>
          <a:p>
            <a:pPr marL="0" lvl="0" indent="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b="1" dirty="0"/>
              <a:t># ignore all .pdf files in the doc/ directory and any of its subdirectories</a:t>
            </a:r>
            <a:endParaRPr sz="1000" b="1" dirty="0"/>
          </a:p>
          <a:p>
            <a:pPr marL="0" lvl="0" indent="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/>
              <a:t>doc/**/*.pdf</a:t>
            </a:r>
            <a:endParaRPr sz="1000" dirty="0"/>
          </a:p>
          <a:p>
            <a:pPr marL="0" lvl="0" indent="0" algn="l" rtl="0">
              <a:lnSpc>
                <a:spcPct val="2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加入追蹤(track)名單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加入該資料夾全部已編輯的檔案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git add 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Hint : 編輯後，在add之前，可以用git diff 查詢最近一次修改的內容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加入指定檔案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git add 檔案名稱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查詢track</a:t>
            </a:r>
            <a:r>
              <a:rPr lang="en" b="1" dirty="0" smtClean="0"/>
              <a:t>狀態 (</a:t>
            </a:r>
            <a:r>
              <a:rPr lang="zh-TW" altLang="en-US" b="1" dirty="0" smtClean="0"/>
              <a:t>顯示暫存區與本地倉庫的差異；</a:t>
            </a:r>
            <a:r>
              <a:rPr lang="en-US" altLang="zh-TW" b="1" dirty="0" err="1" smtClean="0"/>
              <a:t>git</a:t>
            </a:r>
            <a:r>
              <a:rPr lang="en-US" altLang="zh-TW" b="1" dirty="0" smtClean="0"/>
              <a:t> diff </a:t>
            </a:r>
            <a:r>
              <a:rPr lang="zh-TW" altLang="en-US" b="1" dirty="0" smtClean="0"/>
              <a:t>是資料夾與暫存區差異</a:t>
            </a:r>
            <a:r>
              <a:rPr lang="en-US" altLang="zh-TW" b="1" dirty="0" smtClean="0"/>
              <a:t>)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git status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新增內容</a:t>
            </a:r>
            <a:r>
              <a:rPr lang="en-US" altLang="zh-TW" dirty="0" smtClean="0">
                <a:solidFill>
                  <a:srgbClr val="FF0000"/>
                </a:solidFill>
              </a:rPr>
              <a:t>(2021-11-03)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 err="1" smtClean="0"/>
              <a:t>git</a:t>
            </a:r>
            <a:r>
              <a:rPr lang="en-US" altLang="zh-TW" b="1" dirty="0" smtClean="0"/>
              <a:t> status </a:t>
            </a:r>
            <a:r>
              <a:rPr lang="en-US" altLang="zh-TW" dirty="0" smtClean="0"/>
              <a:t>: </a:t>
            </a:r>
            <a:r>
              <a:rPr lang="zh-TW" altLang="en-US" dirty="0" smtClean="0"/>
              <a:t>顯示目前工作區的追蹤狀態</a:t>
            </a:r>
            <a:endParaRPr lang="en-US" altLang="zh-TW" dirty="0" smtClean="0"/>
          </a:p>
          <a:p>
            <a:r>
              <a:rPr lang="en-US" altLang="zh-TW" b="1" dirty="0" err="1" smtClean="0"/>
              <a:t>git</a:t>
            </a:r>
            <a:r>
              <a:rPr lang="en-US" altLang="zh-TW" b="1" dirty="0" smtClean="0"/>
              <a:t> add . </a:t>
            </a:r>
            <a:r>
              <a:rPr lang="en-US" altLang="zh-TW" dirty="0" smtClean="0"/>
              <a:t>: </a:t>
            </a:r>
            <a:r>
              <a:rPr lang="zh-TW" altLang="en-US" dirty="0" smtClean="0"/>
              <a:t>將此工作區未追蹤的檔案加入追蹤</a:t>
            </a:r>
            <a:r>
              <a:rPr lang="en-US" altLang="zh-TW" dirty="0" smtClean="0"/>
              <a:t>(</a:t>
            </a:r>
            <a:r>
              <a:rPr lang="zh-TW" altLang="en-US" dirty="0" smtClean="0"/>
              <a:t>添加至暫存區</a:t>
            </a:r>
            <a:r>
              <a:rPr lang="en-US" altLang="zh-TW" dirty="0" smtClean="0"/>
              <a:t>)</a:t>
            </a:r>
          </a:p>
          <a:p>
            <a:pPr marL="114300" indent="0">
              <a:buNone/>
            </a:pPr>
            <a:r>
              <a:rPr lang="zh-TW" altLang="en-US" sz="1400" dirty="0" smtClean="0"/>
              <a:t>如果在</a:t>
            </a:r>
            <a:r>
              <a:rPr lang="en-US" altLang="zh-TW" sz="1400" dirty="0" smtClean="0"/>
              <a:t>add</a:t>
            </a:r>
            <a:r>
              <a:rPr lang="zh-TW" altLang="en-US" sz="1400" dirty="0" smtClean="0"/>
              <a:t>後，工作區有編輯檔案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出現</a:t>
            </a:r>
            <a:r>
              <a:rPr lang="en-US" altLang="zh-TW" sz="1400" dirty="0" smtClean="0"/>
              <a:t>untracked</a:t>
            </a:r>
            <a:r>
              <a:rPr lang="zh-TW" altLang="en-US" sz="1400" dirty="0" smtClean="0"/>
              <a:t>的內容</a:t>
            </a:r>
            <a:r>
              <a:rPr lang="en-US" altLang="zh-TW" sz="1400" dirty="0" smtClean="0"/>
              <a:t>)</a:t>
            </a:r>
            <a:r>
              <a:rPr lang="zh-TW" altLang="en-US" sz="1400" dirty="0" smtClean="0"/>
              <a:t>，執行</a:t>
            </a:r>
            <a:r>
              <a:rPr lang="en-US" altLang="zh-TW" sz="1400" dirty="0" smtClean="0"/>
              <a:t>commit</a:t>
            </a:r>
            <a:r>
              <a:rPr lang="zh-TW" altLang="en-US" sz="1400" dirty="0" smtClean="0"/>
              <a:t>後，沒有被追蹤的檔案不會被添加至此次的</a:t>
            </a:r>
            <a:r>
              <a:rPr lang="en-US" altLang="zh-TW" sz="1400" dirty="0" smtClean="0"/>
              <a:t>commit</a:t>
            </a:r>
            <a:r>
              <a:rPr lang="zh-TW" altLang="en-US" sz="1400" dirty="0" smtClean="0"/>
              <a:t>節點中。</a:t>
            </a:r>
            <a:endParaRPr lang="en-US" altLang="zh-TW" sz="1400" dirty="0" smtClean="0"/>
          </a:p>
          <a:p>
            <a:r>
              <a:rPr lang="en-US" altLang="zh-TW" b="1" dirty="0" err="1" smtClean="0"/>
              <a:t>git</a:t>
            </a:r>
            <a:r>
              <a:rPr lang="en-US" altLang="zh-TW" b="1" dirty="0" smtClean="0"/>
              <a:t> diff </a:t>
            </a:r>
            <a:r>
              <a:rPr lang="en-US" altLang="zh-TW" dirty="0" smtClean="0"/>
              <a:t>: </a:t>
            </a:r>
            <a:r>
              <a:rPr lang="zh-TW" altLang="en-US" dirty="0" smtClean="0"/>
              <a:t>比較目前工作區與目前所在</a:t>
            </a:r>
            <a:r>
              <a:rPr lang="en-US" altLang="zh-TW" dirty="0" smtClean="0"/>
              <a:t>working tree</a:t>
            </a:r>
            <a:r>
              <a:rPr lang="zh-TW" altLang="en-US" dirty="0" smtClean="0"/>
              <a:t>節點的差異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4361638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1354</Words>
  <Application>Microsoft Office PowerPoint</Application>
  <PresentationFormat>如螢幕大小 (16:9)</PresentationFormat>
  <Paragraphs>199</Paragraphs>
  <Slides>33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5" baseType="lpstr">
      <vt:lpstr>Arial</vt:lpstr>
      <vt:lpstr>Simple Light</vt:lpstr>
      <vt:lpstr>Git 基礎</vt:lpstr>
      <vt:lpstr>大綱</vt:lpstr>
      <vt:lpstr>安裝Git</vt:lpstr>
      <vt:lpstr>設定帳號</vt:lpstr>
      <vt:lpstr>PowerPoint 簡報</vt:lpstr>
      <vt:lpstr>初始化Repository</vt:lpstr>
      <vt:lpstr>Ignore for windows</vt:lpstr>
      <vt:lpstr>加入追蹤(track)名單</vt:lpstr>
      <vt:lpstr>新增內容(2021-11-03)</vt:lpstr>
      <vt:lpstr>提交追蹤</vt:lpstr>
      <vt:lpstr>查詢歷史編輯紀錄</vt:lpstr>
      <vt:lpstr>移除追蹤</vt:lpstr>
      <vt:lpstr>遠端倉庫篇 – 使用github</vt:lpstr>
      <vt:lpstr>情況1</vt:lpstr>
      <vt:lpstr>情況2</vt:lpstr>
      <vt:lpstr>情況3</vt:lpstr>
      <vt:lpstr>與遠端共同協作</vt:lpstr>
      <vt:lpstr>Progressed…</vt:lpstr>
      <vt:lpstr>設定github共同遠端倉庫</vt:lpstr>
      <vt:lpstr>認識共同協作之衝突</vt:lpstr>
      <vt:lpstr>情況1</vt:lpstr>
      <vt:lpstr>情況2</vt:lpstr>
      <vt:lpstr>情況3</vt:lpstr>
      <vt:lpstr>情況4</vt:lpstr>
      <vt:lpstr>Temporary…</vt:lpstr>
      <vt:lpstr>遠端倉庫(使用GitHub)</vt:lpstr>
      <vt:lpstr>遠端協作 - 建立</vt:lpstr>
      <vt:lpstr>遠端協作 - 上傳</vt:lpstr>
      <vt:lpstr>共同協作之問題</vt:lpstr>
      <vt:lpstr>共同協作之問題</vt:lpstr>
      <vt:lpstr>切換版本</vt:lpstr>
      <vt:lpstr>git checkout 使用限制</vt:lpstr>
      <vt:lpstr>建立分支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基礎</dc:title>
  <cp:lastModifiedBy>林鈺棠</cp:lastModifiedBy>
  <cp:revision>73</cp:revision>
  <dcterms:modified xsi:type="dcterms:W3CDTF">2021-11-20T12:10:44Z</dcterms:modified>
</cp:coreProperties>
</file>