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8AE15-5C07-4DD7-AF6D-ABA0F9E9EF1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22986E-1523-4F8C-B2C8-8CF64FFCDE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C108EF7-2AAA-4A0E-9C22-D82C42559F1E}"/>
              </a:ext>
            </a:extLst>
          </p:cNvPr>
          <p:cNvSpPr>
            <a:spLocks noGrp="1"/>
          </p:cNvSpPr>
          <p:nvPr>
            <p:ph type="dt" sz="half" idx="10"/>
          </p:nvPr>
        </p:nvSpPr>
        <p:spPr/>
        <p:txBody>
          <a:bodyPr/>
          <a:lstStyle/>
          <a:p>
            <a:fld id="{1C042878-6026-460B-A4E8-BB77958AFEBE}" type="datetimeFigureOut">
              <a:rPr lang="zh-CN" altLang="en-US" smtClean="0"/>
              <a:t>2021/1/23</a:t>
            </a:fld>
            <a:endParaRPr lang="zh-CN" altLang="en-US"/>
          </a:p>
        </p:txBody>
      </p:sp>
      <p:sp>
        <p:nvSpPr>
          <p:cNvPr id="5" name="页脚占位符 4">
            <a:extLst>
              <a:ext uri="{FF2B5EF4-FFF2-40B4-BE49-F238E27FC236}">
                <a16:creationId xmlns:a16="http://schemas.microsoft.com/office/drawing/2014/main" id="{8A03EE98-074B-4E2E-8EF9-38D9A59AE1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28105F-3177-49AC-8F8D-0973E478ECD5}"/>
              </a:ext>
            </a:extLst>
          </p:cNvPr>
          <p:cNvSpPr>
            <a:spLocks noGrp="1"/>
          </p:cNvSpPr>
          <p:nvPr>
            <p:ph type="sldNum" sz="quarter" idx="12"/>
          </p:nvPr>
        </p:nvSpPr>
        <p:spPr/>
        <p:txBody>
          <a:bodyPr/>
          <a:lstStyle/>
          <a:p>
            <a:fld id="{60C31879-27B7-4062-A5D2-32B2B97486E5}" type="slidenum">
              <a:rPr lang="zh-CN" altLang="en-US" smtClean="0"/>
              <a:t>‹#›</a:t>
            </a:fld>
            <a:endParaRPr lang="zh-CN" altLang="en-US"/>
          </a:p>
        </p:txBody>
      </p:sp>
    </p:spTree>
    <p:extLst>
      <p:ext uri="{BB962C8B-B14F-4D97-AF65-F5344CB8AC3E}">
        <p14:creationId xmlns:p14="http://schemas.microsoft.com/office/powerpoint/2010/main" val="408550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F44E8-A389-4254-B854-6E00C103245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273AB1A-BB00-4B74-88E7-8C3C2CDA384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C235CE5-1ACC-4F88-B319-32FC15CE16D7}"/>
              </a:ext>
            </a:extLst>
          </p:cNvPr>
          <p:cNvSpPr>
            <a:spLocks noGrp="1"/>
          </p:cNvSpPr>
          <p:nvPr>
            <p:ph type="dt" sz="half" idx="10"/>
          </p:nvPr>
        </p:nvSpPr>
        <p:spPr/>
        <p:txBody>
          <a:bodyPr/>
          <a:lstStyle/>
          <a:p>
            <a:fld id="{1C042878-6026-460B-A4E8-BB77958AFEBE}" type="datetimeFigureOut">
              <a:rPr lang="zh-CN" altLang="en-US" smtClean="0"/>
              <a:t>2021/1/23</a:t>
            </a:fld>
            <a:endParaRPr lang="zh-CN" altLang="en-US"/>
          </a:p>
        </p:txBody>
      </p:sp>
      <p:sp>
        <p:nvSpPr>
          <p:cNvPr id="5" name="页脚占位符 4">
            <a:extLst>
              <a:ext uri="{FF2B5EF4-FFF2-40B4-BE49-F238E27FC236}">
                <a16:creationId xmlns:a16="http://schemas.microsoft.com/office/drawing/2014/main" id="{7FBA1C8E-9F3D-4E5C-965F-66D4EB7F86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FAA2ED-1692-4FA5-997A-91937125EBA2}"/>
              </a:ext>
            </a:extLst>
          </p:cNvPr>
          <p:cNvSpPr>
            <a:spLocks noGrp="1"/>
          </p:cNvSpPr>
          <p:nvPr>
            <p:ph type="sldNum" sz="quarter" idx="12"/>
          </p:nvPr>
        </p:nvSpPr>
        <p:spPr/>
        <p:txBody>
          <a:bodyPr/>
          <a:lstStyle/>
          <a:p>
            <a:fld id="{60C31879-27B7-4062-A5D2-32B2B97486E5}" type="slidenum">
              <a:rPr lang="zh-CN" altLang="en-US" smtClean="0"/>
              <a:t>‹#›</a:t>
            </a:fld>
            <a:endParaRPr lang="zh-CN" altLang="en-US"/>
          </a:p>
        </p:txBody>
      </p:sp>
    </p:spTree>
    <p:extLst>
      <p:ext uri="{BB962C8B-B14F-4D97-AF65-F5344CB8AC3E}">
        <p14:creationId xmlns:p14="http://schemas.microsoft.com/office/powerpoint/2010/main" val="165487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29DCAFC-2121-47A7-AB83-7DB4D501E46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A94A55D-7E4A-4849-A3ED-7AE78705CED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9EFF4C-A940-4E02-932E-AF491854B341}"/>
              </a:ext>
            </a:extLst>
          </p:cNvPr>
          <p:cNvSpPr>
            <a:spLocks noGrp="1"/>
          </p:cNvSpPr>
          <p:nvPr>
            <p:ph type="dt" sz="half" idx="10"/>
          </p:nvPr>
        </p:nvSpPr>
        <p:spPr/>
        <p:txBody>
          <a:bodyPr/>
          <a:lstStyle/>
          <a:p>
            <a:fld id="{1C042878-6026-460B-A4E8-BB77958AFEBE}" type="datetimeFigureOut">
              <a:rPr lang="zh-CN" altLang="en-US" smtClean="0"/>
              <a:t>2021/1/23</a:t>
            </a:fld>
            <a:endParaRPr lang="zh-CN" altLang="en-US"/>
          </a:p>
        </p:txBody>
      </p:sp>
      <p:sp>
        <p:nvSpPr>
          <p:cNvPr id="5" name="页脚占位符 4">
            <a:extLst>
              <a:ext uri="{FF2B5EF4-FFF2-40B4-BE49-F238E27FC236}">
                <a16:creationId xmlns:a16="http://schemas.microsoft.com/office/drawing/2014/main" id="{4EF96DC8-B1BB-4F46-A0E5-B4037329F6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6A1CAB-9DBC-4358-AC3B-82B1A4E57CDA}"/>
              </a:ext>
            </a:extLst>
          </p:cNvPr>
          <p:cNvSpPr>
            <a:spLocks noGrp="1"/>
          </p:cNvSpPr>
          <p:nvPr>
            <p:ph type="sldNum" sz="quarter" idx="12"/>
          </p:nvPr>
        </p:nvSpPr>
        <p:spPr/>
        <p:txBody>
          <a:bodyPr/>
          <a:lstStyle/>
          <a:p>
            <a:fld id="{60C31879-27B7-4062-A5D2-32B2B97486E5}" type="slidenum">
              <a:rPr lang="zh-CN" altLang="en-US" smtClean="0"/>
              <a:t>‹#›</a:t>
            </a:fld>
            <a:endParaRPr lang="zh-CN" altLang="en-US"/>
          </a:p>
        </p:txBody>
      </p:sp>
    </p:spTree>
    <p:extLst>
      <p:ext uri="{BB962C8B-B14F-4D97-AF65-F5344CB8AC3E}">
        <p14:creationId xmlns:p14="http://schemas.microsoft.com/office/powerpoint/2010/main" val="638717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A96D3-F9F8-443A-AAA3-D9F3C53C4A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C93C1F7-0900-46CB-94B3-3B655B7F4A5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8C227F-110E-4705-8DDA-A0BFA70B924A}"/>
              </a:ext>
            </a:extLst>
          </p:cNvPr>
          <p:cNvSpPr>
            <a:spLocks noGrp="1"/>
          </p:cNvSpPr>
          <p:nvPr>
            <p:ph type="dt" sz="half" idx="10"/>
          </p:nvPr>
        </p:nvSpPr>
        <p:spPr/>
        <p:txBody>
          <a:bodyPr/>
          <a:lstStyle/>
          <a:p>
            <a:fld id="{1C042878-6026-460B-A4E8-BB77958AFEBE}" type="datetimeFigureOut">
              <a:rPr lang="zh-CN" altLang="en-US" smtClean="0"/>
              <a:t>2021/1/23</a:t>
            </a:fld>
            <a:endParaRPr lang="zh-CN" altLang="en-US"/>
          </a:p>
        </p:txBody>
      </p:sp>
      <p:sp>
        <p:nvSpPr>
          <p:cNvPr id="5" name="页脚占位符 4">
            <a:extLst>
              <a:ext uri="{FF2B5EF4-FFF2-40B4-BE49-F238E27FC236}">
                <a16:creationId xmlns:a16="http://schemas.microsoft.com/office/drawing/2014/main" id="{B0581E57-C3D8-4164-8E27-3FB26F64DB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3F80E1-65C6-4746-983B-05EC6BA2EAB6}"/>
              </a:ext>
            </a:extLst>
          </p:cNvPr>
          <p:cNvSpPr>
            <a:spLocks noGrp="1"/>
          </p:cNvSpPr>
          <p:nvPr>
            <p:ph type="sldNum" sz="quarter" idx="12"/>
          </p:nvPr>
        </p:nvSpPr>
        <p:spPr/>
        <p:txBody>
          <a:bodyPr/>
          <a:lstStyle/>
          <a:p>
            <a:fld id="{60C31879-27B7-4062-A5D2-32B2B97486E5}" type="slidenum">
              <a:rPr lang="zh-CN" altLang="en-US" smtClean="0"/>
              <a:t>‹#›</a:t>
            </a:fld>
            <a:endParaRPr lang="zh-CN" altLang="en-US"/>
          </a:p>
        </p:txBody>
      </p:sp>
    </p:spTree>
    <p:extLst>
      <p:ext uri="{BB962C8B-B14F-4D97-AF65-F5344CB8AC3E}">
        <p14:creationId xmlns:p14="http://schemas.microsoft.com/office/powerpoint/2010/main" val="1339842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280726-E87B-47B7-8542-044B0EEC5C6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EDAB5F8-20F6-4F05-8E2C-D73A61B12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CC162A0-77CA-49D0-BF57-11B7415FC4C6}"/>
              </a:ext>
            </a:extLst>
          </p:cNvPr>
          <p:cNvSpPr>
            <a:spLocks noGrp="1"/>
          </p:cNvSpPr>
          <p:nvPr>
            <p:ph type="dt" sz="half" idx="10"/>
          </p:nvPr>
        </p:nvSpPr>
        <p:spPr/>
        <p:txBody>
          <a:bodyPr/>
          <a:lstStyle/>
          <a:p>
            <a:fld id="{1C042878-6026-460B-A4E8-BB77958AFEBE}" type="datetimeFigureOut">
              <a:rPr lang="zh-CN" altLang="en-US" smtClean="0"/>
              <a:t>2021/1/23</a:t>
            </a:fld>
            <a:endParaRPr lang="zh-CN" altLang="en-US"/>
          </a:p>
        </p:txBody>
      </p:sp>
      <p:sp>
        <p:nvSpPr>
          <p:cNvPr id="5" name="页脚占位符 4">
            <a:extLst>
              <a:ext uri="{FF2B5EF4-FFF2-40B4-BE49-F238E27FC236}">
                <a16:creationId xmlns:a16="http://schemas.microsoft.com/office/drawing/2014/main" id="{41507D95-93E1-470D-AAB6-CD5452BC61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B8F369-3C5D-43F2-8F0B-E8FD6C816245}"/>
              </a:ext>
            </a:extLst>
          </p:cNvPr>
          <p:cNvSpPr>
            <a:spLocks noGrp="1"/>
          </p:cNvSpPr>
          <p:nvPr>
            <p:ph type="sldNum" sz="quarter" idx="12"/>
          </p:nvPr>
        </p:nvSpPr>
        <p:spPr/>
        <p:txBody>
          <a:bodyPr/>
          <a:lstStyle/>
          <a:p>
            <a:fld id="{60C31879-27B7-4062-A5D2-32B2B97486E5}" type="slidenum">
              <a:rPr lang="zh-CN" altLang="en-US" smtClean="0"/>
              <a:t>‹#›</a:t>
            </a:fld>
            <a:endParaRPr lang="zh-CN" altLang="en-US"/>
          </a:p>
        </p:txBody>
      </p:sp>
    </p:spTree>
    <p:extLst>
      <p:ext uri="{BB962C8B-B14F-4D97-AF65-F5344CB8AC3E}">
        <p14:creationId xmlns:p14="http://schemas.microsoft.com/office/powerpoint/2010/main" val="1513684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8FE60A-3DE4-4D11-821C-DAEDF4B4D4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832213-CFE7-4B45-A072-AD372E3B228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BF2931A-2D26-4D8F-A8E7-949043AA2A4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0C59C71-0C00-44E7-A3FA-24C4FB36DD70}"/>
              </a:ext>
            </a:extLst>
          </p:cNvPr>
          <p:cNvSpPr>
            <a:spLocks noGrp="1"/>
          </p:cNvSpPr>
          <p:nvPr>
            <p:ph type="dt" sz="half" idx="10"/>
          </p:nvPr>
        </p:nvSpPr>
        <p:spPr/>
        <p:txBody>
          <a:bodyPr/>
          <a:lstStyle/>
          <a:p>
            <a:fld id="{1C042878-6026-460B-A4E8-BB77958AFEBE}" type="datetimeFigureOut">
              <a:rPr lang="zh-CN" altLang="en-US" smtClean="0"/>
              <a:t>2021/1/23</a:t>
            </a:fld>
            <a:endParaRPr lang="zh-CN" altLang="en-US"/>
          </a:p>
        </p:txBody>
      </p:sp>
      <p:sp>
        <p:nvSpPr>
          <p:cNvPr id="6" name="页脚占位符 5">
            <a:extLst>
              <a:ext uri="{FF2B5EF4-FFF2-40B4-BE49-F238E27FC236}">
                <a16:creationId xmlns:a16="http://schemas.microsoft.com/office/drawing/2014/main" id="{2C501104-68FF-4161-AD3A-69C19763A6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C26DD6-842D-4B58-943F-FE87626C6094}"/>
              </a:ext>
            </a:extLst>
          </p:cNvPr>
          <p:cNvSpPr>
            <a:spLocks noGrp="1"/>
          </p:cNvSpPr>
          <p:nvPr>
            <p:ph type="sldNum" sz="quarter" idx="12"/>
          </p:nvPr>
        </p:nvSpPr>
        <p:spPr/>
        <p:txBody>
          <a:bodyPr/>
          <a:lstStyle/>
          <a:p>
            <a:fld id="{60C31879-27B7-4062-A5D2-32B2B97486E5}" type="slidenum">
              <a:rPr lang="zh-CN" altLang="en-US" smtClean="0"/>
              <a:t>‹#›</a:t>
            </a:fld>
            <a:endParaRPr lang="zh-CN" altLang="en-US"/>
          </a:p>
        </p:txBody>
      </p:sp>
    </p:spTree>
    <p:extLst>
      <p:ext uri="{BB962C8B-B14F-4D97-AF65-F5344CB8AC3E}">
        <p14:creationId xmlns:p14="http://schemas.microsoft.com/office/powerpoint/2010/main" val="438503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E2087A-1666-4B1B-A4CD-D55A6D280B3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4861AE-831E-4FAE-B70C-8AF23C4E73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F8BE501-4A1B-4C5B-ACD3-81923544C3E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41643C3-D745-4F95-B2E1-AB6F400346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58680F3-6BCB-4F25-9676-0779336DF00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C938085-9E34-45B4-A70F-916808F16DE3}"/>
              </a:ext>
            </a:extLst>
          </p:cNvPr>
          <p:cNvSpPr>
            <a:spLocks noGrp="1"/>
          </p:cNvSpPr>
          <p:nvPr>
            <p:ph type="dt" sz="half" idx="10"/>
          </p:nvPr>
        </p:nvSpPr>
        <p:spPr/>
        <p:txBody>
          <a:bodyPr/>
          <a:lstStyle/>
          <a:p>
            <a:fld id="{1C042878-6026-460B-A4E8-BB77958AFEBE}" type="datetimeFigureOut">
              <a:rPr lang="zh-CN" altLang="en-US" smtClean="0"/>
              <a:t>2021/1/23</a:t>
            </a:fld>
            <a:endParaRPr lang="zh-CN" altLang="en-US"/>
          </a:p>
        </p:txBody>
      </p:sp>
      <p:sp>
        <p:nvSpPr>
          <p:cNvPr id="8" name="页脚占位符 7">
            <a:extLst>
              <a:ext uri="{FF2B5EF4-FFF2-40B4-BE49-F238E27FC236}">
                <a16:creationId xmlns:a16="http://schemas.microsoft.com/office/drawing/2014/main" id="{13C2D363-CAE3-4C5D-B351-89E33D72C91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C52C87C-B778-4BC9-8D94-EEEFE449ABD9}"/>
              </a:ext>
            </a:extLst>
          </p:cNvPr>
          <p:cNvSpPr>
            <a:spLocks noGrp="1"/>
          </p:cNvSpPr>
          <p:nvPr>
            <p:ph type="sldNum" sz="quarter" idx="12"/>
          </p:nvPr>
        </p:nvSpPr>
        <p:spPr/>
        <p:txBody>
          <a:bodyPr/>
          <a:lstStyle/>
          <a:p>
            <a:fld id="{60C31879-27B7-4062-A5D2-32B2B97486E5}" type="slidenum">
              <a:rPr lang="zh-CN" altLang="en-US" smtClean="0"/>
              <a:t>‹#›</a:t>
            </a:fld>
            <a:endParaRPr lang="zh-CN" altLang="en-US"/>
          </a:p>
        </p:txBody>
      </p:sp>
    </p:spTree>
    <p:extLst>
      <p:ext uri="{BB962C8B-B14F-4D97-AF65-F5344CB8AC3E}">
        <p14:creationId xmlns:p14="http://schemas.microsoft.com/office/powerpoint/2010/main" val="3414069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298B12-1460-4161-8B47-8A56341EE34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B7F04B5-DE72-4802-93F9-5A3080A63056}"/>
              </a:ext>
            </a:extLst>
          </p:cNvPr>
          <p:cNvSpPr>
            <a:spLocks noGrp="1"/>
          </p:cNvSpPr>
          <p:nvPr>
            <p:ph type="dt" sz="half" idx="10"/>
          </p:nvPr>
        </p:nvSpPr>
        <p:spPr/>
        <p:txBody>
          <a:bodyPr/>
          <a:lstStyle/>
          <a:p>
            <a:fld id="{1C042878-6026-460B-A4E8-BB77958AFEBE}" type="datetimeFigureOut">
              <a:rPr lang="zh-CN" altLang="en-US" smtClean="0"/>
              <a:t>2021/1/23</a:t>
            </a:fld>
            <a:endParaRPr lang="zh-CN" altLang="en-US"/>
          </a:p>
        </p:txBody>
      </p:sp>
      <p:sp>
        <p:nvSpPr>
          <p:cNvPr id="4" name="页脚占位符 3">
            <a:extLst>
              <a:ext uri="{FF2B5EF4-FFF2-40B4-BE49-F238E27FC236}">
                <a16:creationId xmlns:a16="http://schemas.microsoft.com/office/drawing/2014/main" id="{353E2BAD-2419-45A4-9852-213CD2D5959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643DBF2-D53F-4DAE-BA29-53032005DFCD}"/>
              </a:ext>
            </a:extLst>
          </p:cNvPr>
          <p:cNvSpPr>
            <a:spLocks noGrp="1"/>
          </p:cNvSpPr>
          <p:nvPr>
            <p:ph type="sldNum" sz="quarter" idx="12"/>
          </p:nvPr>
        </p:nvSpPr>
        <p:spPr/>
        <p:txBody>
          <a:bodyPr/>
          <a:lstStyle/>
          <a:p>
            <a:fld id="{60C31879-27B7-4062-A5D2-32B2B97486E5}" type="slidenum">
              <a:rPr lang="zh-CN" altLang="en-US" smtClean="0"/>
              <a:t>‹#›</a:t>
            </a:fld>
            <a:endParaRPr lang="zh-CN" altLang="en-US"/>
          </a:p>
        </p:txBody>
      </p:sp>
    </p:spTree>
    <p:extLst>
      <p:ext uri="{BB962C8B-B14F-4D97-AF65-F5344CB8AC3E}">
        <p14:creationId xmlns:p14="http://schemas.microsoft.com/office/powerpoint/2010/main" val="3913856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4D03AF5-C0F6-40B6-9EBF-EB36D41D7DCB}"/>
              </a:ext>
            </a:extLst>
          </p:cNvPr>
          <p:cNvSpPr>
            <a:spLocks noGrp="1"/>
          </p:cNvSpPr>
          <p:nvPr>
            <p:ph type="dt" sz="half" idx="10"/>
          </p:nvPr>
        </p:nvSpPr>
        <p:spPr/>
        <p:txBody>
          <a:bodyPr/>
          <a:lstStyle/>
          <a:p>
            <a:fld id="{1C042878-6026-460B-A4E8-BB77958AFEBE}" type="datetimeFigureOut">
              <a:rPr lang="zh-CN" altLang="en-US" smtClean="0"/>
              <a:t>2021/1/23</a:t>
            </a:fld>
            <a:endParaRPr lang="zh-CN" altLang="en-US"/>
          </a:p>
        </p:txBody>
      </p:sp>
      <p:sp>
        <p:nvSpPr>
          <p:cNvPr id="3" name="页脚占位符 2">
            <a:extLst>
              <a:ext uri="{FF2B5EF4-FFF2-40B4-BE49-F238E27FC236}">
                <a16:creationId xmlns:a16="http://schemas.microsoft.com/office/drawing/2014/main" id="{AB9B9B08-E6F7-419A-9B1A-E2E59A98B3B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221621D-AD44-4571-AB58-04161E5C43E2}"/>
              </a:ext>
            </a:extLst>
          </p:cNvPr>
          <p:cNvSpPr>
            <a:spLocks noGrp="1"/>
          </p:cNvSpPr>
          <p:nvPr>
            <p:ph type="sldNum" sz="quarter" idx="12"/>
          </p:nvPr>
        </p:nvSpPr>
        <p:spPr/>
        <p:txBody>
          <a:bodyPr/>
          <a:lstStyle/>
          <a:p>
            <a:fld id="{60C31879-27B7-4062-A5D2-32B2B97486E5}" type="slidenum">
              <a:rPr lang="zh-CN" altLang="en-US" smtClean="0"/>
              <a:t>‹#›</a:t>
            </a:fld>
            <a:endParaRPr lang="zh-CN" altLang="en-US"/>
          </a:p>
        </p:txBody>
      </p:sp>
    </p:spTree>
    <p:extLst>
      <p:ext uri="{BB962C8B-B14F-4D97-AF65-F5344CB8AC3E}">
        <p14:creationId xmlns:p14="http://schemas.microsoft.com/office/powerpoint/2010/main" val="3340189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FC1F4B-DEA1-4A4B-8271-1D7257696F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5E6061A-7AED-4F03-AF43-DD7CC89AEB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2139FC9-5B98-4547-BFBA-69CDC2F877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5CD0A01-BC35-4943-AA0B-79DCC52DF762}"/>
              </a:ext>
            </a:extLst>
          </p:cNvPr>
          <p:cNvSpPr>
            <a:spLocks noGrp="1"/>
          </p:cNvSpPr>
          <p:nvPr>
            <p:ph type="dt" sz="half" idx="10"/>
          </p:nvPr>
        </p:nvSpPr>
        <p:spPr/>
        <p:txBody>
          <a:bodyPr/>
          <a:lstStyle/>
          <a:p>
            <a:fld id="{1C042878-6026-460B-A4E8-BB77958AFEBE}" type="datetimeFigureOut">
              <a:rPr lang="zh-CN" altLang="en-US" smtClean="0"/>
              <a:t>2021/1/23</a:t>
            </a:fld>
            <a:endParaRPr lang="zh-CN" altLang="en-US"/>
          </a:p>
        </p:txBody>
      </p:sp>
      <p:sp>
        <p:nvSpPr>
          <p:cNvPr id="6" name="页脚占位符 5">
            <a:extLst>
              <a:ext uri="{FF2B5EF4-FFF2-40B4-BE49-F238E27FC236}">
                <a16:creationId xmlns:a16="http://schemas.microsoft.com/office/drawing/2014/main" id="{2D4FA5B6-40B1-4983-B7AD-8CC247AEC1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92AE66-93EC-45B5-A594-C53CD5940BBA}"/>
              </a:ext>
            </a:extLst>
          </p:cNvPr>
          <p:cNvSpPr>
            <a:spLocks noGrp="1"/>
          </p:cNvSpPr>
          <p:nvPr>
            <p:ph type="sldNum" sz="quarter" idx="12"/>
          </p:nvPr>
        </p:nvSpPr>
        <p:spPr/>
        <p:txBody>
          <a:bodyPr/>
          <a:lstStyle/>
          <a:p>
            <a:fld id="{60C31879-27B7-4062-A5D2-32B2B97486E5}" type="slidenum">
              <a:rPr lang="zh-CN" altLang="en-US" smtClean="0"/>
              <a:t>‹#›</a:t>
            </a:fld>
            <a:endParaRPr lang="zh-CN" altLang="en-US"/>
          </a:p>
        </p:txBody>
      </p:sp>
    </p:spTree>
    <p:extLst>
      <p:ext uri="{BB962C8B-B14F-4D97-AF65-F5344CB8AC3E}">
        <p14:creationId xmlns:p14="http://schemas.microsoft.com/office/powerpoint/2010/main" val="3065525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AB066-5D77-48C5-B08C-8AC16C1EC2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D43E319-8E26-49C1-8B03-382283BC72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B72C9CB-059A-424A-913B-F329A7007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88DF10A-0C63-47AF-931C-121E474B9863}"/>
              </a:ext>
            </a:extLst>
          </p:cNvPr>
          <p:cNvSpPr>
            <a:spLocks noGrp="1"/>
          </p:cNvSpPr>
          <p:nvPr>
            <p:ph type="dt" sz="half" idx="10"/>
          </p:nvPr>
        </p:nvSpPr>
        <p:spPr/>
        <p:txBody>
          <a:bodyPr/>
          <a:lstStyle/>
          <a:p>
            <a:fld id="{1C042878-6026-460B-A4E8-BB77958AFEBE}" type="datetimeFigureOut">
              <a:rPr lang="zh-CN" altLang="en-US" smtClean="0"/>
              <a:t>2021/1/23</a:t>
            </a:fld>
            <a:endParaRPr lang="zh-CN" altLang="en-US"/>
          </a:p>
        </p:txBody>
      </p:sp>
      <p:sp>
        <p:nvSpPr>
          <p:cNvPr id="6" name="页脚占位符 5">
            <a:extLst>
              <a:ext uri="{FF2B5EF4-FFF2-40B4-BE49-F238E27FC236}">
                <a16:creationId xmlns:a16="http://schemas.microsoft.com/office/drawing/2014/main" id="{E96BB227-AC3D-477C-85A0-42A20F4E874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B8213B-BB59-4702-A0C5-C62C381F11F9}"/>
              </a:ext>
            </a:extLst>
          </p:cNvPr>
          <p:cNvSpPr>
            <a:spLocks noGrp="1"/>
          </p:cNvSpPr>
          <p:nvPr>
            <p:ph type="sldNum" sz="quarter" idx="12"/>
          </p:nvPr>
        </p:nvSpPr>
        <p:spPr/>
        <p:txBody>
          <a:bodyPr/>
          <a:lstStyle/>
          <a:p>
            <a:fld id="{60C31879-27B7-4062-A5D2-32B2B97486E5}" type="slidenum">
              <a:rPr lang="zh-CN" altLang="en-US" smtClean="0"/>
              <a:t>‹#›</a:t>
            </a:fld>
            <a:endParaRPr lang="zh-CN" altLang="en-US"/>
          </a:p>
        </p:txBody>
      </p:sp>
    </p:spTree>
    <p:extLst>
      <p:ext uri="{BB962C8B-B14F-4D97-AF65-F5344CB8AC3E}">
        <p14:creationId xmlns:p14="http://schemas.microsoft.com/office/powerpoint/2010/main" val="2268688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65D970B-F2A0-46E9-BE58-82C5C3F903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5E9A826-5952-40E7-AEFA-B40663EC04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9C748D-0811-4E38-B501-10E196EB04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042878-6026-460B-A4E8-BB77958AFEBE}" type="datetimeFigureOut">
              <a:rPr lang="zh-CN" altLang="en-US" smtClean="0"/>
              <a:t>2021/1/23</a:t>
            </a:fld>
            <a:endParaRPr lang="zh-CN" altLang="en-US"/>
          </a:p>
        </p:txBody>
      </p:sp>
      <p:sp>
        <p:nvSpPr>
          <p:cNvPr id="5" name="页脚占位符 4">
            <a:extLst>
              <a:ext uri="{FF2B5EF4-FFF2-40B4-BE49-F238E27FC236}">
                <a16:creationId xmlns:a16="http://schemas.microsoft.com/office/drawing/2014/main" id="{392CFCBB-E40B-4E40-8589-71AA1C796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4A4C34D-E109-442E-9E2C-48A6F2CB04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C31879-27B7-4062-A5D2-32B2B97486E5}" type="slidenum">
              <a:rPr lang="zh-CN" altLang="en-US" smtClean="0"/>
              <a:t>‹#›</a:t>
            </a:fld>
            <a:endParaRPr lang="zh-CN" altLang="en-US"/>
          </a:p>
        </p:txBody>
      </p:sp>
    </p:spTree>
    <p:extLst>
      <p:ext uri="{BB962C8B-B14F-4D97-AF65-F5344CB8AC3E}">
        <p14:creationId xmlns:p14="http://schemas.microsoft.com/office/powerpoint/2010/main" val="2860562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28401-1C7A-4DDB-9C41-09E8B9F9E2E6}"/>
              </a:ext>
            </a:extLst>
          </p:cNvPr>
          <p:cNvSpPr>
            <a:spLocks noGrp="1"/>
          </p:cNvSpPr>
          <p:nvPr>
            <p:ph type="ctrTitle"/>
          </p:nvPr>
        </p:nvSpPr>
        <p:spPr/>
        <p:txBody>
          <a:bodyPr>
            <a:normAutofit fontScale="90000"/>
          </a:bodyPr>
          <a:lstStyle/>
          <a:p>
            <a:r>
              <a:rPr lang="zh-CN" altLang="en-US" dirty="0"/>
              <a:t>通过实体解析和附加同态加密对垂直分区数据进行私有联邦学习</a:t>
            </a:r>
          </a:p>
        </p:txBody>
      </p:sp>
      <p:sp>
        <p:nvSpPr>
          <p:cNvPr id="3" name="副标题 2">
            <a:extLst>
              <a:ext uri="{FF2B5EF4-FFF2-40B4-BE49-F238E27FC236}">
                <a16:creationId xmlns:a16="http://schemas.microsoft.com/office/drawing/2014/main" id="{3D50DD00-4B8C-4DD1-88CD-4F89504432DB}"/>
              </a:ext>
            </a:extLst>
          </p:cNvPr>
          <p:cNvSpPr>
            <a:spLocks noGrp="1"/>
          </p:cNvSpPr>
          <p:nvPr>
            <p:ph type="subTitle" idx="1"/>
          </p:nvPr>
        </p:nvSpPr>
        <p:spPr/>
        <p:txBody>
          <a:bodyPr/>
          <a:lstStyle/>
          <a:p>
            <a:endParaRPr lang="en-US" altLang="zh-CN" dirty="0"/>
          </a:p>
          <a:p>
            <a:endParaRPr lang="en-US" altLang="zh-CN" dirty="0"/>
          </a:p>
          <a:p>
            <a:r>
              <a:rPr lang="zh-CN" altLang="en-US" dirty="0"/>
              <a:t>王林</a:t>
            </a:r>
          </a:p>
        </p:txBody>
      </p:sp>
    </p:spTree>
    <p:extLst>
      <p:ext uri="{BB962C8B-B14F-4D97-AF65-F5344CB8AC3E}">
        <p14:creationId xmlns:p14="http://schemas.microsoft.com/office/powerpoint/2010/main" val="1825917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62E8A1-5F89-4F68-A176-A1990A33F3A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FD50916-734D-43FA-829F-D64A175EE1DF}"/>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827C4CE2-E77B-4689-8729-EBC9FC6209B8}"/>
              </a:ext>
            </a:extLst>
          </p:cNvPr>
          <p:cNvPicPr>
            <a:picLocks noChangeAspect="1"/>
          </p:cNvPicPr>
          <p:nvPr/>
        </p:nvPicPr>
        <p:blipFill>
          <a:blip r:embed="rId2"/>
          <a:stretch>
            <a:fillRect/>
          </a:stretch>
        </p:blipFill>
        <p:spPr>
          <a:xfrm>
            <a:off x="198068" y="132888"/>
            <a:ext cx="4704762" cy="3952381"/>
          </a:xfrm>
          <a:prstGeom prst="rect">
            <a:avLst/>
          </a:prstGeom>
        </p:spPr>
      </p:pic>
      <p:pic>
        <p:nvPicPr>
          <p:cNvPr id="5" name="图片 4">
            <a:extLst>
              <a:ext uri="{FF2B5EF4-FFF2-40B4-BE49-F238E27FC236}">
                <a16:creationId xmlns:a16="http://schemas.microsoft.com/office/drawing/2014/main" id="{A1C8D4FF-A1B1-4A4A-A1DA-615B68D10111}"/>
              </a:ext>
            </a:extLst>
          </p:cNvPr>
          <p:cNvPicPr>
            <a:picLocks noChangeAspect="1"/>
          </p:cNvPicPr>
          <p:nvPr/>
        </p:nvPicPr>
        <p:blipFill>
          <a:blip r:embed="rId3"/>
          <a:stretch>
            <a:fillRect/>
          </a:stretch>
        </p:blipFill>
        <p:spPr>
          <a:xfrm>
            <a:off x="4902830" y="125625"/>
            <a:ext cx="5723809" cy="3400000"/>
          </a:xfrm>
          <a:prstGeom prst="rect">
            <a:avLst/>
          </a:prstGeom>
        </p:spPr>
      </p:pic>
      <p:pic>
        <p:nvPicPr>
          <p:cNvPr id="6" name="图片 5">
            <a:extLst>
              <a:ext uri="{FF2B5EF4-FFF2-40B4-BE49-F238E27FC236}">
                <a16:creationId xmlns:a16="http://schemas.microsoft.com/office/drawing/2014/main" id="{0977B110-DFD5-4B4F-AEC1-1A4F3A5829B8}"/>
              </a:ext>
            </a:extLst>
          </p:cNvPr>
          <p:cNvPicPr>
            <a:picLocks noChangeAspect="1"/>
          </p:cNvPicPr>
          <p:nvPr/>
        </p:nvPicPr>
        <p:blipFill>
          <a:blip r:embed="rId4"/>
          <a:stretch>
            <a:fillRect/>
          </a:stretch>
        </p:blipFill>
        <p:spPr>
          <a:xfrm>
            <a:off x="198068" y="4415058"/>
            <a:ext cx="6180952" cy="1761905"/>
          </a:xfrm>
          <a:prstGeom prst="rect">
            <a:avLst/>
          </a:prstGeom>
        </p:spPr>
      </p:pic>
    </p:spTree>
    <p:extLst>
      <p:ext uri="{BB962C8B-B14F-4D97-AF65-F5344CB8AC3E}">
        <p14:creationId xmlns:p14="http://schemas.microsoft.com/office/powerpoint/2010/main" val="2350735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8C90903-F1B0-4398-AA55-5CBFFEB0A462}"/>
              </a:ext>
            </a:extLst>
          </p:cNvPr>
          <p:cNvSpPr>
            <a:spLocks noGrp="1"/>
          </p:cNvSpPr>
          <p:nvPr>
            <p:ph type="title"/>
          </p:nvPr>
        </p:nvSpPr>
        <p:spPr>
          <a:xfrm>
            <a:off x="838200" y="365125"/>
            <a:ext cx="10515600" cy="1306443"/>
          </a:xfrm>
        </p:spPr>
        <p:txBody>
          <a:bodyPr>
            <a:normAutofit/>
          </a:bodyPr>
          <a:lstStyle/>
          <a:p>
            <a:r>
              <a:rPr lang="zh-CN" altLang="en-US" sz="4000"/>
              <a:t>总结</a:t>
            </a:r>
          </a:p>
        </p:txBody>
      </p:sp>
      <p:sp>
        <p:nvSpPr>
          <p:cNvPr id="3" name="内容占位符 2">
            <a:extLst>
              <a:ext uri="{FF2B5EF4-FFF2-40B4-BE49-F238E27FC236}">
                <a16:creationId xmlns:a16="http://schemas.microsoft.com/office/drawing/2014/main" id="{8619F868-BD70-46CB-A974-FAFB5F0280BA}"/>
              </a:ext>
            </a:extLst>
          </p:cNvPr>
          <p:cNvSpPr>
            <a:spLocks noGrp="1"/>
          </p:cNvSpPr>
          <p:nvPr>
            <p:ph idx="1"/>
          </p:nvPr>
        </p:nvSpPr>
        <p:spPr>
          <a:xfrm>
            <a:off x="838200" y="1825625"/>
            <a:ext cx="4152774" cy="4303464"/>
          </a:xfrm>
        </p:spPr>
        <p:txBody>
          <a:bodyPr>
            <a:normAutofit/>
          </a:bodyPr>
          <a:lstStyle/>
          <a:p>
            <a:r>
              <a:rPr lang="zh-CN" altLang="en-US" sz="2000" dirty="0"/>
              <a:t>在纵向分割的数据集上进行联邦学习的现有算法基本都运用了基于同态加密的，引入第三方的方法。都可以归结为右边的框架图。</a:t>
            </a:r>
            <a:endParaRPr lang="en-US" altLang="zh-CN" sz="2000" dirty="0"/>
          </a:p>
          <a:p>
            <a:r>
              <a:rPr lang="zh-CN" altLang="en-US" sz="2000" dirty="0"/>
              <a:t>我认为理论上这个框架可以被应用于任何机器学习的算法。</a:t>
            </a:r>
            <a:endParaRPr lang="en-US" altLang="zh-CN" sz="2000" dirty="0"/>
          </a:p>
          <a:p>
            <a:r>
              <a:rPr lang="zh-CN" altLang="en-US" sz="2000" dirty="0"/>
              <a:t>关于本论文我还有一个疑惑就是不太明白为什么要引入泰勒展开式。</a:t>
            </a:r>
            <a:endParaRPr lang="en-US" altLang="zh-CN" sz="2000" dirty="0"/>
          </a:p>
          <a:p>
            <a:r>
              <a:rPr lang="zh-CN" altLang="en-US" sz="2000" dirty="0"/>
              <a:t>后面附录的证明部分没有细看。</a:t>
            </a:r>
          </a:p>
        </p:txBody>
      </p:sp>
      <p:pic>
        <p:nvPicPr>
          <p:cNvPr id="5" name="图片 4" descr="图示, 示意图&#10;&#10;描述已自动生成">
            <a:extLst>
              <a:ext uri="{FF2B5EF4-FFF2-40B4-BE49-F238E27FC236}">
                <a16:creationId xmlns:a16="http://schemas.microsoft.com/office/drawing/2014/main" id="{945D94C3-A77F-4D53-B2E8-26E0B9744F86}"/>
              </a:ext>
            </a:extLst>
          </p:cNvPr>
          <p:cNvPicPr>
            <a:picLocks noChangeAspect="1"/>
          </p:cNvPicPr>
          <p:nvPr/>
        </p:nvPicPr>
        <p:blipFill rotWithShape="1">
          <a:blip r:embed="rId2">
            <a:extLst>
              <a:ext uri="{28A0092B-C50C-407E-A947-70E740481C1C}">
                <a14:useLocalDpi xmlns:a14="http://schemas.microsoft.com/office/drawing/2010/main" val="0"/>
              </a:ext>
            </a:extLst>
          </a:blip>
          <a:srcRect r="8708" b="2"/>
          <a:stretch/>
        </p:blipFill>
        <p:spPr>
          <a:xfrm rot="16200000">
            <a:off x="6156245" y="931536"/>
            <a:ext cx="4224808" cy="6170299"/>
          </a:xfrm>
          <a:prstGeom prst="rect">
            <a:avLst/>
          </a:prstGeom>
        </p:spPr>
      </p:pic>
    </p:spTree>
    <p:extLst>
      <p:ext uri="{BB962C8B-B14F-4D97-AF65-F5344CB8AC3E}">
        <p14:creationId xmlns:p14="http://schemas.microsoft.com/office/powerpoint/2010/main" val="1364896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54E14-B456-450B-A700-CFD5B2D2EAEF}"/>
              </a:ext>
            </a:extLst>
          </p:cNvPr>
          <p:cNvSpPr>
            <a:spLocks noGrp="1"/>
          </p:cNvSpPr>
          <p:nvPr>
            <p:ph type="title"/>
          </p:nvPr>
        </p:nvSpPr>
        <p:spPr/>
        <p:txBody>
          <a:bodyPr/>
          <a:lstStyle/>
          <a:p>
            <a:r>
              <a:rPr lang="zh-CN" altLang="en-US" dirty="0"/>
              <a:t>动机</a:t>
            </a:r>
          </a:p>
        </p:txBody>
      </p:sp>
      <p:sp>
        <p:nvSpPr>
          <p:cNvPr id="3" name="内容占位符 2">
            <a:extLst>
              <a:ext uri="{FF2B5EF4-FFF2-40B4-BE49-F238E27FC236}">
                <a16:creationId xmlns:a16="http://schemas.microsoft.com/office/drawing/2014/main" id="{BE99B707-8B2D-4FFC-AEAD-094E0FE7A2CD}"/>
              </a:ext>
            </a:extLst>
          </p:cNvPr>
          <p:cNvSpPr>
            <a:spLocks noGrp="1"/>
          </p:cNvSpPr>
          <p:nvPr>
            <p:ph idx="1"/>
          </p:nvPr>
        </p:nvSpPr>
        <p:spPr/>
        <p:txBody>
          <a:bodyPr/>
          <a:lstStyle/>
          <a:p>
            <a:r>
              <a:rPr lang="zh-CN" altLang="en-US" dirty="0"/>
              <a:t>合并数据进行分析的效果更好，可以带来更优质的模型，得到更多的利益，为用户提供更好的服务。但是由于数据的隐私问题不能实现，所以提出联邦学习。</a:t>
            </a:r>
            <a:endParaRPr lang="en-US" altLang="zh-CN" dirty="0"/>
          </a:p>
          <a:p>
            <a:r>
              <a:rPr lang="zh-CN" altLang="en-US" dirty="0"/>
              <a:t>两家公司，用户大部分重合，但是特征只有小部分重合，这样的数据叫做垂直分割的数据集，也叫纵向分割的数据集。</a:t>
            </a:r>
            <a:endParaRPr lang="en-US" altLang="zh-CN" dirty="0"/>
          </a:p>
          <a:p>
            <a:r>
              <a:rPr lang="zh-CN" altLang="en-US" dirty="0"/>
              <a:t>本文就是研究在纵向分割的数据集上进行联邦学习的案例。</a:t>
            </a:r>
          </a:p>
        </p:txBody>
      </p:sp>
    </p:spTree>
    <p:extLst>
      <p:ext uri="{BB962C8B-B14F-4D97-AF65-F5344CB8AC3E}">
        <p14:creationId xmlns:p14="http://schemas.microsoft.com/office/powerpoint/2010/main" val="1062994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CB0287-0A02-4DCA-AB2D-86EB9155AC90}"/>
              </a:ext>
            </a:extLst>
          </p:cNvPr>
          <p:cNvSpPr>
            <a:spLocks noGrp="1"/>
          </p:cNvSpPr>
          <p:nvPr>
            <p:ph type="title"/>
          </p:nvPr>
        </p:nvSpPr>
        <p:spPr/>
        <p:txBody>
          <a:bodyPr/>
          <a:lstStyle/>
          <a:p>
            <a:r>
              <a:rPr lang="zh-CN" altLang="en-US" dirty="0"/>
              <a:t>贡献</a:t>
            </a:r>
          </a:p>
        </p:txBody>
      </p:sp>
      <p:sp>
        <p:nvSpPr>
          <p:cNvPr id="3" name="内容占位符 2">
            <a:extLst>
              <a:ext uri="{FF2B5EF4-FFF2-40B4-BE49-F238E27FC236}">
                <a16:creationId xmlns:a16="http://schemas.microsoft.com/office/drawing/2014/main" id="{93C9603A-8C7F-4F90-A293-FB8919CF64BC}"/>
              </a:ext>
            </a:extLst>
          </p:cNvPr>
          <p:cNvSpPr>
            <a:spLocks noGrp="1"/>
          </p:cNvSpPr>
          <p:nvPr>
            <p:ph idx="1"/>
          </p:nvPr>
        </p:nvSpPr>
        <p:spPr/>
        <p:txBody>
          <a:bodyPr/>
          <a:lstStyle/>
          <a:p>
            <a:r>
              <a:rPr lang="zh-CN" altLang="en-US" dirty="0"/>
              <a:t>提出了三方的端到端解决方案</a:t>
            </a:r>
            <a:endParaRPr lang="en-US" altLang="zh-CN" dirty="0"/>
          </a:p>
          <a:p>
            <a:r>
              <a:rPr lang="zh-CN" altLang="en-US" dirty="0"/>
              <a:t>提供了实体解析错误对学习的影响的第一个正式分析决方案</a:t>
            </a:r>
          </a:p>
        </p:txBody>
      </p:sp>
    </p:spTree>
    <p:extLst>
      <p:ext uri="{BB962C8B-B14F-4D97-AF65-F5344CB8AC3E}">
        <p14:creationId xmlns:p14="http://schemas.microsoft.com/office/powerpoint/2010/main" val="202720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EEB8ED6-9142-4A11-B029-18DDE98C4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9959758-8E7C-4D8B-A008-E4522F7E39B2}"/>
              </a:ext>
            </a:extLst>
          </p:cNvPr>
          <p:cNvSpPr>
            <a:spLocks noGrp="1"/>
          </p:cNvSpPr>
          <p:nvPr>
            <p:ph type="title"/>
          </p:nvPr>
        </p:nvSpPr>
        <p:spPr>
          <a:xfrm>
            <a:off x="838200" y="365126"/>
            <a:ext cx="10515600" cy="1288784"/>
          </a:xfrm>
        </p:spPr>
        <p:txBody>
          <a:bodyPr>
            <a:normAutofit/>
          </a:bodyPr>
          <a:lstStyle/>
          <a:p>
            <a:r>
              <a:rPr lang="zh-CN" altLang="en-US" sz="4000"/>
              <a:t>实体解析（数据对齐）</a:t>
            </a:r>
          </a:p>
        </p:txBody>
      </p:sp>
      <p:pic>
        <p:nvPicPr>
          <p:cNvPr id="5" name="内容占位符 4" descr="图表, 树状图&#10;&#10;描述已自动生成">
            <a:extLst>
              <a:ext uri="{FF2B5EF4-FFF2-40B4-BE49-F238E27FC236}">
                <a16:creationId xmlns:a16="http://schemas.microsoft.com/office/drawing/2014/main" id="{3AA830C0-45A0-4AA0-B369-48D7FC80D2EC}"/>
              </a:ext>
            </a:extLst>
          </p:cNvPr>
          <p:cNvPicPr>
            <a:picLocks noChangeAspect="1"/>
          </p:cNvPicPr>
          <p:nvPr/>
        </p:nvPicPr>
        <p:blipFill rotWithShape="1">
          <a:blip r:embed="rId2">
            <a:extLst>
              <a:ext uri="{28A0092B-C50C-407E-A947-70E740481C1C}">
                <a14:useLocalDpi xmlns:a14="http://schemas.microsoft.com/office/drawing/2010/main" val="0"/>
              </a:ext>
            </a:extLst>
          </a:blip>
          <a:srcRect t="4272" r="-1" b="2452"/>
          <a:stretch/>
        </p:blipFill>
        <p:spPr>
          <a:xfrm>
            <a:off x="563092" y="1382835"/>
            <a:ext cx="4107024" cy="2873120"/>
          </a:xfrm>
          <a:prstGeom prst="rect">
            <a:avLst/>
          </a:prstGeom>
        </p:spPr>
      </p:pic>
      <p:sp>
        <p:nvSpPr>
          <p:cNvPr id="9" name="Content Placeholder 8">
            <a:extLst>
              <a:ext uri="{FF2B5EF4-FFF2-40B4-BE49-F238E27FC236}">
                <a16:creationId xmlns:a16="http://schemas.microsoft.com/office/drawing/2014/main" id="{C569B147-2FCB-46EA-8599-12F357E7B900}"/>
              </a:ext>
            </a:extLst>
          </p:cNvPr>
          <p:cNvSpPr>
            <a:spLocks noGrp="1"/>
          </p:cNvSpPr>
          <p:nvPr>
            <p:ph idx="1"/>
          </p:nvPr>
        </p:nvSpPr>
        <p:spPr>
          <a:xfrm>
            <a:off x="563092" y="4531502"/>
            <a:ext cx="3800856" cy="4303464"/>
          </a:xfrm>
        </p:spPr>
        <p:txBody>
          <a:bodyPr>
            <a:normAutofit/>
          </a:bodyPr>
          <a:lstStyle/>
          <a:p>
            <a:r>
              <a:rPr lang="zh-CN" altLang="en-US" sz="2000" dirty="0"/>
              <a:t>将两部分数据按照用户进行对齐。</a:t>
            </a:r>
            <a:endParaRPr lang="en-US" sz="2000" dirty="0"/>
          </a:p>
        </p:txBody>
      </p:sp>
      <p:pic>
        <p:nvPicPr>
          <p:cNvPr id="6" name="图片 5">
            <a:extLst>
              <a:ext uri="{FF2B5EF4-FFF2-40B4-BE49-F238E27FC236}">
                <a16:creationId xmlns:a16="http://schemas.microsoft.com/office/drawing/2014/main" id="{29565BC4-AA31-4D88-83E1-11D692F94854}"/>
              </a:ext>
            </a:extLst>
          </p:cNvPr>
          <p:cNvPicPr>
            <a:picLocks noChangeAspect="1"/>
          </p:cNvPicPr>
          <p:nvPr/>
        </p:nvPicPr>
        <p:blipFill>
          <a:blip r:embed="rId3"/>
          <a:stretch>
            <a:fillRect/>
          </a:stretch>
        </p:blipFill>
        <p:spPr>
          <a:xfrm>
            <a:off x="6094475" y="1382835"/>
            <a:ext cx="5117590" cy="3023360"/>
          </a:xfrm>
          <a:prstGeom prst="rect">
            <a:avLst/>
          </a:prstGeom>
        </p:spPr>
      </p:pic>
      <p:sp>
        <p:nvSpPr>
          <p:cNvPr id="7" name="文本框 6">
            <a:extLst>
              <a:ext uri="{FF2B5EF4-FFF2-40B4-BE49-F238E27FC236}">
                <a16:creationId xmlns:a16="http://schemas.microsoft.com/office/drawing/2014/main" id="{BE7A9C09-2A85-451C-9C3C-46FD27003926}"/>
              </a:ext>
            </a:extLst>
          </p:cNvPr>
          <p:cNvSpPr txBox="1"/>
          <p:nvPr/>
        </p:nvSpPr>
        <p:spPr>
          <a:xfrm>
            <a:off x="6204857" y="4963886"/>
            <a:ext cx="5505061" cy="923330"/>
          </a:xfrm>
          <a:prstGeom prst="rect">
            <a:avLst/>
          </a:prstGeom>
          <a:noFill/>
        </p:spPr>
        <p:txBody>
          <a:bodyPr wrap="square" rtlCol="0">
            <a:spAutoFit/>
          </a:bodyPr>
          <a:lstStyle/>
          <a:p>
            <a:r>
              <a:rPr lang="zh-CN" altLang="en-US" dirty="0"/>
              <a:t>算法输入为两个数据集，输出为两个参数</a:t>
            </a:r>
            <a:r>
              <a:rPr lang="el-GR" altLang="zh-CN" dirty="0"/>
              <a:t>σ, τ</a:t>
            </a:r>
            <a:r>
              <a:rPr lang="zh-CN" altLang="en-US" dirty="0"/>
              <a:t>，和一个加密的掩码</a:t>
            </a:r>
            <a:r>
              <a:rPr lang="en-US" altLang="zh-CN" dirty="0"/>
              <a:t>m</a:t>
            </a:r>
            <a:r>
              <a:rPr lang="zh-CN" altLang="en-US" dirty="0"/>
              <a:t>。</a:t>
            </a:r>
            <a:r>
              <a:rPr lang="el-GR" altLang="zh-CN" dirty="0"/>
              <a:t> σ, τ</a:t>
            </a:r>
            <a:r>
              <a:rPr lang="zh-CN" altLang="en-US" dirty="0"/>
              <a:t>分别告诉</a:t>
            </a:r>
            <a:r>
              <a:rPr lang="en-US" altLang="zh-CN" dirty="0"/>
              <a:t>A</a:t>
            </a:r>
            <a:r>
              <a:rPr lang="zh-CN" altLang="en-US" dirty="0"/>
              <a:t>与</a:t>
            </a:r>
            <a:r>
              <a:rPr lang="en-US" altLang="zh-CN" dirty="0"/>
              <a:t>B</a:t>
            </a:r>
            <a:r>
              <a:rPr lang="zh-CN" altLang="en-US" dirty="0"/>
              <a:t>如何排列自己的数据，</a:t>
            </a:r>
            <a:r>
              <a:rPr lang="en-US" altLang="zh-CN" dirty="0"/>
              <a:t>m</a:t>
            </a:r>
            <a:r>
              <a:rPr lang="zh-CN" altLang="en-US" dirty="0"/>
              <a:t>告诉</a:t>
            </a:r>
            <a:r>
              <a:rPr lang="en-US" altLang="zh-CN" dirty="0"/>
              <a:t>A</a:t>
            </a:r>
            <a:r>
              <a:rPr lang="zh-CN" altLang="en-US" dirty="0"/>
              <a:t>和</a:t>
            </a:r>
            <a:r>
              <a:rPr lang="en-US" altLang="zh-CN" dirty="0"/>
              <a:t>B</a:t>
            </a:r>
            <a:r>
              <a:rPr lang="zh-CN" altLang="en-US" dirty="0"/>
              <a:t>哪一行可以进行联合训练模型。</a:t>
            </a:r>
          </a:p>
        </p:txBody>
      </p:sp>
    </p:spTree>
    <p:extLst>
      <p:ext uri="{BB962C8B-B14F-4D97-AF65-F5344CB8AC3E}">
        <p14:creationId xmlns:p14="http://schemas.microsoft.com/office/powerpoint/2010/main" val="676276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CED5DE0-4BF6-4B7E-AD87-0E997AACB173}"/>
              </a:ext>
            </a:extLst>
          </p:cNvPr>
          <p:cNvSpPr/>
          <p:nvPr/>
        </p:nvSpPr>
        <p:spPr>
          <a:xfrm>
            <a:off x="440590" y="1233819"/>
            <a:ext cx="1561646" cy="369332"/>
          </a:xfrm>
          <a:prstGeom prst="rect">
            <a:avLst/>
          </a:prstGeom>
        </p:spPr>
        <p:txBody>
          <a:bodyPr wrap="none">
            <a:spAutoFit/>
          </a:bodyPr>
          <a:lstStyle/>
          <a:p>
            <a:r>
              <a:rPr lang="zh-CN" altLang="en-US" dirty="0">
                <a:effectLst/>
                <a:latin typeface="Arial" panose="020B0604020202020204" pitchFamily="34" charset="0"/>
              </a:rPr>
              <a:t>平均逻辑损失</a:t>
            </a:r>
            <a:endParaRPr lang="zh-CN" altLang="en-US" dirty="0"/>
          </a:p>
        </p:txBody>
      </p:sp>
      <p:pic>
        <p:nvPicPr>
          <p:cNvPr id="6" name="图片 5">
            <a:extLst>
              <a:ext uri="{FF2B5EF4-FFF2-40B4-BE49-F238E27FC236}">
                <a16:creationId xmlns:a16="http://schemas.microsoft.com/office/drawing/2014/main" id="{537E34B6-E4D4-4DF8-8843-644617D7FEAD}"/>
              </a:ext>
            </a:extLst>
          </p:cNvPr>
          <p:cNvPicPr>
            <a:picLocks noChangeAspect="1"/>
          </p:cNvPicPr>
          <p:nvPr/>
        </p:nvPicPr>
        <p:blipFill>
          <a:blip r:embed="rId2"/>
          <a:stretch>
            <a:fillRect/>
          </a:stretch>
        </p:blipFill>
        <p:spPr>
          <a:xfrm>
            <a:off x="215466" y="475874"/>
            <a:ext cx="7580952" cy="657143"/>
          </a:xfrm>
          <a:prstGeom prst="rect">
            <a:avLst/>
          </a:prstGeom>
        </p:spPr>
      </p:pic>
      <p:pic>
        <p:nvPicPr>
          <p:cNvPr id="7" name="图片 6">
            <a:extLst>
              <a:ext uri="{FF2B5EF4-FFF2-40B4-BE49-F238E27FC236}">
                <a16:creationId xmlns:a16="http://schemas.microsoft.com/office/drawing/2014/main" id="{79235256-C251-4F2E-8CB2-46FE07F15BE3}"/>
              </a:ext>
            </a:extLst>
          </p:cNvPr>
          <p:cNvPicPr>
            <a:picLocks noChangeAspect="1"/>
          </p:cNvPicPr>
          <p:nvPr/>
        </p:nvPicPr>
        <p:blipFill>
          <a:blip r:embed="rId3"/>
          <a:stretch>
            <a:fillRect/>
          </a:stretch>
        </p:blipFill>
        <p:spPr>
          <a:xfrm>
            <a:off x="215466" y="1815248"/>
            <a:ext cx="8133333" cy="876190"/>
          </a:xfrm>
          <a:prstGeom prst="rect">
            <a:avLst/>
          </a:prstGeom>
        </p:spPr>
      </p:pic>
      <p:sp>
        <p:nvSpPr>
          <p:cNvPr id="8" name="矩形 7">
            <a:extLst>
              <a:ext uri="{FF2B5EF4-FFF2-40B4-BE49-F238E27FC236}">
                <a16:creationId xmlns:a16="http://schemas.microsoft.com/office/drawing/2014/main" id="{096DB19B-027D-4ECB-82AD-A6A0898DDC7E}"/>
              </a:ext>
            </a:extLst>
          </p:cNvPr>
          <p:cNvSpPr/>
          <p:nvPr/>
        </p:nvSpPr>
        <p:spPr>
          <a:xfrm>
            <a:off x="440590" y="2691438"/>
            <a:ext cx="1107996" cy="369332"/>
          </a:xfrm>
          <a:prstGeom prst="rect">
            <a:avLst/>
          </a:prstGeom>
        </p:spPr>
        <p:txBody>
          <a:bodyPr wrap="none">
            <a:spAutoFit/>
          </a:bodyPr>
          <a:lstStyle/>
          <a:p>
            <a:r>
              <a:rPr lang="zh-CN" altLang="en-US" dirty="0">
                <a:effectLst/>
                <a:latin typeface="Arial" panose="020B0604020202020204" pitchFamily="34" charset="0"/>
              </a:rPr>
              <a:t>随机梯度</a:t>
            </a:r>
            <a:endParaRPr lang="zh-CN" altLang="en-US" dirty="0"/>
          </a:p>
        </p:txBody>
      </p:sp>
      <p:pic>
        <p:nvPicPr>
          <p:cNvPr id="9" name="图片 8">
            <a:extLst>
              <a:ext uri="{FF2B5EF4-FFF2-40B4-BE49-F238E27FC236}">
                <a16:creationId xmlns:a16="http://schemas.microsoft.com/office/drawing/2014/main" id="{B74E9C83-0625-4D6B-A5F4-29FF8D6A12DB}"/>
              </a:ext>
            </a:extLst>
          </p:cNvPr>
          <p:cNvPicPr>
            <a:picLocks noChangeAspect="1"/>
          </p:cNvPicPr>
          <p:nvPr/>
        </p:nvPicPr>
        <p:blipFill>
          <a:blip r:embed="rId4"/>
          <a:stretch>
            <a:fillRect/>
          </a:stretch>
        </p:blipFill>
        <p:spPr>
          <a:xfrm>
            <a:off x="535082" y="3114714"/>
            <a:ext cx="8266667" cy="628571"/>
          </a:xfrm>
          <a:prstGeom prst="rect">
            <a:avLst/>
          </a:prstGeom>
        </p:spPr>
      </p:pic>
      <p:sp>
        <p:nvSpPr>
          <p:cNvPr id="10" name="矩形 9">
            <a:extLst>
              <a:ext uri="{FF2B5EF4-FFF2-40B4-BE49-F238E27FC236}">
                <a16:creationId xmlns:a16="http://schemas.microsoft.com/office/drawing/2014/main" id="{86DE21CF-FA2F-40F2-B550-12F3E31AFF32}"/>
              </a:ext>
            </a:extLst>
          </p:cNvPr>
          <p:cNvSpPr/>
          <p:nvPr/>
        </p:nvSpPr>
        <p:spPr>
          <a:xfrm>
            <a:off x="535082" y="3743285"/>
            <a:ext cx="1569660" cy="369332"/>
          </a:xfrm>
          <a:prstGeom prst="rect">
            <a:avLst/>
          </a:prstGeom>
        </p:spPr>
        <p:txBody>
          <a:bodyPr wrap="none">
            <a:spAutoFit/>
          </a:bodyPr>
          <a:lstStyle/>
          <a:p>
            <a:r>
              <a:rPr lang="zh-CN" altLang="en-US" dirty="0">
                <a:effectLst/>
                <a:latin typeface="Arial" panose="020B0604020202020204" pitchFamily="34" charset="0"/>
              </a:rPr>
              <a:t>泰勒级数展开</a:t>
            </a:r>
            <a:endParaRPr lang="zh-CN" altLang="en-US" dirty="0"/>
          </a:p>
        </p:txBody>
      </p:sp>
      <p:pic>
        <p:nvPicPr>
          <p:cNvPr id="11" name="图片 10">
            <a:extLst>
              <a:ext uri="{FF2B5EF4-FFF2-40B4-BE49-F238E27FC236}">
                <a16:creationId xmlns:a16="http://schemas.microsoft.com/office/drawing/2014/main" id="{3D85E701-3EBC-4FB1-A8CA-9FAEFAE04E35}"/>
              </a:ext>
            </a:extLst>
          </p:cNvPr>
          <p:cNvPicPr>
            <a:picLocks noChangeAspect="1"/>
          </p:cNvPicPr>
          <p:nvPr/>
        </p:nvPicPr>
        <p:blipFill>
          <a:blip r:embed="rId5"/>
          <a:stretch>
            <a:fillRect/>
          </a:stretch>
        </p:blipFill>
        <p:spPr>
          <a:xfrm>
            <a:off x="440590" y="4331664"/>
            <a:ext cx="8161905" cy="819048"/>
          </a:xfrm>
          <a:prstGeom prst="rect">
            <a:avLst/>
          </a:prstGeom>
        </p:spPr>
      </p:pic>
      <p:sp>
        <p:nvSpPr>
          <p:cNvPr id="12" name="文本框 11">
            <a:extLst>
              <a:ext uri="{FF2B5EF4-FFF2-40B4-BE49-F238E27FC236}">
                <a16:creationId xmlns:a16="http://schemas.microsoft.com/office/drawing/2014/main" id="{6470FE54-9B23-49FA-9D39-E6F9499AD461}"/>
              </a:ext>
            </a:extLst>
          </p:cNvPr>
          <p:cNvSpPr txBox="1"/>
          <p:nvPr/>
        </p:nvSpPr>
        <p:spPr>
          <a:xfrm>
            <a:off x="639202" y="5185093"/>
            <a:ext cx="1505540" cy="369332"/>
          </a:xfrm>
          <a:prstGeom prst="rect">
            <a:avLst/>
          </a:prstGeom>
          <a:noFill/>
        </p:spPr>
        <p:txBody>
          <a:bodyPr wrap="none" rtlCol="0">
            <a:spAutoFit/>
          </a:bodyPr>
          <a:lstStyle/>
          <a:p>
            <a:r>
              <a:rPr lang="zh-CN" altLang="en-US" dirty="0"/>
              <a:t>（</a:t>
            </a:r>
            <a:r>
              <a:rPr lang="en-US" altLang="zh-CN" dirty="0"/>
              <a:t>4</a:t>
            </a:r>
            <a:r>
              <a:rPr lang="zh-CN" altLang="en-US" dirty="0"/>
              <a:t>）</a:t>
            </a:r>
            <a:r>
              <a:rPr lang="en-US" altLang="zh-CN" dirty="0"/>
              <a:t>+</a:t>
            </a:r>
            <a:r>
              <a:rPr lang="zh-CN" altLang="en-US" dirty="0"/>
              <a:t>（</a:t>
            </a:r>
            <a:r>
              <a:rPr lang="en-US" altLang="zh-CN" dirty="0"/>
              <a:t>6</a:t>
            </a:r>
            <a:r>
              <a:rPr lang="zh-CN" altLang="en-US" dirty="0"/>
              <a:t>）</a:t>
            </a:r>
          </a:p>
        </p:txBody>
      </p:sp>
      <p:pic>
        <p:nvPicPr>
          <p:cNvPr id="13" name="图片 12">
            <a:extLst>
              <a:ext uri="{FF2B5EF4-FFF2-40B4-BE49-F238E27FC236}">
                <a16:creationId xmlns:a16="http://schemas.microsoft.com/office/drawing/2014/main" id="{22C63BBB-8A6D-4F42-8CFE-AAAF46CDF4E2}"/>
              </a:ext>
            </a:extLst>
          </p:cNvPr>
          <p:cNvPicPr>
            <a:picLocks noChangeAspect="1"/>
          </p:cNvPicPr>
          <p:nvPr/>
        </p:nvPicPr>
        <p:blipFill>
          <a:blip r:embed="rId6"/>
          <a:stretch>
            <a:fillRect/>
          </a:stretch>
        </p:blipFill>
        <p:spPr>
          <a:xfrm>
            <a:off x="558323" y="5588806"/>
            <a:ext cx="7790476" cy="904762"/>
          </a:xfrm>
          <a:prstGeom prst="rect">
            <a:avLst/>
          </a:prstGeom>
        </p:spPr>
      </p:pic>
      <p:sp>
        <p:nvSpPr>
          <p:cNvPr id="14" name="文本框 13">
            <a:extLst>
              <a:ext uri="{FF2B5EF4-FFF2-40B4-BE49-F238E27FC236}">
                <a16:creationId xmlns:a16="http://schemas.microsoft.com/office/drawing/2014/main" id="{9A3ADC73-A6ED-471C-9C3C-FCB5AB6093FA}"/>
              </a:ext>
            </a:extLst>
          </p:cNvPr>
          <p:cNvSpPr txBox="1"/>
          <p:nvPr/>
        </p:nvSpPr>
        <p:spPr>
          <a:xfrm>
            <a:off x="626026" y="6421606"/>
            <a:ext cx="1505540" cy="369332"/>
          </a:xfrm>
          <a:prstGeom prst="rect">
            <a:avLst/>
          </a:prstGeom>
          <a:noFill/>
        </p:spPr>
        <p:txBody>
          <a:bodyPr wrap="none" rtlCol="0">
            <a:spAutoFit/>
          </a:bodyPr>
          <a:lstStyle/>
          <a:p>
            <a:r>
              <a:rPr lang="zh-CN" altLang="en-US" dirty="0"/>
              <a:t>（</a:t>
            </a:r>
            <a:r>
              <a:rPr lang="en-US" altLang="zh-CN" dirty="0"/>
              <a:t>5</a:t>
            </a:r>
            <a:r>
              <a:rPr lang="zh-CN" altLang="en-US" dirty="0"/>
              <a:t>）</a:t>
            </a:r>
            <a:r>
              <a:rPr lang="en-US" altLang="zh-CN" dirty="0"/>
              <a:t>+</a:t>
            </a:r>
            <a:r>
              <a:rPr lang="zh-CN" altLang="en-US" dirty="0"/>
              <a:t>（</a:t>
            </a:r>
            <a:r>
              <a:rPr lang="en-US" altLang="zh-CN" dirty="0"/>
              <a:t>6</a:t>
            </a:r>
            <a:r>
              <a:rPr lang="zh-CN" altLang="en-US" dirty="0"/>
              <a:t>）</a:t>
            </a:r>
          </a:p>
        </p:txBody>
      </p:sp>
    </p:spTree>
    <p:extLst>
      <p:ext uri="{BB962C8B-B14F-4D97-AF65-F5344CB8AC3E}">
        <p14:creationId xmlns:p14="http://schemas.microsoft.com/office/powerpoint/2010/main" val="3973809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1CB619E-A792-4729-A88B-20D0BD52E79D}"/>
              </a:ext>
            </a:extLst>
          </p:cNvPr>
          <p:cNvPicPr>
            <a:picLocks noChangeAspect="1"/>
          </p:cNvPicPr>
          <p:nvPr/>
        </p:nvPicPr>
        <p:blipFill>
          <a:blip r:embed="rId2"/>
          <a:stretch>
            <a:fillRect/>
          </a:stretch>
        </p:blipFill>
        <p:spPr>
          <a:xfrm>
            <a:off x="164176" y="85049"/>
            <a:ext cx="8038095" cy="942857"/>
          </a:xfrm>
          <a:prstGeom prst="rect">
            <a:avLst/>
          </a:prstGeom>
        </p:spPr>
      </p:pic>
      <p:sp>
        <p:nvSpPr>
          <p:cNvPr id="5" name="文本框 4">
            <a:extLst>
              <a:ext uri="{FF2B5EF4-FFF2-40B4-BE49-F238E27FC236}">
                <a16:creationId xmlns:a16="http://schemas.microsoft.com/office/drawing/2014/main" id="{341B8A61-923F-493A-AE4A-E2EFF090D5C1}"/>
              </a:ext>
            </a:extLst>
          </p:cNvPr>
          <p:cNvSpPr txBox="1"/>
          <p:nvPr/>
        </p:nvSpPr>
        <p:spPr>
          <a:xfrm>
            <a:off x="317241" y="1129004"/>
            <a:ext cx="7072604" cy="373225"/>
          </a:xfrm>
          <a:prstGeom prst="rect">
            <a:avLst/>
          </a:prstGeom>
          <a:noFill/>
        </p:spPr>
        <p:txBody>
          <a:bodyPr wrap="square" rtlCol="0">
            <a:spAutoFit/>
          </a:bodyPr>
          <a:lstStyle/>
          <a:p>
            <a:r>
              <a:rPr lang="zh-CN" altLang="en-US" dirty="0"/>
              <a:t>加了</a:t>
            </a:r>
            <a:r>
              <a:rPr lang="en-US" altLang="zh-CN" dirty="0"/>
              <a:t>[[m]]</a:t>
            </a:r>
            <a:r>
              <a:rPr lang="zh-CN" altLang="en-US" dirty="0"/>
              <a:t>的（</a:t>
            </a:r>
            <a:r>
              <a:rPr lang="en-US" altLang="zh-CN" dirty="0"/>
              <a:t>8</a:t>
            </a:r>
            <a:r>
              <a:rPr lang="zh-CN" altLang="en-US" dirty="0"/>
              <a:t>）</a:t>
            </a:r>
          </a:p>
        </p:txBody>
      </p:sp>
      <p:pic>
        <p:nvPicPr>
          <p:cNvPr id="6" name="图片 5">
            <a:extLst>
              <a:ext uri="{FF2B5EF4-FFF2-40B4-BE49-F238E27FC236}">
                <a16:creationId xmlns:a16="http://schemas.microsoft.com/office/drawing/2014/main" id="{E524498A-2150-48D1-A5FF-5AE081649084}"/>
              </a:ext>
            </a:extLst>
          </p:cNvPr>
          <p:cNvPicPr>
            <a:picLocks noChangeAspect="1"/>
          </p:cNvPicPr>
          <p:nvPr/>
        </p:nvPicPr>
        <p:blipFill>
          <a:blip r:embed="rId3"/>
          <a:stretch>
            <a:fillRect/>
          </a:stretch>
        </p:blipFill>
        <p:spPr>
          <a:xfrm>
            <a:off x="230775" y="1603327"/>
            <a:ext cx="8371428" cy="780952"/>
          </a:xfrm>
          <a:prstGeom prst="rect">
            <a:avLst/>
          </a:prstGeom>
        </p:spPr>
      </p:pic>
      <p:sp>
        <p:nvSpPr>
          <p:cNvPr id="7" name="文本框 6">
            <a:extLst>
              <a:ext uri="{FF2B5EF4-FFF2-40B4-BE49-F238E27FC236}">
                <a16:creationId xmlns:a16="http://schemas.microsoft.com/office/drawing/2014/main" id="{633D0EFE-D960-49B7-B5C8-43DE41C53ECC}"/>
              </a:ext>
            </a:extLst>
          </p:cNvPr>
          <p:cNvSpPr txBox="1"/>
          <p:nvPr/>
        </p:nvSpPr>
        <p:spPr>
          <a:xfrm>
            <a:off x="317241" y="2485377"/>
            <a:ext cx="7072604" cy="373225"/>
          </a:xfrm>
          <a:prstGeom prst="rect">
            <a:avLst/>
          </a:prstGeom>
          <a:noFill/>
        </p:spPr>
        <p:txBody>
          <a:bodyPr wrap="square" rtlCol="0">
            <a:spAutoFit/>
          </a:bodyPr>
          <a:lstStyle/>
          <a:p>
            <a:r>
              <a:rPr lang="zh-CN" altLang="en-US" dirty="0"/>
              <a:t>加了</a:t>
            </a:r>
            <a:r>
              <a:rPr lang="en-US" altLang="zh-CN" dirty="0"/>
              <a:t>[[m]]</a:t>
            </a:r>
            <a:r>
              <a:rPr lang="zh-CN" altLang="en-US" dirty="0"/>
              <a:t>的（</a:t>
            </a:r>
            <a:r>
              <a:rPr lang="en-US" altLang="zh-CN" dirty="0"/>
              <a:t>7</a:t>
            </a:r>
            <a:r>
              <a:rPr lang="zh-CN" altLang="en-US" dirty="0"/>
              <a:t>）</a:t>
            </a:r>
          </a:p>
        </p:txBody>
      </p:sp>
    </p:spTree>
    <p:extLst>
      <p:ext uri="{BB962C8B-B14F-4D97-AF65-F5344CB8AC3E}">
        <p14:creationId xmlns:p14="http://schemas.microsoft.com/office/powerpoint/2010/main" val="1589857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5">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7">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a:extLst>
              <a:ext uri="{FF2B5EF4-FFF2-40B4-BE49-F238E27FC236}">
                <a16:creationId xmlns:a16="http://schemas.microsoft.com/office/drawing/2014/main" id="{B79C7067-EB80-4705-BC9B-87DA550855C0}"/>
              </a:ext>
            </a:extLst>
          </p:cNvPr>
          <p:cNvPicPr>
            <a:picLocks noChangeAspect="1"/>
          </p:cNvPicPr>
          <p:nvPr/>
        </p:nvPicPr>
        <p:blipFill rotWithShape="1">
          <a:blip r:embed="rId2"/>
          <a:srcRect r="8705" b="-2"/>
          <a:stretch/>
        </p:blipFill>
        <p:spPr>
          <a:xfrm>
            <a:off x="6421035" y="830202"/>
            <a:ext cx="5129784" cy="5197595"/>
          </a:xfrm>
          <a:prstGeom prst="rect">
            <a:avLst/>
          </a:prstGeom>
        </p:spPr>
      </p:pic>
      <p:sp>
        <p:nvSpPr>
          <p:cNvPr id="34" name="Rectangle 29">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a:extLst>
              <a:ext uri="{FF2B5EF4-FFF2-40B4-BE49-F238E27FC236}">
                <a16:creationId xmlns:a16="http://schemas.microsoft.com/office/drawing/2014/main" id="{67E68CA1-0D07-4575-BF5E-1068240142F7}"/>
              </a:ext>
            </a:extLst>
          </p:cNvPr>
          <p:cNvPicPr>
            <a:picLocks noChangeAspect="1"/>
          </p:cNvPicPr>
          <p:nvPr/>
        </p:nvPicPr>
        <p:blipFill rotWithShape="1">
          <a:blip r:embed="rId3"/>
          <a:srcRect r="32073" b="1"/>
          <a:stretch/>
        </p:blipFill>
        <p:spPr>
          <a:xfrm>
            <a:off x="641180" y="833058"/>
            <a:ext cx="5129784" cy="5191883"/>
          </a:xfrm>
          <a:prstGeom prst="rect">
            <a:avLst/>
          </a:prstGeom>
        </p:spPr>
      </p:pic>
    </p:spTree>
    <p:extLst>
      <p:ext uri="{BB962C8B-B14F-4D97-AF65-F5344CB8AC3E}">
        <p14:creationId xmlns:p14="http://schemas.microsoft.com/office/powerpoint/2010/main" val="2553041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a:extLst>
              <a:ext uri="{FF2B5EF4-FFF2-40B4-BE49-F238E27FC236}">
                <a16:creationId xmlns:a16="http://schemas.microsoft.com/office/drawing/2014/main" id="{405DA778-4713-417C-B646-17012D819328}"/>
              </a:ext>
            </a:extLst>
          </p:cNvPr>
          <p:cNvPicPr>
            <a:picLocks noChangeAspect="1"/>
          </p:cNvPicPr>
          <p:nvPr/>
        </p:nvPicPr>
        <p:blipFill>
          <a:blip r:embed="rId2"/>
          <a:stretch>
            <a:fillRect/>
          </a:stretch>
        </p:blipFill>
        <p:spPr>
          <a:xfrm>
            <a:off x="6421035" y="1255254"/>
            <a:ext cx="5129784" cy="4347492"/>
          </a:xfrm>
          <a:prstGeom prst="rect">
            <a:avLst/>
          </a:prstGeom>
        </p:spPr>
      </p:pic>
      <p:sp>
        <p:nvSpPr>
          <p:cNvPr id="28" name="Rectangle 27">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5EBF0837-8190-4711-BB24-450C1D8CDAAD}"/>
              </a:ext>
            </a:extLst>
          </p:cNvPr>
          <p:cNvPicPr>
            <a:picLocks noChangeAspect="1"/>
          </p:cNvPicPr>
          <p:nvPr/>
        </p:nvPicPr>
        <p:blipFill>
          <a:blip r:embed="rId3"/>
          <a:stretch>
            <a:fillRect/>
          </a:stretch>
        </p:blipFill>
        <p:spPr>
          <a:xfrm>
            <a:off x="641180" y="1864416"/>
            <a:ext cx="5129784" cy="3129167"/>
          </a:xfrm>
          <a:prstGeom prst="rect">
            <a:avLst/>
          </a:prstGeom>
        </p:spPr>
      </p:pic>
    </p:spTree>
    <p:extLst>
      <p:ext uri="{BB962C8B-B14F-4D97-AF65-F5344CB8AC3E}">
        <p14:creationId xmlns:p14="http://schemas.microsoft.com/office/powerpoint/2010/main" val="297129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8B5836-5D99-4957-8467-FD6E01B4FD77}"/>
              </a:ext>
            </a:extLst>
          </p:cNvPr>
          <p:cNvSpPr>
            <a:spLocks noGrp="1"/>
          </p:cNvSpPr>
          <p:nvPr>
            <p:ph type="title"/>
          </p:nvPr>
        </p:nvSpPr>
        <p:spPr/>
        <p:txBody>
          <a:bodyPr/>
          <a:lstStyle/>
          <a:p>
            <a:r>
              <a:rPr lang="zh-CN" altLang="en-US" dirty="0"/>
              <a:t>实验评估</a:t>
            </a:r>
          </a:p>
        </p:txBody>
      </p:sp>
      <p:sp>
        <p:nvSpPr>
          <p:cNvPr id="3" name="内容占位符 2">
            <a:extLst>
              <a:ext uri="{FF2B5EF4-FFF2-40B4-BE49-F238E27FC236}">
                <a16:creationId xmlns:a16="http://schemas.microsoft.com/office/drawing/2014/main" id="{3DF2506B-91A5-4C6E-A0E5-E02F97CAE255}"/>
              </a:ext>
            </a:extLst>
          </p:cNvPr>
          <p:cNvSpPr>
            <a:spLocks noGrp="1"/>
          </p:cNvSpPr>
          <p:nvPr>
            <p:ph idx="1"/>
          </p:nvPr>
        </p:nvSpPr>
        <p:spPr/>
        <p:txBody>
          <a:bodyPr/>
          <a:lstStyle/>
          <a:p>
            <a:r>
              <a:rPr lang="en-US" altLang="zh-CN" dirty="0"/>
              <a:t>1)Taylor</a:t>
            </a:r>
            <a:r>
              <a:rPr lang="zh-CN" altLang="en-US" dirty="0"/>
              <a:t>损耗在实际应用中收敛速与</a:t>
            </a:r>
            <a:r>
              <a:rPr lang="en-US" altLang="zh-CN" dirty="0"/>
              <a:t>logistic</a:t>
            </a:r>
            <a:r>
              <a:rPr lang="zh-CN" altLang="en-US" dirty="0"/>
              <a:t>损耗相似</a:t>
            </a:r>
            <a:endParaRPr lang="en-US" altLang="zh-CN" dirty="0"/>
          </a:p>
          <a:p>
            <a:r>
              <a:rPr lang="en-US" altLang="zh-CN" dirty="0"/>
              <a:t>2)</a:t>
            </a:r>
            <a:r>
              <a:rPr lang="zh-CN" altLang="en-US" dirty="0"/>
              <a:t>它们在测试时的准确度具有可比性</a:t>
            </a:r>
            <a:endParaRPr lang="en-US" altLang="zh-CN" dirty="0"/>
          </a:p>
          <a:p>
            <a:r>
              <a:rPr lang="en-US" altLang="zh-CN" dirty="0"/>
              <a:t>3)</a:t>
            </a:r>
            <a:r>
              <a:rPr lang="zh-CN" altLang="en-US" dirty="0"/>
              <a:t>隐私保护实体解析在数小时内可以对齐千万行</a:t>
            </a:r>
            <a:endParaRPr lang="en-US" altLang="zh-CN" dirty="0"/>
          </a:p>
          <a:p>
            <a:r>
              <a:rPr lang="en-US" altLang="zh-CN" dirty="0"/>
              <a:t>4)</a:t>
            </a:r>
            <a:r>
              <a:rPr lang="zh-CN" altLang="en-US" dirty="0"/>
              <a:t>联邦逻辑回归每</a:t>
            </a:r>
            <a:r>
              <a:rPr lang="en-US" altLang="zh-CN" dirty="0"/>
              <a:t>epoch</a:t>
            </a:r>
            <a:r>
              <a:rPr lang="zh-CN" altLang="en-US" dirty="0"/>
              <a:t>可以训练数百万行</a:t>
            </a:r>
            <a:endParaRPr lang="en-US" altLang="zh-CN" dirty="0"/>
          </a:p>
          <a:p>
            <a:r>
              <a:rPr lang="en-US" altLang="zh-CN" dirty="0"/>
              <a:t>5)</a:t>
            </a:r>
            <a:r>
              <a:rPr lang="zh-CN" altLang="en-US" dirty="0"/>
              <a:t>端到端系统的学习性能与完美链接数据集</a:t>
            </a:r>
            <a:r>
              <a:rPr lang="en-US" altLang="zh-CN" dirty="0"/>
              <a:t>(</a:t>
            </a:r>
            <a:r>
              <a:rPr lang="zh-CN" altLang="en-US" dirty="0"/>
              <a:t>非私有设置</a:t>
            </a:r>
            <a:r>
              <a:rPr lang="en-US" altLang="zh-CN" dirty="0"/>
              <a:t>)</a:t>
            </a:r>
            <a:r>
              <a:rPr lang="zh-CN" altLang="en-US" dirty="0"/>
              <a:t>的学习性能相当</a:t>
            </a:r>
          </a:p>
        </p:txBody>
      </p:sp>
    </p:spTree>
    <p:extLst>
      <p:ext uri="{BB962C8B-B14F-4D97-AF65-F5344CB8AC3E}">
        <p14:creationId xmlns:p14="http://schemas.microsoft.com/office/powerpoint/2010/main" val="22652879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394</Words>
  <Application>Microsoft Office PowerPoint</Application>
  <PresentationFormat>宽屏</PresentationFormat>
  <Paragraphs>32</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通过实体解析和附加同态加密对垂直分区数据进行私有联邦学习</vt:lpstr>
      <vt:lpstr>动机</vt:lpstr>
      <vt:lpstr>贡献</vt:lpstr>
      <vt:lpstr>实体解析（数据对齐）</vt:lpstr>
      <vt:lpstr>PowerPoint 演示文稿</vt:lpstr>
      <vt:lpstr>PowerPoint 演示文稿</vt:lpstr>
      <vt:lpstr>PowerPoint 演示文稿</vt:lpstr>
      <vt:lpstr>PowerPoint 演示文稿</vt:lpstr>
      <vt:lpstr>实验评估</vt:lpstr>
      <vt:lpstr>PowerPoint 演示文稿</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通过实体解析和附加同态加密对垂直分区数据进行私有联邦学习</dc:title>
  <dc:creator>王 林</dc:creator>
  <cp:lastModifiedBy>王 林</cp:lastModifiedBy>
  <cp:revision>1</cp:revision>
  <dcterms:created xsi:type="dcterms:W3CDTF">2021-01-23T11:53:40Z</dcterms:created>
  <dcterms:modified xsi:type="dcterms:W3CDTF">2021-01-23T11:55:10Z</dcterms:modified>
</cp:coreProperties>
</file>