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76" r:id="rId6"/>
    <p:sldId id="277" r:id="rId7"/>
    <p:sldId id="275" r:id="rId8"/>
    <p:sldId id="278" r:id="rId9"/>
    <p:sldId id="286" r:id="rId10"/>
    <p:sldId id="295" r:id="rId11"/>
    <p:sldId id="296" r:id="rId12"/>
    <p:sldId id="289" r:id="rId13"/>
    <p:sldId id="290" r:id="rId14"/>
    <p:sldId id="280" r:id="rId15"/>
    <p:sldId id="287" r:id="rId16"/>
    <p:sldId id="297" r:id="rId17"/>
    <p:sldId id="298" r:id="rId18"/>
    <p:sldId id="299" r:id="rId19"/>
    <p:sldId id="282" r:id="rId20"/>
    <p:sldId id="291" r:id="rId21"/>
    <p:sldId id="292" r:id="rId22"/>
    <p:sldId id="288" r:id="rId23"/>
    <p:sldId id="293" r:id="rId24"/>
    <p:sldId id="300" r:id="rId25"/>
    <p:sldId id="284" r:id="rId26"/>
    <p:sldId id="294" r:id="rId27"/>
    <p:sldId id="273" r:id="rId28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9" autoAdjust="0"/>
    <p:restoredTop sz="94700" autoAdjust="0"/>
  </p:normalViewPr>
  <p:slideViewPr>
    <p:cSldViewPr snapToGrid="0" snapToObjects="1">
      <p:cViewPr varScale="1">
        <p:scale>
          <a:sx n="63" d="100"/>
          <a:sy n="63" d="100"/>
        </p:scale>
        <p:origin x="7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70E205F-DCD4-4990-8069-800884E8FA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7FF9CF-DEC6-4314-99D7-96BA2CFEB3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B6426-1C54-42FD-BD5B-A7B907EDCF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2023/10/28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619121-BB98-4299-A080-60041E3F54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428DFB-6CA8-40DD-A6F0-E2194C5DFB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F8F5A-AE59-403D-96E2-C0F03D183276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9425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7DFFE77-358E-4CDE-931E-2B464B8B4734}" type="datetime1">
              <a:rPr lang="zh-TW" altLang="en-US" noProof="0" smtClean="0"/>
              <a:t>2023/10/28</a:t>
            </a:fld>
            <a:endParaRPr lang="zh-TW" altLang="en-US" noProof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668B2AA-D36F-4C52-9595-F7410E2C31F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53415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8B2AA-D36F-4C52-9595-F7410E2C31FC}" type="slidenum">
              <a:rPr lang="en-US" altLang="zh-TW" noProof="0" smtClean="0"/>
              <a:pPr/>
              <a:t>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53062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8B2AA-D36F-4C52-9595-F7410E2C31FC}" type="slidenum">
              <a:rPr lang="en-US" altLang="zh-TW" noProof="0" smtClean="0"/>
              <a:pPr/>
              <a:t>24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0079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8ED67B3-56B0-481A-B74D-E9BB061795EE}" type="datetime1">
              <a:rPr lang="zh-TW" altLang="en-US" smtClean="0"/>
              <a:t>2023/10/28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手繪多邊形​​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手繪多邊形​​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474555-42A2-4D06-909E-61AFCFD6C541}" type="datetime1">
              <a:rPr lang="zh-TW" altLang="en-US" smtClean="0"/>
              <a:t>2023/10/28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D34117-82CD-4794-94B0-2DBCF00F8747}" type="datetime1">
              <a:rPr lang="zh-TW" altLang="en-US" smtClean="0"/>
              <a:t>2023/10/28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B2798B-E17E-4816-BBF0-0F7A71523A78}" type="datetime1">
              <a:rPr lang="zh-TW" altLang="en-US" smtClean="0"/>
              <a:t>2023/10/28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22922E6-596E-433E-80B3-24F76BBAC3A0}" type="datetime1">
              <a:rPr lang="zh-TW" altLang="en-US" smtClean="0"/>
              <a:t>2023/10/28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手繪多邊形​​ 6" title="裁切線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080C1A-E636-465F-BDB1-084017A003AA}" type="datetime1">
              <a:rPr lang="zh-TW" altLang="en-US" smtClean="0"/>
              <a:t>2023/10/28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915C1D-CE0D-44F6-AE82-BE681ED299D3}" type="datetime1">
              <a:rPr lang="zh-TW" altLang="en-US" smtClean="0"/>
              <a:t>2023/10/28</a:t>
            </a:fld>
            <a:endParaRPr 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3C5F07-DD43-4F1D-8B78-D5EF65BA543C}" type="datetime1">
              <a:rPr lang="zh-TW" altLang="en-US" smtClean="0"/>
              <a:t>2023/10/28</a:t>
            </a:fld>
            <a:endParaRPr 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889E5-23E3-4ACB-9649-868C616F948E}" type="datetime1">
              <a:rPr lang="zh-TW" altLang="en-US" smtClean="0"/>
              <a:t>2023/10/28</a:t>
            </a:fld>
            <a:endParaRPr 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 title="背景圖案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83A4B18-BCF3-48EF-BC35-7C9440E256CE}" type="datetime1">
              <a:rPr lang="zh-TW" altLang="en-US" smtClean="0"/>
              <a:t>2023/10/28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 title="分割橫條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 title="背景圖案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F5AC7BE-0B2A-42DB-8E9E-28A2AB1D5133}" type="datetime1">
              <a:rPr lang="zh-TW" altLang="en-US" smtClean="0"/>
              <a:t>2023/10/28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 title="分割橫條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24518C6D-BE4D-4AD3-94CE-57C77A608135}" type="datetime1">
              <a:rPr lang="zh-TW" altLang="en-US" noProof="0" smtClean="0"/>
              <a:t>2023/10/28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矩形 8" title="提要欄位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ea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j-ea"/>
          <a:ea typeface="+mj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j-ea"/>
          <a:ea typeface="+mj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j-ea"/>
          <a:ea typeface="+mj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j-ea"/>
          <a:ea typeface="+mj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j-ea"/>
          <a:ea typeface="+mj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 descr="背著背包遠眺群山的人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+mj-ea"/>
              <a:ea typeface="+mj-ea"/>
            </a:endParaRPr>
          </a:p>
        </p:txBody>
      </p:sp>
      <p:sp>
        <p:nvSpPr>
          <p:cNvPr id="32" name="手繪多邊形​​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4" name="手繪多邊形​​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449790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>
                <a:solidFill>
                  <a:schemeClr val="bg2"/>
                </a:solidFill>
              </a:rPr>
              <a:t>JAVA</a:t>
            </a:r>
            <a:r>
              <a:rPr lang="zh-TW" altLang="en-US" dirty="0">
                <a:solidFill>
                  <a:schemeClr val="bg2"/>
                </a:solidFill>
              </a:rPr>
              <a:t>迴圈應用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617615"/>
            <a:ext cx="6831673" cy="108623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>
                <a:solidFill>
                  <a:schemeClr val="bg2"/>
                </a:solidFill>
              </a:rPr>
              <a:t>U10916004 </a:t>
            </a:r>
            <a:r>
              <a:rPr lang="zh-TW" altLang="en-US" dirty="0">
                <a:solidFill>
                  <a:schemeClr val="bg2"/>
                </a:solidFill>
              </a:rPr>
              <a:t>資科二 林書吟</a:t>
            </a: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模擬畫面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C856CA-E22B-49E9-ABD8-72298DBC72A2}"/>
              </a:ext>
            </a:extLst>
          </p:cNvPr>
          <p:cNvSpPr txBox="1"/>
          <p:nvPr/>
        </p:nvSpPr>
        <p:spPr>
          <a:xfrm>
            <a:off x="1104900" y="6264081"/>
            <a:ext cx="58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模擬頁面的導航列，點選即將目前畫面跳轉為所選頁面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3110E8-83B9-4BEB-8135-8917E5B5F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5"/>
          <a:stretch/>
        </p:blipFill>
        <p:spPr>
          <a:xfrm>
            <a:off x="1371600" y="2559428"/>
            <a:ext cx="9877425" cy="2126873"/>
          </a:xfrm>
          <a:prstGeom prst="rect">
            <a:avLst/>
          </a:prstGeom>
        </p:spPr>
      </p:pic>
      <p:sp>
        <p:nvSpPr>
          <p:cNvPr id="5" name="箭號: 向上 4">
            <a:extLst>
              <a:ext uri="{FF2B5EF4-FFF2-40B4-BE49-F238E27FC236}">
                <a16:creationId xmlns:a16="http://schemas.microsoft.com/office/drawing/2014/main" id="{F86E5B37-8831-4BC5-AE57-4D9C130F23AE}"/>
              </a:ext>
            </a:extLst>
          </p:cNvPr>
          <p:cNvSpPr/>
          <p:nvPr/>
        </p:nvSpPr>
        <p:spPr>
          <a:xfrm>
            <a:off x="1718844" y="3144467"/>
            <a:ext cx="162762" cy="2903907"/>
          </a:xfrm>
          <a:prstGeom prst="upArrow">
            <a:avLst>
              <a:gd name="adj1" fmla="val 30540"/>
              <a:gd name="adj2" fmla="val 9563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95311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模擬畫面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C856CA-E22B-49E9-ABD8-72298DBC72A2}"/>
              </a:ext>
            </a:extLst>
          </p:cNvPr>
          <p:cNvSpPr txBox="1"/>
          <p:nvPr/>
        </p:nvSpPr>
        <p:spPr>
          <a:xfrm>
            <a:off x="1371601" y="5999202"/>
            <a:ext cx="960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可輸入數字進行模擬，有簡單的防呆，讓使用者不能輸入不符合解題範圍或沒輸入就開始模擬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68BD41A-E66A-4A44-A4EA-522E9E02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509598"/>
            <a:ext cx="7675198" cy="3572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84854B0-3D47-473D-967B-96947453B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3" t="5769" r="1349" b="5129"/>
          <a:stretch/>
        </p:blipFill>
        <p:spPr>
          <a:xfrm>
            <a:off x="7038975" y="4419600"/>
            <a:ext cx="4838700" cy="1323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箭號: 向上 8">
            <a:extLst>
              <a:ext uri="{FF2B5EF4-FFF2-40B4-BE49-F238E27FC236}">
                <a16:creationId xmlns:a16="http://schemas.microsoft.com/office/drawing/2014/main" id="{3A765D6C-ED06-473B-B9F9-94C727F24D76}"/>
              </a:ext>
            </a:extLst>
          </p:cNvPr>
          <p:cNvSpPr/>
          <p:nvPr/>
        </p:nvSpPr>
        <p:spPr>
          <a:xfrm rot="5814892">
            <a:off x="5478898" y="3948049"/>
            <a:ext cx="223436" cy="2751621"/>
          </a:xfrm>
          <a:prstGeom prst="upArrow">
            <a:avLst>
              <a:gd name="adj1" fmla="val 30540"/>
              <a:gd name="adj2" fmla="val 149758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98443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A149E49-1E2B-49EF-BF2B-80915BA3C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1"/>
          <a:stretch/>
        </p:blipFill>
        <p:spPr>
          <a:xfrm>
            <a:off x="1819274" y="1676506"/>
            <a:ext cx="9153526" cy="403838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模擬畫面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C856CA-E22B-49E9-ABD8-72298DBC72A2}"/>
              </a:ext>
            </a:extLst>
          </p:cNvPr>
          <p:cNvSpPr txBox="1"/>
          <p:nvPr/>
        </p:nvSpPr>
        <p:spPr>
          <a:xfrm>
            <a:off x="8101012" y="6045367"/>
            <a:ext cx="391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變數改變會用紅色即時顯示，執行到下一步就會變回黑色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4A359A-7D46-42E3-924F-1E65AA8970AB}"/>
              </a:ext>
            </a:extLst>
          </p:cNvPr>
          <p:cNvSpPr txBox="1"/>
          <p:nvPr/>
        </p:nvSpPr>
        <p:spPr>
          <a:xfrm>
            <a:off x="1595437" y="6045368"/>
            <a:ext cx="5924549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自動跟下一步可隨意切換，不會自動完才能使用下一步，自動速度也能調整</a:t>
            </a:r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993F5CC0-5874-4B9E-97E2-CE00184407FF}"/>
              </a:ext>
            </a:extLst>
          </p:cNvPr>
          <p:cNvSpPr/>
          <p:nvPr/>
        </p:nvSpPr>
        <p:spPr>
          <a:xfrm rot="20656960">
            <a:off x="11210956" y="2816178"/>
            <a:ext cx="201448" cy="3262903"/>
          </a:xfrm>
          <a:prstGeom prst="upArrow">
            <a:avLst>
              <a:gd name="adj1" fmla="val 30540"/>
              <a:gd name="adj2" fmla="val 9563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上 7">
            <a:extLst>
              <a:ext uri="{FF2B5EF4-FFF2-40B4-BE49-F238E27FC236}">
                <a16:creationId xmlns:a16="http://schemas.microsoft.com/office/drawing/2014/main" id="{4D844A40-B8E5-468B-BC65-E317783464B8}"/>
              </a:ext>
            </a:extLst>
          </p:cNvPr>
          <p:cNvSpPr/>
          <p:nvPr/>
        </p:nvSpPr>
        <p:spPr>
          <a:xfrm rot="18796057">
            <a:off x="6214644" y="5495785"/>
            <a:ext cx="162762" cy="619124"/>
          </a:xfrm>
          <a:prstGeom prst="upArrow">
            <a:avLst>
              <a:gd name="adj1" fmla="val 30540"/>
              <a:gd name="adj2" fmla="val 9563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62625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模擬畫面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4A359A-7D46-42E3-924F-1E65AA8970AB}"/>
              </a:ext>
            </a:extLst>
          </p:cNvPr>
          <p:cNvSpPr txBox="1"/>
          <p:nvPr/>
        </p:nvSpPr>
        <p:spPr>
          <a:xfrm>
            <a:off x="7338567" y="6210594"/>
            <a:ext cx="43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提供輸出畫面，可以看到最後輸出了什麼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7EBF6E-7F07-4404-84D3-6FE84E83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15572"/>
            <a:ext cx="10277030" cy="4023689"/>
          </a:xfrm>
          <a:prstGeom prst="rect">
            <a:avLst/>
          </a:prstGeom>
        </p:spPr>
      </p:pic>
      <p:sp>
        <p:nvSpPr>
          <p:cNvPr id="8" name="箭號: 向上 7">
            <a:extLst>
              <a:ext uri="{FF2B5EF4-FFF2-40B4-BE49-F238E27FC236}">
                <a16:creationId xmlns:a16="http://schemas.microsoft.com/office/drawing/2014/main" id="{4D844A40-B8E5-468B-BC65-E317783464B8}"/>
              </a:ext>
            </a:extLst>
          </p:cNvPr>
          <p:cNvSpPr/>
          <p:nvPr/>
        </p:nvSpPr>
        <p:spPr>
          <a:xfrm>
            <a:off x="10537065" y="4629008"/>
            <a:ext cx="162762" cy="1485900"/>
          </a:xfrm>
          <a:prstGeom prst="upArrow">
            <a:avLst>
              <a:gd name="adj1" fmla="val 30540"/>
              <a:gd name="adj2" fmla="val 9563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19102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模擬畫面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4A359A-7D46-42E3-924F-1E65AA8970AB}"/>
              </a:ext>
            </a:extLst>
          </p:cNvPr>
          <p:cNvSpPr txBox="1"/>
          <p:nvPr/>
        </p:nvSpPr>
        <p:spPr>
          <a:xfrm>
            <a:off x="1828801" y="6324893"/>
            <a:ext cx="830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設置懸浮功能列在左下，讓使用者不用為了找按鈕而上下滑動，也方便觀看模擬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0B6DD55-3958-4F85-BBF1-48625DCB3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96"/>
          <a:stretch/>
        </p:blipFill>
        <p:spPr>
          <a:xfrm>
            <a:off x="5226810" y="3272689"/>
            <a:ext cx="6822315" cy="2236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D46A36-20F3-4387-AE9F-21CC52709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13"/>
          <a:stretch/>
        </p:blipFill>
        <p:spPr>
          <a:xfrm>
            <a:off x="859665" y="1726857"/>
            <a:ext cx="7531860" cy="3091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箭號: 向上 7">
            <a:extLst>
              <a:ext uri="{FF2B5EF4-FFF2-40B4-BE49-F238E27FC236}">
                <a16:creationId xmlns:a16="http://schemas.microsoft.com/office/drawing/2014/main" id="{4D844A40-B8E5-468B-BC65-E317783464B8}"/>
              </a:ext>
            </a:extLst>
          </p:cNvPr>
          <p:cNvSpPr/>
          <p:nvPr/>
        </p:nvSpPr>
        <p:spPr>
          <a:xfrm>
            <a:off x="2389517" y="5018880"/>
            <a:ext cx="248487" cy="1153320"/>
          </a:xfrm>
          <a:prstGeom prst="upArrow">
            <a:avLst>
              <a:gd name="adj1" fmla="val 30540"/>
              <a:gd name="adj2" fmla="val 9563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上 9">
            <a:extLst>
              <a:ext uri="{FF2B5EF4-FFF2-40B4-BE49-F238E27FC236}">
                <a16:creationId xmlns:a16="http://schemas.microsoft.com/office/drawing/2014/main" id="{497B3D2C-49C2-4592-B770-EC10F7885D22}"/>
              </a:ext>
            </a:extLst>
          </p:cNvPr>
          <p:cNvSpPr/>
          <p:nvPr/>
        </p:nvSpPr>
        <p:spPr>
          <a:xfrm>
            <a:off x="6644474" y="5636195"/>
            <a:ext cx="248487" cy="576660"/>
          </a:xfrm>
          <a:prstGeom prst="upArrow">
            <a:avLst>
              <a:gd name="adj1" fmla="val 30540"/>
              <a:gd name="adj2" fmla="val 9563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01646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模擬畫面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4A359A-7D46-42E3-924F-1E65AA8970AB}"/>
              </a:ext>
            </a:extLst>
          </p:cNvPr>
          <p:cNvSpPr txBox="1"/>
          <p:nvPr/>
        </p:nvSpPr>
        <p:spPr>
          <a:xfrm>
            <a:off x="2143125" y="3028890"/>
            <a:ext cx="8829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其餘</a:t>
            </a:r>
            <a:r>
              <a:rPr lang="en-US" altLang="zh-TW" sz="2000" dirty="0"/>
              <a:t>11</a:t>
            </a:r>
            <a:r>
              <a:rPr lang="zh-TW" altLang="en-US" sz="2000" dirty="0"/>
              <a:t>個模擬除了主題和使用迴圈不同，特色或功能皆相似，故只介紹一個</a:t>
            </a:r>
          </a:p>
        </p:txBody>
      </p:sp>
    </p:spTree>
    <p:extLst>
      <p:ext uri="{BB962C8B-B14F-4D97-AF65-F5344CB8AC3E}">
        <p14:creationId xmlns:p14="http://schemas.microsoft.com/office/powerpoint/2010/main" val="37941616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測驗畫面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7725B8-C951-402F-9A9F-DDC511B2F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7394"/>
            <a:ext cx="10687050" cy="367945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82CA61A-C0CB-4D85-884D-1286F63C9AF7}"/>
              </a:ext>
            </a:extLst>
          </p:cNvPr>
          <p:cNvSpPr txBox="1"/>
          <p:nvPr/>
        </p:nvSpPr>
        <p:spPr>
          <a:xfrm>
            <a:off x="1778793" y="5830490"/>
            <a:ext cx="956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點選按鈕即開始測驗，一共十題，會從上述四種應用，三種迴圈，總計十二種題目中隨機出題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486703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BE758CA4-3C9E-4560-BB4F-E9CCA4BC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39" y="1667811"/>
            <a:ext cx="9427069" cy="422248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測驗畫面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82CA61A-C0CB-4D85-884D-1286F63C9AF7}"/>
              </a:ext>
            </a:extLst>
          </p:cNvPr>
          <p:cNvSpPr txBox="1"/>
          <p:nvPr/>
        </p:nvSpPr>
        <p:spPr>
          <a:xfrm>
            <a:off x="3946921" y="6172200"/>
            <a:ext cx="34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本題的變數會從</a:t>
            </a:r>
            <a:r>
              <a:rPr lang="en-US" altLang="zh-TW" dirty="0"/>
              <a:t>1~200</a:t>
            </a:r>
            <a:r>
              <a:rPr lang="zh-TW" altLang="en-US" dirty="0"/>
              <a:t>隨機出題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A42B90-3698-4F76-A7F8-024153A1A180}"/>
              </a:ext>
            </a:extLst>
          </p:cNvPr>
          <p:cNvSpPr txBox="1"/>
          <p:nvPr/>
        </p:nvSpPr>
        <p:spPr>
          <a:xfrm>
            <a:off x="7800975" y="6172200"/>
            <a:ext cx="274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提供進度條掌握答題進度</a:t>
            </a:r>
            <a:endParaRPr lang="en-US" altLang="zh-TW" dirty="0"/>
          </a:p>
        </p:txBody>
      </p:sp>
      <p:sp>
        <p:nvSpPr>
          <p:cNvPr id="8" name="箭號: 向上 7">
            <a:extLst>
              <a:ext uri="{FF2B5EF4-FFF2-40B4-BE49-F238E27FC236}">
                <a16:creationId xmlns:a16="http://schemas.microsoft.com/office/drawing/2014/main" id="{5655438F-19B2-4AAD-B6F2-D2C8D9B4B743}"/>
              </a:ext>
            </a:extLst>
          </p:cNvPr>
          <p:cNvSpPr/>
          <p:nvPr/>
        </p:nvSpPr>
        <p:spPr>
          <a:xfrm>
            <a:off x="9438017" y="2619375"/>
            <a:ext cx="163183" cy="3428889"/>
          </a:xfrm>
          <a:prstGeom prst="upArrow">
            <a:avLst>
              <a:gd name="adj1" fmla="val 30540"/>
              <a:gd name="adj2" fmla="val 9563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上 9">
            <a:extLst>
              <a:ext uri="{FF2B5EF4-FFF2-40B4-BE49-F238E27FC236}">
                <a16:creationId xmlns:a16="http://schemas.microsoft.com/office/drawing/2014/main" id="{838E29AF-203C-4A66-BF12-E42B5BE186BB}"/>
              </a:ext>
            </a:extLst>
          </p:cNvPr>
          <p:cNvSpPr/>
          <p:nvPr/>
        </p:nvSpPr>
        <p:spPr>
          <a:xfrm rot="19090222" flipH="1">
            <a:off x="3868150" y="3440273"/>
            <a:ext cx="157542" cy="3070708"/>
          </a:xfrm>
          <a:prstGeom prst="upArrow">
            <a:avLst>
              <a:gd name="adj1" fmla="val 27225"/>
              <a:gd name="adj2" fmla="val 7477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上 10">
            <a:extLst>
              <a:ext uri="{FF2B5EF4-FFF2-40B4-BE49-F238E27FC236}">
                <a16:creationId xmlns:a16="http://schemas.microsoft.com/office/drawing/2014/main" id="{EEE79776-FDA4-49DA-8587-96CBDC1CBF44}"/>
              </a:ext>
            </a:extLst>
          </p:cNvPr>
          <p:cNvSpPr/>
          <p:nvPr/>
        </p:nvSpPr>
        <p:spPr>
          <a:xfrm rot="19090222" flipH="1">
            <a:off x="4041146" y="3216262"/>
            <a:ext cx="154189" cy="3313953"/>
          </a:xfrm>
          <a:prstGeom prst="upArrow">
            <a:avLst>
              <a:gd name="adj1" fmla="val 27225"/>
              <a:gd name="adj2" fmla="val 7477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92135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測驗出題規則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FC34C3B-BDAA-43BF-B015-07F628063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60532"/>
              </p:ext>
            </p:extLst>
          </p:nvPr>
        </p:nvGraphicFramePr>
        <p:xfrm>
          <a:off x="2854325" y="2313516"/>
          <a:ext cx="6635750" cy="367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875">
                  <a:extLst>
                    <a:ext uri="{9D8B030D-6E8A-4147-A177-3AD203B41FA5}">
                      <a16:colId xmlns:a16="http://schemas.microsoft.com/office/drawing/2014/main" val="3244524464"/>
                    </a:ext>
                  </a:extLst>
                </a:gridCol>
                <a:gridCol w="3317875">
                  <a:extLst>
                    <a:ext uri="{9D8B030D-6E8A-4147-A177-3AD203B41FA5}">
                      <a16:colId xmlns:a16="http://schemas.microsoft.com/office/drawing/2014/main" val="200034270"/>
                    </a:ext>
                  </a:extLst>
                </a:gridCol>
              </a:tblGrid>
              <a:tr h="735542">
                <a:tc>
                  <a:txBody>
                    <a:bodyPr/>
                    <a:lstStyle/>
                    <a:p>
                      <a:r>
                        <a:rPr lang="zh-TW" altLang="en-US" dirty="0"/>
                        <a:t>主題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隨機出題規則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36333"/>
                  </a:ext>
                </a:extLst>
              </a:tr>
              <a:tr h="735542">
                <a:tc>
                  <a:txBody>
                    <a:bodyPr/>
                    <a:lstStyle/>
                    <a:p>
                      <a:r>
                        <a:rPr lang="zh-TW" altLang="en-US" dirty="0"/>
                        <a:t>最大公因數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84341"/>
                  </a:ext>
                </a:extLst>
              </a:tr>
              <a:tr h="735542">
                <a:tc>
                  <a:txBody>
                    <a:bodyPr/>
                    <a:lstStyle/>
                    <a:p>
                      <a:r>
                        <a:rPr lang="zh-TW" altLang="en-US" dirty="0"/>
                        <a:t>迴文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½</a:t>
                      </a:r>
                      <a:r>
                        <a:rPr lang="zh-TW" altLang="en-US" dirty="0"/>
                        <a:t>機率產生隨機的非回文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½</a:t>
                      </a:r>
                      <a:r>
                        <a:rPr lang="zh-TW" altLang="en-US" dirty="0"/>
                        <a:t>機率產生隨機的回文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6217"/>
                  </a:ext>
                </a:extLst>
              </a:tr>
              <a:tr h="735542">
                <a:tc>
                  <a:txBody>
                    <a:bodyPr/>
                    <a:lstStyle/>
                    <a:p>
                      <a:r>
                        <a:rPr lang="zh-TW" altLang="en-US" dirty="0"/>
                        <a:t>質數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2~200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39546"/>
                  </a:ext>
                </a:extLst>
              </a:tr>
              <a:tr h="735542">
                <a:tc>
                  <a:txBody>
                    <a:bodyPr/>
                    <a:lstStyle/>
                    <a:p>
                      <a:r>
                        <a:rPr lang="zh-TW" altLang="en-US" dirty="0"/>
                        <a:t>質因數分解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2~200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2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42012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測驗畫面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2EE384-06E7-4D47-AB0B-C49DCB272E1E}"/>
              </a:ext>
            </a:extLst>
          </p:cNvPr>
          <p:cNvSpPr txBox="1"/>
          <p:nvPr/>
        </p:nvSpPr>
        <p:spPr>
          <a:xfrm>
            <a:off x="1867792" y="5734050"/>
            <a:ext cx="870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題目最少要做答一次才能前往下一題，讓真的不會算的人還是能繼續答題，每次答錯會有新提示，最多三個提示，答對會顯示</a:t>
            </a:r>
            <a:r>
              <a:rPr lang="en-US" altLang="zh-TW" dirty="0"/>
              <a:t>“</a:t>
            </a:r>
            <a:r>
              <a:rPr lang="zh-TW" altLang="en-US" dirty="0"/>
              <a:t>答對了</a:t>
            </a:r>
            <a:r>
              <a:rPr lang="en-US" altLang="zh-TW" dirty="0"/>
              <a:t>”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B22178-1674-4F0D-8E31-DE60E06D6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52708"/>
            <a:ext cx="9696450" cy="3514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6A7DD88-7ECE-4E54-A5A7-74FEAD53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225" y="2369330"/>
            <a:ext cx="2448730" cy="933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928595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網頁功能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FD6C26C-30BB-4F57-A60C-3EDF0FDB0E89}"/>
              </a:ext>
            </a:extLst>
          </p:cNvPr>
          <p:cNvSpPr txBox="1"/>
          <p:nvPr/>
        </p:nvSpPr>
        <p:spPr>
          <a:xfrm>
            <a:off x="1571625" y="2028825"/>
            <a:ext cx="10248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000" dirty="0"/>
              <a:t>簡單解釋學習主題的內容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000" dirty="0"/>
              <a:t>模擬學習主題的迴圈應用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000" dirty="0"/>
              <a:t>解題評量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000" dirty="0"/>
              <a:t>學習診斷</a:t>
            </a:r>
            <a:endParaRPr lang="zh-TW" altLang="en-US" dirty="0"/>
          </a:p>
        </p:txBody>
      </p:sp>
      <p:sp>
        <p:nvSpPr>
          <p:cNvPr id="5" name="副標題 3">
            <a:extLst>
              <a:ext uri="{FF2B5EF4-FFF2-40B4-BE49-F238E27FC236}">
                <a16:creationId xmlns:a16="http://schemas.microsoft.com/office/drawing/2014/main" id="{60A0368E-A726-42E5-B5BB-87CA3A2783AB}"/>
              </a:ext>
            </a:extLst>
          </p:cNvPr>
          <p:cNvSpPr txBox="1">
            <a:spLocks/>
          </p:cNvSpPr>
          <p:nvPr/>
        </p:nvSpPr>
        <p:spPr>
          <a:xfrm>
            <a:off x="4670631" y="4865390"/>
            <a:ext cx="6831673" cy="1086237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chemeClr val="bg2"/>
                </a:solidFill>
              </a:rPr>
              <a:t>U10916004 </a:t>
            </a:r>
            <a:r>
              <a:rPr lang="zh-TW" altLang="en-US">
                <a:solidFill>
                  <a:schemeClr val="bg2"/>
                </a:solidFill>
              </a:rPr>
              <a:t>資科二 林書吟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26975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測驗畫面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2EE384-06E7-4D47-AB0B-C49DCB272E1E}"/>
              </a:ext>
            </a:extLst>
          </p:cNvPr>
          <p:cNvSpPr txBox="1"/>
          <p:nvPr/>
        </p:nvSpPr>
        <p:spPr>
          <a:xfrm>
            <a:off x="5133975" y="5705475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十題結束可前往學習診斷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2E496B-56AC-405A-B916-6E21AE06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73" y="2107499"/>
            <a:ext cx="9990902" cy="32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13129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診斷畫面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E596358-742D-4A34-87B7-7DB318EB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973" y="1584849"/>
            <a:ext cx="9370826" cy="4473051"/>
          </a:xfrm>
          <a:prstGeom prst="rect">
            <a:avLst/>
          </a:prstGeom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F739AF90-D440-44D8-85B0-0F634D1D5DA2}"/>
              </a:ext>
            </a:extLst>
          </p:cNvPr>
          <p:cNvSpPr/>
          <p:nvPr/>
        </p:nvSpPr>
        <p:spPr>
          <a:xfrm rot="20840285">
            <a:off x="4389620" y="3844737"/>
            <a:ext cx="194591" cy="2417564"/>
          </a:xfrm>
          <a:prstGeom prst="upArrow">
            <a:avLst>
              <a:gd name="adj1" fmla="val 30540"/>
              <a:gd name="adj2" fmla="val 9563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2B76A2ED-7911-4175-94D3-16AEECCF01CC}"/>
              </a:ext>
            </a:extLst>
          </p:cNvPr>
          <p:cNvSpPr/>
          <p:nvPr/>
        </p:nvSpPr>
        <p:spPr>
          <a:xfrm rot="402574" flipH="1">
            <a:off x="5169717" y="3634305"/>
            <a:ext cx="194606" cy="2615313"/>
          </a:xfrm>
          <a:prstGeom prst="upArrow">
            <a:avLst>
              <a:gd name="adj1" fmla="val 35113"/>
              <a:gd name="adj2" fmla="val 806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2ABB3C7-D12B-4DE8-A4A7-474DFD6AE6A7}"/>
              </a:ext>
            </a:extLst>
          </p:cNvPr>
          <p:cNvSpPr txBox="1"/>
          <p:nvPr/>
        </p:nvSpPr>
        <p:spPr>
          <a:xfrm>
            <a:off x="3546211" y="6336260"/>
            <a:ext cx="29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根據錯誤類別記錄錯誤次數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1272BE-6A6D-4B11-813A-A109E27A152C}"/>
              </a:ext>
            </a:extLst>
          </p:cNvPr>
          <p:cNvSpPr txBox="1"/>
          <p:nvPr/>
        </p:nvSpPr>
        <p:spPr>
          <a:xfrm>
            <a:off x="7851512" y="6336260"/>
            <a:ext cx="276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根據成績給予不同的評語</a:t>
            </a:r>
            <a:endParaRPr lang="en-US" altLang="zh-TW" dirty="0"/>
          </a:p>
        </p:txBody>
      </p:sp>
      <p:sp>
        <p:nvSpPr>
          <p:cNvPr id="11" name="箭號: 向上 10">
            <a:extLst>
              <a:ext uri="{FF2B5EF4-FFF2-40B4-BE49-F238E27FC236}">
                <a16:creationId xmlns:a16="http://schemas.microsoft.com/office/drawing/2014/main" id="{E9C38355-7CDF-46B5-A3C4-FE7890523D4E}"/>
              </a:ext>
            </a:extLst>
          </p:cNvPr>
          <p:cNvSpPr/>
          <p:nvPr/>
        </p:nvSpPr>
        <p:spPr>
          <a:xfrm>
            <a:off x="8813663" y="3314700"/>
            <a:ext cx="194591" cy="2937331"/>
          </a:xfrm>
          <a:prstGeom prst="upArrow">
            <a:avLst>
              <a:gd name="adj1" fmla="val 30540"/>
              <a:gd name="adj2" fmla="val 9563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787676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診斷畫面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DD26A3-4726-4548-9E11-1235DAAAC1B8}"/>
              </a:ext>
            </a:extLst>
          </p:cNvPr>
          <p:cNvSpPr txBox="1"/>
          <p:nvPr/>
        </p:nvSpPr>
        <p:spPr>
          <a:xfrm>
            <a:off x="2705546" y="6269593"/>
            <a:ext cx="27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記錄單題錯誤次數和題目</a:t>
            </a:r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BA5C87F-DA33-4EB6-97B4-9719AAD8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4" y="1706683"/>
            <a:ext cx="9363075" cy="4198933"/>
          </a:xfrm>
          <a:prstGeom prst="rect">
            <a:avLst/>
          </a:prstGeom>
        </p:spPr>
      </p:pic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A4E88092-FA4E-4C2F-AD24-B817FEF03919}"/>
              </a:ext>
            </a:extLst>
          </p:cNvPr>
          <p:cNvSpPr/>
          <p:nvPr/>
        </p:nvSpPr>
        <p:spPr>
          <a:xfrm rot="20446547">
            <a:off x="3546715" y="1897653"/>
            <a:ext cx="163174" cy="4282011"/>
          </a:xfrm>
          <a:prstGeom prst="upArrow">
            <a:avLst>
              <a:gd name="adj1" fmla="val 30540"/>
              <a:gd name="adj2" fmla="val 9563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上 12">
            <a:extLst>
              <a:ext uri="{FF2B5EF4-FFF2-40B4-BE49-F238E27FC236}">
                <a16:creationId xmlns:a16="http://schemas.microsoft.com/office/drawing/2014/main" id="{F52F8233-69DF-40B7-879B-DDBC955F1308}"/>
              </a:ext>
            </a:extLst>
          </p:cNvPr>
          <p:cNvSpPr/>
          <p:nvPr/>
        </p:nvSpPr>
        <p:spPr>
          <a:xfrm rot="18878850">
            <a:off x="3272779" y="5255060"/>
            <a:ext cx="113422" cy="946738"/>
          </a:xfrm>
          <a:prstGeom prst="upArrow">
            <a:avLst>
              <a:gd name="adj1" fmla="val 30540"/>
              <a:gd name="adj2" fmla="val 9563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8BFEDA-35AA-4BBD-8B57-93981C7EC078}"/>
              </a:ext>
            </a:extLst>
          </p:cNvPr>
          <p:cNvSpPr txBox="1"/>
          <p:nvPr/>
        </p:nvSpPr>
        <p:spPr>
          <a:xfrm>
            <a:off x="5876925" y="6269593"/>
            <a:ext cx="572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右下設置懸浮按鈕，會隨著滾輪移動，點選可回頂部</a:t>
            </a:r>
          </a:p>
        </p:txBody>
      </p:sp>
      <p:sp>
        <p:nvSpPr>
          <p:cNvPr id="15" name="箭號: 向上 14">
            <a:extLst>
              <a:ext uri="{FF2B5EF4-FFF2-40B4-BE49-F238E27FC236}">
                <a16:creationId xmlns:a16="http://schemas.microsoft.com/office/drawing/2014/main" id="{542D79F7-68E4-4F6E-B2D4-CDA17B6CF0CF}"/>
              </a:ext>
            </a:extLst>
          </p:cNvPr>
          <p:cNvSpPr/>
          <p:nvPr/>
        </p:nvSpPr>
        <p:spPr>
          <a:xfrm rot="1614164">
            <a:off x="10401032" y="5691114"/>
            <a:ext cx="137349" cy="536879"/>
          </a:xfrm>
          <a:prstGeom prst="upArrow">
            <a:avLst>
              <a:gd name="adj1" fmla="val 30540"/>
              <a:gd name="adj2" fmla="val 9563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229350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診斷畫面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65026A8-6C3D-4778-AF3A-FBA19FD14A31}"/>
              </a:ext>
            </a:extLst>
          </p:cNvPr>
          <p:cNvSpPr txBox="1"/>
          <p:nvPr/>
        </p:nvSpPr>
        <p:spPr>
          <a:xfrm>
            <a:off x="3371961" y="5987534"/>
            <a:ext cx="54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錯的題目可折疊起來，點選再測一次可前往測驗畫面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46B833-0A8B-447D-BF6B-664E984C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600201"/>
            <a:ext cx="9877425" cy="41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91929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在路上提著公事包的女人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+mj-ea"/>
              <a:ea typeface="+mj-ea"/>
            </a:endParaRPr>
          </a:p>
        </p:txBody>
      </p:sp>
      <p:sp>
        <p:nvSpPr>
          <p:cNvPr id="13" name="手繪多邊形​​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" name="手繪多邊形​​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>
                <a:solidFill>
                  <a:schemeClr val="bg2"/>
                </a:solidFill>
              </a:rPr>
              <a:t>END</a:t>
            </a:r>
            <a:endParaRPr lang="zh-tw" dirty="0">
              <a:solidFill>
                <a:schemeClr val="bg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/>
          <a:p>
            <a:pPr rtl="0"/>
            <a:endParaRPr lang="zh-tw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模擬</a:t>
            </a:r>
            <a:r>
              <a:rPr lang="zh-TW" altLang="en-US" dirty="0"/>
              <a:t>主題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B2FFA41-488F-4A2D-85ED-1ADD976F5D5F}"/>
              </a:ext>
            </a:extLst>
          </p:cNvPr>
          <p:cNvSpPr txBox="1"/>
          <p:nvPr/>
        </p:nvSpPr>
        <p:spPr>
          <a:xfrm>
            <a:off x="1571625" y="2028825"/>
            <a:ext cx="10248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000" dirty="0"/>
              <a:t>最大公因數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000" dirty="0"/>
              <a:t>判斷迴文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000" dirty="0"/>
              <a:t>判斷質數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000" dirty="0"/>
              <a:t>質因數分解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074665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特色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381E19-FCDB-4AF7-A266-5362961BF203}"/>
              </a:ext>
            </a:extLst>
          </p:cNvPr>
          <p:cNvSpPr txBox="1"/>
          <p:nvPr/>
        </p:nvSpPr>
        <p:spPr>
          <a:xfrm>
            <a:off x="1571625" y="1695450"/>
            <a:ext cx="102489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sz="2000" dirty="0"/>
              <a:t>響應式網頁</a:t>
            </a:r>
            <a:endParaRPr lang="en-US" altLang="zh-TW" sz="2000" dirty="0"/>
          </a:p>
          <a:p>
            <a:pPr marL="800100" lvl="1" indent="-34290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TW" altLang="en-US" sz="2000" dirty="0"/>
              <a:t>根據螢幕大小調整畫面</a:t>
            </a:r>
            <a:endParaRPr lang="en-US" altLang="zh-TW" sz="2000" dirty="0"/>
          </a:p>
          <a:p>
            <a:pPr marL="800100" lvl="1" indent="-34290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sz="2000" dirty="0"/>
              <a:t>元件</a:t>
            </a: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TW" sz="2000" dirty="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TW" altLang="en-US" sz="2000" dirty="0"/>
              <a:t>導航列</a:t>
            </a:r>
            <a:endParaRPr lang="en-US" altLang="zh-TW" sz="2000" dirty="0"/>
          </a:p>
          <a:p>
            <a:pPr lvl="1"/>
            <a:r>
              <a:rPr lang="zh-TW" altLang="en-US" sz="2000" dirty="0"/>
              <a:t>方便跳轉頁面</a:t>
            </a:r>
            <a:endParaRPr lang="en-US" altLang="zh-TW" sz="2000" dirty="0"/>
          </a:p>
          <a:p>
            <a:endParaRPr lang="en-US" altLang="zh-TW" sz="2000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sz="2000" dirty="0"/>
              <a:t>輪播效果</a:t>
            </a:r>
            <a:endParaRPr lang="en-US" altLang="zh-TW" sz="2000" dirty="0"/>
          </a:p>
          <a:p>
            <a:pPr lvl="1"/>
            <a:r>
              <a:rPr lang="zh-TW" altLang="en-US" sz="2000" dirty="0"/>
              <a:t>動態顯示圖片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sz="2000" dirty="0"/>
              <a:t>進度條</a:t>
            </a:r>
            <a:endParaRPr lang="en-US" altLang="zh-TW" sz="2000" dirty="0"/>
          </a:p>
          <a:p>
            <a:pPr lvl="1"/>
            <a:r>
              <a:rPr lang="zh-TW" altLang="en-US" sz="2000" dirty="0"/>
              <a:t>掌握目前答題進度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233362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特色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381E19-FCDB-4AF7-A266-5362961BF203}"/>
              </a:ext>
            </a:extLst>
          </p:cNvPr>
          <p:cNvSpPr txBox="1"/>
          <p:nvPr/>
        </p:nvSpPr>
        <p:spPr>
          <a:xfrm>
            <a:off x="1571625" y="1666875"/>
            <a:ext cx="102489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sz="2000" dirty="0"/>
              <a:t>模擬</a:t>
            </a:r>
            <a:endParaRPr lang="en-US" altLang="zh-TW" sz="2000" dirty="0"/>
          </a:p>
          <a:p>
            <a:endParaRPr lang="en-US" altLang="zh-TW" sz="2000" dirty="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TW" altLang="en-US" sz="2000" dirty="0"/>
              <a:t>自動跟下一步可隨意切換</a:t>
            </a:r>
            <a:endParaRPr lang="en-US" altLang="zh-TW" sz="2000" dirty="0"/>
          </a:p>
          <a:p>
            <a:pPr marL="800100" lvl="1" indent="-34290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TW" altLang="en-US" sz="2000" dirty="0"/>
              <a:t>即時呈現變數的變化</a:t>
            </a:r>
            <a:endParaRPr lang="en-US" altLang="zh-TW" sz="2000" dirty="0"/>
          </a:p>
          <a:p>
            <a:pPr marL="800100" lvl="1" indent="-34290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TW" altLang="en-US" sz="2000" dirty="0"/>
              <a:t>懸浮工具列便於操作</a:t>
            </a:r>
            <a:endParaRPr lang="en-US" altLang="zh-TW" sz="2000" dirty="0"/>
          </a:p>
          <a:p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sz="2000" dirty="0"/>
              <a:t>學習診斷</a:t>
            </a: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TW" sz="2000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sz="2000" dirty="0"/>
              <a:t>區分錯誤類別</a:t>
            </a:r>
            <a:endParaRPr lang="en-US" altLang="zh-TW" sz="2000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sz="2000" dirty="0"/>
              <a:t>根據分數給予評價</a:t>
            </a:r>
            <a:endParaRPr lang="en-US" altLang="zh-TW" sz="2000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sz="2000" dirty="0"/>
              <a:t>記錄錯的題目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0275448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主畫面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D62F45-E063-4C25-9F20-AC1F10CA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37" y="1828800"/>
            <a:ext cx="9018126" cy="400435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1E16CA3-B324-4F08-8CB3-E869B0261F29}"/>
              </a:ext>
            </a:extLst>
          </p:cNvPr>
          <p:cNvSpPr txBox="1"/>
          <p:nvPr/>
        </p:nvSpPr>
        <p:spPr>
          <a:xfrm>
            <a:off x="7726387" y="6210300"/>
            <a:ext cx="29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輪播畫面播放網頁使用畫面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960236-C972-4908-BAAD-D9A11F36969B}"/>
              </a:ext>
            </a:extLst>
          </p:cNvPr>
          <p:cNvSpPr txBox="1"/>
          <p:nvPr/>
        </p:nvSpPr>
        <p:spPr>
          <a:xfrm>
            <a:off x="1661525" y="6182104"/>
            <a:ext cx="547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每個頁面上方都有導航列方便找到想用的模擬及功能</a:t>
            </a:r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817B348B-5D7F-479A-8827-5115E985D725}"/>
              </a:ext>
            </a:extLst>
          </p:cNvPr>
          <p:cNvSpPr/>
          <p:nvPr/>
        </p:nvSpPr>
        <p:spPr>
          <a:xfrm>
            <a:off x="1885950" y="2319337"/>
            <a:ext cx="161925" cy="3743325"/>
          </a:xfrm>
          <a:prstGeom prst="upArrow">
            <a:avLst>
              <a:gd name="adj1" fmla="val 50000"/>
              <a:gd name="adj2" fmla="val 148052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CC86F4EE-2C46-4FA5-AF68-ED9E43DA5E81}"/>
              </a:ext>
            </a:extLst>
          </p:cNvPr>
          <p:cNvSpPr/>
          <p:nvPr/>
        </p:nvSpPr>
        <p:spPr>
          <a:xfrm>
            <a:off x="9071407" y="5504107"/>
            <a:ext cx="161925" cy="558555"/>
          </a:xfrm>
          <a:prstGeom prst="upArrow">
            <a:avLst>
              <a:gd name="adj1" fmla="val 50000"/>
              <a:gd name="adj2" fmla="val 10136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85452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主畫面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51D024-9659-4D3A-BBE8-249572712571}"/>
              </a:ext>
            </a:extLst>
          </p:cNvPr>
          <p:cNvSpPr txBox="1"/>
          <p:nvPr/>
        </p:nvSpPr>
        <p:spPr>
          <a:xfrm>
            <a:off x="885825" y="6356866"/>
            <a:ext cx="1130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點選按鈕會有下拉式清單出現，可選擇三種迴圈方式，選擇後跳出新頁面，保留主畫面，方便使用者多方對照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E210E6-D580-43A4-8BBF-0B7DE5D1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615122"/>
            <a:ext cx="9410700" cy="4557078"/>
          </a:xfrm>
          <a:prstGeom prst="rect">
            <a:avLst/>
          </a:prstGeom>
        </p:spPr>
      </p:pic>
      <p:sp>
        <p:nvSpPr>
          <p:cNvPr id="8" name="箭號: 向上 7">
            <a:extLst>
              <a:ext uri="{FF2B5EF4-FFF2-40B4-BE49-F238E27FC236}">
                <a16:creationId xmlns:a16="http://schemas.microsoft.com/office/drawing/2014/main" id="{C992EA6F-2B8C-498D-B6C1-8763FA88501A}"/>
              </a:ext>
            </a:extLst>
          </p:cNvPr>
          <p:cNvSpPr/>
          <p:nvPr/>
        </p:nvSpPr>
        <p:spPr>
          <a:xfrm rot="20020284">
            <a:off x="3733837" y="3175922"/>
            <a:ext cx="174935" cy="3298490"/>
          </a:xfrm>
          <a:prstGeom prst="upArrow">
            <a:avLst>
              <a:gd name="adj1" fmla="val 30540"/>
              <a:gd name="adj2" fmla="val 9563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44547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主畫面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51D024-9659-4D3A-BBE8-249572712571}"/>
              </a:ext>
            </a:extLst>
          </p:cNvPr>
          <p:cNvSpPr txBox="1"/>
          <p:nvPr/>
        </p:nvSpPr>
        <p:spPr>
          <a:xfrm>
            <a:off x="5266305" y="6318767"/>
            <a:ext cx="572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右下設置懸浮按鈕，會隨著滾輪移動，點選可回頂部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2A71C9-B007-44FC-9E15-AA5B15476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794917"/>
            <a:ext cx="10668000" cy="3967531"/>
          </a:xfrm>
          <a:prstGeom prst="rect">
            <a:avLst/>
          </a:prstGeom>
        </p:spPr>
      </p:pic>
      <p:sp>
        <p:nvSpPr>
          <p:cNvPr id="8" name="箭號: 向上 7">
            <a:extLst>
              <a:ext uri="{FF2B5EF4-FFF2-40B4-BE49-F238E27FC236}">
                <a16:creationId xmlns:a16="http://schemas.microsoft.com/office/drawing/2014/main" id="{C992EA6F-2B8C-498D-B6C1-8763FA88501A}"/>
              </a:ext>
            </a:extLst>
          </p:cNvPr>
          <p:cNvSpPr/>
          <p:nvPr/>
        </p:nvSpPr>
        <p:spPr>
          <a:xfrm rot="4439598">
            <a:off x="9684417" y="4649418"/>
            <a:ext cx="162762" cy="2494410"/>
          </a:xfrm>
          <a:prstGeom prst="upArrow">
            <a:avLst>
              <a:gd name="adj1" fmla="val 30540"/>
              <a:gd name="adj2" fmla="val 9563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21826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445E3-75D7-43B2-A7CA-C0E429EA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主畫面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E16CA3-B324-4F08-8CB3-E869B0261F29}"/>
              </a:ext>
            </a:extLst>
          </p:cNvPr>
          <p:cNvSpPr txBox="1"/>
          <p:nvPr/>
        </p:nvSpPr>
        <p:spPr>
          <a:xfrm>
            <a:off x="3458764" y="6172200"/>
            <a:ext cx="527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解題評量按鈕前往測驗，最下方藍字點選可回頂部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2E1AB5-31C0-4CFC-A9E6-D5483C08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97" y="1629571"/>
            <a:ext cx="9228403" cy="42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4511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裁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6757D5-6F93-45B0-82A2-39BC87D70F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155078-021E-49AB-8F30-C53CA1A5999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4082C27-02EB-4B4A-A84F-7021AA79D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旅遊設計</Template>
  <TotalTime>1276</TotalTime>
  <Words>530</Words>
  <Application>Microsoft Office PowerPoint</Application>
  <PresentationFormat>寬螢幕</PresentationFormat>
  <Paragraphs>113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8" baseType="lpstr">
      <vt:lpstr>微軟正黑體</vt:lpstr>
      <vt:lpstr>Franklin Gothic Book</vt:lpstr>
      <vt:lpstr>Wingdings</vt:lpstr>
      <vt:lpstr>裁切</vt:lpstr>
      <vt:lpstr>JAVA迴圈應用</vt:lpstr>
      <vt:lpstr>網頁功能</vt:lpstr>
      <vt:lpstr>模擬主題</vt:lpstr>
      <vt:lpstr>特色</vt:lpstr>
      <vt:lpstr>特色</vt:lpstr>
      <vt:lpstr>主畫面</vt:lpstr>
      <vt:lpstr>主畫面</vt:lpstr>
      <vt:lpstr>主畫面</vt:lpstr>
      <vt:lpstr>主畫面</vt:lpstr>
      <vt:lpstr>模擬畫面</vt:lpstr>
      <vt:lpstr>模擬畫面</vt:lpstr>
      <vt:lpstr>模擬畫面</vt:lpstr>
      <vt:lpstr>模擬畫面</vt:lpstr>
      <vt:lpstr>模擬畫面</vt:lpstr>
      <vt:lpstr>模擬畫面</vt:lpstr>
      <vt:lpstr>測驗畫面</vt:lpstr>
      <vt:lpstr>測驗畫面</vt:lpstr>
      <vt:lpstr>測驗出題規則</vt:lpstr>
      <vt:lpstr>測驗畫面</vt:lpstr>
      <vt:lpstr>測驗畫面</vt:lpstr>
      <vt:lpstr>診斷畫面</vt:lpstr>
      <vt:lpstr>診斷畫面</vt:lpstr>
      <vt:lpstr>診斷畫面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迴圈應用</dc:title>
  <dc:creator>cindy20020811@outlook.com</dc:creator>
  <cp:lastModifiedBy>cindy Lin</cp:lastModifiedBy>
  <cp:revision>46</cp:revision>
  <dcterms:created xsi:type="dcterms:W3CDTF">2022-01-13T01:20:33Z</dcterms:created>
  <dcterms:modified xsi:type="dcterms:W3CDTF">2023-10-28T10:13:42Z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