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3" r:id="rId6"/>
    <p:sldId id="259" r:id="rId7"/>
    <p:sldId id="300" r:id="rId8"/>
    <p:sldId id="303" r:id="rId9"/>
    <p:sldId id="317" r:id="rId10"/>
    <p:sldId id="318" r:id="rId11"/>
    <p:sldId id="312" r:id="rId12"/>
    <p:sldId id="315" r:id="rId13"/>
    <p:sldId id="313" r:id="rId14"/>
    <p:sldId id="316" r:id="rId15"/>
    <p:sldId id="314" r:id="rId16"/>
    <p:sldId id="304" r:id="rId17"/>
    <p:sldId id="332" r:id="rId18"/>
    <p:sldId id="333" r:id="rId19"/>
    <p:sldId id="305" r:id="rId20"/>
    <p:sldId id="306" r:id="rId21"/>
    <p:sldId id="336" r:id="rId22"/>
    <p:sldId id="335" r:id="rId23"/>
    <p:sldId id="308" r:id="rId24"/>
    <p:sldId id="309" r:id="rId25"/>
    <p:sldId id="311" r:id="rId26"/>
    <p:sldId id="302" r:id="rId27"/>
    <p:sldId id="278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FAFAF"/>
    <a:srgbClr val="03617A"/>
    <a:srgbClr val="CDDFE4"/>
    <a:srgbClr val="327F93"/>
    <a:srgbClr val="005184"/>
    <a:srgbClr val="FFC000"/>
    <a:srgbClr val="7F7F7F"/>
    <a:srgbClr val="4E90A2"/>
    <a:srgbClr val="91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6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3B2E-8515-45B4-B1EB-8BE0937151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6645A-EFFF-401F-8193-60E51DD191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使用</a:t>
            </a:r>
            <a:r>
              <a:rPr lang="zh-CN" altLang="en-US"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价值迭代法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求解上式贝尔曼方程。 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1.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初始化所有状态的值函数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V</a:t>
            </a:r>
            <a:r>
              <a:rPr lang="en-US" altLang="zh-CN" i="1" baseline="-25000">
                <a:solidFill>
                  <a:srgbClr val="000000"/>
                </a:solidFill>
                <a:latin typeface="Cambria Math" panose="02040503050406030204" charset="0"/>
                <a:ea typeface="CMR8"/>
                <a:cs typeface="Cambria Math" panose="02040503050406030204" charset="0"/>
                <a:sym typeface="+mn-ea"/>
              </a:rPr>
              <a:t>0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(S)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  <a:sym typeface="+mn-ea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  <a:sym typeface="+mn-ea"/>
              </a:rPr>
              <a:t>。</a:t>
            </a:r>
            <a:endParaRPr lang="en-US" altLang="zh-CN">
              <a:solidFill>
                <a:srgbClr val="000000"/>
              </a:solidFill>
              <a:latin typeface="Cambria Math" panose="02040503050406030204" charset="0"/>
              <a:ea typeface="Times New Roman" panose="02020603050405020304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  <a:sym typeface="+mn-ea"/>
              </a:rPr>
              <a:t>2.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对于每个状态，计算采取不同动作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后的成本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C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  <a:sym typeface="+mn-ea"/>
              </a:rPr>
              <a:t>(S,A)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，再根据状态转移概率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P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  <a:sym typeface="+mn-ea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S’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SY10"/>
                <a:cs typeface="Cambria Math" panose="02040503050406030204" charset="0"/>
                <a:sym typeface="+mn-ea"/>
              </a:rPr>
              <a:t>|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S, a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  <a:sym typeface="+mn-ea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  <a:sym typeface="+mn-ea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与将要跳转到的状态对应值函数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V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S’ )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，计算跳转到未来状态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S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’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的期望成本。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3.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针对状态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S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所有可能的动作，选择使得总成本最小的动作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进行跳转，并更新值函数。 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FABE-C0C0-4CA4-BC17-FB88BCC746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FE33-6ED8-4310-A249-8F4F551638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2.bin"/><Relationship Id="rId5" Type="http://schemas.openxmlformats.org/officeDocument/2006/relationships/tags" Target="../tags/tag49.xml"/><Relationship Id="rId4" Type="http://schemas.openxmlformats.org/officeDocument/2006/relationships/image" Target="../media/image8.png"/><Relationship Id="rId3" Type="http://schemas.openxmlformats.org/officeDocument/2006/relationships/tags" Target="../tags/tag48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1.xml"/><Relationship Id="rId5" Type="http://schemas.openxmlformats.org/officeDocument/2006/relationships/image" Target="../media/image8.png"/><Relationship Id="rId4" Type="http://schemas.openxmlformats.org/officeDocument/2006/relationships/tags" Target="../tags/tag50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8.png"/><Relationship Id="rId3" Type="http://schemas.openxmlformats.org/officeDocument/2006/relationships/tags" Target="../tags/tag5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6.xml"/><Relationship Id="rId5" Type="http://schemas.openxmlformats.org/officeDocument/2006/relationships/image" Target="../media/image8.png"/><Relationship Id="rId4" Type="http://schemas.openxmlformats.org/officeDocument/2006/relationships/tags" Target="../tags/tag55.xml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3.bin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59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7" Type="http://schemas.openxmlformats.org/officeDocument/2006/relationships/notesSlide" Target="../notesSlides/notesSlide2.xml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5" Type="http://schemas.openxmlformats.org/officeDocument/2006/relationships/slideLayout" Target="../slideLayouts/slideLayout1.xml"/><Relationship Id="rId44" Type="http://schemas.openxmlformats.org/officeDocument/2006/relationships/image" Target="../media/image8.png"/><Relationship Id="rId43" Type="http://schemas.openxmlformats.org/officeDocument/2006/relationships/image" Target="../media/image4.png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3.pn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1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image" Target="../media/image7.jpeg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1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.xml"/><Relationship Id="rId3" Type="http://schemas.openxmlformats.org/officeDocument/2006/relationships/image" Target="../media/image8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8.png"/><Relationship Id="rId3" Type="http://schemas.openxmlformats.org/officeDocument/2006/relationships/tags" Target="../tags/tag43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9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685306" y="2773240"/>
            <a:ext cx="10821387" cy="1550292"/>
            <a:chOff x="-882405" y="2920911"/>
            <a:chExt cx="9588871" cy="1550292"/>
          </a:xfrm>
        </p:grpSpPr>
        <p:sp>
          <p:nvSpPr>
            <p:cNvPr id="12" name="Rectangle 9"/>
            <p:cNvSpPr/>
            <p:nvPr/>
          </p:nvSpPr>
          <p:spPr>
            <a:xfrm>
              <a:off x="-882405" y="2920911"/>
              <a:ext cx="9588871" cy="7683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基于马尔可夫决策与抽样检测概率分布的 </a:t>
              </a:r>
              <a:endParaRPr lang="en-US" altLang="zh-CN" sz="4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-664025" y="3826043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企业最优生产决策</a:t>
              </a:r>
              <a:endParaRPr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15" name="直接连接符 14"/>
          <p:cNvCxnSpPr>
            <a:stCxn id="16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6~12</a:t>
            </a:r>
            <a:endParaRPr lang="en-US" altLang="zh-CN">
              <a:sym typeface="+mn-ea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4166870" y="2861945"/>
          <a:ext cx="4458970" cy="317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" imgW="5259070" imgH="3184525" progId="Equation.DSMT4">
                  <p:embed/>
                </p:oleObj>
              </mc:Choice>
              <mc:Fallback>
                <p:oleObj name="" r:id="rId6" imgW="5259070" imgH="3184525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6870" y="2861945"/>
                        <a:ext cx="4458970" cy="317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2220" y="1892935"/>
            <a:ext cx="7625715" cy="39014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267200" y="21170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13~14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1509395"/>
            <a:ext cx="11844000" cy="366762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4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6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简单提一下模型、和问题的关系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p14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（马尔可夫决策过程中，哪些是真的满足性质、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哪些是做了近似）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2847"/>
          <a:stretch>
            <a:fillRect/>
          </a:stretch>
        </p:blipFill>
        <p:spPr>
          <a:xfrm>
            <a:off x="7597775" y="806450"/>
            <a:ext cx="4429125" cy="609092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>
            <p:custDataLst>
              <p:tags r:id="rId6"/>
            </p:custDataLst>
          </p:nvPr>
        </p:nvSpPr>
        <p:spPr>
          <a:xfrm>
            <a:off x="414020" y="1019175"/>
            <a:ext cx="396240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占位符 5"/>
          <p:cNvSpPr txBox="1"/>
          <p:nvPr>
            <p:custDataLst>
              <p:tags r:id="rId7"/>
            </p:custDataLst>
          </p:nvPr>
        </p:nvSpPr>
        <p:spPr>
          <a:xfrm>
            <a:off x="622300" y="1052830"/>
            <a:ext cx="355219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状态定义及</a:t>
            </a:r>
            <a:r>
              <a:rPr lang="zh-CN" altLang="en-US" sz="2400" dirty="0">
                <a:solidFill>
                  <a:schemeClr val="bg1"/>
                </a:solidFill>
              </a:rPr>
              <a:t>状态转移图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56000" y="7539355"/>
            <a:ext cx="5080000" cy="606425"/>
          </a:xfrm>
          <a:prstGeom prst="rect">
            <a:avLst/>
          </a:prstGeom>
        </p:spPr>
        <p:txBody>
          <a:bodyPr/>
          <a:p>
            <a:endParaRPr sz="1600"/>
          </a:p>
        </p:txBody>
      </p:sp>
      <p:sp>
        <p:nvSpPr>
          <p:cNvPr id="30" name="文本框 29"/>
          <p:cNvSpPr txBox="1"/>
          <p:nvPr/>
        </p:nvSpPr>
        <p:spPr>
          <a:xfrm>
            <a:off x="599440" y="1976120"/>
            <a:ext cx="269176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定义状态</a:t>
            </a:r>
            <a:endParaRPr lang="zh-CN" altLang="en-US" sz="2000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i </a:t>
            </a:r>
            <a:r>
              <a:rPr lang="zh-CN" altLang="en-US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表示零配件</a:t>
            </a:r>
            <a:r>
              <a:rPr lang="en-US" altLang="zh-CN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的状态</a:t>
            </a:r>
            <a:endParaRPr lang="en-US" altLang="zh-CN" sz="2000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j </a:t>
            </a:r>
            <a:r>
              <a:rPr lang="zh-CN" altLang="en-US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表示零配件</a:t>
            </a:r>
            <a:r>
              <a:rPr lang="en-US" altLang="zh-CN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的状态</a:t>
            </a:r>
            <a:endParaRPr lang="zh-CN" altLang="en-US" sz="2000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1975" y="1624330"/>
          <a:ext cx="77978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228600" imgH="241300" progId="Equation.KSEE3">
                  <p:embed/>
                </p:oleObj>
              </mc:Choice>
              <mc:Fallback>
                <p:oleObj name="" r:id="rId8" imgW="228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1975" y="1624330"/>
                        <a:ext cx="779780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10"/>
            </p:custDataLst>
          </p:nvPr>
        </p:nvGraphicFramePr>
        <p:xfrm>
          <a:off x="853440" y="3609340"/>
          <a:ext cx="6003925" cy="2802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065"/>
                <a:gridCol w="1096645"/>
                <a:gridCol w="1462405"/>
                <a:gridCol w="1462405"/>
                <a:gridCol w="1462405"/>
              </a:tblGrid>
              <a:tr h="4248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0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1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2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3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</a:tr>
              <a:tr h="749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i=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ambria Math" panose="02040503050406030204" charset="0"/>
                          <a:cs typeface="Cambria Math" panose="02040503050406030204" charset="0"/>
                        </a:rPr>
                        <a:t>未拥有零配件</a:t>
                      </a: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1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Cambria Math" panose="02040503050406030204" charset="0"/>
                          <a:cs typeface="Cambria Math" panose="02040503050406030204" charset="0"/>
                        </a:rPr>
                        <a:t>拥有未检测的零配件</a:t>
                      </a: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1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拥有检测</a:t>
                      </a: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过的零配件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1</a:t>
                      </a:r>
                      <a:endParaRPr lang="zh-CN" altLang="en-US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拥有由不合格品拆解</a:t>
                      </a: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得的零配件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1</a:t>
                      </a:r>
                      <a:endParaRPr lang="zh-CN" altLang="en-US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</a:tr>
              <a:tr h="749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a:t>j=</a:t>
                      </a:r>
                      <a:endParaRPr lang="en-US" altLang="zh-CN">
                        <a:latin typeface="Cambria Math" panose="02040503050406030204" charset="0"/>
                        <a:cs typeface="Cambria Math" panose="0204050305040603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未拥有零配件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2</a:t>
                      </a:r>
                      <a:endParaRPr lang="en-US" altLang="zh-CN" sz="18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拥有未检测的零配件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2</a:t>
                      </a:r>
                      <a:endParaRPr lang="en-US" altLang="zh-CN" sz="18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拥有检测过的零配件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2</a:t>
                      </a:r>
                      <a:endParaRPr lang="en-US" altLang="zh-CN" sz="18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拥有由不合格品拆解得的零配件</a:t>
                      </a:r>
                      <a:r>
                        <a:rPr lang="en-US" altLang="zh-CN" sz="1800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a:t>2</a:t>
                      </a:r>
                      <a:endParaRPr lang="en-US" altLang="zh-CN" sz="18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3291205" y="2253615"/>
            <a:ext cx="4986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0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</a:t>
            </a:r>
            <a:r>
              <a:rPr lang="zh-CN" altLang="en-US"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未拥有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某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零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配件</a:t>
            </a:r>
            <a:endParaRPr lang="en-US" altLang="zh-CN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1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拥有</a:t>
            </a:r>
            <a:r>
              <a:rPr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未检测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</a:t>
            </a:r>
            <a:r>
              <a:rPr lang="zh-CN"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购买得</a:t>
            </a:r>
            <a:r>
              <a:rPr 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的某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零配件</a:t>
            </a:r>
            <a:endParaRPr lang="en-US" altLang="zh-CN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拥有</a:t>
            </a:r>
            <a:r>
              <a:rPr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检测</a:t>
            </a:r>
            <a:r>
              <a:rPr lang="zh-CN"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过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</a:t>
            </a:r>
            <a:r>
              <a:rPr 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某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零配件</a:t>
            </a:r>
            <a:endParaRPr lang="en-US" altLang="zh-CN"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3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表示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拥有</a:t>
            </a:r>
            <a:r>
              <a:rPr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由不合格品拆解得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的</a:t>
            </a:r>
            <a:r>
              <a:rPr lang="zh-CN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某</a:t>
            </a:r>
            <a:r>
              <a:rPr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  <a:sym typeface="+mn-ea"/>
              </a:rPr>
              <a:t>零配件</a:t>
            </a:r>
            <a:endParaRPr>
              <a:solidFill>
                <a:srgbClr val="000000"/>
              </a:solidFill>
              <a:latin typeface="Cambria Math" panose="02040503050406030204" charset="0"/>
              <a:ea typeface="FandolSong-Bold-Identity-H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60095" y="1854200"/>
          <a:ext cx="62547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048000" imgH="457200" progId="Equation.DSMT4">
                  <p:embed/>
                </p:oleObj>
              </mc:Choice>
              <mc:Fallback>
                <p:oleObj name="" r:id="rId5" imgW="3048000" imgH="457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095" y="1854200"/>
                        <a:ext cx="625475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92430" y="2858135"/>
            <a:ext cx="6990080" cy="26092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Cambria Math" panose="02040503050406030204" charset="0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使用</a:t>
            </a:r>
            <a:r>
              <a:rPr lang="zh-CN" altLang="en-US" b="1">
                <a:solidFill>
                  <a:srgbClr val="000000"/>
                </a:solidFill>
                <a:latin typeface="Cambria Math" panose="02040503050406030204" charset="0"/>
                <a:ea typeface="FandolSong-Bold-Identity-H"/>
                <a:cs typeface="Cambria Math" panose="02040503050406030204" charset="0"/>
              </a:rPr>
              <a:t>价值迭代法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求解上式贝尔曼方程。 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1.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初始化所有状态的值函数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V</a:t>
            </a:r>
            <a:r>
              <a:rPr lang="en-US" altLang="zh-CN" i="1" baseline="-25000">
                <a:solidFill>
                  <a:srgbClr val="000000"/>
                </a:solidFill>
                <a:latin typeface="Cambria Math" panose="02040503050406030204" charset="0"/>
                <a:ea typeface="CMR8"/>
                <a:cs typeface="Cambria Math" panose="02040503050406030204" charset="0"/>
              </a:rPr>
              <a:t>0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  <a:sym typeface="+mn-ea"/>
              </a:rPr>
              <a:t>(S)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</a:rPr>
              <a:t>0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，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宋体" panose="02010600030101010101" pitchFamily="2" charset="-122"/>
                <a:cs typeface="Cambria Math" panose="02040503050406030204" charset="0"/>
              </a:rPr>
              <a:t>γ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</a:rPr>
              <a:t>设置为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</a:rPr>
              <a:t>0.99.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Times New Roman" panose="02020603050405020304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</a:rPr>
              <a:t>2.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对于每个状态，计算采取不同动作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后的成本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C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Times New Roman" panose="02020603050405020304"/>
                <a:cs typeface="Cambria Math" panose="02040503050406030204" charset="0"/>
                <a:sym typeface="+mn-ea"/>
              </a:rPr>
              <a:t>(S,A)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，再根据状态转移概率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P 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S’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SY10"/>
                <a:cs typeface="Cambria Math" panose="02040503050406030204" charset="0"/>
              </a:rPr>
              <a:t>|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S, a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</a:rPr>
              <a:t>)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CMR12"/>
                <a:cs typeface="Cambria Math" panose="0204050305040603020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与将要跳转到的状态对应值函数</a:t>
            </a: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V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S’ )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，计算跳转到未来状态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S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  <a:sym typeface="+mn-ea"/>
              </a:rPr>
              <a:t>’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的期望成本。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3.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针对状态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S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所有可能的动作，选择使得总成本最小的动作 </a:t>
            </a:r>
            <a:r>
              <a:rPr lang="en-US" altLang="zh-CN" i="1">
                <a:solidFill>
                  <a:srgbClr val="000000"/>
                </a:solidFill>
                <a:latin typeface="Cambria Math" panose="02040503050406030204" charset="0"/>
                <a:ea typeface="CMMI12"/>
                <a:cs typeface="Cambria Math" panose="02040503050406030204" charset="0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Cambria Math" panose="02040503050406030204" charset="0"/>
                <a:ea typeface="FandolSong-Regular-Identity-H"/>
                <a:cs typeface="Cambria Math" panose="02040503050406030204" charset="0"/>
              </a:rPr>
              <a:t>进行跳转，并更新值函数。 </a:t>
            </a:r>
            <a:endParaRPr lang="zh-CN" altLang="en-US">
              <a:solidFill>
                <a:srgbClr val="000000"/>
              </a:solidFill>
              <a:latin typeface="Cambria Math" panose="02040503050406030204" charset="0"/>
              <a:ea typeface="FandolSong-Regular-Identity-H"/>
              <a:cs typeface="Cambria Math" panose="020405030504060302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545" y="5099050"/>
            <a:ext cx="4401185" cy="105854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727950" y="4366260"/>
            <a:ext cx="3760470" cy="494665"/>
            <a:chOff x="11411" y="6813"/>
            <a:chExt cx="5922" cy="779"/>
          </a:xfrm>
        </p:grpSpPr>
        <p:sp>
          <p:nvSpPr>
            <p:cNvPr id="15" name="圆角矩形 6"/>
            <p:cNvSpPr/>
            <p:nvPr>
              <p:custDataLst>
                <p:tags r:id="rId8"/>
              </p:custDataLst>
            </p:nvPr>
          </p:nvSpPr>
          <p:spPr>
            <a:xfrm>
              <a:off x="11411" y="6813"/>
              <a:ext cx="4294" cy="772"/>
            </a:xfrm>
            <a:prstGeom prst="roundRect">
              <a:avLst>
                <a:gd name="adj" fmla="val 37046"/>
              </a:avLst>
            </a:prstGeom>
            <a:gradFill>
              <a:gsLst>
                <a:gs pos="53000">
                  <a:srgbClr val="03617A"/>
                </a:gs>
                <a:gs pos="95000">
                  <a:srgbClr val="03617A">
                    <a:alpha val="0"/>
                  </a:srgbClr>
                </a:gs>
                <a:gs pos="0">
                  <a:srgbClr val="03617A"/>
                </a:gs>
              </a:gsLst>
              <a:lin ang="20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占位符 5"/>
            <p:cNvSpPr txBox="1"/>
            <p:nvPr>
              <p:custDataLst>
                <p:tags r:id="rId9"/>
              </p:custDataLst>
            </p:nvPr>
          </p:nvSpPr>
          <p:spPr>
            <a:xfrm>
              <a:off x="11739" y="6866"/>
              <a:ext cx="5594" cy="7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代价函数R(s,a)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27950" y="2105025"/>
            <a:ext cx="4463415" cy="188722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789545" y="1734820"/>
            <a:ext cx="27743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检测零配件</a:t>
            </a:r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2”</a:t>
            </a:r>
            <a:r>
              <a: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动作为例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圆角矩形 6"/>
          <p:cNvSpPr/>
          <p:nvPr>
            <p:custDataLst>
              <p:tags r:id="rId11"/>
            </p:custDataLst>
          </p:nvPr>
        </p:nvSpPr>
        <p:spPr>
          <a:xfrm>
            <a:off x="7727950" y="1239520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占位符 5"/>
          <p:cNvSpPr txBox="1"/>
          <p:nvPr>
            <p:custDataLst>
              <p:tags r:id="rId12"/>
            </p:custDataLst>
          </p:nvPr>
        </p:nvSpPr>
        <p:spPr>
          <a:xfrm>
            <a:off x="7936230" y="1273175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迁移概率矩阵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圆角矩形 6"/>
          <p:cNvSpPr/>
          <p:nvPr>
            <p:custDataLst>
              <p:tags r:id="rId1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占位符 5"/>
          <p:cNvSpPr txBox="1"/>
          <p:nvPr>
            <p:custDataLst>
              <p:tags r:id="rId1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贝尔曼方程</a:t>
            </a:r>
            <a:endParaRPr lang="zh-CN" alt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086485"/>
            <a:ext cx="9685655" cy="504698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2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3——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b="12252"/>
          <a:stretch>
            <a:fillRect/>
          </a:stretch>
        </p:blipFill>
        <p:spPr>
          <a:xfrm>
            <a:off x="459105" y="944880"/>
            <a:ext cx="4003675" cy="2524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91680" y="2306003"/>
            <a:ext cx="3221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rgbClr val="000000"/>
                </a:solidFill>
                <a:latin typeface="FandolSong-Bold-Identity-H"/>
                <a:ea typeface="FandolSong-Bold-Identity-H"/>
                <a:sym typeface="+mn-ea"/>
              </a:rPr>
              <a:t>状态数多，模型复杂</a:t>
            </a:r>
            <a:endParaRPr lang="zh-CN" altLang="en-US" sz="2400">
              <a:solidFill>
                <a:srgbClr val="000000"/>
              </a:solidFill>
              <a:latin typeface="FandolSong-Bold-Identity-H"/>
              <a:ea typeface="FandolSong-Bold-Identity-H"/>
              <a:sym typeface="+mn-ea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8555038" y="2931160"/>
            <a:ext cx="294640" cy="128016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70240" y="3239770"/>
            <a:ext cx="32213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rgbClr val="000000"/>
                </a:solidFill>
                <a:latin typeface="FandolSong-Bold-Identity-H"/>
                <a:ea typeface="FandolSong-Bold-Identity-H"/>
                <a:sym typeface="+mn-ea"/>
              </a:rPr>
              <a:t>拆成</a:t>
            </a:r>
            <a:r>
              <a:rPr lang="zh-CN" altLang="en-US" sz="2400">
                <a:solidFill>
                  <a:srgbClr val="000000"/>
                </a:solidFill>
                <a:latin typeface="FandolSong-Bold-Identity-H"/>
                <a:ea typeface="FandolSong-Bold-Identity-H"/>
                <a:sym typeface="+mn-ea"/>
              </a:rPr>
              <a:t>多个子树</a:t>
            </a:r>
            <a:endParaRPr lang="zh-CN" altLang="en-US" sz="2400">
              <a:solidFill>
                <a:srgbClr val="000000"/>
              </a:solidFill>
              <a:latin typeface="FandolSong-Bold-Identity-H"/>
              <a:ea typeface="FandolSong-Bold-Identity-H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3900170"/>
            <a:ext cx="2845435" cy="11690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220" y="3900170"/>
            <a:ext cx="2844000" cy="11005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5" y="5165090"/>
            <a:ext cx="2844000" cy="71405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5220" y="5165090"/>
            <a:ext cx="266065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9485" y="2249170"/>
            <a:ext cx="8227060" cy="31832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3040" y="2503805"/>
            <a:ext cx="18186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600"/>
              <a:t>半成品</a:t>
            </a:r>
            <a:r>
              <a:rPr lang="en-US" altLang="zh-CN" sz="3600"/>
              <a:t>1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2758440" y="3558540"/>
            <a:ext cx="18186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600"/>
              <a:t>半成品</a:t>
            </a:r>
            <a:r>
              <a:rPr lang="en-US" altLang="zh-CN" sz="3600"/>
              <a:t>2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2758440" y="4613275"/>
            <a:ext cx="18186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600"/>
              <a:t>半成品</a:t>
            </a:r>
            <a:r>
              <a:rPr lang="en-US" altLang="zh-CN" sz="3600"/>
              <a:t>3</a:t>
            </a:r>
            <a:endParaRPr lang="en-US" altLang="zh-CN" sz="3600"/>
          </a:p>
        </p:txBody>
      </p:sp>
      <p:sp>
        <p:nvSpPr>
          <p:cNvPr id="7" name="文本框 6"/>
          <p:cNvSpPr txBox="1"/>
          <p:nvPr/>
        </p:nvSpPr>
        <p:spPr>
          <a:xfrm>
            <a:off x="7909560" y="3517900"/>
            <a:ext cx="181864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3600"/>
              <a:t>成品</a:t>
            </a:r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8645" cy="6858000"/>
          </a:xfrm>
          <a:prstGeom prst="rect">
            <a:avLst/>
          </a:prstGeom>
        </p:spPr>
      </p:pic>
      <p:sp>
        <p:nvSpPr>
          <p:cNvPr id="4" name="PA-矩形 8"/>
          <p:cNvSpPr/>
          <p:nvPr>
            <p:custDataLst>
              <p:tags r:id="rId3"/>
            </p:custDataLst>
          </p:nvPr>
        </p:nvSpPr>
        <p:spPr>
          <a:xfrm>
            <a:off x="0" y="0"/>
            <a:ext cx="5208645" cy="6872990"/>
          </a:xfrm>
          <a:prstGeom prst="rect">
            <a:avLst/>
          </a:prstGeom>
          <a:gradFill flip="none" rotWithShape="1">
            <a:gsLst>
              <a:gs pos="100000">
                <a:srgbClr val="03617A">
                  <a:alpha val="62000"/>
                </a:srgbClr>
              </a:gs>
              <a:gs pos="0">
                <a:srgbClr val="03617A">
                  <a:alpha val="6200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01730" y="1791519"/>
            <a:ext cx="6831989" cy="5969958"/>
          </a:xfrm>
          <a:prstGeom prst="rect">
            <a:avLst/>
          </a:prstGeom>
        </p:spPr>
      </p:pic>
      <p:grpSp>
        <p:nvGrpSpPr>
          <p:cNvPr id="5" name="PA-组合 20"/>
          <p:cNvGrpSpPr/>
          <p:nvPr>
            <p:custDataLst>
              <p:tags r:id="rId5"/>
            </p:custDataLst>
          </p:nvPr>
        </p:nvGrpSpPr>
        <p:grpSpPr>
          <a:xfrm>
            <a:off x="6032739" y="1506205"/>
            <a:ext cx="672405" cy="923330"/>
            <a:chOff x="7138670" y="1012807"/>
            <a:chExt cx="672405" cy="923330"/>
          </a:xfrm>
        </p:grpSpPr>
        <p:sp>
          <p:nvSpPr>
            <p:cNvPr id="6" name="PA-任意多边形 9"/>
            <p:cNvSpPr/>
            <p:nvPr>
              <p:custDataLst>
                <p:tags r:id="rId6"/>
              </p:custDataLst>
            </p:nvPr>
          </p:nvSpPr>
          <p:spPr>
            <a:xfrm>
              <a:off x="7138670" y="1555752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7" name="PA-文本框 13"/>
            <p:cNvSpPr txBox="1"/>
            <p:nvPr>
              <p:custDataLst>
                <p:tags r:id="rId7"/>
              </p:custDataLst>
            </p:nvPr>
          </p:nvSpPr>
          <p:spPr>
            <a:xfrm>
              <a:off x="7186365" y="1012807"/>
              <a:ext cx="624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54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endParaRPr lang="zh-CN" altLang="en-US" sz="54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8" name="PA-组合 19"/>
          <p:cNvGrpSpPr/>
          <p:nvPr>
            <p:custDataLst>
              <p:tags r:id="rId8"/>
            </p:custDataLst>
          </p:nvPr>
        </p:nvGrpSpPr>
        <p:grpSpPr>
          <a:xfrm>
            <a:off x="6032739" y="2617813"/>
            <a:ext cx="672405" cy="830997"/>
            <a:chOff x="7138670" y="2490624"/>
            <a:chExt cx="672405" cy="830997"/>
          </a:xfrm>
        </p:grpSpPr>
        <p:sp>
          <p:nvSpPr>
            <p:cNvPr id="9" name="PA-任意多边形 10"/>
            <p:cNvSpPr/>
            <p:nvPr>
              <p:custDataLst>
                <p:tags r:id="rId9"/>
              </p:custDataLst>
            </p:nvPr>
          </p:nvSpPr>
          <p:spPr>
            <a:xfrm>
              <a:off x="7138670" y="2967858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PA-文本框 14"/>
            <p:cNvSpPr txBox="1"/>
            <p:nvPr>
              <p:custDataLst>
                <p:tags r:id="rId10"/>
              </p:custDataLst>
            </p:nvPr>
          </p:nvSpPr>
          <p:spPr>
            <a:xfrm>
              <a:off x="7186365" y="2490624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PA-任意多边形 11"/>
          <p:cNvSpPr/>
          <p:nvPr>
            <p:custDataLst>
              <p:tags r:id="rId11"/>
            </p:custDataLst>
          </p:nvPr>
        </p:nvSpPr>
        <p:spPr>
          <a:xfrm>
            <a:off x="6032739" y="4131791"/>
            <a:ext cx="360050" cy="202528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 h 6858000"/>
              <a:gd name="connsiteX3" fmla="*/ 8438627 w 12192000"/>
              <a:gd name="connsiteY3" fmla="*/ 1 h 6858000"/>
              <a:gd name="connsiteX4" fmla="*/ 12192000 w 12192000"/>
              <a:gd name="connsiteY4" fmla="*/ 5623285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8438627" y="1"/>
                </a:lnTo>
                <a:lnTo>
                  <a:pt x="12192000" y="5623285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2000">
                <a:srgbClr val="03617A"/>
              </a:gs>
              <a:gs pos="72000">
                <a:srgbClr val="03617A">
                  <a:alpha val="40000"/>
                </a:srgbClr>
              </a:gs>
              <a:gs pos="100000">
                <a:srgbClr val="03617A">
                  <a:alpha val="0"/>
                </a:srgbClr>
              </a:gs>
            </a:gsLst>
            <a:lin ang="84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PA-文本框 15"/>
          <p:cNvSpPr txBox="1"/>
          <p:nvPr>
            <p:custDataLst>
              <p:tags r:id="rId12"/>
            </p:custDataLst>
          </p:nvPr>
        </p:nvSpPr>
        <p:spPr>
          <a:xfrm>
            <a:off x="6080434" y="3637087"/>
            <a:ext cx="624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i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zh-CN" altLang="en-US" sz="4800" b="1" i="1" dirty="0">
              <a:solidFill>
                <a:srgbClr val="03617A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13" name="PA-组合 17"/>
          <p:cNvGrpSpPr/>
          <p:nvPr>
            <p:custDataLst>
              <p:tags r:id="rId13"/>
            </p:custDataLst>
          </p:nvPr>
        </p:nvGrpSpPr>
        <p:grpSpPr>
          <a:xfrm>
            <a:off x="6032739" y="4656362"/>
            <a:ext cx="672405" cy="830997"/>
            <a:chOff x="7138670" y="5303103"/>
            <a:chExt cx="672405" cy="830997"/>
          </a:xfrm>
        </p:grpSpPr>
        <p:sp>
          <p:nvSpPr>
            <p:cNvPr id="14" name="PA-任意多边形 12"/>
            <p:cNvSpPr/>
            <p:nvPr>
              <p:custDataLst>
                <p:tags r:id="rId14"/>
              </p:custDataLst>
            </p:nvPr>
          </p:nvSpPr>
          <p:spPr>
            <a:xfrm>
              <a:off x="7138670" y="5792070"/>
              <a:ext cx="360050" cy="202528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1 h 6858000"/>
                <a:gd name="connsiteX3" fmla="*/ 8438627 w 12192000"/>
                <a:gd name="connsiteY3" fmla="*/ 1 h 6858000"/>
                <a:gd name="connsiteX4" fmla="*/ 12192000 w 12192000"/>
                <a:gd name="connsiteY4" fmla="*/ 5623285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1"/>
                  </a:lnTo>
                  <a:lnTo>
                    <a:pt x="8438627" y="1"/>
                  </a:lnTo>
                  <a:lnTo>
                    <a:pt x="12192000" y="5623285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000">
                  <a:srgbClr val="03617A"/>
                </a:gs>
                <a:gs pos="72000">
                  <a:srgbClr val="03617A">
                    <a:alpha val="40000"/>
                  </a:srgbClr>
                </a:gs>
                <a:gs pos="100000">
                  <a:srgbClr val="03617A">
                    <a:alpha val="0"/>
                  </a:srgbClr>
                </a:gs>
              </a:gsLst>
              <a:lin ang="8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5" name="PA-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7186365" y="5303103"/>
              <a:ext cx="624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4800" b="1" i="1" kern="0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4</a:t>
              </a:r>
              <a:endParaRPr lang="zh-CN" altLang="en-US" sz="4800" b="1" i="1" kern="0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6" name="PA-文本框 21"/>
          <p:cNvSpPr txBox="1"/>
          <p:nvPr>
            <p:custDataLst>
              <p:tags r:id="rId16"/>
            </p:custDataLst>
          </p:nvPr>
        </p:nvSpPr>
        <p:spPr>
          <a:xfrm>
            <a:off x="6851015" y="1818005"/>
            <a:ext cx="4779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模型分析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7" name="PA-文本框 22"/>
          <p:cNvSpPr txBox="1"/>
          <p:nvPr>
            <p:custDataLst>
              <p:tags r:id="rId17"/>
            </p:custDataLst>
          </p:nvPr>
        </p:nvSpPr>
        <p:spPr>
          <a:xfrm>
            <a:off x="6851015" y="2834957"/>
            <a:ext cx="51317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模型建立</a:t>
            </a:r>
            <a:endParaRPr lang="zh-CN" altLang="en-US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8" name="PA-文本框 23"/>
          <p:cNvSpPr txBox="1"/>
          <p:nvPr>
            <p:custDataLst>
              <p:tags r:id="rId18"/>
            </p:custDataLst>
          </p:nvPr>
        </p:nvSpPr>
        <p:spPr>
          <a:xfrm>
            <a:off x="6851015" y="3825365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</a:rPr>
              <a:t>模型求解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9" name="PA-文本框 24"/>
          <p:cNvSpPr txBox="1"/>
          <p:nvPr>
            <p:custDataLst>
              <p:tags r:id="rId19"/>
            </p:custDataLst>
          </p:nvPr>
        </p:nvSpPr>
        <p:spPr>
          <a:xfrm>
            <a:off x="6851015" y="4841027"/>
            <a:ext cx="50603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768394">
                    <a:lumMod val="75000"/>
                  </a:srgbClr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结果分析</a:t>
            </a:r>
            <a:endParaRPr lang="en-US" altLang="zh-CN" sz="3200" dirty="0">
              <a:solidFill>
                <a:srgbClr val="768394">
                  <a:lumMod val="75000"/>
                </a:srgbClr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PA-直接连接符 25"/>
          <p:cNvCxnSpPr/>
          <p:nvPr>
            <p:custDataLst>
              <p:tags r:id="rId20"/>
            </p:custDataLst>
          </p:nvPr>
        </p:nvCxnSpPr>
        <p:spPr>
          <a:xfrm flipV="1">
            <a:off x="5583230" y="4867219"/>
            <a:ext cx="628650" cy="358139"/>
          </a:xfrm>
          <a:prstGeom prst="line">
            <a:avLst/>
          </a:prstGeom>
          <a:noFill/>
          <a:ln w="571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1" name="PA-直接连接符 26"/>
          <p:cNvCxnSpPr/>
          <p:nvPr>
            <p:custDataLst>
              <p:tags r:id="rId21"/>
            </p:custDataLst>
          </p:nvPr>
        </p:nvCxnSpPr>
        <p:spPr>
          <a:xfrm flipV="1">
            <a:off x="6108366" y="5945110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0"/>
                  </a:srgbClr>
                </a:gs>
                <a:gs pos="7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2" name="PA-直接连接符 28"/>
          <p:cNvCxnSpPr/>
          <p:nvPr>
            <p:custDataLst>
              <p:tags r:id="rId22"/>
            </p:custDataLst>
          </p:nvPr>
        </p:nvCxnSpPr>
        <p:spPr>
          <a:xfrm rot="10800000" flipV="1">
            <a:off x="10404966" y="2068110"/>
            <a:ext cx="628650" cy="358139"/>
          </a:xfrm>
          <a:prstGeom prst="line">
            <a:avLst/>
          </a:prstGeom>
          <a:noFill/>
          <a:ln w="444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3" name="PA-直接连接符 29"/>
          <p:cNvCxnSpPr/>
          <p:nvPr>
            <p:custDataLst>
              <p:tags r:id="rId23"/>
            </p:custDataLst>
          </p:nvPr>
        </p:nvCxnSpPr>
        <p:spPr>
          <a:xfrm rot="10800000" flipV="1">
            <a:off x="9972553" y="1052737"/>
            <a:ext cx="1149834" cy="616027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4" name="PA-直接连接符 31"/>
          <p:cNvCxnSpPr/>
          <p:nvPr>
            <p:custDataLst>
              <p:tags r:id="rId24"/>
            </p:custDataLst>
          </p:nvPr>
        </p:nvCxnSpPr>
        <p:spPr>
          <a:xfrm flipV="1">
            <a:off x="7175580" y="4596709"/>
            <a:ext cx="315585" cy="179789"/>
          </a:xfrm>
          <a:prstGeom prst="line">
            <a:avLst/>
          </a:prstGeom>
          <a:noFill/>
          <a:ln w="69850" cap="rnd" cmpd="sng" algn="ctr">
            <a:gradFill>
              <a:gsLst>
                <a:gs pos="0">
                  <a:srgbClr val="FFFFFF">
                    <a:alpha val="77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5" name="PA-直接连接符 33"/>
          <p:cNvCxnSpPr/>
          <p:nvPr>
            <p:custDataLst>
              <p:tags r:id="rId25"/>
            </p:custDataLst>
          </p:nvPr>
        </p:nvCxnSpPr>
        <p:spPr>
          <a:xfrm flipV="1">
            <a:off x="6766554" y="5579561"/>
            <a:ext cx="574917" cy="27712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6" name="PA-直接连接符 35"/>
          <p:cNvCxnSpPr/>
          <p:nvPr>
            <p:custDataLst>
              <p:tags r:id="rId26"/>
            </p:custDataLst>
          </p:nvPr>
        </p:nvCxnSpPr>
        <p:spPr>
          <a:xfrm rot="10800000" flipV="1">
            <a:off x="9766160" y="1984024"/>
            <a:ext cx="628650" cy="358139"/>
          </a:xfrm>
          <a:prstGeom prst="line">
            <a:avLst/>
          </a:prstGeom>
          <a:noFill/>
          <a:ln w="3175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7" name="PA-直接连接符 36"/>
          <p:cNvCxnSpPr/>
          <p:nvPr>
            <p:custDataLst>
              <p:tags r:id="rId27"/>
            </p:custDataLst>
          </p:nvPr>
        </p:nvCxnSpPr>
        <p:spPr>
          <a:xfrm flipH="1">
            <a:off x="8911260" y="2496875"/>
            <a:ext cx="301333" cy="171668"/>
          </a:xfrm>
          <a:prstGeom prst="line">
            <a:avLst/>
          </a:prstGeom>
          <a:noFill/>
          <a:ln w="47625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cxnSp>
        <p:nvCxnSpPr>
          <p:cNvPr id="28" name="PA-直接连接符 38"/>
          <p:cNvCxnSpPr/>
          <p:nvPr>
            <p:custDataLst>
              <p:tags r:id="rId28"/>
            </p:custDataLst>
          </p:nvPr>
        </p:nvCxnSpPr>
        <p:spPr>
          <a:xfrm flipH="1">
            <a:off x="9186584" y="1541448"/>
            <a:ext cx="301333" cy="171668"/>
          </a:xfrm>
          <a:prstGeom prst="line">
            <a:avLst/>
          </a:prstGeom>
          <a:noFill/>
          <a:ln w="76200" cap="rnd" cmpd="sng" algn="ctr">
            <a:gradFill>
              <a:gsLst>
                <a:gs pos="0">
                  <a:srgbClr val="FFFFFF">
                    <a:alpha val="74000"/>
                  </a:srgbClr>
                </a:gs>
                <a:gs pos="100000">
                  <a:srgbClr val="03617A"/>
                </a:gs>
              </a:gsLst>
              <a:lin ang="5400000" scaled="1"/>
            </a:gradFill>
            <a:prstDash val="solid"/>
            <a:round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357611" y="1592658"/>
            <a:ext cx="4378398" cy="3207306"/>
            <a:chOff x="1043940" y="2140627"/>
            <a:chExt cx="4000500" cy="2930484"/>
          </a:xfrm>
        </p:grpSpPr>
        <p:sp>
          <p:nvSpPr>
            <p:cNvPr id="30" name="PA-右中括号 1"/>
            <p:cNvSpPr/>
            <p:nvPr>
              <p:custDataLst>
                <p:tags r:id="rId29"/>
              </p:custDataLst>
            </p:nvPr>
          </p:nvSpPr>
          <p:spPr>
            <a:xfrm rot="16200000">
              <a:off x="2712720" y="1310047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1" name="PA-右中括号 3"/>
            <p:cNvSpPr/>
            <p:nvPr>
              <p:custDataLst>
                <p:tags r:id="rId30"/>
              </p:custDataLst>
            </p:nvPr>
          </p:nvSpPr>
          <p:spPr>
            <a:xfrm rot="5400000" flipV="1">
              <a:off x="2712720" y="3577591"/>
              <a:ext cx="662940" cy="2324100"/>
            </a:xfrm>
            <a:prstGeom prst="rightBracket">
              <a:avLst>
                <a:gd name="adj" fmla="val 0"/>
              </a:avLst>
            </a:prstGeom>
            <a:noFill/>
            <a:ln w="381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2" name="PA-矩形 4"/>
            <p:cNvSpPr/>
            <p:nvPr>
              <p:custDataLst>
                <p:tags r:id="rId31"/>
              </p:custDataLst>
            </p:nvPr>
          </p:nvSpPr>
          <p:spPr>
            <a:xfrm>
              <a:off x="1043940" y="2951479"/>
              <a:ext cx="4000500" cy="1087120"/>
            </a:xfrm>
            <a:prstGeom prst="rect">
              <a:avLst/>
            </a:prstGeom>
            <a:solidFill>
              <a:srgbClr val="FFFFFF">
                <a:alpha val="55000"/>
              </a:srgbClr>
            </a:solidFill>
            <a:ln w="12700" cap="flat" cmpd="sng" algn="ctr">
              <a:gradFill>
                <a:gsLst>
                  <a:gs pos="0">
                    <a:srgbClr val="00723E">
                      <a:lumMod val="5000"/>
                      <a:lumOff val="95000"/>
                    </a:srgbClr>
                  </a:gs>
                  <a:gs pos="69400">
                    <a:srgbClr val="FAFFFD">
                      <a:alpha val="33000"/>
                    </a:srgbClr>
                  </a:gs>
                  <a:gs pos="32000">
                    <a:srgbClr val="F3FFFA">
                      <a:alpha val="0"/>
                    </a:srgbClr>
                  </a:gs>
                  <a:gs pos="100000">
                    <a:srgbClr val="FFFFFF">
                      <a:alpha val="9400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3" name="PA-文本框 5"/>
            <p:cNvSpPr txBox="1"/>
            <p:nvPr>
              <p:custDataLst>
                <p:tags r:id="rId32"/>
              </p:custDataLst>
            </p:nvPr>
          </p:nvSpPr>
          <p:spPr>
            <a:xfrm>
              <a:off x="1993900" y="2986360"/>
              <a:ext cx="2100580" cy="1168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zh-CN" altLang="en-US" sz="6600" b="1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目录</a:t>
              </a:r>
              <a:endParaRPr lang="zh-CN" altLang="en-US" sz="6600" b="1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4" name="PA-文本框 6"/>
            <p:cNvSpPr txBox="1"/>
            <p:nvPr>
              <p:custDataLst>
                <p:tags r:id="rId33"/>
              </p:custDataLst>
            </p:nvPr>
          </p:nvSpPr>
          <p:spPr>
            <a:xfrm>
              <a:off x="2094230" y="4223504"/>
              <a:ext cx="189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cs typeface="+mn-ea"/>
                  <a:sym typeface="+mn-lt"/>
                </a:rPr>
                <a:t>CONTEXT</a:t>
              </a:r>
              <a:endParaRPr lang="zh-CN" altLang="en-US" kern="0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cxnSp>
          <p:nvCxnSpPr>
            <p:cNvPr id="35" name="PA-直接连接符 42"/>
            <p:cNvCxnSpPr/>
            <p:nvPr>
              <p:custDataLst>
                <p:tags r:id="rId34"/>
              </p:custDataLst>
            </p:nvPr>
          </p:nvCxnSpPr>
          <p:spPr>
            <a:xfrm>
              <a:off x="2170176" y="4174352"/>
              <a:ext cx="1737360" cy="0"/>
            </a:xfrm>
            <a:prstGeom prst="line">
              <a:avLst/>
            </a:prstGeom>
            <a:noFill/>
            <a:ln w="9525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</p:cxnSp>
        <p:grpSp>
          <p:nvGrpSpPr>
            <p:cNvPr id="36" name="PA-组合 54"/>
            <p:cNvGrpSpPr/>
            <p:nvPr>
              <p:custDataLst>
                <p:tags r:id="rId35"/>
              </p:custDataLst>
            </p:nvPr>
          </p:nvGrpSpPr>
          <p:grpSpPr>
            <a:xfrm>
              <a:off x="4200650" y="3381742"/>
              <a:ext cx="221996" cy="292636"/>
              <a:chOff x="4206240" y="3385284"/>
              <a:chExt cx="221996" cy="292636"/>
            </a:xfrm>
          </p:grpSpPr>
          <p:cxnSp>
            <p:nvCxnSpPr>
              <p:cNvPr id="41" name="PA-直接连接符 47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PA-直接连接符 48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PA-直接连接符 49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" name="PA-组合 55"/>
            <p:cNvGrpSpPr/>
            <p:nvPr>
              <p:custDataLst>
                <p:tags r:id="rId39"/>
              </p:custDataLst>
            </p:nvPr>
          </p:nvGrpSpPr>
          <p:grpSpPr>
            <a:xfrm flipH="1">
              <a:off x="1665733" y="3381742"/>
              <a:ext cx="221996" cy="292636"/>
              <a:chOff x="4206240" y="3385284"/>
              <a:chExt cx="221996" cy="292636"/>
            </a:xfrm>
          </p:grpSpPr>
          <p:cxnSp>
            <p:nvCxnSpPr>
              <p:cNvPr id="38" name="PA-直接连接符 56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4206240" y="3385284"/>
                <a:ext cx="0" cy="292636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PA-直接连接符 57"/>
              <p:cNvCxnSpPr/>
              <p:nvPr>
                <p:custDataLst>
                  <p:tags r:id="rId41"/>
                </p:custDataLst>
              </p:nvPr>
            </p:nvCxnSpPr>
            <p:spPr>
              <a:xfrm>
                <a:off x="4322064" y="3429000"/>
                <a:ext cx="0" cy="198120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PA-直接连接符 58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4428236" y="3459480"/>
                <a:ext cx="0" cy="144561"/>
              </a:xfrm>
              <a:prstGeom prst="line">
                <a:avLst/>
              </a:prstGeom>
              <a:noFill/>
              <a:ln w="22225" cap="rnd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98088" y="6240874"/>
            <a:ext cx="2777436" cy="46166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3——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扩展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①通过要考虑的状态数，说明拆树的必要性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	</a:t>
            </a:r>
            <a:endParaRPr lang="en-US" altLang="zh-CN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②补充缺失的特征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论文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p20</a:t>
            </a:r>
            <a:endParaRPr lang="en-US" altLang="zh-CN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37000" y="43627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强调对不同数值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m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、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n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宋体" panose="02010600030101010101" pitchFamily="2" charset="-122"/>
              </a:rPr>
              <a:t>可扩展性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889635"/>
            <a:ext cx="10156825" cy="52311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3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4——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0000" y="238664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基于马尔可夫决策过程与贝尔曼方程的最优决策模型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问题二三的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拓展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次品率的变化</a:t>
            </a:r>
            <a:r>
              <a:rPr lang="en-US" altLang="zh-CN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  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批量的大小变化（不同</a:t>
            </a:r>
            <a:r>
              <a:rPr lang="zh-CN" altLang="en-US" sz="1600">
                <a:solidFill>
                  <a:srgbClr val="000000"/>
                </a:solidFill>
                <a:latin typeface="FandolSong-Bold-Identity-H"/>
                <a:ea typeface="FandolSong-Bold-Identity-H"/>
              </a:rPr>
              <a:t>信度）</a:t>
            </a:r>
            <a:endParaRPr lang="zh-CN" altLang="en-US" sz="1600">
              <a:solidFill>
                <a:srgbClr val="000000"/>
              </a:solidFill>
              <a:latin typeface="FandolSong-Bold-Identity-H"/>
              <a:ea typeface="FandolSong-Bold-Identity-H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4</a:t>
              </a:r>
              <a:r>
                <a:rPr lang="en-US" altLang="zh-CN" dirty="0">
                  <a:solidFill>
                    <a:srgbClr val="03617A"/>
                  </a:solidFill>
                </a:rPr>
                <a:t>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模型评价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8225" y="1285240"/>
            <a:ext cx="7449820" cy="4171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80000"/>
              </a:lnSpc>
              <a:buAutoNum type="arabicPeriod"/>
            </a:pPr>
            <a:r>
              <a:rPr lang="zh-CN" altLang="en-US" sz="2400" b="1"/>
              <a:t>后验概率应用</a:t>
            </a:r>
            <a:r>
              <a:rPr lang="zh-CN" altLang="en-US" sz="2400"/>
              <a:t>：</a:t>
            </a:r>
            <a:r>
              <a:rPr lang="zh-CN" altLang="en-US" sz="2000"/>
              <a:t>模型通过动态更新次品率为后验概率，帮助筛选不合格品和管理返工，提供更准确的决策基础。</a:t>
            </a:r>
            <a:endParaRPr lang="zh-CN" altLang="en-US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>
                <a:sym typeface="+mn-ea"/>
              </a:rPr>
              <a:t>参数调整与普适性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通过调整模型参数，能解决复杂生产问题，如m道工序和n个零件，具备强推广性和普适性。</a:t>
            </a:r>
            <a:endParaRPr lang="zh-CN" altLang="en-US" sz="240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b="1"/>
              <a:t>优化生产管理</a:t>
            </a:r>
            <a:r>
              <a:rPr lang="zh-CN" altLang="en-US" sz="2400"/>
              <a:t>：</a:t>
            </a:r>
            <a:r>
              <a:rPr lang="zh-CN" altLang="en-US" sz="2000"/>
              <a:t>基于</a:t>
            </a:r>
            <a:r>
              <a:rPr lang="zh-CN" altLang="en-US" sz="2000">
                <a:sym typeface="+mn-ea"/>
              </a:rPr>
              <a:t>马尔可夫决策过程，模型将生产过程根据零配件状态划分节点，确保决策结果只依赖当前状态，不记录单个零配件的检测状态，简化零配件管理。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9" b="44994"/>
          <a:stretch>
            <a:fillRect/>
          </a:stretch>
        </p:blipFill>
        <p:spPr>
          <a:xfrm>
            <a:off x="0" y="2107758"/>
            <a:ext cx="12192000" cy="302342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1" y="2107758"/>
            <a:ext cx="12192001" cy="3023424"/>
          </a:xfrm>
          <a:prstGeom prst="rect">
            <a:avLst/>
          </a:prstGeom>
          <a:gradFill>
            <a:gsLst>
              <a:gs pos="0">
                <a:srgbClr val="03617A">
                  <a:alpha val="80000"/>
                </a:srgbClr>
              </a:gs>
              <a:gs pos="100000">
                <a:srgbClr val="03617A">
                  <a:alpha val="9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685306" y="2706565"/>
            <a:ext cx="10821387" cy="2022732"/>
            <a:chOff x="-897035" y="2854236"/>
            <a:chExt cx="9588871" cy="2022732"/>
          </a:xfrm>
        </p:grpSpPr>
        <p:sp>
          <p:nvSpPr>
            <p:cNvPr id="26" name="Rectangle 9"/>
            <p:cNvSpPr/>
            <p:nvPr/>
          </p:nvSpPr>
          <p:spPr>
            <a:xfrm>
              <a:off x="-897035" y="2854236"/>
              <a:ext cx="9588871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阿里巴巴普惠体 B" panose="00020600040101010101" pitchFamily="18" charset="-122"/>
                </a:rPr>
                <a:t>感谢观看 </a:t>
              </a:r>
              <a:endParaRPr lang="zh-CN" altLang="en-US" sz="7200" b="1" i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7" name="Rectangle 10"/>
            <p:cNvSpPr/>
            <p:nvPr/>
          </p:nvSpPr>
          <p:spPr>
            <a:xfrm>
              <a:off x="-664025" y="4231808"/>
              <a:ext cx="9122853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 you for listening</a:t>
              </a:r>
              <a:endParaRPr lang="en-US" altLang="zh-CN" sz="3600" b="1" dirty="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2845325" y="407006"/>
            <a:ext cx="6501350" cy="1296596"/>
          </a:xfrm>
          <a:prstGeom prst="rect">
            <a:avLst/>
          </a:prstGeom>
        </p:spPr>
      </p:pic>
      <p:cxnSp>
        <p:nvCxnSpPr>
          <p:cNvPr id="31" name="直接连接符 30"/>
          <p:cNvCxnSpPr>
            <a:endCxn id="33" idx="1"/>
          </p:cNvCxnSpPr>
          <p:nvPr/>
        </p:nvCxnSpPr>
        <p:spPr>
          <a:xfrm>
            <a:off x="-16510" y="5532944"/>
            <a:ext cx="4956532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cxnSp>
        <p:nvCxnSpPr>
          <p:cNvPr id="32" name="直接连接符 31"/>
          <p:cNvCxnSpPr>
            <a:stCxn id="33" idx="3"/>
          </p:cNvCxnSpPr>
          <p:nvPr/>
        </p:nvCxnSpPr>
        <p:spPr>
          <a:xfrm>
            <a:off x="7252519" y="5532944"/>
            <a:ext cx="4923606" cy="0"/>
          </a:xfrm>
          <a:prstGeom prst="line">
            <a:avLst/>
          </a:prstGeom>
          <a:noFill/>
          <a:ln w="38100" cap="flat" cmpd="sng" algn="ctr">
            <a:solidFill>
              <a:srgbClr val="03617A"/>
            </a:solidFill>
            <a:prstDash val="solid"/>
            <a:miter lim="800000"/>
          </a:ln>
          <a:effectLst/>
        </p:spPr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069" y="5340170"/>
            <a:ext cx="2311862" cy="384277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024243" y="6029178"/>
            <a:ext cx="6143514" cy="337185"/>
            <a:chOff x="2741384" y="6056049"/>
            <a:chExt cx="3972047" cy="337185"/>
          </a:xfrm>
        </p:grpSpPr>
        <p:sp>
          <p:nvSpPr>
            <p:cNvPr id="8" name="TextBox 28"/>
            <p:cNvSpPr txBox="1"/>
            <p:nvPr/>
          </p:nvSpPr>
          <p:spPr>
            <a:xfrm>
              <a:off x="2741384" y="6056049"/>
              <a:ext cx="19940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成员：林依灵、刘彬慧、王之毅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 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TextBox 90"/>
            <p:cNvSpPr txBox="1"/>
            <p:nvPr/>
          </p:nvSpPr>
          <p:spPr>
            <a:xfrm>
              <a:off x="5295374" y="6056049"/>
              <a:ext cx="1418057" cy="337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日期：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2024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年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9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月</a:t>
              </a:r>
              <a:r>
                <a:rPr lang="en-US" altLang="zh-CN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28</a:t>
              </a:r>
              <a:r>
                <a:rPr lang="zh-CN" altLang="en-US" sz="1600" b="1" dirty="0">
                  <a:solidFill>
                    <a:srgbClr val="03617A"/>
                  </a:solidFill>
                  <a:latin typeface="Arial" panose="020B0604020202020204"/>
                  <a:ea typeface="微软雅黑" panose="020B0503020204020204" charset="-122"/>
                  <a:cs typeface="+mn-ea"/>
                </a:rPr>
                <a:t>日</a:t>
              </a:r>
              <a:endParaRPr lang="zh-CN" altLang="en-US" sz="1600" b="1" dirty="0">
                <a:solidFill>
                  <a:srgbClr val="03617A"/>
                </a:solidFill>
                <a:latin typeface="Arial" panose="020B0604020202020204"/>
                <a:ea typeface="微软雅黑" panose="020B0503020204020204" charset="-122"/>
                <a:cs typeface="+mn-ea"/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6546" y="903520"/>
            <a:ext cx="8352046" cy="7298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1——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5200" y="1722120"/>
            <a:ext cx="10318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标称值为 10%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的情况下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，根据抽样检测方案，针对以下两种情形，分别给出具体结果：</a:t>
            </a:r>
            <a:endParaRPr lang="en-US" altLang="zh-CN" sz="2000">
              <a:solidFill>
                <a:schemeClr val="tx1"/>
              </a:solidFill>
              <a:latin typeface="Times New Roman" panose="02020603050405020304"/>
              <a:ea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(1)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95%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拒收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这批零配件；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  (2) 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</a:rPr>
              <a:t>90%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的信度下认定零配件次品率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不超过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标称值，则</a:t>
            </a:r>
            <a:r>
              <a:rPr lang="zh-CN" altLang="en-US" sz="2000" b="1">
                <a:solidFill>
                  <a:schemeClr val="tx1"/>
                </a:solidFill>
                <a:latin typeface="瀹嬩綋"/>
                <a:ea typeface="瀹嬩綋"/>
              </a:rPr>
              <a:t>接收</a:t>
            </a:r>
            <a:r>
              <a:rPr lang="zh-CN" altLang="en-US" sz="2000">
                <a:solidFill>
                  <a:schemeClr val="tx1"/>
                </a:solidFill>
                <a:latin typeface="瀹嬩綋"/>
                <a:ea typeface="瀹嬩綋"/>
              </a:rPr>
              <a:t>这批零配件。 </a:t>
            </a:r>
            <a:endParaRPr lang="zh-CN" altLang="en-US" sz="2000">
              <a:solidFill>
                <a:schemeClr val="tx1"/>
              </a:solidFill>
              <a:latin typeface="瀹嬩綋"/>
              <a:ea typeface="瀹嬩綋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51785" y="3585528"/>
                <a:ext cx="5080000" cy="337185"/>
              </a:xfrm>
              <a:prstGeom prst="rect">
                <a:avLst/>
              </a:prstGeom>
            </p:spPr>
            <p:txBody>
              <a:bodyPr>
                <a:spAutoFit/>
              </a:bodyPr>
              <a:p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理论次品率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charset="0"/>
                        <a:ea typeface="FandolSong-Regular-Identity-H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charset="0"/>
                        <a:ea typeface="CMMI12"/>
                        <a:cs typeface="Cambria Math" panose="02040503050406030204" charset="0"/>
                      </a:rPr>
                      <m:t>  </m:t>
                    </m:r>
                  </m:oMath>
                </a14:m>
                <a:r>
                  <a:rPr lang="en-US" altLang="zh-CN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= </a:t>
                </a:r>
                <a:r>
                  <a:rPr lang="zh-CN" altLang="en-US" sz="1600">
                    <a:solidFill>
                      <a:srgbClr val="000000"/>
                    </a:solidFill>
                    <a:latin typeface="FandolSong-Regular-Identity-H"/>
                    <a:ea typeface="FandolSong-Regular-Identity-H"/>
                  </a:rPr>
                  <a:t>供应商标称值</a:t>
                </a:r>
                <a:endParaRPr lang="zh-CN" altLang="en-US" sz="1600">
                  <a:solidFill>
                    <a:srgbClr val="000000"/>
                  </a:solidFill>
                  <a:latin typeface="FandolSong-Regular-Identity-H"/>
                  <a:ea typeface="FandolSong-Regular-Identity-H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785" y="3585528"/>
                <a:ext cx="5080000" cy="337185"/>
              </a:xfrm>
              <a:prstGeom prst="rect">
                <a:avLst/>
              </a:prstGeom>
              <a:blipFill rotWithShape="1">
                <a:blip r:embed="rId4"/>
                <a:stretch>
                  <a:fillRect t="-2919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/>
          <p:nvPr/>
        </p:nvGraphicFramePr>
        <p:xfrm>
          <a:off x="3982085" y="4201160"/>
          <a:ext cx="355790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397000" imgH="545465" progId="Equation.DSMT4">
                  <p:embed/>
                </p:oleObj>
              </mc:Choice>
              <mc:Fallback>
                <p:oleObj name="" r:id="rId5" imgW="1397000" imgH="545465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2085" y="4201160"/>
                        <a:ext cx="355790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建立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右尾检验的标准正态分布图_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55" y="1645285"/>
            <a:ext cx="6000002" cy="3600000"/>
          </a:xfrm>
          <a:prstGeom prst="rect">
            <a:avLst/>
          </a:prstGeom>
        </p:spPr>
      </p:pic>
      <p:pic>
        <p:nvPicPr>
          <p:cNvPr id="10" name="图片 9" descr="左尾检验的标准正态分布图_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20" y="1645285"/>
            <a:ext cx="5999593" cy="3600000"/>
          </a:xfrm>
          <a:prstGeom prst="rect">
            <a:avLst/>
          </a:prstGeom>
        </p:spPr>
      </p:pic>
      <p:sp>
        <p:nvSpPr>
          <p:cNvPr id="12" name="文本占位符 5"/>
          <p:cNvSpPr txBox="1"/>
          <p:nvPr/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单尾检验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rgbClr val="03617A"/>
                  </a:solidFill>
                </a:rPr>
                <a:t>问题</a:t>
              </a:r>
              <a:r>
                <a:rPr lang="en-US" altLang="zh-CN" dirty="0">
                  <a:solidFill>
                    <a:srgbClr val="03617A"/>
                  </a:solidFill>
                </a:rPr>
                <a:t>1——</a:t>
              </a:r>
              <a:r>
                <a:rPr lang="zh-CN" altLang="en-US" dirty="0">
                  <a:solidFill>
                    <a:srgbClr val="03617A"/>
                  </a:solidFill>
                </a:rPr>
                <a:t>模型</a:t>
              </a:r>
              <a:r>
                <a:rPr lang="zh-CN" altLang="en-US" dirty="0">
                  <a:solidFill>
                    <a:srgbClr val="03617A"/>
                  </a:solidFill>
                </a:rPr>
                <a:t>求解</a:t>
              </a:r>
              <a:endParaRPr lang="zh-CN" altLang="en-US" dirty="0">
                <a:solidFill>
                  <a:srgbClr val="03617A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890" y="2044700"/>
            <a:ext cx="8669020" cy="168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关于判断拆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不拆的</a:t>
            </a:r>
            <a:r>
              <a:rPr lang="zh-CN" altLang="en-US">
                <a:sym typeface="+mn-ea"/>
              </a:rPr>
              <a:t>判断：论文</a:t>
            </a:r>
            <a:r>
              <a:rPr lang="en-US" altLang="zh-CN">
                <a:sym typeface="+mn-ea"/>
              </a:rPr>
              <a:t>p14	</a:t>
            </a:r>
            <a:r>
              <a:rPr lang="zh-CN" altLang="en-US">
                <a:sym typeface="+mn-ea"/>
              </a:rPr>
              <a:t>公式</a:t>
            </a:r>
            <a:r>
              <a:rPr lang="en-US" altLang="zh-CN">
                <a:sym typeface="+mn-ea"/>
              </a:rPr>
              <a:t>15~17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只用于方案二，方案三</a:t>
            </a:r>
            <a:r>
              <a:rPr lang="zh-CN" altLang="en-US">
                <a:sym typeface="+mn-ea"/>
              </a:rPr>
              <a:t>没有使用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28240" y="1954530"/>
            <a:ext cx="711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成品的检验（企业检验、</a:t>
            </a:r>
            <a:r>
              <a:rPr lang="zh-CN" altLang="en-US">
                <a:sym typeface="+mn-ea"/>
              </a:rPr>
              <a:t>顾客检验）问题：论文</a:t>
            </a:r>
            <a:r>
              <a:rPr lang="en-US" altLang="zh-CN">
                <a:sym typeface="+mn-ea"/>
              </a:rPr>
              <a:t>p10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模型分析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/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4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模型简化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44240" y="19545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关于</a:t>
            </a:r>
            <a:r>
              <a:rPr lang="zh-CN" altLang="en-US">
                <a:sym typeface="+mn-ea"/>
              </a:rPr>
              <a:t>后验概率问题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282956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评阅要点：</a:t>
            </a:r>
            <a:endParaRPr lang="zh-CN" altLang="en-US"/>
          </a:p>
          <a:p>
            <a:r>
              <a:rPr lang="zh-CN" altLang="en-US"/>
              <a:t>同时需要注意的是</a:t>
            </a:r>
            <a:r>
              <a:rPr lang="zh-CN" altLang="en-US" b="1"/>
              <a:t>对于次品，拆下来的零件如果已经检测过的话，就不需要再检测。</a:t>
            </a:r>
            <a:r>
              <a:rPr lang="en-US" altLang="zh-CN" b="1"/>
              <a:t>(</a:t>
            </a:r>
            <a:r>
              <a:rPr lang="zh-CN" altLang="en-US" b="1"/>
              <a:t>方案二</a:t>
            </a:r>
            <a:r>
              <a:rPr lang="en-US" altLang="zh-CN" b="1"/>
              <a:t>)</a:t>
            </a:r>
            <a:endParaRPr lang="zh-CN" altLang="en-US"/>
          </a:p>
          <a:p>
            <a:r>
              <a:rPr lang="zh-CN" altLang="en-US"/>
              <a:t>拆下来的零件如果没有检测过，或者</a:t>
            </a:r>
            <a:r>
              <a:rPr lang="zh-CN" altLang="en-US" b="1"/>
              <a:t>假设不记录检测结果</a:t>
            </a:r>
            <a:r>
              <a:rPr lang="zh-CN" altLang="en-US"/>
              <a:t>，则需要重新计算拆下来的零件为次品的条件概率。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从零部件管理难度、成本等现实可行性</a:t>
            </a:r>
            <a:r>
              <a:rPr lang="zh-CN" altLang="en-US"/>
              <a:t>角度对比拉</a:t>
            </a:r>
            <a:r>
              <a:rPr lang="zh-CN" altLang="en-US"/>
              <a:t>踩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885" y="116633"/>
            <a:ext cx="11620755" cy="6696612"/>
            <a:chOff x="235885" y="116633"/>
            <a:chExt cx="11620755" cy="6696612"/>
          </a:xfrm>
        </p:grpSpPr>
        <p:grpSp>
          <p:nvGrpSpPr>
            <p:cNvPr id="3" name="组合 2"/>
            <p:cNvGrpSpPr/>
            <p:nvPr/>
          </p:nvGrpSpPr>
          <p:grpSpPr>
            <a:xfrm>
              <a:off x="335361" y="116633"/>
              <a:ext cx="629872" cy="612768"/>
              <a:chOff x="3070727" y="196457"/>
              <a:chExt cx="692047" cy="673255"/>
            </a:xfrm>
          </p:grpSpPr>
          <p:sp>
            <p:nvSpPr>
              <p:cNvPr id="13" name="平行四边形 12"/>
              <p:cNvSpPr/>
              <p:nvPr/>
            </p:nvSpPr>
            <p:spPr>
              <a:xfrm>
                <a:off x="3070727" y="196457"/>
                <a:ext cx="629587" cy="612775"/>
              </a:xfrm>
              <a:prstGeom prst="parallelogram">
                <a:avLst/>
              </a:prstGeom>
              <a:solidFill>
                <a:srgbClr val="03617A"/>
              </a:solidFill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>
                <a:off x="3133187" y="256937"/>
                <a:ext cx="629587" cy="612775"/>
              </a:xfrm>
              <a:prstGeom prst="parallelogram">
                <a:avLst/>
              </a:prstGeom>
              <a:noFill/>
              <a:ln w="25400" cap="flat" cmpd="sng" algn="ctr">
                <a:solidFill>
                  <a:srgbClr val="03617A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" name="直接连接符 3"/>
            <p:cNvCxnSpPr/>
            <p:nvPr/>
          </p:nvCxnSpPr>
          <p:spPr>
            <a:xfrm>
              <a:off x="367840" y="809674"/>
              <a:ext cx="11488800" cy="0"/>
            </a:xfrm>
            <a:prstGeom prst="line">
              <a:avLst/>
            </a:prstGeom>
            <a:noFill/>
            <a:ln w="9525" cap="flat" cmpd="sng" algn="ctr">
              <a:solidFill>
                <a:srgbClr val="03617A"/>
              </a:solidFill>
              <a:prstDash val="solid"/>
            </a:ln>
            <a:effectLst/>
          </p:spPr>
        </p:cxnSp>
        <p:sp>
          <p:nvSpPr>
            <p:cNvPr id="5" name="文本占位符 5"/>
            <p:cNvSpPr txBox="1"/>
            <p:nvPr/>
          </p:nvSpPr>
          <p:spPr>
            <a:xfrm>
              <a:off x="1127448" y="193957"/>
              <a:ext cx="7918898" cy="61277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问题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2——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探究性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3617A"/>
                  </a:solidFill>
                  <a:effectLst/>
                  <a:uLnTx/>
                  <a:uFillTx/>
                </a:rPr>
                <a:t>方案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617A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35885" y="6410629"/>
              <a:ext cx="2615973" cy="402616"/>
            </a:xfrm>
            <a:prstGeom prst="rect">
              <a:avLst/>
            </a:prstGeom>
          </p:spPr>
        </p:pic>
      </p:grpSp>
      <p:sp>
        <p:nvSpPr>
          <p:cNvPr id="36" name="圆角矩形 6"/>
          <p:cNvSpPr/>
          <p:nvPr>
            <p:custDataLst>
              <p:tags r:id="rId3"/>
            </p:custDataLst>
          </p:nvPr>
        </p:nvSpPr>
        <p:spPr>
          <a:xfrm>
            <a:off x="414020" y="1019175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3617A"/>
              </a:gs>
              <a:gs pos="95000">
                <a:srgbClr val="03617A">
                  <a:alpha val="0"/>
                </a:srgbClr>
              </a:gs>
              <a:gs pos="0">
                <a:srgbClr val="03617A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" t="13201" r="1106" b="17748"/>
          <a:stretch>
            <a:fillRect/>
          </a:stretch>
        </p:blipFill>
        <p:spPr>
          <a:xfrm>
            <a:off x="8625821" y="71345"/>
            <a:ext cx="3250672" cy="648297"/>
          </a:xfrm>
          <a:prstGeom prst="rect">
            <a:avLst/>
          </a:prstGeom>
        </p:spPr>
      </p:pic>
      <p:sp>
        <p:nvSpPr>
          <p:cNvPr id="12" name="文本占位符 5"/>
          <p:cNvSpPr txBox="1"/>
          <p:nvPr>
            <p:custDataLst>
              <p:tags r:id="rId5"/>
            </p:custDataLst>
          </p:nvPr>
        </p:nvSpPr>
        <p:spPr>
          <a:xfrm>
            <a:off x="622300" y="1052830"/>
            <a:ext cx="2096770" cy="461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探究性方案</a:t>
            </a:r>
            <a:r>
              <a:rPr lang="zh-CN" altLang="en-US" sz="2400" dirty="0">
                <a:solidFill>
                  <a:schemeClr val="bg1"/>
                </a:solidFill>
              </a:rPr>
              <a:t>一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92430" y="3139440"/>
            <a:ext cx="3177540" cy="494665"/>
            <a:chOff x="852" y="1805"/>
            <a:chExt cx="5004" cy="779"/>
          </a:xfrm>
        </p:grpSpPr>
        <p:sp>
          <p:nvSpPr>
            <p:cNvPr id="6" name="圆角矩形 6"/>
            <p:cNvSpPr/>
            <p:nvPr>
              <p:custDataLst>
                <p:tags r:id="rId7"/>
              </p:custDataLst>
            </p:nvPr>
          </p:nvSpPr>
          <p:spPr>
            <a:xfrm>
              <a:off x="852" y="1805"/>
              <a:ext cx="5004" cy="772"/>
            </a:xfrm>
            <a:prstGeom prst="roundRect">
              <a:avLst>
                <a:gd name="adj" fmla="val 37046"/>
              </a:avLst>
            </a:prstGeom>
            <a:gradFill>
              <a:gsLst>
                <a:gs pos="53000">
                  <a:srgbClr val="03617A"/>
                </a:gs>
                <a:gs pos="95000">
                  <a:srgbClr val="03617A">
                    <a:alpha val="0"/>
                  </a:srgbClr>
                </a:gs>
                <a:gs pos="0">
                  <a:srgbClr val="03617A"/>
                </a:gs>
              </a:gsLst>
              <a:lin ang="20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占位符 5"/>
            <p:cNvSpPr txBox="1"/>
            <p:nvPr>
              <p:custDataLst>
                <p:tags r:id="rId8"/>
              </p:custDataLst>
            </p:nvPr>
          </p:nvSpPr>
          <p:spPr>
            <a:xfrm>
              <a:off x="1180" y="1858"/>
              <a:ext cx="3302" cy="72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3200" b="1" kern="120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solidFill>
                    <a:schemeClr val="bg1"/>
                  </a:solidFill>
                </a:rPr>
                <a:t>探究性方案</a:t>
              </a:r>
              <a:r>
                <a:rPr lang="zh-CN" altLang="en-US" sz="2400" dirty="0">
                  <a:solidFill>
                    <a:schemeClr val="bg1"/>
                  </a:solidFill>
                </a:rPr>
                <a:t>二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9" name="表格 18"/>
          <p:cNvGraphicFramePr/>
          <p:nvPr/>
        </p:nvGraphicFramePr>
        <p:xfrm>
          <a:off x="1962785" y="3799205"/>
          <a:ext cx="940308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270"/>
                <a:gridCol w="2096452"/>
                <a:gridCol w="2096452"/>
                <a:gridCol w="2096452"/>
                <a:gridCol w="2096452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第一轮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由公式</a:t>
                      </a:r>
                      <a:r>
                        <a:rPr lang="en-US" altLang="zh-CN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决策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975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第二轮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第一轮拆解</a:t>
                      </a: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且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第一轮未检测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</a:t>
                      </a: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检测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第一轮拆解且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第一轮未检测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则</a:t>
                      </a: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检测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第一轮选择拆解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则考虑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不拆解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1790700" y="1680845"/>
          <a:ext cx="95751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9355"/>
                <a:gridCol w="2096452"/>
                <a:gridCol w="2096452"/>
                <a:gridCol w="2096452"/>
                <a:gridCol w="2096452"/>
              </a:tblGrid>
              <a:tr h="64008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只需考虑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一轮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零配件1是否检测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零配件2是否检测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成品是否检测 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不合格品是否拆解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640080">
                <a:tc vMerge="1"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考虑</a:t>
                      </a:r>
                      <a:endParaRPr lang="zh-CN" altLang="en-US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17.xml><?xml version="1.0" encoding="utf-8"?>
<p:tagLst xmlns:p="http://schemas.openxmlformats.org/presentationml/2006/main">
  <p:tag name="PA" val="v5.2.9"/>
</p:tagLst>
</file>

<file path=ppt/tags/tag18.xml><?xml version="1.0" encoding="utf-8"?>
<p:tagLst xmlns:p="http://schemas.openxmlformats.org/presentationml/2006/main">
  <p:tag name="PA" val="v5.2.9"/>
</p:tagLst>
</file>

<file path=ppt/tags/tag1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0.xml><?xml version="1.0" encoding="utf-8"?>
<p:tagLst xmlns:p="http://schemas.openxmlformats.org/presentationml/2006/main">
  <p:tag name="PA" val="v5.2.9"/>
</p:tagLst>
</file>

<file path=ppt/tags/tag21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26.xml><?xml version="1.0" encoding="utf-8"?>
<p:tagLst xmlns:p="http://schemas.openxmlformats.org/presentationml/2006/main">
  <p:tag name="PA" val="v5.2.9"/>
</p:tagLst>
</file>

<file path=ppt/tags/tag27.xml><?xml version="1.0" encoding="utf-8"?>
<p:tagLst xmlns:p="http://schemas.openxmlformats.org/presentationml/2006/main">
  <p:tag name="PA" val="v5.2.9"/>
</p:tagLst>
</file>

<file path=ppt/tags/tag28.xml><?xml version="1.0" encoding="utf-8"?>
<p:tagLst xmlns:p="http://schemas.openxmlformats.org/presentationml/2006/main">
  <p:tag name="PA" val="v5.2.9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30.xml><?xml version="1.0" encoding="utf-8"?>
<p:tagLst xmlns:p="http://schemas.openxmlformats.org/presentationml/2006/main">
  <p:tag name="PA" val="v5.2.9"/>
</p:tagLst>
</file>

<file path=ppt/tags/tag31.xml><?xml version="1.0" encoding="utf-8"?>
<p:tagLst xmlns:p="http://schemas.openxmlformats.org/presentationml/2006/main">
  <p:tag name="PA" val="v5.2.9"/>
</p:tagLst>
</file>

<file path=ppt/tags/tag32.xml><?xml version="1.0" encoding="utf-8"?>
<p:tagLst xmlns:p="http://schemas.openxmlformats.org/presentationml/2006/main">
  <p:tag name="PA" val="v5.2.9"/>
</p:tagLst>
</file>

<file path=ppt/tags/tag33.xml><?xml version="1.0" encoding="utf-8"?>
<p:tagLst xmlns:p="http://schemas.openxmlformats.org/presentationml/2006/main">
  <p:tag name="PA" val="v5.2.9"/>
</p:tagLst>
</file>

<file path=ppt/tags/tag34.xml><?xml version="1.0" encoding="utf-8"?>
<p:tagLst xmlns:p="http://schemas.openxmlformats.org/presentationml/2006/main">
  <p:tag name="PA" val="v5.2.9"/>
</p:tagLst>
</file>

<file path=ppt/tags/tag35.xml><?xml version="1.0" encoding="utf-8"?>
<p:tagLst xmlns:p="http://schemas.openxmlformats.org/presentationml/2006/main">
  <p:tag name="PA" val="v5.2.9"/>
</p:tagLst>
</file>

<file path=ppt/tags/tag36.xml><?xml version="1.0" encoding="utf-8"?>
<p:tagLst xmlns:p="http://schemas.openxmlformats.org/presentationml/2006/main">
  <p:tag name="PA" val="v5.2.9"/>
</p:tagLst>
</file>

<file path=ppt/tags/tag37.xml><?xml version="1.0" encoding="utf-8"?>
<p:tagLst xmlns:p="http://schemas.openxmlformats.org/presentationml/2006/main">
  <p:tag name="PA" val="v5.2.9"/>
</p:tagLst>
</file>

<file path=ppt/tags/tag38.xml><?xml version="1.0" encoding="utf-8"?>
<p:tagLst xmlns:p="http://schemas.openxmlformats.org/presentationml/2006/main">
  <p:tag name="PA" val="v5.2.9"/>
</p:tagLst>
</file>

<file path=ppt/tags/tag39.xml><?xml version="1.0" encoding="utf-8"?>
<p:tagLst xmlns:p="http://schemas.openxmlformats.org/presentationml/2006/main">
  <p:tag name="PA" val="v5.2.9"/>
</p:tagLst>
</file>

<file path=ppt/tags/tag4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4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2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3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4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7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8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49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5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2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3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4.xml><?xml version="1.0" encoding="utf-8"?>
<p:tagLst xmlns:p="http://schemas.openxmlformats.org/presentationml/2006/main">
  <p:tag name="KSO_WM_DIAGRAM_VIRTUALLY_FRAME" val="{&quot;height&quot;:293.45,&quot;left&quot;:30.9,&quot;top&quot;:80.25,&quot;width&quot;:795.1}"/>
</p:tagLst>
</file>

<file path=ppt/tags/tag5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6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7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8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59.xml><?xml version="1.0" encoding="utf-8"?>
<p:tagLst xmlns:p="http://schemas.openxmlformats.org/presentationml/2006/main">
  <p:tag name="TABLE_ENDDRAG_ORIGIN_RECT" val="472*177"/>
  <p:tag name="TABLE_ENDDRAG_RECT" val="67*301*472*177"/>
</p:tagLst>
</file>

<file path=ppt/tags/tag6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60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1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2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3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4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5.xml><?xml version="1.0" encoding="utf-8"?>
<p:tagLst xmlns:p="http://schemas.openxmlformats.org/presentationml/2006/main">
  <p:tag name="KSO_WM_DIAGRAM_VIRTUALLY_FRAME" val="{&quot;height&quot;:249.65,&quot;left&quot;:30.9,&quot;top&quot;:80.25,&quot;width&quot;:251.9}"/>
</p:tagLst>
</file>

<file path=ppt/tags/tag66.xml><?xml version="1.0" encoding="utf-8"?>
<p:tagLst xmlns:p="http://schemas.openxmlformats.org/presentationml/2006/main">
  <p:tag name="COMMONDATA" val="eyJoZGlkIjoiYmUzOTExNWFiZDM0ODEzNTEwYzg1N2FlODNlYTE3YmIifQ=="/>
  <p:tag name="commondata" val="eyJoZGlkIjoiYjJjOTQxYzhjODMyMDAzZmE0MDJkMWFkNmJlNDkwYTUifQ=="/>
</p:tagLst>
</file>

<file path=ppt/tags/tag7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8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ags/tag9.xml><?xml version="1.0" encoding="utf-8"?>
<p:tagLst xmlns:p="http://schemas.openxmlformats.org/presentationml/2006/main">
  <p:tag name="PA" val="v5.2.9"/>
  <p:tag name="KSO_WM_DIAGRAM_VIRTUALLY_FRAME" val="{&quot;height&quot;:313.4766929133858,&quot;left&quot;:475.0188188976378,&quot;top&quot;:118.59881889763778,&quot;width&quot;:451.19464566929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宽屏</PresentationFormat>
  <Paragraphs>263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宋体</vt:lpstr>
      <vt:lpstr>Wingdings</vt:lpstr>
      <vt:lpstr>Arial</vt:lpstr>
      <vt:lpstr>微软雅黑</vt:lpstr>
      <vt:lpstr>微软雅黑 Light</vt:lpstr>
      <vt:lpstr>Calibri</vt:lpstr>
      <vt:lpstr>Times New Roman</vt:lpstr>
      <vt:lpstr>瀹嬩綋</vt:lpstr>
      <vt:lpstr>Segoe Print</vt:lpstr>
      <vt:lpstr>FandolSong-Regular-Identity-H</vt:lpstr>
      <vt:lpstr>Cambria Math</vt:lpstr>
      <vt:lpstr>CMMI12</vt:lpstr>
      <vt:lpstr>Times New Roman</vt:lpstr>
      <vt:lpstr>Arial Unicode MS</vt:lpstr>
      <vt:lpstr>等线 Light</vt:lpstr>
      <vt:lpstr>等线</vt:lpstr>
      <vt:lpstr>FandolSong-Bold-Identity-H</vt:lpstr>
      <vt:lpstr>阿里巴巴普惠体 B</vt:lpstr>
      <vt:lpstr>CMR8</vt:lpstr>
      <vt:lpstr>CMMI8</vt:lpstr>
      <vt:lpstr>CMR12</vt:lpstr>
      <vt:lpstr>CMSY8</vt:lpstr>
      <vt:lpstr>CMSY10</vt:lpstr>
      <vt:lpstr>Office 主题​​</vt:lpstr>
      <vt:lpstr>Equation.DSMT4</vt:lpstr>
      <vt:lpstr>Equation.DSMT4</vt:lpstr>
      <vt:lpstr>Equation.KSEE3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Stardust</cp:lastModifiedBy>
  <cp:revision>143</cp:revision>
  <dcterms:created xsi:type="dcterms:W3CDTF">2020-08-02T00:46:00Z</dcterms:created>
  <dcterms:modified xsi:type="dcterms:W3CDTF">2024-09-24T13:10:02Z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F50B36434A544FFCA724A2F81F23EB8B_13</vt:lpwstr>
  </property>
  <property fmtid="{D5CDD505-2E9C-101B-9397-08002B2CF9AE}" pid="3" name="KSOProductBuildVer">
    <vt:lpwstr>2052-12.1.0.17857</vt:lpwstr>
  </property>
</Properties>
</file>