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3" r:id="rId6"/>
    <p:sldId id="348" r:id="rId7"/>
    <p:sldId id="259" r:id="rId8"/>
    <p:sldId id="300" r:id="rId9"/>
    <p:sldId id="345" r:id="rId10"/>
    <p:sldId id="346" r:id="rId11"/>
    <p:sldId id="303" r:id="rId12"/>
    <p:sldId id="317" r:id="rId13"/>
    <p:sldId id="318" r:id="rId14"/>
    <p:sldId id="312" r:id="rId15"/>
    <p:sldId id="315" r:id="rId16"/>
    <p:sldId id="313" r:id="rId17"/>
    <p:sldId id="316" r:id="rId18"/>
    <p:sldId id="314" r:id="rId19"/>
    <p:sldId id="347" r:id="rId20"/>
    <p:sldId id="332" r:id="rId21"/>
    <p:sldId id="333" r:id="rId22"/>
    <p:sldId id="305" r:id="rId23"/>
    <p:sldId id="306" r:id="rId24"/>
    <p:sldId id="338" r:id="rId25"/>
    <p:sldId id="308" r:id="rId26"/>
    <p:sldId id="309" r:id="rId27"/>
    <p:sldId id="311" r:id="rId28"/>
    <p:sldId id="302" r:id="rId29"/>
    <p:sldId id="278"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FAFAF"/>
    <a:srgbClr val="03617A"/>
    <a:srgbClr val="CDDFE4"/>
    <a:srgbClr val="327F93"/>
    <a:srgbClr val="005184"/>
    <a:srgbClr val="FFC000"/>
    <a:srgbClr val="7F7F7F"/>
    <a:srgbClr val="4E90A2"/>
    <a:srgbClr val="91B4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33" autoAdjust="0"/>
  </p:normalViewPr>
  <p:slideViewPr>
    <p:cSldViewPr snapToGrid="0">
      <p:cViewPr varScale="1">
        <p:scale>
          <a:sx n="109" d="100"/>
          <a:sy n="109" d="100"/>
        </p:scale>
        <p:origin x="10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74.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83B2E-8515-45B4-B1EB-8BE0937151D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6645A-EFFF-401F-8193-60E51DD191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16645A-EFFF-401F-8193-60E51DD1918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olidFill>
                  <a:srgbClr val="000000"/>
                </a:solidFill>
                <a:latin typeface="FandolSong-Bold-Identity-H"/>
                <a:ea typeface="FandolSong-Bold-Identity-H"/>
                <a:sym typeface="+mn-ea"/>
              </a:rPr>
              <a:t>基于马尔可夫决策过程与贝尔曼方程的最优决策模型</a:t>
            </a:r>
            <a:endParaRPr lang="zh-CN" altLang="en-US">
              <a:solidFill>
                <a:srgbClr val="000000"/>
              </a:solidFill>
              <a:latin typeface="FandolSong-Bold-Identity-H"/>
              <a:ea typeface="FandolSong-Bold-Identity-H"/>
            </a:endParaRPr>
          </a:p>
          <a:p>
            <a:r>
              <a:rPr lang="zh-CN" altLang="en-US">
                <a:solidFill>
                  <a:srgbClr val="000000"/>
                </a:solidFill>
                <a:latin typeface="FandolSong-Bold-Identity-H"/>
                <a:ea typeface="FandolSong-Bold-Identity-H"/>
                <a:sym typeface="+mn-ea"/>
              </a:rPr>
              <a:t>简单提一下模型、和问题的关系</a:t>
            </a:r>
            <a:r>
              <a:rPr lang="en-US" altLang="zh-CN">
                <a:solidFill>
                  <a:srgbClr val="000000"/>
                </a:solidFill>
                <a:latin typeface="FandolSong-Bold-Identity-H"/>
                <a:ea typeface="FandolSong-Bold-Identity-H"/>
                <a:sym typeface="+mn-ea"/>
              </a:rPr>
              <a:t> </a:t>
            </a:r>
            <a:r>
              <a:rPr lang="zh-CN" altLang="en-US">
                <a:solidFill>
                  <a:srgbClr val="000000"/>
                </a:solidFill>
                <a:latin typeface="FandolSong-Bold-Identity-H"/>
                <a:ea typeface="FandolSong-Bold-Identity-H"/>
                <a:sym typeface="+mn-ea"/>
              </a:rPr>
              <a:t>论文</a:t>
            </a:r>
            <a:r>
              <a:rPr lang="en-US" altLang="zh-CN">
                <a:solidFill>
                  <a:srgbClr val="000000"/>
                </a:solidFill>
                <a:latin typeface="FandolSong-Bold-Identity-H"/>
                <a:ea typeface="FandolSong-Bold-Identity-H"/>
                <a:sym typeface="+mn-ea"/>
              </a:rPr>
              <a:t>p14 </a:t>
            </a:r>
            <a:r>
              <a:rPr lang="zh-CN" altLang="en-US">
                <a:solidFill>
                  <a:srgbClr val="000000"/>
                </a:solidFill>
                <a:latin typeface="FandolSong-Bold-Identity-H"/>
                <a:ea typeface="宋体" panose="02010600030101010101" pitchFamily="2" charset="-122"/>
                <a:sym typeface="+mn-ea"/>
              </a:rPr>
              <a:t>（马尔可夫决策过程中，哪些是真的满足性质、哪些是做了近似）</a:t>
            </a:r>
            <a:endParaRPr lang="zh-CN" altLang="en-US">
              <a:solidFill>
                <a:srgbClr val="000000"/>
              </a:solidFill>
              <a:latin typeface="FandolSong-Bold-Identity-H"/>
              <a:ea typeface="FandolSong-Bold-Identity-H"/>
            </a:endParaRPr>
          </a:p>
          <a:p>
            <a:endParaRPr lang="zh-CN" altLang="en-US">
              <a:solidFill>
                <a:srgbClr val="000000"/>
              </a:solidFill>
              <a:latin typeface="FandolSong-Bold-Identity-H"/>
              <a:ea typeface="FandolSong-Bold-Identity-H"/>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lnSpc>
                <a:spcPct val="130000"/>
              </a:lnSpc>
            </a:pPr>
            <a:r>
              <a:rPr lang="en-US" altLang="zh-CN">
                <a:solidFill>
                  <a:srgbClr val="000000"/>
                </a:solidFill>
                <a:latin typeface="宋体" panose="02010600030101010101" pitchFamily="2" charset="-122"/>
                <a:ea typeface="宋体" panose="02010600030101010101" pitchFamily="2" charset="-122"/>
                <a:cs typeface="Cambria Math" panose="02040503050406030204" charset="0"/>
                <a:sym typeface="+mn-ea"/>
              </a:rPr>
              <a:t>  </a:t>
            </a:r>
            <a:r>
              <a:rPr lang="zh-CN" altLang="en-US">
                <a:solidFill>
                  <a:srgbClr val="000000"/>
                </a:solidFill>
                <a:latin typeface="Cambria Math" panose="02040503050406030204" charset="0"/>
                <a:ea typeface="FandolSong-Regular-Identity-H"/>
                <a:cs typeface="Cambria Math" panose="02040503050406030204" charset="0"/>
                <a:sym typeface="+mn-ea"/>
              </a:rPr>
              <a:t>使用</a:t>
            </a:r>
            <a:r>
              <a:rPr lang="zh-CN" altLang="en-US" b="1">
                <a:solidFill>
                  <a:srgbClr val="000000"/>
                </a:solidFill>
                <a:latin typeface="Cambria Math" panose="02040503050406030204" charset="0"/>
                <a:ea typeface="FandolSong-Bold-Identity-H"/>
                <a:cs typeface="Cambria Math" panose="02040503050406030204" charset="0"/>
                <a:sym typeface="+mn-ea"/>
              </a:rPr>
              <a:t>价值迭代法</a:t>
            </a:r>
            <a:r>
              <a:rPr lang="zh-CN" altLang="en-US">
                <a:solidFill>
                  <a:srgbClr val="000000"/>
                </a:solidFill>
                <a:latin typeface="Cambria Math" panose="02040503050406030204" charset="0"/>
                <a:ea typeface="FandolSong-Regular-Identity-H"/>
                <a:cs typeface="Cambria Math" panose="02040503050406030204" charset="0"/>
                <a:sym typeface="+mn-ea"/>
              </a:rPr>
              <a:t>求解上式贝尔曼方程。 </a:t>
            </a:r>
            <a:endParaRPr lang="zh-CN" altLang="en-US">
              <a:solidFill>
                <a:srgbClr val="000000"/>
              </a:solidFill>
              <a:latin typeface="Cambria Math" panose="02040503050406030204" charset="0"/>
              <a:ea typeface="FandolSong-Regular-Identity-H"/>
              <a:cs typeface="Cambria Math" panose="02040503050406030204" charset="0"/>
            </a:endParaRPr>
          </a:p>
          <a:p>
            <a:pPr>
              <a:lnSpc>
                <a:spcPct val="130000"/>
              </a:lnSpc>
            </a:pPr>
            <a:r>
              <a:rPr lang="en-US" altLang="zh-CN">
                <a:solidFill>
                  <a:srgbClr val="000000"/>
                </a:solidFill>
                <a:latin typeface="Cambria Math" panose="02040503050406030204" charset="0"/>
                <a:ea typeface="FandolSong-Regular-Identity-H"/>
                <a:cs typeface="Cambria Math" panose="02040503050406030204" charset="0"/>
                <a:sym typeface="+mn-ea"/>
              </a:rPr>
              <a:t>1. </a:t>
            </a:r>
            <a:r>
              <a:rPr lang="zh-CN" altLang="en-US">
                <a:solidFill>
                  <a:srgbClr val="000000"/>
                </a:solidFill>
                <a:latin typeface="Cambria Math" panose="02040503050406030204" charset="0"/>
                <a:ea typeface="FandolSong-Regular-Identity-H"/>
                <a:cs typeface="Cambria Math" panose="02040503050406030204" charset="0"/>
                <a:sym typeface="+mn-ea"/>
              </a:rPr>
              <a:t>初始化所有状态的值函数</a:t>
            </a:r>
            <a:r>
              <a:rPr lang="en-US" altLang="zh-CN" i="1">
                <a:solidFill>
                  <a:srgbClr val="000000"/>
                </a:solidFill>
                <a:latin typeface="Cambria Math" panose="02040503050406030204" charset="0"/>
                <a:ea typeface="CMMI12"/>
                <a:cs typeface="Cambria Math" panose="02040503050406030204" charset="0"/>
                <a:sym typeface="+mn-ea"/>
              </a:rPr>
              <a:t>V</a:t>
            </a:r>
            <a:r>
              <a:rPr lang="en-US" altLang="zh-CN" i="1" baseline="-25000">
                <a:solidFill>
                  <a:srgbClr val="000000"/>
                </a:solidFill>
                <a:latin typeface="Cambria Math" panose="02040503050406030204" charset="0"/>
                <a:ea typeface="CMR8"/>
                <a:cs typeface="Cambria Math" panose="02040503050406030204" charset="0"/>
                <a:sym typeface="+mn-ea"/>
              </a:rPr>
              <a:t>0</a:t>
            </a:r>
            <a:r>
              <a:rPr lang="en-US" altLang="zh-CN" i="1">
                <a:solidFill>
                  <a:srgbClr val="000000"/>
                </a:solidFill>
                <a:latin typeface="Cambria Math" panose="02040503050406030204" charset="0"/>
                <a:ea typeface="FandolSong-Regular-Identity-H"/>
                <a:cs typeface="Cambria Math" panose="02040503050406030204" charset="0"/>
                <a:sym typeface="+mn-ea"/>
              </a:rPr>
              <a:t>(S)</a:t>
            </a:r>
            <a:r>
              <a:rPr lang="zh-CN" altLang="en-US">
                <a:solidFill>
                  <a:srgbClr val="000000"/>
                </a:solidFill>
                <a:latin typeface="Cambria Math" panose="02040503050406030204" charset="0"/>
                <a:ea typeface="FandolSong-Regular-Identity-H"/>
                <a:cs typeface="Cambria Math" panose="02040503050406030204" charset="0"/>
                <a:sym typeface="+mn-ea"/>
              </a:rPr>
              <a:t>为</a:t>
            </a:r>
            <a:r>
              <a:rPr lang="en-US" altLang="zh-CN">
                <a:solidFill>
                  <a:srgbClr val="000000"/>
                </a:solidFill>
                <a:latin typeface="Cambria Math" panose="02040503050406030204" charset="0"/>
                <a:ea typeface="Times New Roman" panose="02020603050405020304"/>
                <a:cs typeface="Cambria Math" panose="02040503050406030204" charset="0"/>
                <a:sym typeface="+mn-ea"/>
              </a:rPr>
              <a:t>0</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a:t>
            </a:r>
            <a:endParaRPr lang="en-US" altLang="zh-CN">
              <a:solidFill>
                <a:srgbClr val="000000"/>
              </a:solidFill>
              <a:latin typeface="Cambria Math" panose="02040503050406030204" charset="0"/>
              <a:ea typeface="Times New Roman" panose="02020603050405020304"/>
              <a:cs typeface="Cambria Math" panose="02040503050406030204" charset="0"/>
            </a:endParaRPr>
          </a:p>
          <a:p>
            <a:pPr>
              <a:lnSpc>
                <a:spcPct val="130000"/>
              </a:lnSpc>
            </a:pPr>
            <a:r>
              <a:rPr lang="en-US" altLang="zh-CN">
                <a:solidFill>
                  <a:srgbClr val="000000"/>
                </a:solidFill>
                <a:latin typeface="Cambria Math" panose="02040503050406030204" charset="0"/>
                <a:ea typeface="Times New Roman" panose="02020603050405020304"/>
                <a:cs typeface="Cambria Math" panose="02040503050406030204" charset="0"/>
                <a:sym typeface="+mn-ea"/>
              </a:rPr>
              <a:t>2. </a:t>
            </a:r>
            <a:r>
              <a:rPr lang="zh-CN" altLang="en-US">
                <a:solidFill>
                  <a:srgbClr val="000000"/>
                </a:solidFill>
                <a:latin typeface="Cambria Math" panose="02040503050406030204" charset="0"/>
                <a:ea typeface="FandolSong-Regular-Identity-H"/>
                <a:cs typeface="Cambria Math" panose="02040503050406030204" charset="0"/>
                <a:sym typeface="+mn-ea"/>
              </a:rPr>
              <a:t>对于每个状态，计算采取不同动作</a:t>
            </a:r>
            <a:r>
              <a:rPr lang="en-US" altLang="zh-CN" i="1">
                <a:solidFill>
                  <a:srgbClr val="000000"/>
                </a:solidFill>
                <a:latin typeface="Cambria Math" panose="02040503050406030204" charset="0"/>
                <a:ea typeface="CMMI12"/>
                <a:cs typeface="Cambria Math" panose="02040503050406030204" charset="0"/>
                <a:sym typeface="+mn-ea"/>
              </a:rPr>
              <a:t>A </a:t>
            </a:r>
            <a:r>
              <a:rPr lang="zh-CN" altLang="en-US">
                <a:solidFill>
                  <a:srgbClr val="000000"/>
                </a:solidFill>
                <a:latin typeface="Cambria Math" panose="02040503050406030204" charset="0"/>
                <a:ea typeface="FandolSong-Regular-Identity-H"/>
                <a:cs typeface="Cambria Math" panose="02040503050406030204" charset="0"/>
                <a:sym typeface="+mn-ea"/>
              </a:rPr>
              <a:t>后的成本</a:t>
            </a:r>
            <a:r>
              <a:rPr lang="en-US" altLang="zh-CN" i="1">
                <a:solidFill>
                  <a:srgbClr val="000000"/>
                </a:solidFill>
                <a:latin typeface="Cambria Math" panose="02040503050406030204" charset="0"/>
                <a:ea typeface="FandolSong-Regular-Identity-H"/>
                <a:cs typeface="Cambria Math" panose="02040503050406030204" charset="0"/>
                <a:sym typeface="+mn-ea"/>
              </a:rPr>
              <a:t>C</a:t>
            </a:r>
            <a:r>
              <a:rPr lang="en-US" altLang="zh-CN" i="1">
                <a:solidFill>
                  <a:srgbClr val="000000"/>
                </a:solidFill>
                <a:latin typeface="Cambria Math" panose="02040503050406030204" charset="0"/>
                <a:ea typeface="Times New Roman" panose="02020603050405020304"/>
                <a:cs typeface="Cambria Math" panose="02040503050406030204" charset="0"/>
                <a:sym typeface="+mn-ea"/>
              </a:rPr>
              <a:t>(S,A)</a:t>
            </a:r>
            <a:r>
              <a:rPr lang="zh-CN" altLang="en-US">
                <a:solidFill>
                  <a:srgbClr val="000000"/>
                </a:solidFill>
                <a:latin typeface="Cambria Math" panose="02040503050406030204" charset="0"/>
                <a:ea typeface="FandolSong-Regular-Identity-H"/>
                <a:cs typeface="Cambria Math" panose="02040503050406030204" charset="0"/>
                <a:sym typeface="+mn-ea"/>
              </a:rPr>
              <a:t>，再根据状态转移概率</a:t>
            </a:r>
            <a:r>
              <a:rPr lang="en-US" altLang="zh-CN" i="1">
                <a:solidFill>
                  <a:srgbClr val="000000"/>
                </a:solidFill>
                <a:latin typeface="Cambria Math" panose="02040503050406030204" charset="0"/>
                <a:ea typeface="CMMI12"/>
                <a:cs typeface="Cambria Math" panose="02040503050406030204" charset="0"/>
                <a:sym typeface="+mn-ea"/>
              </a:rPr>
              <a:t>P</a:t>
            </a:r>
            <a:r>
              <a:rPr lang="en-US" altLang="zh-CN">
                <a:solidFill>
                  <a:srgbClr val="000000"/>
                </a:solidFill>
                <a:latin typeface="Cambria Math" panose="02040503050406030204" charset="0"/>
                <a:ea typeface="CMR12"/>
                <a:cs typeface="Cambria Math" panose="02040503050406030204" charset="0"/>
                <a:sym typeface="+mn-ea"/>
              </a:rPr>
              <a:t>(</a:t>
            </a:r>
            <a:r>
              <a:rPr lang="en-US" altLang="zh-CN" i="1">
                <a:solidFill>
                  <a:srgbClr val="000000"/>
                </a:solidFill>
                <a:latin typeface="Cambria Math" panose="02040503050406030204" charset="0"/>
                <a:ea typeface="CMMI12"/>
                <a:cs typeface="Cambria Math" panose="02040503050406030204" charset="0"/>
                <a:sym typeface="+mn-ea"/>
              </a:rPr>
              <a:t>S’ </a:t>
            </a:r>
            <a:r>
              <a:rPr lang="en-US" altLang="zh-CN" i="1">
                <a:solidFill>
                  <a:srgbClr val="000000"/>
                </a:solidFill>
                <a:latin typeface="Cambria Math" panose="02040503050406030204" charset="0"/>
                <a:ea typeface="CMSY10"/>
                <a:cs typeface="Cambria Math" panose="02040503050406030204" charset="0"/>
                <a:sym typeface="+mn-ea"/>
              </a:rPr>
              <a:t>| </a:t>
            </a:r>
            <a:r>
              <a:rPr lang="en-US" altLang="zh-CN" i="1">
                <a:solidFill>
                  <a:srgbClr val="000000"/>
                </a:solidFill>
                <a:latin typeface="Cambria Math" panose="02040503050406030204" charset="0"/>
                <a:ea typeface="CMMI12"/>
                <a:cs typeface="Cambria Math" panose="02040503050406030204" charset="0"/>
                <a:sym typeface="+mn-ea"/>
              </a:rPr>
              <a:t>S, a</a:t>
            </a:r>
            <a:r>
              <a:rPr lang="en-US" altLang="zh-CN" i="1">
                <a:solidFill>
                  <a:srgbClr val="000000"/>
                </a:solidFill>
                <a:latin typeface="Cambria Math" panose="02040503050406030204" charset="0"/>
                <a:ea typeface="CMR12"/>
                <a:cs typeface="Cambria Math" panose="02040503050406030204" charset="0"/>
                <a:sym typeface="+mn-ea"/>
              </a:rPr>
              <a:t>)</a:t>
            </a:r>
            <a:r>
              <a:rPr lang="en-US" altLang="zh-CN">
                <a:solidFill>
                  <a:srgbClr val="000000"/>
                </a:solidFill>
                <a:latin typeface="Cambria Math" panose="02040503050406030204" charset="0"/>
                <a:ea typeface="CMR12"/>
                <a:cs typeface="Cambria Math" panose="02040503050406030204" charset="0"/>
                <a:sym typeface="+mn-ea"/>
              </a:rPr>
              <a:t> </a:t>
            </a:r>
            <a:r>
              <a:rPr lang="zh-CN" altLang="en-US">
                <a:solidFill>
                  <a:srgbClr val="000000"/>
                </a:solidFill>
                <a:latin typeface="Cambria Math" panose="02040503050406030204" charset="0"/>
                <a:ea typeface="FandolSong-Regular-Identity-H"/>
                <a:cs typeface="Cambria Math" panose="02040503050406030204" charset="0"/>
                <a:sym typeface="+mn-ea"/>
              </a:rPr>
              <a:t>与将要跳转到的状态对应值函数 </a:t>
            </a:r>
            <a:r>
              <a:rPr lang="en-US" altLang="zh-CN" i="1">
                <a:solidFill>
                  <a:srgbClr val="000000"/>
                </a:solidFill>
                <a:latin typeface="Cambria Math" panose="02040503050406030204" charset="0"/>
                <a:ea typeface="CMMI12"/>
                <a:cs typeface="Cambria Math" panose="02040503050406030204" charset="0"/>
                <a:sym typeface="+mn-ea"/>
              </a:rPr>
              <a:t>V</a:t>
            </a:r>
            <a:r>
              <a:rPr lang="en-US" altLang="zh-CN" i="1">
                <a:solidFill>
                  <a:srgbClr val="000000"/>
                </a:solidFill>
                <a:latin typeface="Cambria Math" panose="02040503050406030204" charset="0"/>
                <a:ea typeface="CMMI12"/>
                <a:cs typeface="Cambria Math" panose="02040503050406030204" charset="0"/>
                <a:sym typeface="+mn-ea"/>
              </a:rPr>
              <a:t>(</a:t>
            </a:r>
            <a:r>
              <a:rPr lang="en-US" altLang="zh-CN" i="1">
                <a:solidFill>
                  <a:srgbClr val="000000"/>
                </a:solidFill>
                <a:latin typeface="Cambria Math" panose="02040503050406030204" charset="0"/>
                <a:ea typeface="CMMI12"/>
                <a:cs typeface="Cambria Math" panose="02040503050406030204" charset="0"/>
                <a:sym typeface="+mn-ea"/>
              </a:rPr>
              <a:t>S’ )</a:t>
            </a:r>
            <a:r>
              <a:rPr lang="zh-CN" altLang="en-US">
                <a:solidFill>
                  <a:srgbClr val="000000"/>
                </a:solidFill>
                <a:latin typeface="Cambria Math" panose="02040503050406030204" charset="0"/>
                <a:ea typeface="FandolSong-Regular-Identity-H"/>
                <a:cs typeface="Cambria Math" panose="02040503050406030204" charset="0"/>
                <a:sym typeface="+mn-ea"/>
              </a:rPr>
              <a:t>，计算跳转到未来状态</a:t>
            </a:r>
            <a:r>
              <a:rPr lang="en-US" altLang="zh-CN" i="1">
                <a:solidFill>
                  <a:srgbClr val="000000"/>
                </a:solidFill>
                <a:latin typeface="Cambria Math" panose="02040503050406030204" charset="0"/>
                <a:ea typeface="CMMI12"/>
                <a:cs typeface="Cambria Math" panose="02040503050406030204" charset="0"/>
                <a:sym typeface="+mn-ea"/>
              </a:rPr>
              <a:t>S</a:t>
            </a:r>
            <a:r>
              <a:rPr lang="en-US" altLang="zh-CN" i="1">
                <a:solidFill>
                  <a:srgbClr val="000000"/>
                </a:solidFill>
                <a:latin typeface="Cambria Math" panose="02040503050406030204" charset="0"/>
                <a:ea typeface="CMMI12"/>
                <a:cs typeface="Cambria Math" panose="02040503050406030204" charset="0"/>
                <a:sym typeface="+mn-ea"/>
              </a:rPr>
              <a:t>’ </a:t>
            </a:r>
            <a:r>
              <a:rPr lang="zh-CN" altLang="en-US">
                <a:solidFill>
                  <a:srgbClr val="000000"/>
                </a:solidFill>
                <a:latin typeface="Cambria Math" panose="02040503050406030204" charset="0"/>
                <a:ea typeface="FandolSong-Regular-Identity-H"/>
                <a:cs typeface="Cambria Math" panose="02040503050406030204" charset="0"/>
                <a:sym typeface="+mn-ea"/>
              </a:rPr>
              <a:t>的期望成本。</a:t>
            </a:r>
            <a:endParaRPr lang="zh-CN" altLang="en-US">
              <a:solidFill>
                <a:srgbClr val="000000"/>
              </a:solidFill>
              <a:latin typeface="Cambria Math" panose="02040503050406030204" charset="0"/>
              <a:ea typeface="FandolSong-Regular-Identity-H"/>
              <a:cs typeface="Cambria Math" panose="02040503050406030204" charset="0"/>
            </a:endParaRPr>
          </a:p>
          <a:p>
            <a:pPr>
              <a:lnSpc>
                <a:spcPct val="130000"/>
              </a:lnSpc>
            </a:pPr>
            <a:r>
              <a:rPr lang="en-US" altLang="zh-CN">
                <a:solidFill>
                  <a:srgbClr val="000000"/>
                </a:solidFill>
                <a:latin typeface="Cambria Math" panose="02040503050406030204" charset="0"/>
                <a:ea typeface="FandolSong-Regular-Identity-H"/>
                <a:cs typeface="Cambria Math" panose="02040503050406030204" charset="0"/>
                <a:sym typeface="+mn-ea"/>
              </a:rPr>
              <a:t>3. </a:t>
            </a:r>
            <a:r>
              <a:rPr lang="zh-CN" altLang="en-US">
                <a:solidFill>
                  <a:srgbClr val="000000"/>
                </a:solidFill>
                <a:latin typeface="Cambria Math" panose="02040503050406030204" charset="0"/>
                <a:ea typeface="FandolSong-Regular-Identity-H"/>
                <a:cs typeface="Cambria Math" panose="02040503050406030204" charset="0"/>
                <a:sym typeface="+mn-ea"/>
              </a:rPr>
              <a:t>针对状态</a:t>
            </a:r>
            <a:r>
              <a:rPr lang="en-US" altLang="zh-CN" i="1">
                <a:solidFill>
                  <a:srgbClr val="000000"/>
                </a:solidFill>
                <a:latin typeface="Cambria Math" panose="02040503050406030204" charset="0"/>
                <a:ea typeface="CMMI12"/>
                <a:cs typeface="Cambria Math" panose="02040503050406030204" charset="0"/>
                <a:sym typeface="+mn-ea"/>
              </a:rPr>
              <a:t>S </a:t>
            </a:r>
            <a:r>
              <a:rPr lang="zh-CN" altLang="en-US">
                <a:solidFill>
                  <a:srgbClr val="000000"/>
                </a:solidFill>
                <a:latin typeface="Cambria Math" panose="02040503050406030204" charset="0"/>
                <a:ea typeface="FandolSong-Regular-Identity-H"/>
                <a:cs typeface="Cambria Math" panose="02040503050406030204" charset="0"/>
                <a:sym typeface="+mn-ea"/>
              </a:rPr>
              <a:t>所有可能的动作，选择使得总成本最小的动作 </a:t>
            </a:r>
            <a:r>
              <a:rPr lang="en-US" altLang="zh-CN" i="1">
                <a:solidFill>
                  <a:srgbClr val="000000"/>
                </a:solidFill>
                <a:latin typeface="Cambria Math" panose="02040503050406030204" charset="0"/>
                <a:ea typeface="CMMI12"/>
                <a:cs typeface="Cambria Math" panose="02040503050406030204" charset="0"/>
                <a:sym typeface="+mn-ea"/>
              </a:rPr>
              <a:t>A </a:t>
            </a:r>
            <a:r>
              <a:rPr lang="zh-CN" altLang="en-US">
                <a:solidFill>
                  <a:srgbClr val="000000"/>
                </a:solidFill>
                <a:latin typeface="Cambria Math" panose="02040503050406030204" charset="0"/>
                <a:ea typeface="FandolSong-Regular-Identity-H"/>
                <a:cs typeface="Cambria Math" panose="02040503050406030204" charset="0"/>
                <a:sym typeface="+mn-ea"/>
              </a:rPr>
              <a:t>进行跳转，并更新值函数。 </a:t>
            </a:r>
            <a:endParaRPr lang="zh-CN" altLang="en-US">
              <a:solidFill>
                <a:srgbClr val="000000"/>
              </a:solidFill>
              <a:latin typeface="Cambria Math" panose="02040503050406030204" charset="0"/>
              <a:ea typeface="FandolSong-Regular-Identity-H"/>
              <a:cs typeface="Cambria Math" panose="02040503050406030204" charset="0"/>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为了保持前后工序求解过程的一致性，本文需要求解拼接得到的半成品的次品率和其预</a:t>
            </a:r>
            <a:endParaRPr lang="zh-CN" altLang="en-US"/>
          </a:p>
          <a:p>
            <a:r>
              <a:rPr lang="zh-CN" altLang="en-US"/>
              <a:t>期单价，使其符合零配件具有次品率和购买成本的特征，从而能够作为零配件纳入下一</a:t>
            </a:r>
            <a:endParaRPr lang="zh-CN" altLang="en-US"/>
          </a:p>
          <a:p>
            <a:r>
              <a:rPr lang="zh-CN" altLang="en-US"/>
              <a:t>道生产工序迭代。</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5CEFABE-C0C0-4CA4-BC17-FB88BCC746B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12FE33-6ED8-4310-A249-8F4F5516388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EFABE-C0C0-4CA4-BC17-FB88BCC746B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2FE33-6ED8-4310-A249-8F4F5516388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7.xml"/><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8.xml"/><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image" Target="../media/image8.png"/><Relationship Id="rId3" Type="http://schemas.openxmlformats.org/officeDocument/2006/relationships/tags" Target="../tags/tag49.xml"/><Relationship Id="rId2" Type="http://schemas.microsoft.com/office/2007/relationships/hdphoto" Target="../media/image10.wdp"/><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1.xml"/><Relationship Id="rId7" Type="http://schemas.openxmlformats.org/officeDocument/2006/relationships/image" Target="../media/image17.wmf"/><Relationship Id="rId6" Type="http://schemas.openxmlformats.org/officeDocument/2006/relationships/oleObject" Target="../embeddings/oleObject3.bin"/><Relationship Id="rId5" Type="http://schemas.openxmlformats.org/officeDocument/2006/relationships/tags" Target="../tags/tag55.xml"/><Relationship Id="rId4" Type="http://schemas.openxmlformats.org/officeDocument/2006/relationships/image" Target="../media/image8.png"/><Relationship Id="rId3" Type="http://schemas.openxmlformats.org/officeDocument/2006/relationships/tags" Target="../tags/tag54.xml"/><Relationship Id="rId2" Type="http://schemas.microsoft.com/office/2007/relationships/hdphoto" Target="../media/image10.wdp"/><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7.xml"/><Relationship Id="rId5" Type="http://schemas.openxmlformats.org/officeDocument/2006/relationships/image" Target="../media/image8.png"/><Relationship Id="rId4" Type="http://schemas.openxmlformats.org/officeDocument/2006/relationships/tags" Target="../tags/tag56.xml"/><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image" Target="../media/image8.png"/><Relationship Id="rId3" Type="http://schemas.openxmlformats.org/officeDocument/2006/relationships/tags" Target="../tags/tag58.xml"/><Relationship Id="rId2" Type="http://schemas.microsoft.com/office/2007/relationships/hdphoto" Target="../media/image10.wdp"/><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62.xml"/><Relationship Id="rId5" Type="http://schemas.openxmlformats.org/officeDocument/2006/relationships/image" Target="../media/image8.png"/><Relationship Id="rId4" Type="http://schemas.openxmlformats.org/officeDocument/2006/relationships/tags" Target="../tags/tag61.xml"/><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oleObject" Target="../embeddings/oleObject4.bin"/><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image" Target="../media/image8.png"/><Relationship Id="rId4" Type="http://schemas.microsoft.com/office/2007/relationships/hdphoto" Target="../media/image10.wdp"/><Relationship Id="rId3" Type="http://schemas.openxmlformats.org/officeDocument/2006/relationships/image" Target="../media/image9.png"/><Relationship Id="rId2" Type="http://schemas.openxmlformats.org/officeDocument/2006/relationships/image" Target="../media/image20.png"/><Relationship Id="rId12" Type="http://schemas.openxmlformats.org/officeDocument/2006/relationships/vmlDrawing" Target="../drawings/vmlDrawing4.vml"/><Relationship Id="rId11" Type="http://schemas.openxmlformats.org/officeDocument/2006/relationships/slideLayout" Target="../slideLayouts/slideLayout1.xml"/><Relationship Id="rId10" Type="http://schemas.openxmlformats.org/officeDocument/2006/relationships/tags" Target="../tags/tag65.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media/image23.png"/><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8.png"/><Relationship Id="rId3" Type="http://schemas.microsoft.com/office/2007/relationships/hdphoto" Target="../media/image10.wdp"/><Relationship Id="rId2" Type="http://schemas.openxmlformats.org/officeDocument/2006/relationships/image" Target="../media/image9.png"/><Relationship Id="rId17" Type="http://schemas.openxmlformats.org/officeDocument/2006/relationships/notesSlide" Target="../notesSlides/notesSlide4.xml"/><Relationship Id="rId16" Type="http://schemas.openxmlformats.org/officeDocument/2006/relationships/vmlDrawing" Target="../drawings/vmlDrawing5.vml"/><Relationship Id="rId15" Type="http://schemas.openxmlformats.org/officeDocument/2006/relationships/slideLayout" Target="../slideLayouts/slideLayout1.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image" Target="../media/image2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5" Type="http://schemas.openxmlformats.org/officeDocument/2006/relationships/slideLayout" Target="../slideLayouts/slideLayout1.xml"/><Relationship Id="rId44" Type="http://schemas.openxmlformats.org/officeDocument/2006/relationships/image" Target="../media/image8.png"/><Relationship Id="rId43" Type="http://schemas.openxmlformats.org/officeDocument/2006/relationships/image" Target="../media/image4.png"/><Relationship Id="rId42" Type="http://schemas.openxmlformats.org/officeDocument/2006/relationships/tags" Target="../tags/tag39.xml"/><Relationship Id="rId41" Type="http://schemas.openxmlformats.org/officeDocument/2006/relationships/tags" Target="../tags/tag38.xml"/><Relationship Id="rId40" Type="http://schemas.openxmlformats.org/officeDocument/2006/relationships/tags" Target="../tags/tag37.xml"/><Relationship Id="rId4" Type="http://schemas.openxmlformats.org/officeDocument/2006/relationships/image" Target="../media/image3.png"/><Relationship Id="rId39" Type="http://schemas.openxmlformats.org/officeDocument/2006/relationships/tags" Target="../tags/tag36.xml"/><Relationship Id="rId38" Type="http://schemas.openxmlformats.org/officeDocument/2006/relationships/tags" Target="../tags/tag35.xml"/><Relationship Id="rId37" Type="http://schemas.openxmlformats.org/officeDocument/2006/relationships/tags" Target="../tags/tag34.xml"/><Relationship Id="rId36" Type="http://schemas.openxmlformats.org/officeDocument/2006/relationships/tags" Target="../tags/tag33.xml"/><Relationship Id="rId35" Type="http://schemas.openxmlformats.org/officeDocument/2006/relationships/tags" Target="../tags/tag32.xml"/><Relationship Id="rId34" Type="http://schemas.openxmlformats.org/officeDocument/2006/relationships/tags" Target="../tags/tag31.xml"/><Relationship Id="rId33" Type="http://schemas.openxmlformats.org/officeDocument/2006/relationships/tags" Target="../tags/tag30.xml"/><Relationship Id="rId32" Type="http://schemas.openxmlformats.org/officeDocument/2006/relationships/tags" Target="../tags/tag29.xml"/><Relationship Id="rId31" Type="http://schemas.openxmlformats.org/officeDocument/2006/relationships/tags" Target="../tags/tag28.xml"/><Relationship Id="rId30" Type="http://schemas.openxmlformats.org/officeDocument/2006/relationships/tags" Target="../tags/tag27.xml"/><Relationship Id="rId3" Type="http://schemas.openxmlformats.org/officeDocument/2006/relationships/tags" Target="../tags/tag1.xml"/><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tags" Target="../tags/tag20.xml"/><Relationship Id="rId22" Type="http://schemas.openxmlformats.org/officeDocument/2006/relationships/tags" Target="../tags/tag19.xml"/><Relationship Id="rId21" Type="http://schemas.openxmlformats.org/officeDocument/2006/relationships/tags" Target="../tags/tag18.xml"/><Relationship Id="rId20" Type="http://schemas.openxmlformats.org/officeDocument/2006/relationships/tags" Target="../tags/tag17.xml"/><Relationship Id="rId2" Type="http://schemas.openxmlformats.org/officeDocument/2006/relationships/image" Target="../media/image7.jpeg"/><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microsoft.com/office/2007/relationships/hdphoto" Target="../media/image10.wdp"/><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png"/><Relationship Id="rId4" Type="http://schemas.microsoft.com/office/2007/relationships/hdphoto" Target="../media/image10.wdp"/><Relationship Id="rId3" Type="http://schemas.openxmlformats.org/officeDocument/2006/relationships/image" Target="../media/image9.png"/><Relationship Id="rId2" Type="http://schemas.openxmlformats.org/officeDocument/2006/relationships/image" Target="../media/image31.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11.png"/><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1.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3.png"/><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image" Target="../media/image15.png"/><Relationship Id="rId7" Type="http://schemas.openxmlformats.org/officeDocument/2006/relationships/tags" Target="../tags/tag41.xml"/><Relationship Id="rId6" Type="http://schemas.openxmlformats.org/officeDocument/2006/relationships/image" Target="../media/image14.png"/><Relationship Id="rId5" Type="http://schemas.openxmlformats.org/officeDocument/2006/relationships/tags" Target="../tags/tag40.xml"/><Relationship Id="rId4" Type="http://schemas.openxmlformats.org/officeDocument/2006/relationships/image" Target="../media/image8.png"/><Relationship Id="rId3" Type="http://schemas.microsoft.com/office/2007/relationships/hdphoto" Target="../media/image10.wdp"/><Relationship Id="rId2" Type="http://schemas.openxmlformats.org/officeDocument/2006/relationships/image" Target="../media/image9.png"/><Relationship Id="rId11" Type="http://schemas.openxmlformats.org/officeDocument/2006/relationships/slideLayout" Target="../slideLayouts/slideLayout1.xml"/><Relationship Id="rId10" Type="http://schemas.openxmlformats.org/officeDocument/2006/relationships/tags" Target="../tags/tag4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8.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44.xml"/><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5.xml"/><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6.xml"/><Relationship Id="rId3" Type="http://schemas.openxmlformats.org/officeDocument/2006/relationships/image" Target="../media/image8.png"/><Relationship Id="rId2" Type="http://schemas.microsoft.com/office/2007/relationships/hdphoto" Target="../media/image10.wdp"/><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t="13239" b="44994"/>
          <a:stretch>
            <a:fillRect/>
          </a:stretch>
        </p:blipFill>
        <p:spPr>
          <a:xfrm>
            <a:off x="0" y="2107758"/>
            <a:ext cx="12192000" cy="3023424"/>
          </a:xfrm>
          <a:prstGeom prst="rect">
            <a:avLst/>
          </a:prstGeom>
        </p:spPr>
      </p:pic>
      <p:sp>
        <p:nvSpPr>
          <p:cNvPr id="6" name="矩形 5"/>
          <p:cNvSpPr/>
          <p:nvPr/>
        </p:nvSpPr>
        <p:spPr>
          <a:xfrm>
            <a:off x="-1" y="2107758"/>
            <a:ext cx="12192001" cy="3023424"/>
          </a:xfrm>
          <a:prstGeom prst="rect">
            <a:avLst/>
          </a:prstGeom>
          <a:gradFill>
            <a:gsLst>
              <a:gs pos="0">
                <a:srgbClr val="03617A">
                  <a:alpha val="80000"/>
                </a:srgbClr>
              </a:gs>
              <a:gs pos="100000">
                <a:srgbClr val="03617A">
                  <a:alpha val="90000"/>
                </a:srgbClr>
              </a:gs>
            </a:gsLst>
            <a:lin ang="5400000" scaled="1"/>
          </a:gradFill>
          <a:ln w="12700" cap="flat" cmpd="sng" algn="ctr">
            <a:noFill/>
            <a:prstDash val="solid"/>
            <a:miter lim="800000"/>
          </a:ln>
          <a:effectLst/>
        </p:spPr>
        <p:txBody>
          <a:bodyPr rtlCol="0" anchor="ctr"/>
          <a:lstStyle/>
          <a:p>
            <a:pPr algn="ctr">
              <a:defRPr/>
            </a:pPr>
            <a:endParaRPr lang="zh-CN" altLang="en-US" kern="0" dirty="0">
              <a:solidFill>
                <a:srgbClr val="FFFFFF"/>
              </a:solidFill>
              <a:latin typeface="Arial" panose="020B0604020202020204"/>
              <a:ea typeface="微软雅黑" panose="020B0503020204020204" charset="-122"/>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956546" y="903520"/>
            <a:ext cx="8352046" cy="7298221"/>
          </a:xfrm>
          <a:prstGeom prst="rect">
            <a:avLst/>
          </a:prstGeom>
        </p:spPr>
      </p:pic>
      <p:grpSp>
        <p:nvGrpSpPr>
          <p:cNvPr id="7" name="组合 6"/>
          <p:cNvGrpSpPr/>
          <p:nvPr/>
        </p:nvGrpSpPr>
        <p:grpSpPr>
          <a:xfrm>
            <a:off x="3024243" y="6029178"/>
            <a:ext cx="6143514" cy="337185"/>
            <a:chOff x="2741384" y="6056049"/>
            <a:chExt cx="3972047" cy="337185"/>
          </a:xfrm>
        </p:grpSpPr>
        <p:sp>
          <p:nvSpPr>
            <p:cNvPr id="9" name="TextBox 28"/>
            <p:cNvSpPr txBox="1"/>
            <p:nvPr/>
          </p:nvSpPr>
          <p:spPr>
            <a:xfrm>
              <a:off x="2741384" y="6056049"/>
              <a:ext cx="1994065" cy="337185"/>
            </a:xfrm>
            <a:prstGeom prst="rect">
              <a:avLst/>
            </a:prstGeom>
            <a:noFill/>
          </p:spPr>
          <p:txBody>
            <a:bodyPr wrap="none" rtlCol="0">
              <a:spAutoFit/>
            </a:bodyPr>
            <a:lstStyle/>
            <a:p>
              <a:r>
                <a:rPr lang="zh-CN" altLang="en-US" sz="1600" b="1" dirty="0">
                  <a:solidFill>
                    <a:srgbClr val="03617A"/>
                  </a:solidFill>
                  <a:latin typeface="Arial" panose="020B0604020202020204"/>
                  <a:ea typeface="微软雅黑" panose="020B0503020204020204" charset="-122"/>
                  <a:cs typeface="+mn-ea"/>
                </a:rPr>
                <a:t>成员：林依灵、刘彬慧、王之毅</a:t>
              </a:r>
              <a:r>
                <a:rPr lang="en-US" altLang="zh-CN" sz="1600" b="1" dirty="0">
                  <a:solidFill>
                    <a:srgbClr val="03617A"/>
                  </a:solidFill>
                  <a:latin typeface="Arial" panose="020B0604020202020204"/>
                  <a:ea typeface="微软雅黑" panose="020B0503020204020204" charset="-122"/>
                  <a:cs typeface="+mn-ea"/>
                </a:rPr>
                <a:t> </a:t>
              </a:r>
              <a:endParaRPr lang="zh-CN" altLang="en-US" sz="1600" b="1" dirty="0">
                <a:solidFill>
                  <a:srgbClr val="03617A"/>
                </a:solidFill>
                <a:latin typeface="Arial" panose="020B0604020202020204"/>
                <a:ea typeface="微软雅黑" panose="020B0503020204020204" charset="-122"/>
                <a:cs typeface="+mn-ea"/>
              </a:endParaRPr>
            </a:p>
          </p:txBody>
        </p:sp>
        <p:sp>
          <p:nvSpPr>
            <p:cNvPr id="10" name="TextBox 90"/>
            <p:cNvSpPr txBox="1"/>
            <p:nvPr/>
          </p:nvSpPr>
          <p:spPr>
            <a:xfrm>
              <a:off x="5295374" y="6056049"/>
              <a:ext cx="1418057" cy="337185"/>
            </a:xfrm>
            <a:prstGeom prst="rect">
              <a:avLst/>
            </a:prstGeom>
            <a:noFill/>
          </p:spPr>
          <p:txBody>
            <a:bodyPr wrap="none" rtlCol="0">
              <a:spAutoFit/>
            </a:bodyPr>
            <a:lstStyle/>
            <a:p>
              <a:r>
                <a:rPr lang="zh-CN" altLang="en-US" sz="1600" b="1" dirty="0">
                  <a:solidFill>
                    <a:srgbClr val="03617A"/>
                  </a:solidFill>
                  <a:latin typeface="Arial" panose="020B0604020202020204"/>
                  <a:ea typeface="微软雅黑" panose="020B0503020204020204" charset="-122"/>
                  <a:cs typeface="+mn-ea"/>
                </a:rPr>
                <a:t>日期：</a:t>
              </a:r>
              <a:r>
                <a:rPr lang="en-US" altLang="zh-CN" sz="1600" b="1" dirty="0">
                  <a:solidFill>
                    <a:srgbClr val="03617A"/>
                  </a:solidFill>
                  <a:latin typeface="Arial" panose="020B0604020202020204"/>
                  <a:ea typeface="微软雅黑" panose="020B0503020204020204" charset="-122"/>
                  <a:cs typeface="+mn-ea"/>
                </a:rPr>
                <a:t>2024</a:t>
              </a:r>
              <a:r>
                <a:rPr lang="zh-CN" altLang="en-US" sz="1600" b="1" dirty="0">
                  <a:solidFill>
                    <a:srgbClr val="03617A"/>
                  </a:solidFill>
                  <a:latin typeface="Arial" panose="020B0604020202020204"/>
                  <a:ea typeface="微软雅黑" panose="020B0503020204020204" charset="-122"/>
                  <a:cs typeface="+mn-ea"/>
                </a:rPr>
                <a:t>年</a:t>
              </a:r>
              <a:r>
                <a:rPr lang="en-US" altLang="zh-CN" sz="1600" b="1" dirty="0">
                  <a:solidFill>
                    <a:srgbClr val="03617A"/>
                  </a:solidFill>
                  <a:latin typeface="Arial" panose="020B0604020202020204"/>
                  <a:ea typeface="微软雅黑" panose="020B0503020204020204" charset="-122"/>
                  <a:cs typeface="+mn-ea"/>
                </a:rPr>
                <a:t>9</a:t>
              </a:r>
              <a:r>
                <a:rPr lang="zh-CN" altLang="en-US" sz="1600" b="1" dirty="0">
                  <a:solidFill>
                    <a:srgbClr val="03617A"/>
                  </a:solidFill>
                  <a:latin typeface="Arial" panose="020B0604020202020204"/>
                  <a:ea typeface="微软雅黑" panose="020B0503020204020204" charset="-122"/>
                  <a:cs typeface="+mn-ea"/>
                </a:rPr>
                <a:t>月</a:t>
              </a:r>
              <a:r>
                <a:rPr lang="en-US" altLang="zh-CN" sz="1600" b="1" dirty="0">
                  <a:solidFill>
                    <a:srgbClr val="03617A"/>
                  </a:solidFill>
                  <a:latin typeface="Arial" panose="020B0604020202020204"/>
                  <a:ea typeface="微软雅黑" panose="020B0503020204020204" charset="-122"/>
                  <a:cs typeface="+mn-ea"/>
                </a:rPr>
                <a:t>28</a:t>
              </a:r>
              <a:r>
                <a:rPr lang="zh-CN" altLang="en-US" sz="1600" b="1" dirty="0">
                  <a:solidFill>
                    <a:srgbClr val="03617A"/>
                  </a:solidFill>
                  <a:latin typeface="Arial" panose="020B0604020202020204"/>
                  <a:ea typeface="微软雅黑" panose="020B0503020204020204" charset="-122"/>
                  <a:cs typeface="+mn-ea"/>
                </a:rPr>
                <a:t>日</a:t>
              </a:r>
              <a:endParaRPr lang="zh-CN" altLang="en-US" sz="1600" b="1" dirty="0">
                <a:solidFill>
                  <a:srgbClr val="03617A"/>
                </a:solidFill>
                <a:latin typeface="Arial" panose="020B0604020202020204"/>
                <a:ea typeface="微软雅黑" panose="020B0503020204020204" charset="-122"/>
                <a:cs typeface="+mn-ea"/>
              </a:endParaRPr>
            </a:p>
          </p:txBody>
        </p:sp>
      </p:grpSp>
      <p:grpSp>
        <p:nvGrpSpPr>
          <p:cNvPr id="11" name="Group 15"/>
          <p:cNvGrpSpPr/>
          <p:nvPr/>
        </p:nvGrpSpPr>
        <p:grpSpPr>
          <a:xfrm>
            <a:off x="685306" y="2773240"/>
            <a:ext cx="10821387" cy="1550292"/>
            <a:chOff x="-882405" y="2920911"/>
            <a:chExt cx="9588871" cy="1550292"/>
          </a:xfrm>
        </p:grpSpPr>
        <p:sp>
          <p:nvSpPr>
            <p:cNvPr id="12" name="Rectangle 9"/>
            <p:cNvSpPr/>
            <p:nvPr/>
          </p:nvSpPr>
          <p:spPr>
            <a:xfrm>
              <a:off x="-882405" y="2920911"/>
              <a:ext cx="9588871" cy="768350"/>
            </a:xfrm>
            <a:prstGeom prst="rect">
              <a:avLst/>
            </a:prstGeom>
          </p:spPr>
          <p:txBody>
            <a:bodyPr wrap="square">
              <a:spAutoFit/>
            </a:bodyPr>
            <a:lstStyle/>
            <a:p>
              <a:pPr algn="ctr"/>
              <a:r>
                <a:rPr lang="en-US" altLang="zh-CN" sz="4400" b="1" dirty="0">
                  <a:solidFill>
                    <a:prstClr val="white"/>
                  </a:solidFill>
                  <a:latin typeface="微软雅黑" panose="020B0503020204020204" charset="-122"/>
                  <a:ea typeface="微软雅黑" panose="020B0503020204020204" charset="-122"/>
                </a:rPr>
                <a:t>基于马尔可夫决策与抽样检测概率分布的 </a:t>
              </a:r>
              <a:endParaRPr lang="en-US" altLang="zh-CN" sz="4400" b="1" dirty="0">
                <a:solidFill>
                  <a:prstClr val="white"/>
                </a:solidFill>
                <a:latin typeface="微软雅黑" panose="020B0503020204020204" charset="-122"/>
                <a:ea typeface="微软雅黑" panose="020B0503020204020204" charset="-122"/>
              </a:endParaRPr>
            </a:p>
          </p:txBody>
        </p:sp>
        <p:sp>
          <p:nvSpPr>
            <p:cNvPr id="13" name="Rectangle 10"/>
            <p:cNvSpPr/>
            <p:nvPr/>
          </p:nvSpPr>
          <p:spPr>
            <a:xfrm>
              <a:off x="-664025" y="3826043"/>
              <a:ext cx="9122853" cy="645160"/>
            </a:xfrm>
            <a:prstGeom prst="rect">
              <a:avLst/>
            </a:prstGeom>
          </p:spPr>
          <p:txBody>
            <a:bodyPr wrap="square">
              <a:spAutoFit/>
            </a:bodyPr>
            <a:lstStyle/>
            <a:p>
              <a:pPr algn="ctr"/>
              <a:r>
                <a:rPr sz="3600" b="1" dirty="0">
                  <a:solidFill>
                    <a:prstClr val="white"/>
                  </a:solidFill>
                  <a:latin typeface="微软雅黑 Light" panose="020B0502040204020203" pitchFamily="34" charset="-122"/>
                  <a:ea typeface="微软雅黑 Light" panose="020B0502040204020203" pitchFamily="34" charset="-122"/>
                </a:rPr>
                <a:t>企业最优生产决策</a:t>
              </a:r>
              <a:endParaRPr sz="3600" b="1" dirty="0">
                <a:solidFill>
                  <a:prstClr val="white"/>
                </a:solidFill>
                <a:latin typeface="微软雅黑 Light" panose="020B0502040204020203" pitchFamily="34" charset="-122"/>
                <a:ea typeface="微软雅黑 Light" panose="020B0502040204020203" pitchFamily="34" charset="-122"/>
              </a:endParaRPr>
            </a:p>
          </p:txBody>
        </p:sp>
      </p:grpSp>
      <p:cxnSp>
        <p:nvCxnSpPr>
          <p:cNvPr id="14" name="直接连接符 13"/>
          <p:cNvCxnSpPr>
            <a:endCxn id="16" idx="1"/>
          </p:cNvCxnSpPr>
          <p:nvPr/>
        </p:nvCxnSpPr>
        <p:spPr>
          <a:xfrm>
            <a:off x="-16510" y="5532944"/>
            <a:ext cx="4956532" cy="0"/>
          </a:xfrm>
          <a:prstGeom prst="line">
            <a:avLst/>
          </a:prstGeom>
          <a:noFill/>
          <a:ln w="38100" cap="flat" cmpd="sng" algn="ctr">
            <a:solidFill>
              <a:srgbClr val="03617A"/>
            </a:solidFill>
            <a:prstDash val="solid"/>
            <a:miter lim="800000"/>
          </a:ln>
          <a:effectLst/>
        </p:spPr>
      </p:cxnSp>
      <p:cxnSp>
        <p:nvCxnSpPr>
          <p:cNvPr id="15" name="直接连接符 14"/>
          <p:cNvCxnSpPr>
            <a:stCxn id="16" idx="3"/>
          </p:cNvCxnSpPr>
          <p:nvPr/>
        </p:nvCxnSpPr>
        <p:spPr>
          <a:xfrm>
            <a:off x="7252519" y="5532944"/>
            <a:ext cx="4923606" cy="0"/>
          </a:xfrm>
          <a:prstGeom prst="line">
            <a:avLst/>
          </a:prstGeom>
          <a:noFill/>
          <a:ln w="38100" cap="flat" cmpd="sng" algn="ctr">
            <a:solidFill>
              <a:srgbClr val="03617A"/>
            </a:solidFill>
            <a:prstDash val="solid"/>
            <a:miter lim="800000"/>
          </a:ln>
          <a:effectLst/>
        </p:spPr>
      </p:cxn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4940069" y="5340170"/>
            <a:ext cx="2311862" cy="384277"/>
          </a:xfrm>
          <a:prstGeom prst="rect">
            <a:avLst/>
          </a:prstGeom>
        </p:spPr>
      </p:pic>
      <p:pic>
        <p:nvPicPr>
          <p:cNvPr id="19" name="图片 18"/>
          <p:cNvPicPr>
            <a:picLocks noChangeAspect="1"/>
          </p:cNvPicPr>
          <p:nvPr/>
        </p:nvPicPr>
        <p:blipFill rotWithShape="1">
          <a:blip r:embed="rId5" cstate="print">
            <a:extLst>
              <a:ext uri="{28A0092B-C50C-407E-A947-70E740481C1C}">
                <a14:useLocalDpi xmlns:a14="http://schemas.microsoft.com/office/drawing/2010/main" val="0"/>
              </a:ext>
            </a:extLst>
          </a:blip>
          <a:srcRect l="1693" t="13201" r="1106" b="17748"/>
          <a:stretch>
            <a:fillRect/>
          </a:stretch>
        </p:blipFill>
        <p:spPr>
          <a:xfrm>
            <a:off x="2845325" y="407006"/>
            <a:ext cx="6501350" cy="129659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2</a:t>
              </a:r>
              <a:r>
                <a:rPr kumimoji="0" lang="en-US" altLang="zh-CN" sz="3200" b="1" i="0" u="none" strike="noStrike" kern="1200" cap="none" spc="0" normalizeH="0" baseline="0" noProof="0" dirty="0">
                  <a:ln>
                    <a:noFill/>
                  </a:ln>
                  <a:solidFill>
                    <a:srgbClr val="03617A"/>
                  </a:solidFill>
                  <a:effectLst/>
                  <a:uLnTx/>
                  <a:uFillTx/>
                </a:rPr>
                <a:t>——</a:t>
              </a:r>
              <a:r>
                <a:rPr kumimoji="0" lang="zh-CN" altLang="en-US" sz="3200" b="1" i="0" u="none" strike="noStrike" kern="1200" cap="none" spc="0" normalizeH="0" baseline="0" noProof="0" dirty="0">
                  <a:ln>
                    <a:noFill/>
                  </a:ln>
                  <a:solidFill>
                    <a:srgbClr val="03617A"/>
                  </a:solidFill>
                  <a:effectLst/>
                  <a:uLnTx/>
                  <a:uFillTx/>
                </a:rPr>
                <a:t>模型分析</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占位符 5"/>
          <p:cNvSpPr txBox="1"/>
          <p:nvPr>
            <p:custDataLst>
              <p:tags r:id="rId4"/>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模型简化</a:t>
            </a:r>
            <a:endParaRPr lang="zh-CN" altLang="en-US" sz="2400" dirty="0">
              <a:solidFill>
                <a:schemeClr val="bg1"/>
              </a:solidFill>
            </a:endParaRPr>
          </a:p>
        </p:txBody>
      </p:sp>
      <p:sp>
        <p:nvSpPr>
          <p:cNvPr id="11" name="文本框 10"/>
          <p:cNvSpPr txBox="1"/>
          <p:nvPr/>
        </p:nvSpPr>
        <p:spPr>
          <a:xfrm>
            <a:off x="2428240" y="1954530"/>
            <a:ext cx="7112000" cy="368300"/>
          </a:xfrm>
          <a:prstGeom prst="rect">
            <a:avLst/>
          </a:prstGeom>
          <a:noFill/>
        </p:spPr>
        <p:txBody>
          <a:bodyPr wrap="square" rtlCol="0" anchor="t">
            <a:spAutoFit/>
          </a:bodyPr>
          <a:p>
            <a:r>
              <a:rPr lang="zh-CN" altLang="en-US">
                <a:sym typeface="+mn-ea"/>
              </a:rPr>
              <a:t>关于</a:t>
            </a:r>
            <a:r>
              <a:rPr lang="zh-CN" altLang="en-US">
                <a:sym typeface="+mn-ea"/>
              </a:rPr>
              <a:t>成品的检验（企业检验、</a:t>
            </a:r>
            <a:r>
              <a:rPr lang="zh-CN" altLang="en-US">
                <a:sym typeface="+mn-ea"/>
              </a:rPr>
              <a:t>顾客检验）问题：论文</a:t>
            </a:r>
            <a:r>
              <a:rPr lang="en-US" altLang="zh-CN">
                <a:sym typeface="+mn-ea"/>
              </a:rPr>
              <a:t>p10</a:t>
            </a:r>
            <a:endParaRPr lang="en-US" altLang="zh-CN">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2</a:t>
              </a:r>
              <a:r>
                <a:rPr kumimoji="0" lang="en-US" altLang="zh-CN" sz="3200" b="1" i="0" u="none" strike="noStrike" kern="1200" cap="none" spc="0" normalizeH="0" baseline="0" noProof="0" dirty="0">
                  <a:ln>
                    <a:noFill/>
                  </a:ln>
                  <a:solidFill>
                    <a:srgbClr val="03617A"/>
                  </a:solidFill>
                  <a:effectLst/>
                  <a:uLnTx/>
                  <a:uFillTx/>
                </a:rPr>
                <a:t>——</a:t>
              </a:r>
              <a:r>
                <a:rPr kumimoji="0" lang="zh-CN" altLang="en-US" sz="3200" b="1" i="0" u="none" strike="noStrike" kern="1200" cap="none" spc="0" normalizeH="0" baseline="0" noProof="0" dirty="0">
                  <a:ln>
                    <a:noFill/>
                  </a:ln>
                  <a:solidFill>
                    <a:srgbClr val="03617A"/>
                  </a:solidFill>
                  <a:effectLst/>
                  <a:uLnTx/>
                  <a:uFillTx/>
                </a:rPr>
                <a:t>模型分析</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占位符 5"/>
          <p:cNvSpPr txBox="1"/>
          <p:nvPr>
            <p:custDataLst>
              <p:tags r:id="rId4"/>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模型简化</a:t>
            </a:r>
            <a:endParaRPr lang="zh-CN" altLang="en-US" sz="2400" dirty="0">
              <a:solidFill>
                <a:schemeClr val="bg1"/>
              </a:solidFill>
            </a:endParaRPr>
          </a:p>
        </p:txBody>
      </p:sp>
      <p:sp>
        <p:nvSpPr>
          <p:cNvPr id="11" name="文本框 10"/>
          <p:cNvSpPr txBox="1"/>
          <p:nvPr/>
        </p:nvSpPr>
        <p:spPr>
          <a:xfrm>
            <a:off x="3444240" y="1954530"/>
            <a:ext cx="6096000" cy="368300"/>
          </a:xfrm>
          <a:prstGeom prst="rect">
            <a:avLst/>
          </a:prstGeom>
          <a:noFill/>
        </p:spPr>
        <p:txBody>
          <a:bodyPr wrap="square" rtlCol="0" anchor="t">
            <a:spAutoFit/>
          </a:bodyPr>
          <a:p>
            <a:r>
              <a:rPr lang="zh-CN" altLang="en-US">
                <a:sym typeface="+mn-ea"/>
              </a:rPr>
              <a:t>关于</a:t>
            </a:r>
            <a:r>
              <a:rPr lang="zh-CN" altLang="en-US">
                <a:sym typeface="+mn-ea"/>
              </a:rPr>
              <a:t>后验概率问题</a:t>
            </a:r>
            <a:endParaRPr lang="en-US" altLang="zh-CN">
              <a:sym typeface="+mn-ea"/>
            </a:endParaRPr>
          </a:p>
        </p:txBody>
      </p:sp>
      <p:sp>
        <p:nvSpPr>
          <p:cNvPr id="8" name="文本框 7"/>
          <p:cNvSpPr txBox="1"/>
          <p:nvPr/>
        </p:nvSpPr>
        <p:spPr>
          <a:xfrm>
            <a:off x="5780405" y="899795"/>
            <a:ext cx="6096000" cy="2030095"/>
          </a:xfrm>
          <a:prstGeom prst="rect">
            <a:avLst/>
          </a:prstGeom>
          <a:noFill/>
        </p:spPr>
        <p:txBody>
          <a:bodyPr wrap="square" rtlCol="0" anchor="t">
            <a:spAutoFit/>
          </a:bodyPr>
          <a:p>
            <a:r>
              <a:rPr lang="zh-CN" altLang="en-US"/>
              <a:t>评阅要点：</a:t>
            </a:r>
            <a:endParaRPr lang="zh-CN" altLang="en-US"/>
          </a:p>
          <a:p>
            <a:r>
              <a:rPr lang="zh-CN" altLang="en-US"/>
              <a:t>同时需要注意的是</a:t>
            </a:r>
            <a:r>
              <a:rPr lang="zh-CN" altLang="en-US" b="1"/>
              <a:t>对于次品，拆下来的零件如果已经检测过的话，就不需要再检测。</a:t>
            </a:r>
            <a:r>
              <a:rPr lang="en-US" altLang="zh-CN" b="1"/>
              <a:t>(</a:t>
            </a:r>
            <a:r>
              <a:rPr lang="zh-CN" altLang="en-US" b="1"/>
              <a:t>方案二</a:t>
            </a:r>
            <a:r>
              <a:rPr lang="en-US" altLang="zh-CN" b="1"/>
              <a:t>)</a:t>
            </a:r>
            <a:endParaRPr lang="zh-CN" altLang="en-US"/>
          </a:p>
          <a:p>
            <a:r>
              <a:rPr lang="zh-CN" altLang="en-US"/>
              <a:t>拆下来的零件如果没有检测过，或者</a:t>
            </a:r>
            <a:r>
              <a:rPr lang="zh-CN" altLang="en-US" b="1"/>
              <a:t>假设不记录检测结果</a:t>
            </a:r>
            <a:r>
              <a:rPr lang="zh-CN" altLang="en-US"/>
              <a:t>，则需要重新计算拆下来的零件为次品的条件概率。</a:t>
            </a:r>
            <a:endParaRPr lang="zh-CN" altLang="en-US"/>
          </a:p>
          <a:p>
            <a:endParaRPr lang="zh-CN" altLang="en-US"/>
          </a:p>
          <a:p>
            <a:r>
              <a:rPr lang="zh-CN" altLang="en-US"/>
              <a:t>从零部件管理难度、成本等现实可行性</a:t>
            </a:r>
            <a:r>
              <a:rPr lang="zh-CN" altLang="en-US"/>
              <a:t>角度对比拉</a:t>
            </a:r>
            <a:r>
              <a:rPr lang="zh-CN" altLang="en-US"/>
              <a:t>踩</a:t>
            </a:r>
            <a:endParaRPr lang="zh-CN" altLang="en-US"/>
          </a:p>
        </p:txBody>
      </p:sp>
      <p:sp>
        <p:nvSpPr>
          <p:cNvPr id="6" name="文本框 5"/>
          <p:cNvSpPr txBox="1"/>
          <p:nvPr/>
        </p:nvSpPr>
        <p:spPr>
          <a:xfrm>
            <a:off x="1127760" y="3091180"/>
            <a:ext cx="10457815" cy="1198880"/>
          </a:xfrm>
          <a:prstGeom prst="rect">
            <a:avLst/>
          </a:prstGeom>
          <a:noFill/>
        </p:spPr>
        <p:txBody>
          <a:bodyPr wrap="square" rtlCol="0" anchor="t">
            <a:spAutoFit/>
          </a:bodyPr>
          <a:p>
            <a:pPr algn="l"/>
            <a:r>
              <a:rPr lang="zh-CN" altLang="en-US" sz="2400">
                <a:sym typeface="+mn-ea"/>
              </a:rPr>
              <a:t>对于次品经过拆解后得到的零</a:t>
            </a:r>
            <a:r>
              <a:rPr lang="zh-CN" altLang="en-US" sz="2400">
                <a:sym typeface="+mn-ea"/>
              </a:rPr>
              <a:t>配件，分为是否将检测状态进行标记</a:t>
            </a:r>
            <a:r>
              <a:rPr lang="zh-CN" altLang="en-US" sz="2400">
                <a:sym typeface="+mn-ea"/>
              </a:rPr>
              <a:t>两种情况：</a:t>
            </a:r>
            <a:endParaRPr lang="zh-CN" altLang="en-US" sz="2400">
              <a:sym typeface="+mn-ea"/>
            </a:endParaRPr>
          </a:p>
          <a:p>
            <a:pPr algn="l"/>
            <a:r>
              <a:rPr lang="en-US" altLang="zh-CN" sz="2400">
                <a:sym typeface="+mn-ea"/>
              </a:rPr>
              <a:t>1. </a:t>
            </a:r>
            <a:r>
              <a:rPr lang="zh-CN" altLang="en-US" sz="2400">
                <a:sym typeface="+mn-ea"/>
              </a:rPr>
              <a:t>标记零配件的检测状态：若零配件在组装成成品之前已经经过检测，那么</a:t>
            </a:r>
            <a:r>
              <a:rPr lang="zh-CN" altLang="en-US" sz="2400">
                <a:sym typeface="+mn-ea"/>
              </a:rPr>
              <a:t>之后无需再进行</a:t>
            </a:r>
            <a:endParaRPr lang="zh-CN" altLang="en-US" sz="24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2——</a:t>
              </a:r>
              <a:r>
                <a:rPr kumimoji="0" lang="zh-CN" altLang="en-US" sz="3200" b="1" i="0" u="none" strike="noStrike" kern="1200" cap="none" spc="0" normalizeH="0" baseline="0" noProof="0" dirty="0">
                  <a:ln>
                    <a:noFill/>
                  </a:ln>
                  <a:solidFill>
                    <a:srgbClr val="03617A"/>
                  </a:solidFill>
                  <a:effectLst/>
                  <a:uLnTx/>
                  <a:uFillTx/>
                </a:rPr>
                <a:t>探究性</a:t>
              </a:r>
              <a:r>
                <a:rPr kumimoji="0" lang="zh-CN" altLang="en-US" sz="3200" b="1" i="0" u="none" strike="noStrike" kern="1200" cap="none" spc="0" normalizeH="0" baseline="0" noProof="0" dirty="0">
                  <a:ln>
                    <a:noFill/>
                  </a:ln>
                  <a:solidFill>
                    <a:srgbClr val="03617A"/>
                  </a:solidFill>
                  <a:effectLst/>
                  <a:uLnTx/>
                  <a:uFillTx/>
                </a:rPr>
                <a:t>方案</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custDataLst>
              <p:tags r:id="rId3"/>
            </p:custDataLst>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占位符 5"/>
          <p:cNvSpPr txBox="1"/>
          <p:nvPr>
            <p:custDataLst>
              <p:tags r:id="rId5"/>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探究性方案</a:t>
            </a:r>
            <a:r>
              <a:rPr lang="zh-CN" altLang="en-US" sz="2400" dirty="0">
                <a:solidFill>
                  <a:schemeClr val="bg1"/>
                </a:solidFill>
              </a:rPr>
              <a:t>一</a:t>
            </a:r>
            <a:endParaRPr lang="zh-CN" altLang="en-US" sz="2400" dirty="0">
              <a:solidFill>
                <a:schemeClr val="bg1"/>
              </a:solidFill>
            </a:endParaRPr>
          </a:p>
        </p:txBody>
      </p:sp>
      <p:grpSp>
        <p:nvGrpSpPr>
          <p:cNvPr id="10" name="组合 9"/>
          <p:cNvGrpSpPr/>
          <p:nvPr>
            <p:custDataLst>
              <p:tags r:id="rId6"/>
            </p:custDataLst>
          </p:nvPr>
        </p:nvGrpSpPr>
        <p:grpSpPr>
          <a:xfrm>
            <a:off x="392430" y="3139440"/>
            <a:ext cx="3177540" cy="494665"/>
            <a:chOff x="852" y="1805"/>
            <a:chExt cx="5004" cy="779"/>
          </a:xfrm>
        </p:grpSpPr>
        <p:sp>
          <p:nvSpPr>
            <p:cNvPr id="6" name="圆角矩形 6"/>
            <p:cNvSpPr/>
            <p:nvPr>
              <p:custDataLst>
                <p:tags r:id="rId7"/>
              </p:custDataLst>
            </p:nvPr>
          </p:nvSpPr>
          <p:spPr>
            <a:xfrm>
              <a:off x="852" y="1805"/>
              <a:ext cx="5004" cy="772"/>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
          <p:nvSpPr>
            <p:cNvPr id="8" name="文本占位符 5"/>
            <p:cNvSpPr txBox="1"/>
            <p:nvPr>
              <p:custDataLst>
                <p:tags r:id="rId8"/>
              </p:custDataLst>
            </p:nvPr>
          </p:nvSpPr>
          <p:spPr>
            <a:xfrm>
              <a:off x="1180" y="1858"/>
              <a:ext cx="3302" cy="72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探究性方案</a:t>
              </a:r>
              <a:r>
                <a:rPr lang="zh-CN" altLang="en-US" sz="2400" dirty="0">
                  <a:solidFill>
                    <a:schemeClr val="bg1"/>
                  </a:solidFill>
                </a:rPr>
                <a:t>二</a:t>
              </a:r>
              <a:endParaRPr lang="zh-CN" altLang="en-US" sz="2400" dirty="0">
                <a:solidFill>
                  <a:schemeClr val="bg1"/>
                </a:solidFill>
              </a:endParaRPr>
            </a:p>
          </p:txBody>
        </p:sp>
      </p:grpSp>
      <p:graphicFrame>
        <p:nvGraphicFramePr>
          <p:cNvPr id="19" name="表格 18"/>
          <p:cNvGraphicFramePr/>
          <p:nvPr/>
        </p:nvGraphicFramePr>
        <p:xfrm>
          <a:off x="1962785" y="3799205"/>
          <a:ext cx="9403080" cy="2255520"/>
        </p:xfrm>
        <a:graphic>
          <a:graphicData uri="http://schemas.openxmlformats.org/drawingml/2006/table">
            <a:tbl>
              <a:tblPr firstRow="1" bandRow="1">
                <a:tableStyleId>{5940675A-B579-460E-94D1-54222C63F5DA}</a:tableStyleId>
              </a:tblPr>
              <a:tblGrid>
                <a:gridCol w="1017270"/>
                <a:gridCol w="2096452"/>
                <a:gridCol w="2096452"/>
                <a:gridCol w="2096452"/>
                <a:gridCol w="2096452"/>
              </a:tblGrid>
              <a:tr h="640080">
                <a:tc>
                  <a:txBody>
                    <a:bodyPr/>
                    <a:p>
                      <a:pPr algn="ctr">
                        <a:buNone/>
                      </a:pPr>
                      <a:endParaRPr lang="zh-CN" altLang="en-US">
                        <a:latin typeface="宋体" panose="02010600030101010101" pitchFamily="2" charset="-122"/>
                        <a:ea typeface="宋体" panose="02010600030101010101" pitchFamily="2" charset="-122"/>
                        <a:cs typeface="Times New Roman" panose="02020603050405020304" charset="0"/>
                      </a:endParaRPr>
                    </a:p>
                  </a:txBody>
                  <a:tcPr anchor="ctr" anchorCtr="0"/>
                </a:tc>
                <a:tc>
                  <a:txBody>
                    <a:bodyPr/>
                    <a:p>
                      <a:pPr algn="ctr">
                        <a:buNone/>
                      </a:pPr>
                      <a:r>
                        <a:rPr lang="zh-CN" altLang="en-US">
                          <a:latin typeface="宋体" panose="02010600030101010101" pitchFamily="2" charset="-122"/>
                          <a:ea typeface="宋体" panose="02010600030101010101" pitchFamily="2" charset="-122"/>
                          <a:cs typeface="宋体" panose="02010600030101010101" pitchFamily="2" charset="-122"/>
                        </a:rPr>
                        <a:t>零配件1是否检测</a:t>
                      </a:r>
                      <a:endParaRPr lang="zh-CN" altLang="en-US">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zh-CN" altLang="en-US" sz="1800">
                          <a:latin typeface="宋体" panose="02010600030101010101" pitchFamily="2" charset="-122"/>
                          <a:ea typeface="宋体" panose="02010600030101010101" pitchFamily="2" charset="-122"/>
                          <a:cs typeface="宋体" panose="02010600030101010101" pitchFamily="2" charset="-122"/>
                        </a:rPr>
                        <a:t>零配件2是否检测</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zh-CN" altLang="en-US" sz="1800">
                          <a:latin typeface="宋体" panose="02010600030101010101" pitchFamily="2" charset="-122"/>
                          <a:ea typeface="宋体" panose="02010600030101010101" pitchFamily="2" charset="-122"/>
                          <a:cs typeface="宋体" panose="02010600030101010101" pitchFamily="2" charset="-122"/>
                        </a:rPr>
                        <a:t>成品是否检测 </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zh-CN" altLang="en-US" sz="1800">
                          <a:latin typeface="宋体" panose="02010600030101010101" pitchFamily="2" charset="-122"/>
                          <a:ea typeface="宋体" panose="02010600030101010101" pitchFamily="2" charset="-122"/>
                        </a:rPr>
                        <a:t>不合格品是否拆解</a:t>
                      </a:r>
                      <a:endParaRPr lang="zh-CN" altLang="en-US" sz="1800">
                        <a:latin typeface="宋体" panose="02010600030101010101" pitchFamily="2" charset="-122"/>
                        <a:ea typeface="宋体" panose="02010600030101010101" pitchFamily="2" charset="-122"/>
                      </a:endParaRPr>
                    </a:p>
                  </a:txBody>
                  <a:tcPr anchor="ctr" anchorCtr="0"/>
                </a:tc>
              </a:tr>
              <a:tr h="640080">
                <a:tc>
                  <a:txBody>
                    <a:bodyPr/>
                    <a:p>
                      <a:pPr algn="ctr">
                        <a:buNone/>
                      </a:pPr>
                      <a:r>
                        <a:rPr lang="zh-CN" altLang="en-US" sz="1800">
                          <a:latin typeface="宋体" panose="02010600030101010101" pitchFamily="2" charset="-122"/>
                          <a:ea typeface="宋体" panose="02010600030101010101" pitchFamily="2" charset="-122"/>
                          <a:sym typeface="+mn-ea"/>
                        </a:rPr>
                        <a:t>第一轮</a:t>
                      </a:r>
                      <a:endParaRPr lang="zh-CN" altLang="en-US" sz="1800">
                        <a:latin typeface="宋体" panose="02010600030101010101" pitchFamily="2" charset="-122"/>
                        <a:ea typeface="宋体" panose="02010600030101010101" pitchFamily="2" charset="-122"/>
                        <a:sym typeface="+mn-ea"/>
                      </a:endParaRPr>
                    </a:p>
                  </a:txBody>
                  <a:tcPr anchor="ctr" anchorCtr="0"/>
                </a:tc>
                <a:tc>
                  <a:txBody>
                    <a:bodyPr/>
                    <a:p>
                      <a:pPr algn="ctr">
                        <a:buNone/>
                      </a:pPr>
                      <a:r>
                        <a:rPr lang="zh-CN" altLang="en-US">
                          <a:latin typeface="宋体" panose="02010600030101010101" pitchFamily="2" charset="-122"/>
                          <a:ea typeface="宋体" panose="02010600030101010101" pitchFamily="2" charset="-122"/>
                        </a:rPr>
                        <a:t>考虑</a:t>
                      </a:r>
                      <a:endParaRPr lang="zh-CN" altLang="en-US">
                        <a:latin typeface="宋体" panose="02010600030101010101" pitchFamily="2" charset="-122"/>
                        <a:ea typeface="宋体" panose="02010600030101010101" pitchFamily="2" charset="-122"/>
                      </a:endParaRPr>
                    </a:p>
                  </a:txBody>
                  <a:tcPr anchor="ctr" anchorCtr="0"/>
                </a:tc>
                <a:tc>
                  <a:txBody>
                    <a:bodyPr/>
                    <a:p>
                      <a:pPr algn="ctr">
                        <a:buNone/>
                      </a:pPr>
                      <a:r>
                        <a:rPr lang="zh-CN" altLang="en-US">
                          <a:latin typeface="宋体" panose="02010600030101010101" pitchFamily="2" charset="-122"/>
                          <a:ea typeface="宋体" panose="02010600030101010101" pitchFamily="2" charset="-122"/>
                        </a:rPr>
                        <a:t>考虑</a:t>
                      </a:r>
                      <a:endParaRPr lang="zh-CN" altLang="en-US">
                        <a:latin typeface="宋体" panose="02010600030101010101" pitchFamily="2" charset="-122"/>
                        <a:ea typeface="宋体" panose="02010600030101010101" pitchFamily="2" charset="-122"/>
                      </a:endParaRPr>
                    </a:p>
                  </a:txBody>
                  <a:tcPr anchor="ctr" anchorCtr="0"/>
                </a:tc>
                <a:tc>
                  <a:txBody>
                    <a:bodyPr/>
                    <a:p>
                      <a:pPr algn="ctr">
                        <a:buNone/>
                      </a:pPr>
                      <a:r>
                        <a:rPr lang="zh-CN" altLang="en-US">
                          <a:latin typeface="宋体" panose="02010600030101010101" pitchFamily="2" charset="-122"/>
                          <a:ea typeface="宋体" panose="02010600030101010101" pitchFamily="2" charset="-122"/>
                        </a:rPr>
                        <a:t>考虑</a:t>
                      </a:r>
                      <a:endParaRPr lang="zh-CN" altLang="en-US">
                        <a:latin typeface="宋体" panose="02010600030101010101" pitchFamily="2" charset="-122"/>
                        <a:ea typeface="宋体" panose="02010600030101010101" pitchFamily="2" charset="-122"/>
                      </a:endParaRPr>
                    </a:p>
                  </a:txBody>
                  <a:tcPr anchor="ctr" anchorCtr="0"/>
                </a:tc>
                <a:tc>
                  <a:txBody>
                    <a:bodyPr/>
                    <a:p>
                      <a:pPr algn="ctr">
                        <a:buNone/>
                      </a:pPr>
                      <a:r>
                        <a:rPr lang="zh-CN" altLang="en-US">
                          <a:latin typeface="宋体" panose="02010600030101010101" pitchFamily="2" charset="-122"/>
                          <a:ea typeface="宋体" panose="02010600030101010101" pitchFamily="2" charset="-122"/>
                        </a:rPr>
                        <a:t>由公式</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决策</a:t>
                      </a:r>
                      <a:endParaRPr lang="zh-CN" altLang="en-US">
                        <a:latin typeface="宋体" panose="02010600030101010101" pitchFamily="2" charset="-122"/>
                        <a:ea typeface="宋体" panose="02010600030101010101" pitchFamily="2" charset="-122"/>
                      </a:endParaRPr>
                    </a:p>
                  </a:txBody>
                  <a:tcPr anchor="ctr" anchorCtr="0"/>
                </a:tc>
              </a:tr>
              <a:tr h="975360">
                <a:tc>
                  <a:txBody>
                    <a:bodyPr/>
                    <a:p>
                      <a:pPr algn="ctr">
                        <a:buNone/>
                      </a:pPr>
                      <a:r>
                        <a:rPr lang="zh-CN" altLang="en-US">
                          <a:latin typeface="宋体" panose="02010600030101010101" pitchFamily="2" charset="-122"/>
                          <a:ea typeface="宋体" panose="02010600030101010101" pitchFamily="2" charset="-122"/>
                        </a:rPr>
                        <a:t>第二轮</a:t>
                      </a:r>
                      <a:endParaRPr lang="zh-CN" altLang="en-US">
                        <a:latin typeface="宋体" panose="02010600030101010101" pitchFamily="2" charset="-122"/>
                        <a:ea typeface="宋体" panose="02010600030101010101" pitchFamily="2" charset="-122"/>
                      </a:endParaRPr>
                    </a:p>
                  </a:txBody>
                  <a:tcPr anchor="ctr" anchorCtr="0"/>
                </a:tc>
                <a:tc>
                  <a:txBody>
                    <a:bodyPr/>
                    <a:p>
                      <a:pPr algn="ctr">
                        <a:buNone/>
                      </a:pPr>
                      <a:r>
                        <a:rPr lang="zh-CN" altLang="en-US">
                          <a:latin typeface="宋体" panose="02010600030101010101" pitchFamily="2" charset="-122"/>
                          <a:ea typeface="宋体" panose="02010600030101010101" pitchFamily="2" charset="-122"/>
                        </a:rPr>
                        <a:t>第一轮拆解</a:t>
                      </a:r>
                      <a:r>
                        <a:rPr lang="zh-CN" altLang="en-US">
                          <a:latin typeface="宋体" panose="02010600030101010101" pitchFamily="2" charset="-122"/>
                          <a:ea typeface="宋体" panose="02010600030101010101" pitchFamily="2" charset="-122"/>
                        </a:rPr>
                        <a:t>且</a:t>
                      </a:r>
                      <a:endParaRPr lang="zh-CN" altLang="en-US">
                        <a:latin typeface="宋体" panose="02010600030101010101" pitchFamily="2" charset="-122"/>
                        <a:ea typeface="宋体" panose="02010600030101010101" pitchFamily="2" charset="-122"/>
                      </a:endParaRPr>
                    </a:p>
                    <a:p>
                      <a:pPr algn="ctr">
                        <a:buNone/>
                      </a:pPr>
                      <a:r>
                        <a:rPr lang="zh-CN" altLang="en-US">
                          <a:latin typeface="宋体" panose="02010600030101010101" pitchFamily="2" charset="-122"/>
                          <a:ea typeface="宋体" panose="02010600030101010101" pitchFamily="2" charset="-122"/>
                        </a:rPr>
                        <a:t>第一轮未检测</a:t>
                      </a:r>
                      <a:endParaRPr lang="zh-CN" altLang="en-US">
                        <a:latin typeface="宋体" panose="02010600030101010101" pitchFamily="2" charset="-122"/>
                        <a:ea typeface="宋体" panose="02010600030101010101" pitchFamily="2" charset="-122"/>
                      </a:endParaRPr>
                    </a:p>
                    <a:p>
                      <a:pPr algn="ctr">
                        <a:buNone/>
                      </a:pPr>
                      <a:r>
                        <a:rPr lang="zh-CN" altLang="en-US">
                          <a:latin typeface="宋体" panose="02010600030101010101" pitchFamily="2" charset="-122"/>
                          <a:ea typeface="宋体" panose="02010600030101010101" pitchFamily="2" charset="-122"/>
                        </a:rPr>
                        <a:t>则</a:t>
                      </a:r>
                      <a:r>
                        <a:rPr lang="zh-CN" altLang="en-US" b="0">
                          <a:latin typeface="宋体" panose="02010600030101010101" pitchFamily="2" charset="-122"/>
                          <a:ea typeface="宋体" panose="02010600030101010101" pitchFamily="2" charset="-122"/>
                        </a:rPr>
                        <a:t>检测</a:t>
                      </a:r>
                      <a:endParaRPr lang="zh-CN" altLang="en-US" b="0">
                        <a:latin typeface="宋体" panose="02010600030101010101" pitchFamily="2" charset="-122"/>
                        <a:ea typeface="宋体" panose="02010600030101010101" pitchFamily="2" charset="-122"/>
                      </a:endParaRPr>
                    </a:p>
                  </a:txBody>
                  <a:tcPr anchor="ctr" anchorCtr="0"/>
                </a:tc>
                <a:tc>
                  <a:txBody>
                    <a:bodyPr/>
                    <a:p>
                      <a:pPr algn="ctr">
                        <a:buNone/>
                      </a:pPr>
                      <a:r>
                        <a:rPr lang="zh-CN" altLang="en-US" sz="1800">
                          <a:latin typeface="宋体" panose="02010600030101010101" pitchFamily="2" charset="-122"/>
                          <a:ea typeface="宋体" panose="02010600030101010101" pitchFamily="2" charset="-122"/>
                          <a:sym typeface="+mn-ea"/>
                        </a:rPr>
                        <a:t>第一轮拆解且</a:t>
                      </a:r>
                      <a:endParaRPr lang="zh-CN" altLang="en-US" sz="1800">
                        <a:latin typeface="宋体" panose="02010600030101010101" pitchFamily="2" charset="-122"/>
                        <a:ea typeface="宋体" panose="02010600030101010101" pitchFamily="2" charset="-122"/>
                      </a:endParaRPr>
                    </a:p>
                    <a:p>
                      <a:pPr algn="ctr">
                        <a:buNone/>
                      </a:pPr>
                      <a:r>
                        <a:rPr lang="zh-CN" altLang="en-US" sz="1800">
                          <a:latin typeface="宋体" panose="02010600030101010101" pitchFamily="2" charset="-122"/>
                          <a:ea typeface="宋体" panose="02010600030101010101" pitchFamily="2" charset="-122"/>
                          <a:sym typeface="+mn-ea"/>
                        </a:rPr>
                        <a:t>第一轮未检测</a:t>
                      </a:r>
                      <a:endParaRPr lang="zh-CN" altLang="en-US" sz="1800">
                        <a:latin typeface="宋体" panose="02010600030101010101" pitchFamily="2" charset="-122"/>
                        <a:ea typeface="宋体" panose="02010600030101010101" pitchFamily="2" charset="-122"/>
                      </a:endParaRPr>
                    </a:p>
                    <a:p>
                      <a:pPr algn="ctr">
                        <a:buNone/>
                      </a:pPr>
                      <a:r>
                        <a:rPr lang="zh-CN" altLang="en-US" sz="1800">
                          <a:latin typeface="宋体" panose="02010600030101010101" pitchFamily="2" charset="-122"/>
                          <a:ea typeface="宋体" panose="02010600030101010101" pitchFamily="2" charset="-122"/>
                          <a:sym typeface="+mn-ea"/>
                        </a:rPr>
                        <a:t>则</a:t>
                      </a:r>
                      <a:r>
                        <a:rPr lang="zh-CN" altLang="en-US" sz="1800" b="0">
                          <a:latin typeface="宋体" panose="02010600030101010101" pitchFamily="2" charset="-122"/>
                          <a:ea typeface="宋体" panose="02010600030101010101" pitchFamily="2" charset="-122"/>
                          <a:sym typeface="+mn-ea"/>
                        </a:rPr>
                        <a:t>检测</a:t>
                      </a:r>
                      <a:endParaRPr lang="zh-CN" altLang="en-US" sz="1800" b="0">
                        <a:latin typeface="宋体" panose="02010600030101010101" pitchFamily="2" charset="-122"/>
                        <a:ea typeface="宋体" panose="02010600030101010101" pitchFamily="2" charset="-122"/>
                        <a:sym typeface="+mn-ea"/>
                      </a:endParaRPr>
                    </a:p>
                  </a:txBody>
                  <a:tcPr anchor="ctr" anchorCtr="0"/>
                </a:tc>
                <a:tc>
                  <a:txBody>
                    <a:bodyPr/>
                    <a:p>
                      <a:pPr algn="ctr">
                        <a:buNone/>
                      </a:pPr>
                      <a:r>
                        <a:rPr lang="zh-CN" altLang="en-US" sz="1800">
                          <a:latin typeface="宋体" panose="02010600030101010101" pitchFamily="2" charset="-122"/>
                          <a:ea typeface="宋体" panose="02010600030101010101" pitchFamily="2" charset="-122"/>
                        </a:rPr>
                        <a:t>第一轮选择拆解</a:t>
                      </a:r>
                      <a:endParaRPr lang="zh-CN" altLang="en-US" sz="1800">
                        <a:latin typeface="宋体" panose="02010600030101010101" pitchFamily="2" charset="-122"/>
                        <a:ea typeface="宋体" panose="02010600030101010101" pitchFamily="2" charset="-122"/>
                      </a:endParaRPr>
                    </a:p>
                    <a:p>
                      <a:pPr algn="ctr">
                        <a:buNone/>
                      </a:pPr>
                      <a:r>
                        <a:rPr lang="zh-CN" altLang="en-US" sz="1800">
                          <a:latin typeface="宋体" panose="02010600030101010101" pitchFamily="2" charset="-122"/>
                          <a:ea typeface="宋体" panose="02010600030101010101" pitchFamily="2" charset="-122"/>
                        </a:rPr>
                        <a:t>则考虑</a:t>
                      </a:r>
                      <a:endParaRPr lang="zh-CN" altLang="en-US" sz="1800">
                        <a:latin typeface="宋体" panose="02010600030101010101" pitchFamily="2" charset="-122"/>
                        <a:ea typeface="宋体" panose="02010600030101010101" pitchFamily="2" charset="-122"/>
                      </a:endParaRPr>
                    </a:p>
                  </a:txBody>
                  <a:tcPr anchor="ctr" anchorCtr="0"/>
                </a:tc>
                <a:tc>
                  <a:txBody>
                    <a:bodyPr/>
                    <a:p>
                      <a:pPr algn="ctr">
                        <a:buNone/>
                      </a:pPr>
                      <a:r>
                        <a:rPr lang="zh-CN" altLang="en-US">
                          <a:latin typeface="宋体" panose="02010600030101010101" pitchFamily="2" charset="-122"/>
                          <a:ea typeface="宋体" panose="02010600030101010101" pitchFamily="2" charset="-122"/>
                        </a:rPr>
                        <a:t>不拆解</a:t>
                      </a:r>
                      <a:endParaRPr lang="zh-CN" altLang="en-US">
                        <a:latin typeface="宋体" panose="02010600030101010101" pitchFamily="2" charset="-122"/>
                        <a:ea typeface="宋体" panose="02010600030101010101" pitchFamily="2" charset="-122"/>
                      </a:endParaRPr>
                    </a:p>
                  </a:txBody>
                  <a:tcPr anchor="ctr" anchorCtr="0"/>
                </a:tc>
              </a:tr>
            </a:tbl>
          </a:graphicData>
        </a:graphic>
      </p:graphicFrame>
      <p:graphicFrame>
        <p:nvGraphicFramePr>
          <p:cNvPr id="22" name="表格 21"/>
          <p:cNvGraphicFramePr/>
          <p:nvPr/>
        </p:nvGraphicFramePr>
        <p:xfrm>
          <a:off x="1790700" y="1680845"/>
          <a:ext cx="9575165" cy="1280160"/>
        </p:xfrm>
        <a:graphic>
          <a:graphicData uri="http://schemas.openxmlformats.org/drawingml/2006/table">
            <a:tbl>
              <a:tblPr firstRow="1" bandRow="1">
                <a:tableStyleId>{5940675A-B579-460E-94D1-54222C63F5DA}</a:tableStyleId>
              </a:tblPr>
              <a:tblGrid>
                <a:gridCol w="1189355"/>
                <a:gridCol w="2096452"/>
                <a:gridCol w="2096452"/>
                <a:gridCol w="2096452"/>
                <a:gridCol w="2096452"/>
              </a:tblGrid>
              <a:tr h="640080">
                <a:tc rowSpan="2">
                  <a:txBody>
                    <a:bodyPr/>
                    <a:p>
                      <a:pPr algn="ctr">
                        <a:buNone/>
                      </a:pPr>
                      <a:r>
                        <a:rPr lang="zh-CN" altLang="en-US">
                          <a:latin typeface="宋体" panose="02010600030101010101" pitchFamily="2" charset="-122"/>
                          <a:ea typeface="宋体" panose="02010600030101010101" pitchFamily="2" charset="-122"/>
                        </a:rPr>
                        <a:t>只需考虑</a:t>
                      </a:r>
                      <a:endParaRPr lang="zh-CN" altLang="en-US">
                        <a:latin typeface="宋体" panose="02010600030101010101" pitchFamily="2" charset="-122"/>
                        <a:ea typeface="宋体" panose="02010600030101010101" pitchFamily="2" charset="-122"/>
                      </a:endParaRPr>
                    </a:p>
                    <a:p>
                      <a:pPr algn="ctr">
                        <a:buNone/>
                      </a:pPr>
                      <a:r>
                        <a:rPr lang="zh-CN" altLang="en-US">
                          <a:latin typeface="宋体" panose="02010600030101010101" pitchFamily="2" charset="-122"/>
                          <a:ea typeface="宋体" panose="02010600030101010101" pitchFamily="2" charset="-122"/>
                        </a:rPr>
                        <a:t>一轮</a:t>
                      </a:r>
                      <a:endParaRPr lang="zh-CN" altLang="en-US">
                        <a:latin typeface="宋体" panose="02010600030101010101" pitchFamily="2" charset="-122"/>
                        <a:ea typeface="宋体" panose="02010600030101010101" pitchFamily="2" charset="-122"/>
                      </a:endParaRPr>
                    </a:p>
                  </a:txBody>
                  <a:tcPr anchor="ctr" anchorCtr="0"/>
                </a:tc>
                <a:tc>
                  <a:txBody>
                    <a:bodyPr/>
                    <a:p>
                      <a:pPr algn="ctr">
                        <a:buNone/>
                      </a:pPr>
                      <a:r>
                        <a:rPr lang="zh-CN" altLang="en-US">
                          <a:latin typeface="宋体" panose="02010600030101010101" pitchFamily="2" charset="-122"/>
                          <a:ea typeface="宋体" panose="02010600030101010101" pitchFamily="2" charset="-122"/>
                          <a:cs typeface="宋体" panose="02010600030101010101" pitchFamily="2" charset="-122"/>
                        </a:rPr>
                        <a:t>零配件1是否检测</a:t>
                      </a:r>
                      <a:endParaRPr lang="zh-CN" altLang="en-US">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zh-CN" altLang="en-US" sz="1800">
                          <a:latin typeface="宋体" panose="02010600030101010101" pitchFamily="2" charset="-122"/>
                          <a:ea typeface="宋体" panose="02010600030101010101" pitchFamily="2" charset="-122"/>
                          <a:cs typeface="宋体" panose="02010600030101010101" pitchFamily="2" charset="-122"/>
                        </a:rPr>
                        <a:t>零配件2是否检测</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zh-CN" altLang="en-US" sz="1800">
                          <a:latin typeface="宋体" panose="02010600030101010101" pitchFamily="2" charset="-122"/>
                          <a:ea typeface="宋体" panose="02010600030101010101" pitchFamily="2" charset="-122"/>
                          <a:cs typeface="宋体" panose="02010600030101010101" pitchFamily="2" charset="-122"/>
                        </a:rPr>
                        <a:t>成品是否检测 </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p>
                      <a:pPr algn="ctr">
                        <a:buNone/>
                      </a:pPr>
                      <a:r>
                        <a:rPr lang="zh-CN" altLang="en-US" sz="1800">
                          <a:latin typeface="宋体" panose="02010600030101010101" pitchFamily="2" charset="-122"/>
                          <a:ea typeface="宋体" panose="02010600030101010101" pitchFamily="2" charset="-122"/>
                        </a:rPr>
                        <a:t>不合格品是否拆解</a:t>
                      </a:r>
                      <a:endParaRPr lang="zh-CN" altLang="en-US" sz="1800">
                        <a:latin typeface="宋体" panose="02010600030101010101" pitchFamily="2" charset="-122"/>
                        <a:ea typeface="宋体" panose="02010600030101010101" pitchFamily="2" charset="-122"/>
                      </a:endParaRPr>
                    </a:p>
                  </a:txBody>
                  <a:tcPr anchor="ctr" anchorCtr="0"/>
                </a:tc>
              </a:tr>
              <a:tr h="640080">
                <a:tc vMerge="1">
                  <a:tcPr anchor="ctr" anchorCtr="0"/>
                </a:tc>
                <a:tc>
                  <a:txBody>
                    <a:bodyPr/>
                    <a:p>
                      <a:pPr algn="ctr">
                        <a:buNone/>
                      </a:pPr>
                      <a:r>
                        <a:rPr lang="zh-CN" altLang="en-US">
                          <a:latin typeface="宋体" panose="02010600030101010101" pitchFamily="2" charset="-122"/>
                          <a:ea typeface="宋体" panose="02010600030101010101" pitchFamily="2" charset="-122"/>
                        </a:rPr>
                        <a:t>考虑</a:t>
                      </a:r>
                      <a:endParaRPr lang="zh-CN" altLang="en-US">
                        <a:latin typeface="宋体" panose="02010600030101010101" pitchFamily="2" charset="-122"/>
                        <a:ea typeface="宋体" panose="02010600030101010101" pitchFamily="2" charset="-122"/>
                      </a:endParaRPr>
                    </a:p>
                  </a:txBody>
                  <a:tcPr anchor="ctr" anchorCtr="0"/>
                </a:tc>
                <a:tc>
                  <a:txBody>
                    <a:bodyPr/>
                    <a:p>
                      <a:pPr algn="ctr">
                        <a:buNone/>
                      </a:pPr>
                      <a:r>
                        <a:rPr lang="zh-CN" altLang="en-US">
                          <a:latin typeface="宋体" panose="02010600030101010101" pitchFamily="2" charset="-122"/>
                          <a:ea typeface="宋体" panose="02010600030101010101" pitchFamily="2" charset="-122"/>
                        </a:rPr>
                        <a:t>考虑</a:t>
                      </a:r>
                      <a:endParaRPr lang="zh-CN" altLang="en-US">
                        <a:latin typeface="宋体" panose="02010600030101010101" pitchFamily="2" charset="-122"/>
                        <a:ea typeface="宋体" panose="02010600030101010101" pitchFamily="2" charset="-122"/>
                      </a:endParaRPr>
                    </a:p>
                  </a:txBody>
                  <a:tcPr anchor="ctr" anchorCtr="0"/>
                </a:tc>
                <a:tc>
                  <a:txBody>
                    <a:bodyPr/>
                    <a:p>
                      <a:pPr algn="ctr">
                        <a:buNone/>
                      </a:pPr>
                      <a:r>
                        <a:rPr lang="zh-CN" altLang="en-US">
                          <a:latin typeface="宋体" panose="02010600030101010101" pitchFamily="2" charset="-122"/>
                          <a:ea typeface="宋体" panose="02010600030101010101" pitchFamily="2" charset="-122"/>
                        </a:rPr>
                        <a:t>考虑</a:t>
                      </a:r>
                      <a:endParaRPr lang="zh-CN" altLang="en-US">
                        <a:latin typeface="宋体" panose="02010600030101010101" pitchFamily="2" charset="-122"/>
                        <a:ea typeface="宋体" panose="02010600030101010101" pitchFamily="2" charset="-122"/>
                      </a:endParaRPr>
                    </a:p>
                  </a:txBody>
                  <a:tcPr anchor="ctr" anchorCtr="0"/>
                </a:tc>
                <a:tc>
                  <a:txBody>
                    <a:bodyPr/>
                    <a:p>
                      <a:pPr algn="ctr">
                        <a:buNone/>
                      </a:pPr>
                      <a:r>
                        <a:rPr lang="zh-CN" altLang="en-US">
                          <a:latin typeface="宋体" panose="02010600030101010101" pitchFamily="2" charset="-122"/>
                          <a:ea typeface="宋体" panose="02010600030101010101" pitchFamily="2" charset="-122"/>
                        </a:rPr>
                        <a:t>考虑</a:t>
                      </a:r>
                      <a:endParaRPr lang="zh-CN" altLang="en-US">
                        <a:latin typeface="宋体" panose="02010600030101010101" pitchFamily="2" charset="-122"/>
                        <a:ea typeface="宋体" panose="02010600030101010101" pitchFamily="2" charset="-122"/>
                      </a:endParaRPr>
                    </a:p>
                  </a:txBody>
                  <a:tcPr anchor="ctr" anchorCtr="0"/>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2——</a:t>
              </a:r>
              <a:r>
                <a:rPr kumimoji="0" lang="zh-CN" altLang="en-US" sz="3200" b="1" i="0" u="none" strike="noStrike" kern="1200" cap="none" spc="0" normalizeH="0" baseline="0" noProof="0" dirty="0">
                  <a:ln>
                    <a:noFill/>
                  </a:ln>
                  <a:solidFill>
                    <a:srgbClr val="03617A"/>
                  </a:solidFill>
                  <a:effectLst/>
                  <a:uLnTx/>
                  <a:uFillTx/>
                </a:rPr>
                <a:t>探究性</a:t>
              </a:r>
              <a:r>
                <a:rPr kumimoji="0" lang="zh-CN" altLang="en-US" sz="3200" b="1" i="0" u="none" strike="noStrike" kern="1200" cap="none" spc="0" normalizeH="0" baseline="0" noProof="0" dirty="0">
                  <a:ln>
                    <a:noFill/>
                  </a:ln>
                  <a:solidFill>
                    <a:srgbClr val="03617A"/>
                  </a:solidFill>
                  <a:effectLst/>
                  <a:uLnTx/>
                  <a:uFillTx/>
                </a:rPr>
                <a:t>方案</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custDataLst>
              <p:tags r:id="rId3"/>
            </p:custDataLst>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占位符 5"/>
          <p:cNvSpPr txBox="1"/>
          <p:nvPr>
            <p:custDataLst>
              <p:tags r:id="rId5"/>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探究性方案</a:t>
            </a:r>
            <a:r>
              <a:rPr lang="zh-CN" altLang="en-US" sz="2400" dirty="0">
                <a:solidFill>
                  <a:schemeClr val="bg1"/>
                </a:solidFill>
              </a:rPr>
              <a:t>一</a:t>
            </a:r>
            <a:endParaRPr lang="zh-CN" altLang="en-US" sz="2400" dirty="0">
              <a:solidFill>
                <a:schemeClr val="bg1"/>
              </a:solidFill>
            </a:endParaRPr>
          </a:p>
        </p:txBody>
      </p:sp>
      <p:sp>
        <p:nvSpPr>
          <p:cNvPr id="11" name="文本框 10"/>
          <p:cNvSpPr txBox="1"/>
          <p:nvPr/>
        </p:nvSpPr>
        <p:spPr>
          <a:xfrm>
            <a:off x="4267200" y="2117090"/>
            <a:ext cx="6096000" cy="368300"/>
          </a:xfrm>
          <a:prstGeom prst="rect">
            <a:avLst/>
          </a:prstGeom>
          <a:noFill/>
        </p:spPr>
        <p:txBody>
          <a:bodyPr wrap="square" rtlCol="0" anchor="t">
            <a:spAutoFit/>
          </a:bodyPr>
          <a:p>
            <a:r>
              <a:rPr lang="zh-CN" altLang="en-US">
                <a:sym typeface="+mn-ea"/>
              </a:rPr>
              <a:t>公式</a:t>
            </a:r>
            <a:r>
              <a:rPr lang="en-US" altLang="zh-CN">
                <a:sym typeface="+mn-ea"/>
              </a:rPr>
              <a:t>6~12</a:t>
            </a:r>
            <a:endParaRPr lang="en-US" altLang="zh-CN">
              <a:sym typeface="+mn-ea"/>
            </a:endParaRPr>
          </a:p>
        </p:txBody>
      </p:sp>
      <p:graphicFrame>
        <p:nvGraphicFramePr>
          <p:cNvPr id="10" name="对象 9"/>
          <p:cNvGraphicFramePr/>
          <p:nvPr/>
        </p:nvGraphicFramePr>
        <p:xfrm>
          <a:off x="4166870" y="2861945"/>
          <a:ext cx="4458970" cy="3172460"/>
        </p:xfrm>
        <a:graphic>
          <a:graphicData uri="http://schemas.openxmlformats.org/presentationml/2006/ole">
            <mc:AlternateContent xmlns:mc="http://schemas.openxmlformats.org/markup-compatibility/2006">
              <mc:Choice xmlns:v="urn:schemas-microsoft-com:vml" Requires="v">
                <p:oleObj spid="_x0000_s15" name="" r:id="rId6" imgW="5259070" imgH="3184525" progId="Equation.DSMT4">
                  <p:embed/>
                </p:oleObj>
              </mc:Choice>
              <mc:Fallback>
                <p:oleObj name="" r:id="rId6" imgW="5259070" imgH="3184525" progId="Equation.DSMT4">
                  <p:embed/>
                  <p:pic>
                    <p:nvPicPr>
                      <p:cNvPr id="0" name="图片 14"/>
                      <p:cNvPicPr/>
                      <p:nvPr/>
                    </p:nvPicPr>
                    <p:blipFill>
                      <a:blip r:embed="rId7"/>
                      <a:stretch>
                        <a:fillRect/>
                      </a:stretch>
                    </p:blipFill>
                    <p:spPr>
                      <a:xfrm>
                        <a:off x="4166870" y="2861945"/>
                        <a:ext cx="4458970" cy="3172460"/>
                      </a:xfrm>
                      <a:prstGeom prst="rect">
                        <a:avLst/>
                      </a:prstGeom>
                    </p:spPr>
                  </p:pic>
                </p:oleObj>
              </mc:Fallback>
            </mc:AlternateContent>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2522220" y="1892935"/>
            <a:ext cx="7625715" cy="3901440"/>
          </a:xfrm>
          <a:prstGeom prst="rect">
            <a:avLst/>
          </a:prstGeom>
        </p:spPr>
      </p:pic>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2——</a:t>
              </a:r>
              <a:r>
                <a:rPr kumimoji="0" lang="zh-CN" altLang="en-US" sz="3200" b="1" i="0" u="none" strike="noStrike" kern="1200" cap="none" spc="0" normalizeH="0" baseline="0" noProof="0" dirty="0">
                  <a:ln>
                    <a:noFill/>
                  </a:ln>
                  <a:solidFill>
                    <a:srgbClr val="03617A"/>
                  </a:solidFill>
                  <a:effectLst/>
                  <a:uLnTx/>
                  <a:uFillTx/>
                </a:rPr>
                <a:t>探究性</a:t>
              </a:r>
              <a:r>
                <a:rPr kumimoji="0" lang="zh-CN" altLang="en-US" sz="3200" b="1" i="0" u="none" strike="noStrike" kern="1200" cap="none" spc="0" normalizeH="0" baseline="0" noProof="0" dirty="0">
                  <a:ln>
                    <a:noFill/>
                  </a:ln>
                  <a:solidFill>
                    <a:srgbClr val="03617A"/>
                  </a:solidFill>
                  <a:effectLst/>
                  <a:uLnTx/>
                  <a:uFillTx/>
                </a:rPr>
                <a:t>方案</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custDataLst>
              <p:tags r:id="rId4"/>
            </p:custDataLst>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占位符 5"/>
          <p:cNvSpPr txBox="1"/>
          <p:nvPr>
            <p:custDataLst>
              <p:tags r:id="rId6"/>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探究性方案</a:t>
            </a:r>
            <a:r>
              <a:rPr lang="zh-CN" altLang="en-US" sz="2400" dirty="0">
                <a:solidFill>
                  <a:schemeClr val="bg1"/>
                </a:solidFill>
              </a:rPr>
              <a:t>一</a:t>
            </a:r>
            <a:endParaRPr lang="zh-CN" altLang="en-US" sz="24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2——</a:t>
              </a:r>
              <a:r>
                <a:rPr kumimoji="0" lang="zh-CN" altLang="en-US" sz="3200" b="1" i="0" u="none" strike="noStrike" kern="1200" cap="none" spc="0" normalizeH="0" baseline="0" noProof="0" dirty="0">
                  <a:ln>
                    <a:noFill/>
                  </a:ln>
                  <a:solidFill>
                    <a:srgbClr val="03617A"/>
                  </a:solidFill>
                  <a:effectLst/>
                  <a:uLnTx/>
                  <a:uFillTx/>
                </a:rPr>
                <a:t>探究性</a:t>
              </a:r>
              <a:r>
                <a:rPr kumimoji="0" lang="zh-CN" altLang="en-US" sz="3200" b="1" i="0" u="none" strike="noStrike" kern="1200" cap="none" spc="0" normalizeH="0" baseline="0" noProof="0" dirty="0">
                  <a:ln>
                    <a:noFill/>
                  </a:ln>
                  <a:solidFill>
                    <a:srgbClr val="03617A"/>
                  </a:solidFill>
                  <a:effectLst/>
                  <a:uLnTx/>
                  <a:uFillTx/>
                </a:rPr>
                <a:t>方案</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custDataLst>
              <p:tags r:id="rId3"/>
            </p:custDataLst>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占位符 5"/>
          <p:cNvSpPr txBox="1"/>
          <p:nvPr>
            <p:custDataLst>
              <p:tags r:id="rId5"/>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探究性方案</a:t>
            </a:r>
            <a:r>
              <a:rPr lang="zh-CN" altLang="en-US" sz="2400" dirty="0">
                <a:solidFill>
                  <a:schemeClr val="bg1"/>
                </a:solidFill>
              </a:rPr>
              <a:t>二</a:t>
            </a:r>
            <a:endParaRPr lang="zh-CN" altLang="en-US" sz="2400" dirty="0">
              <a:solidFill>
                <a:schemeClr val="bg1"/>
              </a:solidFill>
            </a:endParaRPr>
          </a:p>
        </p:txBody>
      </p:sp>
      <p:sp>
        <p:nvSpPr>
          <p:cNvPr id="11" name="文本框 10"/>
          <p:cNvSpPr txBox="1"/>
          <p:nvPr>
            <p:custDataLst>
              <p:tags r:id="rId6"/>
            </p:custDataLst>
          </p:nvPr>
        </p:nvSpPr>
        <p:spPr>
          <a:xfrm>
            <a:off x="4267200" y="2117090"/>
            <a:ext cx="6096000" cy="368300"/>
          </a:xfrm>
          <a:prstGeom prst="rect">
            <a:avLst/>
          </a:prstGeom>
          <a:noFill/>
        </p:spPr>
        <p:txBody>
          <a:bodyPr wrap="square" rtlCol="0" anchor="t">
            <a:spAutoFit/>
          </a:bodyPr>
          <a:p>
            <a:r>
              <a:rPr lang="zh-CN" altLang="en-US">
                <a:sym typeface="+mn-ea"/>
              </a:rPr>
              <a:t>公式</a:t>
            </a:r>
            <a:r>
              <a:rPr lang="en-US" altLang="zh-CN">
                <a:sym typeface="+mn-ea"/>
              </a:rPr>
              <a:t>13~14</a:t>
            </a:r>
            <a:endParaRPr lang="en-US" altLang="zh-CN">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02870" y="1509395"/>
            <a:ext cx="11844000" cy="3667623"/>
          </a:xfrm>
          <a:prstGeom prst="rect">
            <a:avLst/>
          </a:prstGeom>
        </p:spPr>
      </p:pic>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2——</a:t>
              </a:r>
              <a:r>
                <a:rPr kumimoji="0" lang="zh-CN" altLang="en-US" sz="3200" b="1" i="0" u="none" strike="noStrike" kern="1200" cap="none" spc="0" normalizeH="0" baseline="0" noProof="0" dirty="0">
                  <a:ln>
                    <a:noFill/>
                  </a:ln>
                  <a:solidFill>
                    <a:srgbClr val="03617A"/>
                  </a:solidFill>
                  <a:effectLst/>
                  <a:uLnTx/>
                  <a:uFillTx/>
                </a:rPr>
                <a:t>探究性</a:t>
              </a:r>
              <a:r>
                <a:rPr kumimoji="0" lang="zh-CN" altLang="en-US" sz="3200" b="1" i="0" u="none" strike="noStrike" kern="1200" cap="none" spc="0" normalizeH="0" baseline="0" noProof="0" dirty="0">
                  <a:ln>
                    <a:noFill/>
                  </a:ln>
                  <a:solidFill>
                    <a:srgbClr val="03617A"/>
                  </a:solidFill>
                  <a:effectLst/>
                  <a:uLnTx/>
                  <a:uFillTx/>
                </a:rPr>
                <a:t>方案</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custDataLst>
              <p:tags r:id="rId4"/>
            </p:custDataLst>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占位符 5"/>
          <p:cNvSpPr txBox="1"/>
          <p:nvPr>
            <p:custDataLst>
              <p:tags r:id="rId6"/>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探究性方案</a:t>
            </a:r>
            <a:r>
              <a:rPr lang="zh-CN" altLang="en-US" sz="2400" dirty="0">
                <a:solidFill>
                  <a:schemeClr val="bg1"/>
                </a:solidFill>
              </a:rPr>
              <a:t>二</a:t>
            </a:r>
            <a:endParaRPr lang="zh-CN" altLang="en-US" sz="24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olidFill>
                    <a:srgbClr val="03617A"/>
                  </a:solidFill>
                </a:rPr>
                <a:t>问题</a:t>
              </a:r>
              <a:r>
                <a:rPr lang="en-US" altLang="zh-CN" dirty="0">
                  <a:solidFill>
                    <a:srgbClr val="03617A"/>
                  </a:solidFill>
                </a:rPr>
                <a:t>2</a:t>
              </a:r>
              <a:r>
                <a:rPr lang="en-US" altLang="zh-CN" dirty="0">
                  <a:solidFill>
                    <a:srgbClr val="03617A"/>
                  </a:solidFill>
                </a:rPr>
                <a:t>——</a:t>
              </a:r>
              <a:r>
                <a:rPr lang="zh-CN" altLang="en-US" dirty="0">
                  <a:solidFill>
                    <a:srgbClr val="03617A"/>
                  </a:solidFill>
                </a:rPr>
                <a:t>模型</a:t>
              </a:r>
              <a:r>
                <a:rPr lang="zh-CN" altLang="en-US" dirty="0">
                  <a:solidFill>
                    <a:srgbClr val="03617A"/>
                  </a:solidFill>
                </a:rPr>
                <a:t>建立</a:t>
              </a:r>
              <a:endParaRPr lang="zh-CN" altLang="en-US" dirty="0">
                <a:solidFill>
                  <a:srgbClr val="03617A"/>
                </a:solidFill>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6" name="文本框 5"/>
          <p:cNvSpPr txBox="1"/>
          <p:nvPr/>
        </p:nvSpPr>
        <p:spPr>
          <a:xfrm>
            <a:off x="965200" y="1597025"/>
            <a:ext cx="10189845" cy="4323715"/>
          </a:xfrm>
          <a:prstGeom prst="rect">
            <a:avLst/>
          </a:prstGeom>
        </p:spPr>
        <p:txBody>
          <a:bodyPr>
            <a:noAutofit/>
          </a:bodyPr>
          <a:p>
            <a:pPr indent="457200"/>
            <a:r>
              <a:rPr lang="zh-CN" altLang="en-US" sz="2400">
                <a:solidFill>
                  <a:srgbClr val="000000"/>
                </a:solidFill>
                <a:latin typeface="FandolSong-Bold-Identity-H"/>
                <a:ea typeface="FandolSong-Bold-Identity-H"/>
              </a:rPr>
              <a:t>问题需要我们给出生产过程的最优决策；而零配件购买与检测成本固定，且生产过程几乎无耦合，可拆分为多个生产节点，且每个生产节点的迁移代价不依赖与其它</a:t>
            </a:r>
            <a:r>
              <a:rPr lang="zh-CN" altLang="en-US" sz="2400">
                <a:solidFill>
                  <a:srgbClr val="000000"/>
                </a:solidFill>
                <a:latin typeface="FandolSong-Bold-Identity-H"/>
                <a:ea typeface="FandolSong-Bold-Identity-H"/>
              </a:rPr>
              <a:t>节点。</a:t>
            </a:r>
            <a:endParaRPr lang="zh-CN" altLang="en-US" sz="2400">
              <a:solidFill>
                <a:srgbClr val="000000"/>
              </a:solidFill>
              <a:latin typeface="FandolSong-Bold-Identity-H"/>
              <a:ea typeface="FandolSong-Bold-Identity-H"/>
            </a:endParaRPr>
          </a:p>
          <a:p>
            <a:pPr indent="457200"/>
            <a:r>
              <a:rPr lang="zh-CN" altLang="en-US" sz="2400" b="1">
                <a:solidFill>
                  <a:srgbClr val="000000"/>
                </a:solidFill>
                <a:latin typeface="微软雅黑" panose="020B0503020204020204" charset="-122"/>
                <a:ea typeface="微软雅黑" panose="020B0503020204020204" charset="-122"/>
              </a:rPr>
              <a:t>我们考虑使用马尔可夫模型：</a:t>
            </a:r>
            <a:endParaRPr lang="zh-CN" altLang="en-US" sz="2400" b="1">
              <a:solidFill>
                <a:srgbClr val="000000"/>
              </a:solidFill>
              <a:latin typeface="微软雅黑" panose="020B0503020204020204" charset="-122"/>
              <a:ea typeface="微软雅黑" panose="020B0503020204020204" charset="-122"/>
            </a:endParaRPr>
          </a:p>
          <a:p>
            <a:pPr indent="457200"/>
            <a:r>
              <a:rPr lang="zh-CN" altLang="en-US" sz="2400">
                <a:solidFill>
                  <a:srgbClr val="000000"/>
                </a:solidFill>
                <a:latin typeface="FandolSong-Bold-Identity-H"/>
                <a:ea typeface="FandolSong-Bold-Identity-H"/>
              </a:rPr>
              <a:t>基于对模型的简化，根据生产过程中零配件的购买、检测过程，对于不同生产决策，定义多个状态节点，表现出所有可能的零件状态。</a:t>
            </a:r>
            <a:endParaRPr lang="zh-CN" altLang="en-US" sz="2400">
              <a:solidFill>
                <a:srgbClr val="000000"/>
              </a:solidFill>
              <a:latin typeface="FandolSong-Bold-Identity-H"/>
              <a:ea typeface="FandolSong-Bold-Identity-H"/>
            </a:endParaRPr>
          </a:p>
          <a:p>
            <a:pPr indent="457200"/>
            <a:r>
              <a:rPr lang="zh-CN" altLang="en-US" sz="2400">
                <a:solidFill>
                  <a:srgbClr val="000000"/>
                </a:solidFill>
                <a:latin typeface="FandolSong-Bold-Identity-H"/>
                <a:ea typeface="FandolSong-Bold-Identity-H"/>
              </a:rPr>
              <a:t>对于每个状态定义可以进行的动作与相应代价，且代价固定（例如检测费用固定），计算对应动作的代价矩阵。</a:t>
            </a:r>
            <a:endParaRPr lang="zh-CN" altLang="en-US" sz="2400">
              <a:solidFill>
                <a:srgbClr val="000000"/>
              </a:solidFill>
              <a:latin typeface="FandolSong-Bold-Identity-H"/>
              <a:ea typeface="FandolSong-Bold-Identity-H"/>
            </a:endParaRPr>
          </a:p>
          <a:p>
            <a:pPr indent="457200"/>
            <a:r>
              <a:rPr lang="zh-CN" altLang="en-US" sz="2400">
                <a:solidFill>
                  <a:srgbClr val="000000"/>
                </a:solidFill>
                <a:latin typeface="FandolSong-Bold-Identity-H"/>
                <a:ea typeface="FandolSong-Bold-Identity-H"/>
              </a:rPr>
              <a:t>针对不合格零配件的多次拆解复用，考虑第一次拆解后次品率的后验概率；但不考虑多于两次的拆解（沿用相应生产步骤后初次拆解的次品率）。</a:t>
            </a:r>
            <a:endParaRPr lang="zh-CN" altLang="en-US" sz="2400">
              <a:solidFill>
                <a:srgbClr val="000000"/>
              </a:solidFill>
              <a:latin typeface="FandolSong-Bold-Identity-H"/>
              <a:ea typeface="FandolSong-Bold-Identity-H"/>
            </a:endParaRPr>
          </a:p>
          <a:p>
            <a:pPr indent="457200"/>
            <a:r>
              <a:rPr lang="zh-CN" altLang="en-US" sz="2400">
                <a:solidFill>
                  <a:srgbClr val="000000"/>
                </a:solidFill>
                <a:latin typeface="FandolSong-Bold-Identity-H"/>
                <a:ea typeface="FandolSong-Bold-Identity-H"/>
              </a:rPr>
              <a:t>以</a:t>
            </a:r>
            <a:r>
              <a:rPr lang="en-US" altLang="zh-CN" sz="2400">
                <a:solidFill>
                  <a:srgbClr val="000000"/>
                </a:solidFill>
                <a:latin typeface="FandolSong-Bold-Identity-H"/>
                <a:ea typeface="FandolSong-Bold-Identity-H"/>
              </a:rPr>
              <a:t>“</a:t>
            </a:r>
            <a:r>
              <a:rPr lang="zh-CN" altLang="en-US" sz="2400">
                <a:solidFill>
                  <a:srgbClr val="000000"/>
                </a:solidFill>
                <a:latin typeface="FandolSong-Bold-Identity-H"/>
                <a:ea typeface="FandolSong-Bold-Identity-H"/>
              </a:rPr>
              <a:t>售出</a:t>
            </a:r>
            <a:r>
              <a:rPr lang="en-US" altLang="zh-CN" sz="2400">
                <a:solidFill>
                  <a:srgbClr val="000000"/>
                </a:solidFill>
                <a:latin typeface="FandolSong-Bold-Identity-H"/>
                <a:ea typeface="FandolSong-Bold-Identity-H"/>
              </a:rPr>
              <a:t>”</a:t>
            </a:r>
            <a:r>
              <a:rPr lang="zh-CN" altLang="en-US" sz="2400">
                <a:solidFill>
                  <a:srgbClr val="000000"/>
                </a:solidFill>
                <a:latin typeface="FandolSong-Bold-Identity-H"/>
                <a:ea typeface="FandolSong-Bold-Identity-H"/>
              </a:rPr>
              <a:t>状态作为迭代出口，并设置相应代价为售价的</a:t>
            </a:r>
            <a:r>
              <a:rPr lang="zh-CN" altLang="en-US" sz="2400">
                <a:solidFill>
                  <a:srgbClr val="000000"/>
                </a:solidFill>
                <a:latin typeface="FandolSong-Bold-Identity-H"/>
                <a:ea typeface="FandolSong-Bold-Identity-H"/>
              </a:rPr>
              <a:t>相反数。</a:t>
            </a:r>
            <a:endParaRPr lang="zh-CN" altLang="en-US" sz="2400">
              <a:solidFill>
                <a:srgbClr val="000000"/>
              </a:solidFill>
              <a:latin typeface="FandolSong-Bold-Identity-H"/>
              <a:ea typeface="FandolSong-Bold-Identity-H"/>
            </a:endParaRPr>
          </a:p>
          <a:p>
            <a:endParaRPr lang="zh-CN" altLang="en-US" sz="1600">
              <a:solidFill>
                <a:srgbClr val="000000"/>
              </a:solidFill>
              <a:latin typeface="FandolSong-Bold-Identity-H"/>
              <a:ea typeface="FandolSong-Bold-Identity-H"/>
            </a:endParaRPr>
          </a:p>
          <a:p>
            <a:endParaRPr lang="zh-CN" altLang="en-US" sz="1600">
              <a:solidFill>
                <a:srgbClr val="000000"/>
              </a:solidFill>
              <a:latin typeface="FandolSong-Bold-Identity-H"/>
              <a:ea typeface="FandolSong-Bold-Identity-H"/>
            </a:endParaRPr>
          </a:p>
          <a:p>
            <a:endParaRPr lang="zh-CN" altLang="en-US" sz="1600">
              <a:solidFill>
                <a:srgbClr val="000000"/>
              </a:solidFill>
              <a:latin typeface="FandolSong-Bold-Identity-H"/>
              <a:ea typeface="FandolSong-Bold-Identity-H"/>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srcRect b="2847"/>
          <a:stretch>
            <a:fillRect/>
          </a:stretch>
        </p:blipFill>
        <p:spPr>
          <a:xfrm>
            <a:off x="7597775" y="806450"/>
            <a:ext cx="4429125" cy="6090920"/>
          </a:xfrm>
          <a:prstGeom prst="rect">
            <a:avLst/>
          </a:prstGeom>
        </p:spPr>
      </p:pic>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olidFill>
                    <a:srgbClr val="03617A"/>
                  </a:solidFill>
                </a:rPr>
                <a:t>问题</a:t>
              </a:r>
              <a:r>
                <a:rPr lang="en-US" altLang="zh-CN" dirty="0">
                  <a:solidFill>
                    <a:srgbClr val="03617A"/>
                  </a:solidFill>
                </a:rPr>
                <a:t>2</a:t>
              </a:r>
              <a:r>
                <a:rPr lang="en-US" altLang="zh-CN" dirty="0">
                  <a:solidFill>
                    <a:srgbClr val="03617A"/>
                  </a:solidFill>
                </a:rPr>
                <a:t>——</a:t>
              </a:r>
              <a:r>
                <a:rPr lang="zh-CN" altLang="en-US" dirty="0">
                  <a:solidFill>
                    <a:srgbClr val="03617A"/>
                  </a:solidFill>
                </a:rPr>
                <a:t>模型</a:t>
              </a:r>
              <a:r>
                <a:rPr lang="zh-CN" altLang="en-US" dirty="0">
                  <a:solidFill>
                    <a:srgbClr val="03617A"/>
                  </a:solidFill>
                </a:rPr>
                <a:t>建立</a:t>
              </a:r>
              <a:endParaRPr lang="zh-CN" altLang="en-US" dirty="0">
                <a:solidFill>
                  <a:srgbClr val="03617A"/>
                </a:solidFill>
              </a:endParaRPr>
            </a:p>
          </p:txBody>
        </p:sp>
        <p:pic>
          <p:nvPicPr>
            <p:cNvPr id="7" name="图片 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36" name="圆角矩形 6"/>
          <p:cNvSpPr/>
          <p:nvPr>
            <p:custDataLst>
              <p:tags r:id="rId6"/>
            </p:custDataLst>
          </p:nvPr>
        </p:nvSpPr>
        <p:spPr>
          <a:xfrm>
            <a:off x="414020" y="1019175"/>
            <a:ext cx="396240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
        <p:nvSpPr>
          <p:cNvPr id="12" name="文本占位符 5"/>
          <p:cNvSpPr txBox="1"/>
          <p:nvPr>
            <p:custDataLst>
              <p:tags r:id="rId7"/>
            </p:custDataLst>
          </p:nvPr>
        </p:nvSpPr>
        <p:spPr>
          <a:xfrm>
            <a:off x="622300" y="1052830"/>
            <a:ext cx="355219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状态定义及</a:t>
            </a:r>
            <a:r>
              <a:rPr lang="zh-CN" altLang="en-US" sz="2400" dirty="0">
                <a:solidFill>
                  <a:schemeClr val="bg1"/>
                </a:solidFill>
              </a:rPr>
              <a:t>状态转移图</a:t>
            </a:r>
            <a:endParaRPr lang="zh-CN" altLang="en-US" sz="2400" dirty="0">
              <a:solidFill>
                <a:schemeClr val="bg1"/>
              </a:solidFill>
            </a:endParaRPr>
          </a:p>
        </p:txBody>
      </p:sp>
      <p:sp>
        <p:nvSpPr>
          <p:cNvPr id="26" name="文本框 25"/>
          <p:cNvSpPr txBox="1"/>
          <p:nvPr/>
        </p:nvSpPr>
        <p:spPr>
          <a:xfrm>
            <a:off x="3556000" y="7539355"/>
            <a:ext cx="5080000" cy="606425"/>
          </a:xfrm>
          <a:prstGeom prst="rect">
            <a:avLst/>
          </a:prstGeom>
        </p:spPr>
        <p:txBody>
          <a:bodyPr/>
          <a:p>
            <a:endParaRPr sz="1600"/>
          </a:p>
        </p:txBody>
      </p:sp>
      <p:sp>
        <p:nvSpPr>
          <p:cNvPr id="30" name="文本框 29"/>
          <p:cNvSpPr txBox="1"/>
          <p:nvPr/>
        </p:nvSpPr>
        <p:spPr>
          <a:xfrm>
            <a:off x="599440" y="1976120"/>
            <a:ext cx="2691765" cy="1476375"/>
          </a:xfrm>
          <a:prstGeom prst="rect">
            <a:avLst/>
          </a:prstGeom>
          <a:noFill/>
        </p:spPr>
        <p:txBody>
          <a:bodyPr wrap="square" rtlCol="0" anchor="t">
            <a:spAutoFit/>
          </a:bodyPr>
          <a:p>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定义状态</a:t>
            </a:r>
            <a:endPar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endParaRPr>
          </a:p>
          <a:p>
            <a:pPr>
              <a:lnSpc>
                <a:spcPct val="200000"/>
              </a:lnSpc>
            </a:pPr>
            <a:r>
              <a:rPr lang="en-US" altLang="zh-CN" sz="2000">
                <a:solidFill>
                  <a:srgbClr val="000000"/>
                </a:solidFill>
                <a:latin typeface="Cambria Math" panose="02040503050406030204" charset="0"/>
                <a:ea typeface="宋体" panose="02010600030101010101" pitchFamily="2" charset="-122"/>
                <a:cs typeface="Cambria Math" panose="02040503050406030204" charset="0"/>
                <a:sym typeface="+mn-ea"/>
              </a:rPr>
              <a:t>i </a:t>
            </a: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表示零配件</a:t>
            </a:r>
            <a:r>
              <a:rPr lang="en-US" altLang="zh-CN" sz="2000">
                <a:solidFill>
                  <a:srgbClr val="000000"/>
                </a:solidFill>
                <a:latin typeface="Cambria Math" panose="02040503050406030204" charset="0"/>
                <a:ea typeface="宋体" panose="02010600030101010101" pitchFamily="2" charset="-122"/>
                <a:cs typeface="Cambria Math" panose="02040503050406030204" charset="0"/>
                <a:sym typeface="+mn-ea"/>
              </a:rPr>
              <a:t>1</a:t>
            </a: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的状态</a:t>
            </a:r>
            <a:endParaRPr lang="en-US" altLang="zh-CN" sz="2000">
              <a:solidFill>
                <a:srgbClr val="000000"/>
              </a:solidFill>
              <a:latin typeface="Cambria Math" panose="02040503050406030204" charset="0"/>
              <a:ea typeface="宋体" panose="02010600030101010101" pitchFamily="2" charset="-122"/>
              <a:cs typeface="Cambria Math" panose="02040503050406030204" charset="0"/>
              <a:sym typeface="+mn-ea"/>
            </a:endParaRPr>
          </a:p>
          <a:p>
            <a:pPr>
              <a:lnSpc>
                <a:spcPct val="150000"/>
              </a:lnSpc>
            </a:pPr>
            <a:r>
              <a:rPr lang="en-US" altLang="zh-CN" sz="2000">
                <a:solidFill>
                  <a:srgbClr val="000000"/>
                </a:solidFill>
                <a:latin typeface="Cambria Math" panose="02040503050406030204" charset="0"/>
                <a:ea typeface="宋体" panose="02010600030101010101" pitchFamily="2" charset="-122"/>
                <a:cs typeface="Cambria Math" panose="02040503050406030204" charset="0"/>
                <a:sym typeface="+mn-ea"/>
              </a:rPr>
              <a:t>j </a:t>
            </a: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表示零配件</a:t>
            </a:r>
            <a:r>
              <a:rPr lang="en-US" altLang="zh-CN" sz="2000">
                <a:solidFill>
                  <a:srgbClr val="000000"/>
                </a:solidFill>
                <a:latin typeface="Cambria Math" panose="02040503050406030204" charset="0"/>
                <a:ea typeface="宋体" panose="02010600030101010101" pitchFamily="2" charset="-122"/>
                <a:cs typeface="Cambria Math" panose="02040503050406030204" charset="0"/>
                <a:sym typeface="+mn-ea"/>
              </a:rPr>
              <a:t>2</a:t>
            </a: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的状态</a:t>
            </a:r>
            <a:endPar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endParaRPr>
          </a:p>
        </p:txBody>
      </p:sp>
      <p:graphicFrame>
        <p:nvGraphicFramePr>
          <p:cNvPr id="33" name="对象 32">
            <a:hlinkClick r:id="" action="ppaction://ole?verb="/>
          </p:cNvPr>
          <p:cNvGraphicFramePr>
            <a:graphicFrameLocks noChangeAspect="1"/>
          </p:cNvGraphicFramePr>
          <p:nvPr/>
        </p:nvGraphicFramePr>
        <p:xfrm>
          <a:off x="1831975" y="1624330"/>
          <a:ext cx="779780" cy="822960"/>
        </p:xfrm>
        <a:graphic>
          <a:graphicData uri="http://schemas.openxmlformats.org/presentationml/2006/ole">
            <mc:AlternateContent xmlns:mc="http://schemas.openxmlformats.org/markup-compatibility/2006">
              <mc:Choice xmlns:v="urn:schemas-microsoft-com:vml" Requires="v">
                <p:oleObj spid="_x0000_s1025" name="" r:id="rId8" imgW="228600" imgH="241300" progId="Equation.KSEE3">
                  <p:embed/>
                </p:oleObj>
              </mc:Choice>
              <mc:Fallback>
                <p:oleObj name="" r:id="rId8" imgW="228600" imgH="241300" progId="Equation.KSEE3">
                  <p:embed/>
                  <p:pic>
                    <p:nvPicPr>
                      <p:cNvPr id="0" name="图片 1024"/>
                      <p:cNvPicPr/>
                      <p:nvPr/>
                    </p:nvPicPr>
                    <p:blipFill>
                      <a:blip r:embed="rId9"/>
                      <a:stretch>
                        <a:fillRect/>
                      </a:stretch>
                    </p:blipFill>
                    <p:spPr>
                      <a:xfrm>
                        <a:off x="1831975" y="1624330"/>
                        <a:ext cx="779780" cy="822960"/>
                      </a:xfrm>
                      <a:prstGeom prst="rect">
                        <a:avLst/>
                      </a:prstGeom>
                    </p:spPr>
                  </p:pic>
                </p:oleObj>
              </mc:Fallback>
            </mc:AlternateContent>
          </a:graphicData>
        </a:graphic>
      </p:graphicFrame>
      <p:graphicFrame>
        <p:nvGraphicFramePr>
          <p:cNvPr id="42" name="表格 41"/>
          <p:cNvGraphicFramePr/>
          <p:nvPr>
            <p:custDataLst>
              <p:tags r:id="rId10"/>
            </p:custDataLst>
          </p:nvPr>
        </p:nvGraphicFramePr>
        <p:xfrm>
          <a:off x="853440" y="3609340"/>
          <a:ext cx="6003925" cy="2802255"/>
        </p:xfrm>
        <a:graphic>
          <a:graphicData uri="http://schemas.openxmlformats.org/drawingml/2006/table">
            <a:tbl>
              <a:tblPr firstRow="1" bandRow="1">
                <a:tableStyleId>{5940675A-B579-460E-94D1-54222C63F5DA}</a:tableStyleId>
              </a:tblPr>
              <a:tblGrid>
                <a:gridCol w="520065"/>
                <a:gridCol w="1096645"/>
                <a:gridCol w="1462405"/>
                <a:gridCol w="1462405"/>
                <a:gridCol w="1462405"/>
              </a:tblGrid>
              <a:tr h="424815">
                <a:tc>
                  <a:txBody>
                    <a:bodyPr/>
                    <a:p>
                      <a:pPr algn="ctr">
                        <a:buNone/>
                      </a:pPr>
                      <a:endParaRPr lang="zh-CN" altLang="en-US">
                        <a:latin typeface="Cambria Math" panose="02040503050406030204" charset="0"/>
                        <a:ea typeface="宋体" panose="02010600030101010101" pitchFamily="2" charset="-122"/>
                        <a:cs typeface="Cambria Math" panose="02040503050406030204" charset="0"/>
                      </a:endParaRPr>
                    </a:p>
                  </a:txBody>
                  <a:tcPr anchor="ctr" anchorCtr="0"/>
                </a:tc>
                <a:tc>
                  <a:txBody>
                    <a:bodyPr/>
                    <a:p>
                      <a:pPr algn="ctr">
                        <a:buNone/>
                      </a:pPr>
                      <a:r>
                        <a:rPr lang="en-US" altLang="zh-CN">
                          <a:latin typeface="Cambria Math" panose="02040503050406030204" charset="0"/>
                          <a:ea typeface="宋体" panose="02010600030101010101" pitchFamily="2" charset="-122"/>
                          <a:cs typeface="Cambria Math" panose="02040503050406030204" charset="0"/>
                        </a:rPr>
                        <a:t>0</a:t>
                      </a:r>
                      <a:endParaRPr lang="en-US" altLang="zh-CN">
                        <a:latin typeface="Cambria Math" panose="02040503050406030204" charset="0"/>
                        <a:ea typeface="宋体" panose="02010600030101010101" pitchFamily="2" charset="-122"/>
                        <a:cs typeface="Cambria Math" panose="02040503050406030204" charset="0"/>
                      </a:endParaRPr>
                    </a:p>
                  </a:txBody>
                  <a:tcPr anchor="ctr" anchorCtr="0"/>
                </a:tc>
                <a:tc>
                  <a:txBody>
                    <a:bodyPr/>
                    <a:p>
                      <a:pPr algn="ctr">
                        <a:buNone/>
                      </a:pPr>
                      <a:r>
                        <a:rPr lang="en-US" altLang="zh-CN">
                          <a:latin typeface="Cambria Math" panose="02040503050406030204" charset="0"/>
                          <a:ea typeface="宋体" panose="02010600030101010101" pitchFamily="2" charset="-122"/>
                          <a:cs typeface="Cambria Math" panose="02040503050406030204" charset="0"/>
                        </a:rPr>
                        <a:t>1</a:t>
                      </a:r>
                      <a:endParaRPr lang="en-US" altLang="zh-CN">
                        <a:latin typeface="Cambria Math" panose="02040503050406030204" charset="0"/>
                        <a:ea typeface="宋体" panose="02010600030101010101" pitchFamily="2" charset="-122"/>
                        <a:cs typeface="Cambria Math" panose="02040503050406030204" charset="0"/>
                      </a:endParaRPr>
                    </a:p>
                  </a:txBody>
                  <a:tcPr anchor="ctr" anchorCtr="0"/>
                </a:tc>
                <a:tc>
                  <a:txBody>
                    <a:bodyPr/>
                    <a:p>
                      <a:pPr algn="ctr">
                        <a:buNone/>
                      </a:pPr>
                      <a:r>
                        <a:rPr lang="en-US" altLang="zh-CN">
                          <a:latin typeface="Cambria Math" panose="02040503050406030204" charset="0"/>
                          <a:ea typeface="宋体" panose="02010600030101010101" pitchFamily="2" charset="-122"/>
                          <a:cs typeface="Cambria Math" panose="02040503050406030204" charset="0"/>
                        </a:rPr>
                        <a:t>2</a:t>
                      </a:r>
                      <a:endParaRPr lang="en-US" altLang="zh-CN">
                        <a:latin typeface="Cambria Math" panose="02040503050406030204" charset="0"/>
                        <a:ea typeface="宋体" panose="02010600030101010101" pitchFamily="2" charset="-122"/>
                        <a:cs typeface="Cambria Math" panose="02040503050406030204" charset="0"/>
                      </a:endParaRPr>
                    </a:p>
                  </a:txBody>
                  <a:tcPr anchor="ctr" anchorCtr="0"/>
                </a:tc>
                <a:tc>
                  <a:txBody>
                    <a:bodyPr/>
                    <a:p>
                      <a:pPr algn="ctr">
                        <a:buNone/>
                      </a:pPr>
                      <a:r>
                        <a:rPr lang="en-US" altLang="zh-CN">
                          <a:latin typeface="Cambria Math" panose="02040503050406030204" charset="0"/>
                          <a:ea typeface="宋体" panose="02010600030101010101" pitchFamily="2" charset="-122"/>
                          <a:cs typeface="Cambria Math" panose="02040503050406030204" charset="0"/>
                        </a:rPr>
                        <a:t>3</a:t>
                      </a:r>
                      <a:endParaRPr lang="en-US" altLang="zh-CN">
                        <a:latin typeface="Cambria Math" panose="02040503050406030204" charset="0"/>
                        <a:ea typeface="宋体" panose="02010600030101010101" pitchFamily="2" charset="-122"/>
                        <a:cs typeface="Cambria Math" panose="02040503050406030204" charset="0"/>
                      </a:endParaRPr>
                    </a:p>
                  </a:txBody>
                  <a:tcPr anchor="ctr" anchorCtr="0"/>
                </a:tc>
              </a:tr>
              <a:tr h="749935">
                <a:tc>
                  <a:txBody>
                    <a:bodyPr/>
                    <a:p>
                      <a:pPr algn="ctr">
                        <a:buNone/>
                      </a:pPr>
                      <a:r>
                        <a:rPr lang="en-US" altLang="zh-CN">
                          <a:latin typeface="Cambria Math" panose="02040503050406030204" charset="0"/>
                          <a:ea typeface="宋体" panose="02010600030101010101" pitchFamily="2" charset="-122"/>
                          <a:cs typeface="Cambria Math" panose="02040503050406030204" charset="0"/>
                        </a:rPr>
                        <a:t>i=</a:t>
                      </a:r>
                      <a:endParaRPr lang="en-US" altLang="zh-CN">
                        <a:latin typeface="Cambria Math" panose="02040503050406030204" charset="0"/>
                        <a:ea typeface="宋体" panose="02010600030101010101" pitchFamily="2" charset="-122"/>
                        <a:cs typeface="Cambria Math" panose="02040503050406030204" charset="0"/>
                      </a:endParaRPr>
                    </a:p>
                  </a:txBody>
                  <a:tcPr anchor="ctr" anchorCtr="0"/>
                </a:tc>
                <a:tc>
                  <a:txBody>
                    <a:bodyPr/>
                    <a:p>
                      <a:pPr algn="ctr">
                        <a:buNone/>
                      </a:pPr>
                      <a:r>
                        <a:rPr lang="zh-CN" altLang="en-US">
                          <a:latin typeface="Cambria Math" panose="02040503050406030204" charset="0"/>
                          <a:ea typeface="宋体" panose="02010600030101010101" pitchFamily="2" charset="-122"/>
                          <a:cs typeface="Cambria Math" panose="02040503050406030204" charset="0"/>
                        </a:rPr>
                        <a:t>未拥有零配件</a:t>
                      </a:r>
                      <a:r>
                        <a:rPr lang="en-US" altLang="zh-CN">
                          <a:latin typeface="Cambria Math" panose="02040503050406030204" charset="0"/>
                          <a:ea typeface="宋体" panose="02010600030101010101" pitchFamily="2" charset="-122"/>
                          <a:cs typeface="Cambria Math" panose="02040503050406030204" charset="0"/>
                        </a:rPr>
                        <a:t>1</a:t>
                      </a:r>
                      <a:endParaRPr lang="en-US" altLang="zh-CN">
                        <a:latin typeface="Cambria Math" panose="02040503050406030204" charset="0"/>
                        <a:ea typeface="宋体" panose="02010600030101010101" pitchFamily="2" charset="-122"/>
                        <a:cs typeface="Cambria Math" panose="02040503050406030204" charset="0"/>
                      </a:endParaRPr>
                    </a:p>
                  </a:txBody>
                  <a:tcPr anchor="ctr" anchorCtr="0"/>
                </a:tc>
                <a:tc>
                  <a:txBody>
                    <a:bodyPr/>
                    <a:p>
                      <a:pPr algn="ctr">
                        <a:buNone/>
                      </a:pPr>
                      <a:r>
                        <a:rPr lang="zh-CN" altLang="en-US">
                          <a:latin typeface="Cambria Math" panose="02040503050406030204" charset="0"/>
                          <a:ea typeface="宋体" panose="02010600030101010101" pitchFamily="2" charset="-122"/>
                          <a:cs typeface="Cambria Math" panose="02040503050406030204" charset="0"/>
                        </a:rPr>
                        <a:t>拥有未检测的零配件</a:t>
                      </a:r>
                      <a:r>
                        <a:rPr lang="en-US" altLang="zh-CN">
                          <a:latin typeface="Cambria Math" panose="02040503050406030204" charset="0"/>
                          <a:ea typeface="宋体" panose="02010600030101010101" pitchFamily="2" charset="-122"/>
                          <a:cs typeface="Cambria Math" panose="02040503050406030204" charset="0"/>
                        </a:rPr>
                        <a:t>1</a:t>
                      </a:r>
                      <a:endParaRPr lang="en-US" altLang="zh-CN">
                        <a:latin typeface="Cambria Math" panose="02040503050406030204" charset="0"/>
                        <a:ea typeface="宋体" panose="02010600030101010101" pitchFamily="2" charset="-122"/>
                        <a:cs typeface="Cambria Math" panose="02040503050406030204" charset="0"/>
                      </a:endParaRPr>
                    </a:p>
                  </a:txBody>
                  <a:tcPr anchor="ctr" anchorCtr="0"/>
                </a:tc>
                <a:tc>
                  <a:txBody>
                    <a:bodyPr/>
                    <a:p>
                      <a:pPr algn="ctr">
                        <a:buNone/>
                      </a:pPr>
                      <a:r>
                        <a:rPr lang="zh-CN" altLang="en-US" sz="1800">
                          <a:latin typeface="Cambria Math" panose="02040503050406030204" charset="0"/>
                          <a:ea typeface="宋体" panose="02010600030101010101" pitchFamily="2" charset="-122"/>
                          <a:cs typeface="Cambria Math" panose="02040503050406030204" charset="0"/>
                          <a:sym typeface="+mn-ea"/>
                        </a:rPr>
                        <a:t>拥有检测过的零配件</a:t>
                      </a:r>
                      <a:r>
                        <a:rPr lang="en-US" altLang="zh-CN" sz="1800">
                          <a:latin typeface="Cambria Math" panose="02040503050406030204" charset="0"/>
                          <a:ea typeface="宋体" panose="02010600030101010101" pitchFamily="2" charset="-122"/>
                          <a:cs typeface="Cambria Math" panose="02040503050406030204" charset="0"/>
                          <a:sym typeface="+mn-ea"/>
                        </a:rPr>
                        <a:t>1</a:t>
                      </a:r>
                      <a:endParaRPr lang="zh-CN" altLang="en-US">
                        <a:latin typeface="Cambria Math" panose="02040503050406030204" charset="0"/>
                        <a:ea typeface="宋体" panose="02010600030101010101" pitchFamily="2" charset="-122"/>
                        <a:cs typeface="Cambria Math" panose="02040503050406030204" charset="0"/>
                      </a:endParaRPr>
                    </a:p>
                  </a:txBody>
                  <a:tcPr anchor="ctr" anchorCtr="0"/>
                </a:tc>
                <a:tc>
                  <a:txBody>
                    <a:bodyPr/>
                    <a:p>
                      <a:pPr algn="ctr">
                        <a:buNone/>
                      </a:pPr>
                      <a:r>
                        <a:rPr lang="zh-CN" altLang="en-US" sz="1800">
                          <a:latin typeface="Cambria Math" panose="02040503050406030204" charset="0"/>
                          <a:ea typeface="宋体" panose="02010600030101010101" pitchFamily="2" charset="-122"/>
                          <a:cs typeface="Cambria Math" panose="02040503050406030204" charset="0"/>
                          <a:sym typeface="+mn-ea"/>
                        </a:rPr>
                        <a:t>拥有由不合格品拆解得的零配件</a:t>
                      </a:r>
                      <a:r>
                        <a:rPr lang="en-US" altLang="zh-CN" sz="1800">
                          <a:latin typeface="Cambria Math" panose="02040503050406030204" charset="0"/>
                          <a:ea typeface="宋体" panose="02010600030101010101" pitchFamily="2" charset="-122"/>
                          <a:cs typeface="Cambria Math" panose="02040503050406030204" charset="0"/>
                          <a:sym typeface="+mn-ea"/>
                        </a:rPr>
                        <a:t>1</a:t>
                      </a:r>
                      <a:endParaRPr lang="zh-CN" altLang="en-US">
                        <a:latin typeface="Cambria Math" panose="02040503050406030204" charset="0"/>
                        <a:ea typeface="宋体" panose="02010600030101010101" pitchFamily="2" charset="-122"/>
                        <a:cs typeface="Cambria Math" panose="02040503050406030204" charset="0"/>
                      </a:endParaRPr>
                    </a:p>
                  </a:txBody>
                  <a:tcPr anchor="ctr" anchorCtr="0"/>
                </a:tc>
              </a:tr>
              <a:tr h="749935">
                <a:tc>
                  <a:txBody>
                    <a:bodyPr/>
                    <a:p>
                      <a:pPr algn="ctr">
                        <a:buNone/>
                      </a:pPr>
                      <a:r>
                        <a:rPr lang="en-US" altLang="zh-CN">
                          <a:latin typeface="Cambria Math" panose="02040503050406030204" charset="0"/>
                          <a:ea typeface="宋体" panose="02010600030101010101" pitchFamily="2" charset="-122"/>
                          <a:cs typeface="Cambria Math" panose="02040503050406030204" charset="0"/>
                        </a:rPr>
                        <a:t>j=</a:t>
                      </a:r>
                      <a:endParaRPr lang="en-US" altLang="zh-CN">
                        <a:latin typeface="Cambria Math" panose="02040503050406030204" charset="0"/>
                        <a:ea typeface="宋体" panose="02010600030101010101" pitchFamily="2" charset="-122"/>
                        <a:cs typeface="Cambria Math" panose="02040503050406030204" charset="0"/>
                      </a:endParaRPr>
                    </a:p>
                  </a:txBody>
                  <a:tcPr anchor="ctr" anchorCtr="0"/>
                </a:tc>
                <a:tc>
                  <a:txBody>
                    <a:bodyPr/>
                    <a:p>
                      <a:pPr algn="ctr">
                        <a:buNone/>
                      </a:pPr>
                      <a:r>
                        <a:rPr lang="zh-CN" altLang="en-US" sz="1800">
                          <a:latin typeface="Cambria Math" panose="02040503050406030204" charset="0"/>
                          <a:ea typeface="宋体" panose="02010600030101010101" pitchFamily="2" charset="-122"/>
                          <a:cs typeface="Cambria Math" panose="02040503050406030204" charset="0"/>
                          <a:sym typeface="+mn-ea"/>
                        </a:rPr>
                        <a:t>未拥有零配件</a:t>
                      </a:r>
                      <a:r>
                        <a:rPr lang="en-US" altLang="zh-CN" sz="1800">
                          <a:latin typeface="Cambria Math" panose="02040503050406030204" charset="0"/>
                          <a:ea typeface="宋体" panose="02010600030101010101" pitchFamily="2" charset="-122"/>
                          <a:cs typeface="Cambria Math" panose="02040503050406030204" charset="0"/>
                          <a:sym typeface="+mn-ea"/>
                        </a:rPr>
                        <a:t>2</a:t>
                      </a:r>
                      <a:endParaRPr lang="en-US" altLang="zh-CN" sz="1800">
                        <a:latin typeface="Cambria Math" panose="02040503050406030204" charset="0"/>
                        <a:ea typeface="宋体" panose="02010600030101010101" pitchFamily="2" charset="-122"/>
                        <a:cs typeface="Cambria Math" panose="02040503050406030204" charset="0"/>
                        <a:sym typeface="+mn-ea"/>
                      </a:endParaRPr>
                    </a:p>
                  </a:txBody>
                  <a:tcPr anchor="ctr" anchorCtr="0"/>
                </a:tc>
                <a:tc>
                  <a:txBody>
                    <a:bodyPr/>
                    <a:p>
                      <a:pPr algn="ctr">
                        <a:buNone/>
                      </a:pPr>
                      <a:r>
                        <a:rPr lang="zh-CN" altLang="en-US" sz="1800">
                          <a:latin typeface="Cambria Math" panose="02040503050406030204" charset="0"/>
                          <a:ea typeface="宋体" panose="02010600030101010101" pitchFamily="2" charset="-122"/>
                          <a:cs typeface="Cambria Math" panose="02040503050406030204" charset="0"/>
                          <a:sym typeface="+mn-ea"/>
                        </a:rPr>
                        <a:t>拥有未检测的零配件</a:t>
                      </a:r>
                      <a:r>
                        <a:rPr lang="en-US" altLang="zh-CN" sz="1800">
                          <a:latin typeface="Cambria Math" panose="02040503050406030204" charset="0"/>
                          <a:ea typeface="宋体" panose="02010600030101010101" pitchFamily="2" charset="-122"/>
                          <a:cs typeface="Cambria Math" panose="02040503050406030204" charset="0"/>
                          <a:sym typeface="+mn-ea"/>
                        </a:rPr>
                        <a:t>2</a:t>
                      </a:r>
                      <a:endParaRPr lang="en-US" altLang="zh-CN" sz="1800">
                        <a:latin typeface="Cambria Math" panose="02040503050406030204" charset="0"/>
                        <a:ea typeface="宋体" panose="02010600030101010101" pitchFamily="2" charset="-122"/>
                        <a:cs typeface="Cambria Math" panose="02040503050406030204" charset="0"/>
                        <a:sym typeface="+mn-ea"/>
                      </a:endParaRPr>
                    </a:p>
                  </a:txBody>
                  <a:tcPr anchor="ctr" anchorCtr="0"/>
                </a:tc>
                <a:tc>
                  <a:txBody>
                    <a:bodyPr/>
                    <a:p>
                      <a:pPr algn="ctr">
                        <a:buNone/>
                      </a:pPr>
                      <a:r>
                        <a:rPr lang="zh-CN" altLang="en-US" sz="1800">
                          <a:latin typeface="Cambria Math" panose="02040503050406030204" charset="0"/>
                          <a:ea typeface="宋体" panose="02010600030101010101" pitchFamily="2" charset="-122"/>
                          <a:cs typeface="Cambria Math" panose="02040503050406030204" charset="0"/>
                          <a:sym typeface="+mn-ea"/>
                        </a:rPr>
                        <a:t>拥有检测过的零配件</a:t>
                      </a:r>
                      <a:r>
                        <a:rPr lang="en-US" altLang="zh-CN" sz="1800">
                          <a:latin typeface="Cambria Math" panose="02040503050406030204" charset="0"/>
                          <a:ea typeface="宋体" panose="02010600030101010101" pitchFamily="2" charset="-122"/>
                          <a:cs typeface="Cambria Math" panose="02040503050406030204" charset="0"/>
                          <a:sym typeface="+mn-ea"/>
                        </a:rPr>
                        <a:t>2</a:t>
                      </a:r>
                      <a:endParaRPr lang="en-US" altLang="zh-CN" sz="1800">
                        <a:latin typeface="Cambria Math" panose="02040503050406030204" charset="0"/>
                        <a:ea typeface="宋体" panose="02010600030101010101" pitchFamily="2" charset="-122"/>
                        <a:cs typeface="Cambria Math" panose="02040503050406030204" charset="0"/>
                        <a:sym typeface="+mn-ea"/>
                      </a:endParaRPr>
                    </a:p>
                  </a:txBody>
                  <a:tcPr anchor="ctr" anchorCtr="0"/>
                </a:tc>
                <a:tc>
                  <a:txBody>
                    <a:bodyPr/>
                    <a:p>
                      <a:pPr algn="ctr">
                        <a:buNone/>
                      </a:pPr>
                      <a:r>
                        <a:rPr lang="zh-CN" altLang="en-US" sz="1800">
                          <a:latin typeface="Cambria Math" panose="02040503050406030204" charset="0"/>
                          <a:ea typeface="宋体" panose="02010600030101010101" pitchFamily="2" charset="-122"/>
                          <a:cs typeface="Cambria Math" panose="02040503050406030204" charset="0"/>
                          <a:sym typeface="+mn-ea"/>
                        </a:rPr>
                        <a:t>拥有由不合格品拆解得的零配件</a:t>
                      </a:r>
                      <a:r>
                        <a:rPr lang="en-US" altLang="zh-CN" sz="1800">
                          <a:latin typeface="Cambria Math" panose="02040503050406030204" charset="0"/>
                          <a:ea typeface="宋体" panose="02010600030101010101" pitchFamily="2" charset="-122"/>
                          <a:cs typeface="Cambria Math" panose="02040503050406030204" charset="0"/>
                          <a:sym typeface="+mn-ea"/>
                        </a:rPr>
                        <a:t>2</a:t>
                      </a:r>
                      <a:endParaRPr lang="en-US" altLang="zh-CN" sz="1800">
                        <a:latin typeface="Cambria Math" panose="02040503050406030204" charset="0"/>
                        <a:ea typeface="宋体" panose="02010600030101010101" pitchFamily="2" charset="-122"/>
                        <a:cs typeface="Cambria Math" panose="02040503050406030204" charset="0"/>
                        <a:sym typeface="+mn-ea"/>
                      </a:endParaRPr>
                    </a:p>
                  </a:txBody>
                  <a:tcPr anchor="ctr" anchorCtr="0"/>
                </a:tc>
              </a:tr>
            </a:tbl>
          </a:graphicData>
        </a:graphic>
      </p:graphicFrame>
      <p:sp>
        <p:nvSpPr>
          <p:cNvPr id="44" name="文本框 43"/>
          <p:cNvSpPr txBox="1"/>
          <p:nvPr/>
        </p:nvSpPr>
        <p:spPr>
          <a:xfrm>
            <a:off x="3291205" y="2253615"/>
            <a:ext cx="4986020" cy="1198880"/>
          </a:xfrm>
          <a:prstGeom prst="rect">
            <a:avLst/>
          </a:prstGeom>
          <a:noFill/>
        </p:spPr>
        <p:txBody>
          <a:bodyPr wrap="square" rtlCol="0" anchor="t">
            <a:spAutoFit/>
          </a:bodyPr>
          <a:p>
            <a:pPr>
              <a:lnSpc>
                <a:spcPct val="100000"/>
              </a:lnSpc>
            </a:pPr>
            <a:r>
              <a:rPr lang="en-US" altLang="zh-CN">
                <a:solidFill>
                  <a:srgbClr val="000000"/>
                </a:solidFill>
                <a:latin typeface="Cambria Math" panose="02040503050406030204" charset="0"/>
                <a:ea typeface="宋体" panose="02010600030101010101" pitchFamily="2" charset="-122"/>
                <a:cs typeface="Cambria Math" panose="02040503050406030204" charset="0"/>
                <a:sym typeface="+mn-ea"/>
              </a:rPr>
              <a:t>0 </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表示</a:t>
            </a:r>
            <a:r>
              <a:rPr lang="zh-CN" altLang="en-US" b="1">
                <a:solidFill>
                  <a:srgbClr val="000000"/>
                </a:solidFill>
                <a:latin typeface="Cambria Math" panose="02040503050406030204" charset="0"/>
                <a:ea typeface="宋体" panose="02010600030101010101" pitchFamily="2" charset="-122"/>
                <a:cs typeface="Cambria Math" panose="02040503050406030204" charset="0"/>
                <a:sym typeface="+mn-ea"/>
              </a:rPr>
              <a:t>未拥有</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某</a:t>
            </a:r>
            <a:r>
              <a:rPr>
                <a:solidFill>
                  <a:srgbClr val="000000"/>
                </a:solidFill>
                <a:latin typeface="Cambria Math" panose="02040503050406030204" charset="0"/>
                <a:ea typeface="宋体" panose="02010600030101010101" pitchFamily="2" charset="-122"/>
                <a:cs typeface="Cambria Math" panose="02040503050406030204" charset="0"/>
                <a:sym typeface="+mn-ea"/>
              </a:rPr>
              <a:t>零</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配件</a:t>
            </a:r>
            <a:endParaRPr lang="en-US" altLang="zh-CN">
              <a:solidFill>
                <a:srgbClr val="000000"/>
              </a:solidFill>
              <a:latin typeface="Cambria Math" panose="02040503050406030204" charset="0"/>
              <a:ea typeface="宋体" panose="02010600030101010101" pitchFamily="2" charset="-122"/>
              <a:cs typeface="Cambria Math" panose="02040503050406030204" charset="0"/>
              <a:sym typeface="+mn-ea"/>
            </a:endParaRPr>
          </a:p>
          <a:p>
            <a:pPr>
              <a:lnSpc>
                <a:spcPct val="100000"/>
              </a:lnSpc>
            </a:pPr>
            <a:r>
              <a:rPr lang="en-US" altLang="zh-CN">
                <a:solidFill>
                  <a:srgbClr val="000000"/>
                </a:solidFill>
                <a:latin typeface="Cambria Math" panose="02040503050406030204" charset="0"/>
                <a:ea typeface="宋体" panose="02010600030101010101" pitchFamily="2" charset="-122"/>
                <a:cs typeface="Cambria Math" panose="02040503050406030204" charset="0"/>
                <a:sym typeface="+mn-ea"/>
              </a:rPr>
              <a:t>1 </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表示</a:t>
            </a:r>
            <a:r>
              <a:rPr>
                <a:solidFill>
                  <a:srgbClr val="000000"/>
                </a:solidFill>
                <a:latin typeface="Cambria Math" panose="02040503050406030204" charset="0"/>
                <a:ea typeface="宋体" panose="02010600030101010101" pitchFamily="2" charset="-122"/>
                <a:cs typeface="Cambria Math" panose="02040503050406030204" charset="0"/>
                <a:sym typeface="+mn-ea"/>
              </a:rPr>
              <a:t>拥有</a:t>
            </a:r>
            <a:r>
              <a:rPr b="1">
                <a:solidFill>
                  <a:srgbClr val="000000"/>
                </a:solidFill>
                <a:latin typeface="Cambria Math" panose="02040503050406030204" charset="0"/>
                <a:ea typeface="宋体" panose="02010600030101010101" pitchFamily="2" charset="-122"/>
                <a:cs typeface="Cambria Math" panose="02040503050406030204" charset="0"/>
                <a:sym typeface="+mn-ea"/>
              </a:rPr>
              <a:t>未检测</a:t>
            </a:r>
            <a:r>
              <a:rPr>
                <a:solidFill>
                  <a:srgbClr val="000000"/>
                </a:solidFill>
                <a:latin typeface="Cambria Math" panose="02040503050406030204" charset="0"/>
                <a:ea typeface="宋体" panose="02010600030101010101" pitchFamily="2" charset="-122"/>
                <a:cs typeface="Cambria Math" panose="02040503050406030204" charset="0"/>
                <a:sym typeface="+mn-ea"/>
              </a:rPr>
              <a:t>的</a:t>
            </a:r>
            <a:r>
              <a:rPr lang="zh-CN" b="1">
                <a:solidFill>
                  <a:srgbClr val="000000"/>
                </a:solidFill>
                <a:latin typeface="Cambria Math" panose="02040503050406030204" charset="0"/>
                <a:ea typeface="宋体" panose="02010600030101010101" pitchFamily="2" charset="-122"/>
                <a:cs typeface="Cambria Math" panose="02040503050406030204" charset="0"/>
                <a:sym typeface="+mn-ea"/>
              </a:rPr>
              <a:t>购买得</a:t>
            </a:r>
            <a:r>
              <a:rPr lang="zh-CN">
                <a:solidFill>
                  <a:srgbClr val="000000"/>
                </a:solidFill>
                <a:latin typeface="Cambria Math" panose="02040503050406030204" charset="0"/>
                <a:ea typeface="宋体" panose="02010600030101010101" pitchFamily="2" charset="-122"/>
                <a:cs typeface="Cambria Math" panose="02040503050406030204" charset="0"/>
                <a:sym typeface="+mn-ea"/>
              </a:rPr>
              <a:t>的某</a:t>
            </a:r>
            <a:r>
              <a:rPr>
                <a:solidFill>
                  <a:srgbClr val="000000"/>
                </a:solidFill>
                <a:latin typeface="Cambria Math" panose="02040503050406030204" charset="0"/>
                <a:ea typeface="宋体" panose="02010600030101010101" pitchFamily="2" charset="-122"/>
                <a:cs typeface="Cambria Math" panose="02040503050406030204" charset="0"/>
                <a:sym typeface="+mn-ea"/>
              </a:rPr>
              <a:t>零配件</a:t>
            </a:r>
            <a:endParaRPr lang="en-US" altLang="zh-CN">
              <a:solidFill>
                <a:srgbClr val="000000"/>
              </a:solidFill>
              <a:latin typeface="Cambria Math" panose="02040503050406030204" charset="0"/>
              <a:ea typeface="宋体" panose="02010600030101010101" pitchFamily="2" charset="-122"/>
              <a:cs typeface="Cambria Math" panose="02040503050406030204" charset="0"/>
              <a:sym typeface="+mn-ea"/>
            </a:endParaRPr>
          </a:p>
          <a:p>
            <a:pPr>
              <a:lnSpc>
                <a:spcPct val="100000"/>
              </a:lnSpc>
            </a:pPr>
            <a:r>
              <a:rPr lang="en-US" altLang="zh-CN">
                <a:solidFill>
                  <a:srgbClr val="000000"/>
                </a:solidFill>
                <a:latin typeface="Cambria Math" panose="02040503050406030204" charset="0"/>
                <a:ea typeface="宋体" panose="02010600030101010101" pitchFamily="2" charset="-122"/>
                <a:cs typeface="Cambria Math" panose="02040503050406030204" charset="0"/>
                <a:sym typeface="+mn-ea"/>
              </a:rPr>
              <a:t>2 </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表示</a:t>
            </a:r>
            <a:r>
              <a:rPr>
                <a:solidFill>
                  <a:srgbClr val="000000"/>
                </a:solidFill>
                <a:latin typeface="Cambria Math" panose="02040503050406030204" charset="0"/>
                <a:ea typeface="宋体" panose="02010600030101010101" pitchFamily="2" charset="-122"/>
                <a:cs typeface="Cambria Math" panose="02040503050406030204" charset="0"/>
                <a:sym typeface="+mn-ea"/>
              </a:rPr>
              <a:t>拥有</a:t>
            </a:r>
            <a:r>
              <a:rPr b="1">
                <a:solidFill>
                  <a:srgbClr val="000000"/>
                </a:solidFill>
                <a:latin typeface="Cambria Math" panose="02040503050406030204" charset="0"/>
                <a:ea typeface="宋体" panose="02010600030101010101" pitchFamily="2" charset="-122"/>
                <a:cs typeface="Cambria Math" panose="02040503050406030204" charset="0"/>
                <a:sym typeface="+mn-ea"/>
              </a:rPr>
              <a:t>检测</a:t>
            </a:r>
            <a:r>
              <a:rPr lang="zh-CN" b="1">
                <a:solidFill>
                  <a:srgbClr val="000000"/>
                </a:solidFill>
                <a:latin typeface="Cambria Math" panose="02040503050406030204" charset="0"/>
                <a:ea typeface="宋体" panose="02010600030101010101" pitchFamily="2" charset="-122"/>
                <a:cs typeface="Cambria Math" panose="02040503050406030204" charset="0"/>
                <a:sym typeface="+mn-ea"/>
              </a:rPr>
              <a:t>过</a:t>
            </a:r>
            <a:r>
              <a:rPr>
                <a:solidFill>
                  <a:srgbClr val="000000"/>
                </a:solidFill>
                <a:latin typeface="Cambria Math" panose="02040503050406030204" charset="0"/>
                <a:ea typeface="宋体" panose="02010600030101010101" pitchFamily="2" charset="-122"/>
                <a:cs typeface="Cambria Math" panose="02040503050406030204" charset="0"/>
                <a:sym typeface="+mn-ea"/>
              </a:rPr>
              <a:t>的</a:t>
            </a:r>
            <a:r>
              <a:rPr lang="zh-CN">
                <a:solidFill>
                  <a:srgbClr val="000000"/>
                </a:solidFill>
                <a:latin typeface="Cambria Math" panose="02040503050406030204" charset="0"/>
                <a:ea typeface="宋体" panose="02010600030101010101" pitchFamily="2" charset="-122"/>
                <a:cs typeface="Cambria Math" panose="02040503050406030204" charset="0"/>
                <a:sym typeface="+mn-ea"/>
              </a:rPr>
              <a:t>某</a:t>
            </a:r>
            <a:r>
              <a:rPr>
                <a:solidFill>
                  <a:srgbClr val="000000"/>
                </a:solidFill>
                <a:latin typeface="Cambria Math" panose="02040503050406030204" charset="0"/>
                <a:ea typeface="宋体" panose="02010600030101010101" pitchFamily="2" charset="-122"/>
                <a:cs typeface="Cambria Math" panose="02040503050406030204" charset="0"/>
                <a:sym typeface="+mn-ea"/>
              </a:rPr>
              <a:t>零配件</a:t>
            </a:r>
            <a:endParaRPr lang="en-US" altLang="zh-CN">
              <a:solidFill>
                <a:srgbClr val="000000"/>
              </a:solidFill>
              <a:latin typeface="Cambria Math" panose="02040503050406030204" charset="0"/>
              <a:ea typeface="宋体" panose="02010600030101010101" pitchFamily="2" charset="-122"/>
              <a:cs typeface="Cambria Math" panose="02040503050406030204" charset="0"/>
              <a:sym typeface="+mn-ea"/>
            </a:endParaRPr>
          </a:p>
          <a:p>
            <a:pPr>
              <a:lnSpc>
                <a:spcPct val="100000"/>
              </a:lnSpc>
            </a:pPr>
            <a:r>
              <a:rPr lang="en-US" altLang="zh-CN">
                <a:solidFill>
                  <a:srgbClr val="000000"/>
                </a:solidFill>
                <a:latin typeface="Cambria Math" panose="02040503050406030204" charset="0"/>
                <a:ea typeface="宋体" panose="02010600030101010101" pitchFamily="2" charset="-122"/>
                <a:cs typeface="Cambria Math" panose="02040503050406030204" charset="0"/>
                <a:sym typeface="+mn-ea"/>
              </a:rPr>
              <a:t>3 </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表示</a:t>
            </a:r>
            <a:r>
              <a:rPr>
                <a:solidFill>
                  <a:srgbClr val="000000"/>
                </a:solidFill>
                <a:latin typeface="Cambria Math" panose="02040503050406030204" charset="0"/>
                <a:ea typeface="宋体" panose="02010600030101010101" pitchFamily="2" charset="-122"/>
                <a:cs typeface="Cambria Math" panose="02040503050406030204" charset="0"/>
                <a:sym typeface="+mn-ea"/>
              </a:rPr>
              <a:t>拥有</a:t>
            </a:r>
            <a:r>
              <a:rPr b="1">
                <a:solidFill>
                  <a:srgbClr val="000000"/>
                </a:solidFill>
                <a:latin typeface="Cambria Math" panose="02040503050406030204" charset="0"/>
                <a:ea typeface="宋体" panose="02010600030101010101" pitchFamily="2" charset="-122"/>
                <a:cs typeface="Cambria Math" panose="02040503050406030204" charset="0"/>
                <a:sym typeface="+mn-ea"/>
              </a:rPr>
              <a:t>由不合格品拆解得</a:t>
            </a:r>
            <a:r>
              <a:rPr>
                <a:solidFill>
                  <a:srgbClr val="000000"/>
                </a:solidFill>
                <a:latin typeface="Cambria Math" panose="02040503050406030204" charset="0"/>
                <a:ea typeface="宋体" panose="02010600030101010101" pitchFamily="2" charset="-122"/>
                <a:cs typeface="Cambria Math" panose="02040503050406030204" charset="0"/>
                <a:sym typeface="+mn-ea"/>
              </a:rPr>
              <a:t>的</a:t>
            </a:r>
            <a:r>
              <a:rPr lang="zh-CN">
                <a:solidFill>
                  <a:srgbClr val="000000"/>
                </a:solidFill>
                <a:latin typeface="Cambria Math" panose="02040503050406030204" charset="0"/>
                <a:ea typeface="宋体" panose="02010600030101010101" pitchFamily="2" charset="-122"/>
                <a:cs typeface="Cambria Math" panose="02040503050406030204" charset="0"/>
                <a:sym typeface="+mn-ea"/>
              </a:rPr>
              <a:t>某</a:t>
            </a:r>
            <a:r>
              <a:rPr>
                <a:solidFill>
                  <a:srgbClr val="000000"/>
                </a:solidFill>
                <a:latin typeface="Cambria Math" panose="02040503050406030204" charset="0"/>
                <a:ea typeface="宋体" panose="02010600030101010101" pitchFamily="2" charset="-122"/>
                <a:cs typeface="Cambria Math" panose="02040503050406030204" charset="0"/>
                <a:sym typeface="+mn-ea"/>
              </a:rPr>
              <a:t>零配件</a:t>
            </a:r>
            <a:endParaRPr>
              <a:solidFill>
                <a:srgbClr val="000000"/>
              </a:solidFill>
              <a:latin typeface="Cambria Math" panose="02040503050406030204" charset="0"/>
              <a:ea typeface="宋体" panose="02010600030101010101" pitchFamily="2" charset="-122"/>
              <a:cs typeface="Cambria Math" panose="020405030504060302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olidFill>
                    <a:srgbClr val="03617A"/>
                  </a:solidFill>
                </a:rPr>
                <a:t>问题</a:t>
              </a:r>
              <a:r>
                <a:rPr lang="en-US" altLang="zh-CN" dirty="0">
                  <a:solidFill>
                    <a:srgbClr val="03617A"/>
                  </a:solidFill>
                </a:rPr>
                <a:t>2</a:t>
              </a:r>
              <a:r>
                <a:rPr lang="en-US" altLang="zh-CN" dirty="0">
                  <a:solidFill>
                    <a:srgbClr val="03617A"/>
                  </a:solidFill>
                </a:rPr>
                <a:t>——</a:t>
              </a:r>
              <a:r>
                <a:rPr lang="zh-CN" altLang="en-US" dirty="0">
                  <a:solidFill>
                    <a:srgbClr val="03617A"/>
                  </a:solidFill>
                </a:rPr>
                <a:t>模型</a:t>
              </a:r>
              <a:r>
                <a:rPr lang="zh-CN" altLang="en-US" dirty="0">
                  <a:solidFill>
                    <a:srgbClr val="03617A"/>
                  </a:solidFill>
                </a:rPr>
                <a:t>建立</a:t>
              </a:r>
              <a:endParaRPr lang="zh-CN" altLang="en-US" dirty="0">
                <a:solidFill>
                  <a:srgbClr val="03617A"/>
                </a:solidFill>
              </a:endParaRPr>
            </a:p>
          </p:txBody>
        </p:sp>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graphicFrame>
        <p:nvGraphicFramePr>
          <p:cNvPr id="8" name="对象 7"/>
          <p:cNvGraphicFramePr>
            <a:graphicFrameLocks noChangeAspect="1"/>
          </p:cNvGraphicFramePr>
          <p:nvPr/>
        </p:nvGraphicFramePr>
        <p:xfrm>
          <a:off x="760095" y="1854200"/>
          <a:ext cx="6254750" cy="946150"/>
        </p:xfrm>
        <a:graphic>
          <a:graphicData uri="http://schemas.openxmlformats.org/presentationml/2006/ole">
            <mc:AlternateContent xmlns:mc="http://schemas.openxmlformats.org/markup-compatibility/2006">
              <mc:Choice xmlns:v="urn:schemas-microsoft-com:vml" Requires="v">
                <p:oleObj spid="_x0000_s10" name="" r:id="rId5" imgW="3048000" imgH="457200" progId="Equation.DSMT4">
                  <p:embed/>
                </p:oleObj>
              </mc:Choice>
              <mc:Fallback>
                <p:oleObj name="" r:id="rId5" imgW="3048000" imgH="457200" progId="Equation.DSMT4">
                  <p:embed/>
                  <p:pic>
                    <p:nvPicPr>
                      <p:cNvPr id="0" name="图片 9"/>
                      <p:cNvPicPr/>
                      <p:nvPr/>
                    </p:nvPicPr>
                    <p:blipFill>
                      <a:blip r:embed="rId6"/>
                      <a:stretch>
                        <a:fillRect/>
                      </a:stretch>
                    </p:blipFill>
                    <p:spPr>
                      <a:xfrm>
                        <a:off x="760095" y="1854200"/>
                        <a:ext cx="6254750" cy="946150"/>
                      </a:xfrm>
                      <a:prstGeom prst="rect">
                        <a:avLst/>
                      </a:prstGeom>
                    </p:spPr>
                  </p:pic>
                </p:oleObj>
              </mc:Fallback>
            </mc:AlternateContent>
          </a:graphicData>
        </a:graphic>
      </p:graphicFrame>
      <p:sp>
        <p:nvSpPr>
          <p:cNvPr id="11" name="文本框 10"/>
          <p:cNvSpPr txBox="1"/>
          <p:nvPr/>
        </p:nvSpPr>
        <p:spPr>
          <a:xfrm>
            <a:off x="392430" y="2908935"/>
            <a:ext cx="6990080" cy="2802255"/>
          </a:xfrm>
          <a:prstGeom prst="rect">
            <a:avLst/>
          </a:prstGeom>
        </p:spPr>
        <p:txBody>
          <a:bodyPr wrap="square">
            <a:spAutoFit/>
          </a:bodyPr>
          <a:p>
            <a:pPr>
              <a:lnSpc>
                <a:spcPct val="140000"/>
              </a:lnSpc>
            </a:pPr>
            <a:r>
              <a:rPr lang="en-US" altLang="zh-CN">
                <a:solidFill>
                  <a:srgbClr val="000000"/>
                </a:solidFill>
                <a:latin typeface="Cambria Math" panose="02040503050406030204" charset="0"/>
                <a:ea typeface="宋体" panose="02010600030101010101" pitchFamily="2" charset="-122"/>
                <a:cs typeface="Cambria Math" panose="02040503050406030204" charset="0"/>
              </a:rPr>
              <a:t>  </a:t>
            </a:r>
            <a:r>
              <a:rPr lang="zh-CN" altLang="en-US">
                <a:solidFill>
                  <a:srgbClr val="000000"/>
                </a:solidFill>
                <a:latin typeface="Cambria Math" panose="02040503050406030204" charset="0"/>
                <a:ea typeface="宋体" panose="02010600030101010101" pitchFamily="2" charset="-122"/>
                <a:cs typeface="Cambria Math" panose="02040503050406030204" charset="0"/>
              </a:rPr>
              <a:t>使用</a:t>
            </a:r>
            <a:r>
              <a:rPr lang="zh-CN" altLang="en-US" b="1">
                <a:solidFill>
                  <a:srgbClr val="000000"/>
                </a:solidFill>
                <a:latin typeface="Cambria Math" panose="02040503050406030204" charset="0"/>
                <a:ea typeface="宋体" panose="02010600030101010101" pitchFamily="2" charset="-122"/>
                <a:cs typeface="Cambria Math" panose="02040503050406030204" charset="0"/>
              </a:rPr>
              <a:t>价值迭代法</a:t>
            </a:r>
            <a:r>
              <a:rPr lang="zh-CN" altLang="en-US">
                <a:solidFill>
                  <a:srgbClr val="000000"/>
                </a:solidFill>
                <a:latin typeface="Cambria Math" panose="02040503050406030204" charset="0"/>
                <a:ea typeface="宋体" panose="02010600030101010101" pitchFamily="2" charset="-122"/>
                <a:cs typeface="Cambria Math" panose="02040503050406030204" charset="0"/>
              </a:rPr>
              <a:t>求解上式贝尔曼方程。 </a:t>
            </a:r>
            <a:endParaRPr lang="zh-CN" altLang="en-US">
              <a:solidFill>
                <a:srgbClr val="000000"/>
              </a:solidFill>
              <a:latin typeface="Cambria Math" panose="02040503050406030204" charset="0"/>
              <a:ea typeface="宋体" panose="02010600030101010101" pitchFamily="2" charset="-122"/>
              <a:cs typeface="Cambria Math" panose="02040503050406030204" charset="0"/>
            </a:endParaRPr>
          </a:p>
          <a:p>
            <a:pPr>
              <a:lnSpc>
                <a:spcPct val="140000"/>
              </a:lnSpc>
            </a:pPr>
            <a:r>
              <a:rPr lang="en-US" altLang="zh-CN">
                <a:solidFill>
                  <a:srgbClr val="000000"/>
                </a:solidFill>
                <a:latin typeface="Cambria Math" panose="02040503050406030204" charset="0"/>
                <a:ea typeface="宋体" panose="02010600030101010101" pitchFamily="2" charset="-122"/>
                <a:cs typeface="Cambria Math" panose="02040503050406030204" charset="0"/>
              </a:rPr>
              <a:t>1. </a:t>
            </a:r>
            <a:r>
              <a:rPr lang="zh-CN" altLang="en-US">
                <a:solidFill>
                  <a:srgbClr val="000000"/>
                </a:solidFill>
                <a:latin typeface="Cambria Math" panose="02040503050406030204" charset="0"/>
                <a:ea typeface="宋体" panose="02010600030101010101" pitchFamily="2" charset="-122"/>
                <a:cs typeface="Cambria Math" panose="02040503050406030204" charset="0"/>
              </a:rPr>
              <a:t>初始化所有状态的值函数</a:t>
            </a:r>
            <a:r>
              <a:rPr lang="en-US" altLang="zh-CN" i="1">
                <a:solidFill>
                  <a:srgbClr val="000000"/>
                </a:solidFill>
                <a:latin typeface="Cambria Math" panose="02040503050406030204" charset="0"/>
                <a:ea typeface="宋体" panose="02010600030101010101" pitchFamily="2" charset="-122"/>
                <a:cs typeface="Cambria Math" panose="02040503050406030204" charset="0"/>
              </a:rPr>
              <a:t>V</a:t>
            </a:r>
            <a:r>
              <a:rPr lang="en-US" altLang="zh-CN" i="1" baseline="-25000">
                <a:solidFill>
                  <a:srgbClr val="000000"/>
                </a:solidFill>
                <a:latin typeface="Cambria Math" panose="02040503050406030204" charset="0"/>
                <a:ea typeface="宋体" panose="02010600030101010101" pitchFamily="2" charset="-122"/>
                <a:cs typeface="Cambria Math" panose="02040503050406030204" charset="0"/>
              </a:rPr>
              <a:t>0</a:t>
            </a:r>
            <a:r>
              <a:rPr lang="en-US" altLang="zh-CN" i="1">
                <a:solidFill>
                  <a:srgbClr val="000000"/>
                </a:solidFill>
                <a:latin typeface="Cambria Math" panose="02040503050406030204" charset="0"/>
                <a:ea typeface="宋体" panose="02010600030101010101" pitchFamily="2" charset="-122"/>
                <a:cs typeface="Cambria Math" panose="02040503050406030204" charset="0"/>
                <a:sym typeface="+mn-ea"/>
              </a:rPr>
              <a:t>(S) </a:t>
            </a:r>
            <a:r>
              <a:rPr lang="zh-CN" altLang="en-US">
                <a:solidFill>
                  <a:srgbClr val="000000"/>
                </a:solidFill>
                <a:latin typeface="Cambria Math" panose="02040503050406030204" charset="0"/>
                <a:ea typeface="宋体" panose="02010600030101010101" pitchFamily="2" charset="-122"/>
                <a:cs typeface="Cambria Math" panose="02040503050406030204" charset="0"/>
              </a:rPr>
              <a:t>为</a:t>
            </a:r>
            <a:r>
              <a:rPr lang="en-US" altLang="zh-CN">
                <a:solidFill>
                  <a:srgbClr val="000000"/>
                </a:solidFill>
                <a:latin typeface="Cambria Math" panose="02040503050406030204" charset="0"/>
                <a:ea typeface="宋体" panose="02010600030101010101" pitchFamily="2" charset="-122"/>
                <a:cs typeface="Cambria Math" panose="02040503050406030204" charset="0"/>
              </a:rPr>
              <a:t>0</a:t>
            </a:r>
            <a:r>
              <a:rPr lang="zh-CN" altLang="en-US">
                <a:solidFill>
                  <a:srgbClr val="000000"/>
                </a:solidFill>
                <a:latin typeface="Cambria Math" panose="02040503050406030204" charset="0"/>
                <a:ea typeface="宋体" panose="02010600030101010101" pitchFamily="2" charset="-122"/>
                <a:cs typeface="Cambria Math" panose="02040503050406030204" charset="0"/>
              </a:rPr>
              <a:t>，将</a:t>
            </a:r>
            <a:r>
              <a:rPr lang="en-US" altLang="zh-CN">
                <a:solidFill>
                  <a:srgbClr val="000000"/>
                </a:solidFill>
                <a:latin typeface="Cambria Math" panose="02040503050406030204" charset="0"/>
                <a:ea typeface="宋体" panose="02010600030101010101" pitchFamily="2" charset="-122"/>
                <a:cs typeface="Cambria Math" panose="02040503050406030204" charset="0"/>
              </a:rPr>
              <a:t>γ</a:t>
            </a:r>
            <a:r>
              <a:rPr lang="zh-CN" altLang="en-US">
                <a:solidFill>
                  <a:srgbClr val="000000"/>
                </a:solidFill>
                <a:latin typeface="Cambria Math" panose="02040503050406030204" charset="0"/>
                <a:ea typeface="宋体" panose="02010600030101010101" pitchFamily="2" charset="-122"/>
                <a:cs typeface="Cambria Math" panose="02040503050406030204" charset="0"/>
              </a:rPr>
              <a:t>设置为</a:t>
            </a:r>
            <a:r>
              <a:rPr lang="en-US" altLang="zh-CN">
                <a:solidFill>
                  <a:srgbClr val="000000"/>
                </a:solidFill>
                <a:latin typeface="Cambria Math" panose="02040503050406030204" charset="0"/>
                <a:ea typeface="宋体" panose="02010600030101010101" pitchFamily="2" charset="-122"/>
                <a:cs typeface="Cambria Math" panose="02040503050406030204" charset="0"/>
              </a:rPr>
              <a:t>0.99</a:t>
            </a:r>
            <a:r>
              <a:rPr lang="zh-CN" altLang="en-US">
                <a:solidFill>
                  <a:srgbClr val="000000"/>
                </a:solidFill>
                <a:latin typeface="Cambria Math" panose="02040503050406030204" charset="0"/>
                <a:ea typeface="宋体" panose="02010600030101010101" pitchFamily="2" charset="-122"/>
                <a:cs typeface="Cambria Math" panose="02040503050406030204" charset="0"/>
              </a:rPr>
              <a:t>。</a:t>
            </a:r>
            <a:endParaRPr lang="zh-CN" altLang="en-US">
              <a:solidFill>
                <a:srgbClr val="000000"/>
              </a:solidFill>
              <a:latin typeface="Cambria Math" panose="02040503050406030204" charset="0"/>
              <a:ea typeface="宋体" panose="02010600030101010101" pitchFamily="2" charset="-122"/>
              <a:cs typeface="Cambria Math" panose="02040503050406030204" charset="0"/>
            </a:endParaRPr>
          </a:p>
          <a:p>
            <a:pPr>
              <a:lnSpc>
                <a:spcPct val="140000"/>
              </a:lnSpc>
            </a:pPr>
            <a:r>
              <a:rPr lang="en-US" altLang="zh-CN">
                <a:solidFill>
                  <a:srgbClr val="000000"/>
                </a:solidFill>
                <a:latin typeface="Cambria Math" panose="02040503050406030204" charset="0"/>
                <a:ea typeface="宋体" panose="02010600030101010101" pitchFamily="2" charset="-122"/>
                <a:cs typeface="Cambria Math" panose="02040503050406030204" charset="0"/>
              </a:rPr>
              <a:t>2. </a:t>
            </a:r>
            <a:r>
              <a:rPr lang="zh-CN" altLang="en-US">
                <a:solidFill>
                  <a:srgbClr val="000000"/>
                </a:solidFill>
                <a:latin typeface="Cambria Math" panose="02040503050406030204" charset="0"/>
                <a:ea typeface="宋体" panose="02010600030101010101" pitchFamily="2" charset="-122"/>
                <a:cs typeface="Cambria Math" panose="02040503050406030204" charset="0"/>
              </a:rPr>
              <a:t>对于每个状态，计算采取不同动作</a:t>
            </a:r>
            <a:r>
              <a:rPr lang="en-US" altLang="zh-CN">
                <a:solidFill>
                  <a:srgbClr val="000000"/>
                </a:solidFill>
                <a:latin typeface="Cambria Math" panose="02040503050406030204" charset="0"/>
                <a:ea typeface="宋体" panose="02010600030101010101" pitchFamily="2" charset="-122"/>
                <a:cs typeface="Cambria Math" panose="02040503050406030204" charset="0"/>
              </a:rPr>
              <a:t> </a:t>
            </a:r>
            <a:r>
              <a:rPr lang="en-US" altLang="zh-CN" i="1">
                <a:solidFill>
                  <a:srgbClr val="000000"/>
                </a:solidFill>
                <a:latin typeface="Cambria Math" panose="02040503050406030204" charset="0"/>
                <a:ea typeface="宋体" panose="02010600030101010101" pitchFamily="2" charset="-122"/>
                <a:cs typeface="Cambria Math" panose="02040503050406030204" charset="0"/>
              </a:rPr>
              <a:t>A </a:t>
            </a:r>
            <a:r>
              <a:rPr lang="zh-CN" altLang="en-US">
                <a:solidFill>
                  <a:srgbClr val="000000"/>
                </a:solidFill>
                <a:latin typeface="Cambria Math" panose="02040503050406030204" charset="0"/>
                <a:ea typeface="宋体" panose="02010600030101010101" pitchFamily="2" charset="-122"/>
                <a:cs typeface="Cambria Math" panose="02040503050406030204" charset="0"/>
              </a:rPr>
              <a:t>后的成本</a:t>
            </a:r>
            <a:r>
              <a:rPr lang="en-US" altLang="zh-CN">
                <a:solidFill>
                  <a:srgbClr val="000000"/>
                </a:solidFill>
                <a:latin typeface="Cambria Math" panose="02040503050406030204" charset="0"/>
                <a:ea typeface="宋体" panose="02010600030101010101" pitchFamily="2" charset="-122"/>
                <a:cs typeface="Cambria Math" panose="02040503050406030204" charset="0"/>
              </a:rPr>
              <a:t> </a:t>
            </a:r>
            <a:r>
              <a:rPr lang="en-US" altLang="zh-CN" i="1">
                <a:solidFill>
                  <a:srgbClr val="000000"/>
                </a:solidFill>
                <a:latin typeface="Cambria Math" panose="02040503050406030204" charset="0"/>
                <a:ea typeface="宋体" panose="02010600030101010101" pitchFamily="2" charset="-122"/>
                <a:cs typeface="Cambria Math" panose="02040503050406030204" charset="0"/>
              </a:rPr>
              <a:t>C </a:t>
            </a:r>
            <a:r>
              <a:rPr lang="en-US" altLang="zh-CN" i="1">
                <a:solidFill>
                  <a:srgbClr val="000000"/>
                </a:solidFill>
                <a:latin typeface="Cambria Math" panose="02040503050406030204" charset="0"/>
                <a:ea typeface="宋体" panose="02010600030101010101" pitchFamily="2" charset="-122"/>
                <a:cs typeface="Cambria Math" panose="02040503050406030204" charset="0"/>
                <a:sym typeface="+mn-ea"/>
              </a:rPr>
              <a:t>(S,A) </a:t>
            </a:r>
            <a:r>
              <a:rPr lang="zh-CN" altLang="en-US">
                <a:solidFill>
                  <a:srgbClr val="000000"/>
                </a:solidFill>
                <a:latin typeface="Cambria Math" panose="02040503050406030204" charset="0"/>
                <a:ea typeface="宋体" panose="02010600030101010101" pitchFamily="2" charset="-122"/>
                <a:cs typeface="Cambria Math" panose="02040503050406030204" charset="0"/>
              </a:rPr>
              <a:t>，再根据状态转移概率</a:t>
            </a:r>
            <a:r>
              <a:rPr lang="en-US" altLang="zh-CN" i="1">
                <a:solidFill>
                  <a:srgbClr val="000000"/>
                </a:solidFill>
                <a:latin typeface="Cambria Math" panose="02040503050406030204" charset="0"/>
                <a:ea typeface="宋体" panose="02010600030101010101" pitchFamily="2" charset="-122"/>
                <a:cs typeface="Cambria Math" panose="02040503050406030204" charset="0"/>
              </a:rPr>
              <a:t>P </a:t>
            </a:r>
            <a:r>
              <a:rPr lang="en-US" altLang="zh-CN">
                <a:solidFill>
                  <a:srgbClr val="000000"/>
                </a:solidFill>
                <a:latin typeface="Cambria Math" panose="02040503050406030204" charset="0"/>
                <a:ea typeface="宋体" panose="02010600030101010101" pitchFamily="2" charset="-122"/>
                <a:cs typeface="Cambria Math" panose="02040503050406030204" charset="0"/>
              </a:rPr>
              <a:t>(</a:t>
            </a:r>
            <a:r>
              <a:rPr lang="en-US" altLang="zh-CN" i="1">
                <a:solidFill>
                  <a:srgbClr val="000000"/>
                </a:solidFill>
                <a:latin typeface="Cambria Math" panose="02040503050406030204" charset="0"/>
                <a:ea typeface="宋体" panose="02010600030101010101" pitchFamily="2" charset="-122"/>
                <a:cs typeface="Cambria Math" panose="02040503050406030204" charset="0"/>
              </a:rPr>
              <a:t>S’ | S, a)</a:t>
            </a:r>
            <a:r>
              <a:rPr lang="en-US" altLang="zh-CN">
                <a:solidFill>
                  <a:srgbClr val="000000"/>
                </a:solidFill>
                <a:latin typeface="Cambria Math" panose="02040503050406030204" charset="0"/>
                <a:ea typeface="宋体" panose="02010600030101010101" pitchFamily="2" charset="-122"/>
                <a:cs typeface="Cambria Math" panose="02040503050406030204" charset="0"/>
              </a:rPr>
              <a:t> </a:t>
            </a:r>
            <a:r>
              <a:rPr lang="zh-CN" altLang="en-US">
                <a:solidFill>
                  <a:srgbClr val="000000"/>
                </a:solidFill>
                <a:latin typeface="Cambria Math" panose="02040503050406030204" charset="0"/>
                <a:ea typeface="宋体" panose="02010600030101010101" pitchFamily="2" charset="-122"/>
                <a:cs typeface="Cambria Math" panose="02040503050406030204" charset="0"/>
              </a:rPr>
              <a:t>与将要跳转到的状态对应值函数</a:t>
            </a:r>
            <a:r>
              <a:rPr lang="en-US" altLang="zh-CN">
                <a:solidFill>
                  <a:srgbClr val="000000"/>
                </a:solidFill>
                <a:latin typeface="Cambria Math" panose="02040503050406030204" charset="0"/>
                <a:ea typeface="宋体" panose="02010600030101010101" pitchFamily="2" charset="-122"/>
                <a:cs typeface="Cambria Math" panose="02040503050406030204" charset="0"/>
              </a:rPr>
              <a:t> </a:t>
            </a:r>
            <a:r>
              <a:rPr lang="en-US" altLang="zh-CN" i="1">
                <a:solidFill>
                  <a:srgbClr val="000000"/>
                </a:solidFill>
                <a:latin typeface="Cambria Math" panose="02040503050406030204" charset="0"/>
                <a:ea typeface="宋体" panose="02010600030101010101" pitchFamily="2" charset="-122"/>
                <a:cs typeface="Cambria Math" panose="02040503050406030204" charset="0"/>
              </a:rPr>
              <a:t>V</a:t>
            </a:r>
            <a:r>
              <a:rPr lang="en-US" altLang="zh-CN" i="1">
                <a:solidFill>
                  <a:srgbClr val="000000"/>
                </a:solidFill>
                <a:latin typeface="Cambria Math" panose="02040503050406030204" charset="0"/>
                <a:ea typeface="宋体" panose="02010600030101010101" pitchFamily="2" charset="-122"/>
                <a:cs typeface="Cambria Math" panose="02040503050406030204" charset="0"/>
                <a:sym typeface="+mn-ea"/>
              </a:rPr>
              <a:t>(</a:t>
            </a:r>
            <a:r>
              <a:rPr lang="en-US" altLang="zh-CN" i="1">
                <a:solidFill>
                  <a:srgbClr val="000000"/>
                </a:solidFill>
                <a:latin typeface="Cambria Math" panose="02040503050406030204" charset="0"/>
                <a:ea typeface="宋体" panose="02010600030101010101" pitchFamily="2" charset="-122"/>
                <a:cs typeface="Cambria Math" panose="02040503050406030204" charset="0"/>
              </a:rPr>
              <a:t>S’ ) </a:t>
            </a:r>
            <a:r>
              <a:rPr lang="zh-CN" altLang="en-US">
                <a:solidFill>
                  <a:srgbClr val="000000"/>
                </a:solidFill>
                <a:latin typeface="Cambria Math" panose="02040503050406030204" charset="0"/>
                <a:ea typeface="宋体" panose="02010600030101010101" pitchFamily="2" charset="-122"/>
                <a:cs typeface="Cambria Math" panose="02040503050406030204" charset="0"/>
              </a:rPr>
              <a:t>，计算跳转到未来状态</a:t>
            </a:r>
            <a:r>
              <a:rPr lang="en-US" altLang="zh-CN" i="1">
                <a:solidFill>
                  <a:srgbClr val="000000"/>
                </a:solidFill>
                <a:latin typeface="Cambria Math" panose="02040503050406030204" charset="0"/>
                <a:ea typeface="宋体" panose="02010600030101010101" pitchFamily="2" charset="-122"/>
                <a:cs typeface="Cambria Math" panose="02040503050406030204" charset="0"/>
              </a:rPr>
              <a:t>S</a:t>
            </a:r>
            <a:r>
              <a:rPr lang="en-US" altLang="zh-CN" i="1">
                <a:solidFill>
                  <a:srgbClr val="000000"/>
                </a:solidFill>
                <a:latin typeface="Cambria Math" panose="02040503050406030204" charset="0"/>
                <a:ea typeface="宋体" panose="02010600030101010101" pitchFamily="2" charset="-122"/>
                <a:cs typeface="Cambria Math" panose="02040503050406030204" charset="0"/>
                <a:sym typeface="+mn-ea"/>
              </a:rPr>
              <a:t>’ </a:t>
            </a:r>
            <a:r>
              <a:rPr lang="zh-CN" altLang="en-US">
                <a:solidFill>
                  <a:srgbClr val="000000"/>
                </a:solidFill>
                <a:latin typeface="Cambria Math" panose="02040503050406030204" charset="0"/>
                <a:ea typeface="宋体" panose="02010600030101010101" pitchFamily="2" charset="-122"/>
                <a:cs typeface="Cambria Math" panose="02040503050406030204" charset="0"/>
              </a:rPr>
              <a:t>的期望成本。</a:t>
            </a:r>
            <a:endParaRPr lang="zh-CN" altLang="en-US">
              <a:solidFill>
                <a:srgbClr val="000000"/>
              </a:solidFill>
              <a:latin typeface="Cambria Math" panose="02040503050406030204" charset="0"/>
              <a:ea typeface="宋体" panose="02010600030101010101" pitchFamily="2" charset="-122"/>
              <a:cs typeface="Cambria Math" panose="02040503050406030204" charset="0"/>
            </a:endParaRPr>
          </a:p>
          <a:p>
            <a:pPr>
              <a:lnSpc>
                <a:spcPct val="140000"/>
              </a:lnSpc>
            </a:pPr>
            <a:r>
              <a:rPr lang="en-US" altLang="zh-CN">
                <a:solidFill>
                  <a:srgbClr val="000000"/>
                </a:solidFill>
                <a:latin typeface="Cambria Math" panose="02040503050406030204" charset="0"/>
                <a:ea typeface="宋体" panose="02010600030101010101" pitchFamily="2" charset="-122"/>
                <a:cs typeface="Cambria Math" panose="02040503050406030204" charset="0"/>
              </a:rPr>
              <a:t>3. </a:t>
            </a:r>
            <a:r>
              <a:rPr lang="zh-CN" altLang="en-US">
                <a:solidFill>
                  <a:srgbClr val="000000"/>
                </a:solidFill>
                <a:latin typeface="Cambria Math" panose="02040503050406030204" charset="0"/>
                <a:ea typeface="宋体" panose="02010600030101010101" pitchFamily="2" charset="-122"/>
                <a:cs typeface="Cambria Math" panose="02040503050406030204" charset="0"/>
              </a:rPr>
              <a:t>针对状态</a:t>
            </a:r>
            <a:r>
              <a:rPr lang="en-US" altLang="zh-CN" i="1">
                <a:solidFill>
                  <a:srgbClr val="000000"/>
                </a:solidFill>
                <a:latin typeface="Cambria Math" panose="02040503050406030204" charset="0"/>
                <a:ea typeface="宋体" panose="02010600030101010101" pitchFamily="2" charset="-122"/>
                <a:cs typeface="Cambria Math" panose="02040503050406030204" charset="0"/>
              </a:rPr>
              <a:t>S </a:t>
            </a:r>
            <a:r>
              <a:rPr lang="zh-CN" altLang="en-US">
                <a:solidFill>
                  <a:srgbClr val="000000"/>
                </a:solidFill>
                <a:latin typeface="Cambria Math" panose="02040503050406030204" charset="0"/>
                <a:ea typeface="宋体" panose="02010600030101010101" pitchFamily="2" charset="-122"/>
                <a:cs typeface="Cambria Math" panose="02040503050406030204" charset="0"/>
              </a:rPr>
              <a:t>所有可能的动作，选择使得总成本最小的动作 </a:t>
            </a:r>
            <a:r>
              <a:rPr lang="en-US" altLang="zh-CN" i="1">
                <a:solidFill>
                  <a:srgbClr val="000000"/>
                </a:solidFill>
                <a:latin typeface="Cambria Math" panose="02040503050406030204" charset="0"/>
                <a:ea typeface="宋体" panose="02010600030101010101" pitchFamily="2" charset="-122"/>
                <a:cs typeface="Cambria Math" panose="02040503050406030204" charset="0"/>
              </a:rPr>
              <a:t>A </a:t>
            </a:r>
            <a:r>
              <a:rPr lang="zh-CN" altLang="en-US">
                <a:solidFill>
                  <a:srgbClr val="000000"/>
                </a:solidFill>
                <a:latin typeface="Cambria Math" panose="02040503050406030204" charset="0"/>
                <a:ea typeface="宋体" panose="02010600030101010101" pitchFamily="2" charset="-122"/>
                <a:cs typeface="Cambria Math" panose="02040503050406030204" charset="0"/>
              </a:rPr>
              <a:t>进行跳转，并更新值函数。 </a:t>
            </a:r>
            <a:endParaRPr lang="zh-CN" altLang="en-US">
              <a:solidFill>
                <a:srgbClr val="000000"/>
              </a:solidFill>
              <a:latin typeface="Cambria Math" panose="02040503050406030204" charset="0"/>
              <a:ea typeface="宋体" panose="02010600030101010101" pitchFamily="2" charset="-122"/>
              <a:cs typeface="Cambria Math" panose="02040503050406030204" charset="0"/>
            </a:endParaRPr>
          </a:p>
        </p:txBody>
      </p:sp>
      <p:pic>
        <p:nvPicPr>
          <p:cNvPr id="12" name="图片 11"/>
          <p:cNvPicPr>
            <a:picLocks noChangeAspect="1"/>
          </p:cNvPicPr>
          <p:nvPr/>
        </p:nvPicPr>
        <p:blipFill>
          <a:blip r:embed="rId7"/>
          <a:stretch>
            <a:fillRect/>
          </a:stretch>
        </p:blipFill>
        <p:spPr>
          <a:xfrm>
            <a:off x="7789545" y="5099050"/>
            <a:ext cx="4401185" cy="1058545"/>
          </a:xfrm>
          <a:prstGeom prst="rect">
            <a:avLst/>
          </a:prstGeom>
        </p:spPr>
      </p:pic>
      <p:grpSp>
        <p:nvGrpSpPr>
          <p:cNvPr id="17" name="组合 16"/>
          <p:cNvGrpSpPr/>
          <p:nvPr/>
        </p:nvGrpSpPr>
        <p:grpSpPr>
          <a:xfrm>
            <a:off x="7727950" y="4366260"/>
            <a:ext cx="3760470" cy="494665"/>
            <a:chOff x="11411" y="6813"/>
            <a:chExt cx="5922" cy="779"/>
          </a:xfrm>
        </p:grpSpPr>
        <p:sp>
          <p:nvSpPr>
            <p:cNvPr id="15" name="圆角矩形 6"/>
            <p:cNvSpPr/>
            <p:nvPr>
              <p:custDataLst>
                <p:tags r:id="rId8"/>
              </p:custDataLst>
            </p:nvPr>
          </p:nvSpPr>
          <p:spPr>
            <a:xfrm>
              <a:off x="11411" y="6813"/>
              <a:ext cx="4294" cy="772"/>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
          <p:nvSpPr>
            <p:cNvPr id="16" name="文本占位符 5"/>
            <p:cNvSpPr txBox="1"/>
            <p:nvPr>
              <p:custDataLst>
                <p:tags r:id="rId9"/>
              </p:custDataLst>
            </p:nvPr>
          </p:nvSpPr>
          <p:spPr>
            <a:xfrm>
              <a:off x="11739" y="6866"/>
              <a:ext cx="5594" cy="72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代价函数R(s,a)</a:t>
              </a:r>
              <a:endParaRPr lang="zh-CN" altLang="en-US" sz="2400" dirty="0">
                <a:solidFill>
                  <a:schemeClr val="bg1"/>
                </a:solidFill>
              </a:endParaRPr>
            </a:p>
          </p:txBody>
        </p:sp>
      </p:grpSp>
      <p:pic>
        <p:nvPicPr>
          <p:cNvPr id="28" name="图片 27"/>
          <p:cNvPicPr>
            <a:picLocks noChangeAspect="1"/>
          </p:cNvPicPr>
          <p:nvPr/>
        </p:nvPicPr>
        <p:blipFill>
          <a:blip r:embed="rId10"/>
          <a:stretch>
            <a:fillRect/>
          </a:stretch>
        </p:blipFill>
        <p:spPr>
          <a:xfrm>
            <a:off x="7727950" y="2105025"/>
            <a:ext cx="4463415" cy="1887220"/>
          </a:xfrm>
          <a:prstGeom prst="rect">
            <a:avLst/>
          </a:prstGeom>
        </p:spPr>
      </p:pic>
      <p:sp>
        <p:nvSpPr>
          <p:cNvPr id="29" name="文本框 28"/>
          <p:cNvSpPr txBox="1"/>
          <p:nvPr/>
        </p:nvSpPr>
        <p:spPr>
          <a:xfrm>
            <a:off x="7789545" y="1734820"/>
            <a:ext cx="2774315" cy="337185"/>
          </a:xfrm>
          <a:prstGeom prst="rect">
            <a:avLst/>
          </a:prstGeom>
          <a:noFill/>
        </p:spPr>
        <p:txBody>
          <a:bodyPr wrap="square" rtlCol="0" anchor="t">
            <a:spAutoFit/>
          </a:bodyPr>
          <a:p>
            <a:pPr algn="ctr"/>
            <a:r>
              <a:rPr lang="zh-CN"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以</a:t>
            </a:r>
            <a:r>
              <a:rPr lang="en-US" altLang="zh-CN"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检测零配件</a:t>
            </a:r>
            <a:r>
              <a:rPr lang="en-US" altLang="zh-CN"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动作为例</a:t>
            </a:r>
            <a:endParaRPr lang="zh-CN" altLang="en-US" sz="1600">
              <a:solidFill>
                <a:srgbClr val="00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8" name="圆角矩形 6"/>
          <p:cNvSpPr/>
          <p:nvPr>
            <p:custDataLst>
              <p:tags r:id="rId11"/>
            </p:custDataLst>
          </p:nvPr>
        </p:nvSpPr>
        <p:spPr>
          <a:xfrm>
            <a:off x="7727950" y="1239520"/>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
        <p:nvSpPr>
          <p:cNvPr id="19" name="文本占位符 5"/>
          <p:cNvSpPr txBox="1"/>
          <p:nvPr>
            <p:custDataLst>
              <p:tags r:id="rId12"/>
            </p:custDataLst>
          </p:nvPr>
        </p:nvSpPr>
        <p:spPr>
          <a:xfrm>
            <a:off x="7936230" y="1273175"/>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sym typeface="+mn-ea"/>
              </a:rPr>
              <a:t>迁移概率矩阵</a:t>
            </a:r>
            <a:endParaRPr lang="zh-CN" altLang="en-US" sz="2400" dirty="0">
              <a:solidFill>
                <a:schemeClr val="bg1"/>
              </a:solidFill>
            </a:endParaRPr>
          </a:p>
        </p:txBody>
      </p:sp>
      <p:sp>
        <p:nvSpPr>
          <p:cNvPr id="20" name="圆角矩形 6"/>
          <p:cNvSpPr/>
          <p:nvPr>
            <p:custDataLst>
              <p:tags r:id="rId13"/>
            </p:custDataLst>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
        <p:nvSpPr>
          <p:cNvPr id="21" name="文本占位符 5"/>
          <p:cNvSpPr txBox="1"/>
          <p:nvPr>
            <p:custDataLst>
              <p:tags r:id="rId14"/>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sym typeface="+mn-ea"/>
              </a:rPr>
              <a:t>贝尔曼方程</a:t>
            </a:r>
            <a:endParaRPr lang="zh-CN" altLang="en-US" sz="2400" dirty="0">
              <a:solidFill>
                <a:schemeClr val="bg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208645" cy="6858000"/>
          </a:xfrm>
          <a:prstGeom prst="rect">
            <a:avLst/>
          </a:prstGeom>
        </p:spPr>
      </p:pic>
      <p:sp>
        <p:nvSpPr>
          <p:cNvPr id="4" name="PA-矩形 8"/>
          <p:cNvSpPr/>
          <p:nvPr>
            <p:custDataLst>
              <p:tags r:id="rId3"/>
            </p:custDataLst>
          </p:nvPr>
        </p:nvSpPr>
        <p:spPr>
          <a:xfrm>
            <a:off x="0" y="0"/>
            <a:ext cx="5208645" cy="6872990"/>
          </a:xfrm>
          <a:prstGeom prst="rect">
            <a:avLst/>
          </a:prstGeom>
          <a:gradFill flip="none" rotWithShape="1">
            <a:gsLst>
              <a:gs pos="100000">
                <a:srgbClr val="03617A">
                  <a:alpha val="62000"/>
                </a:srgbClr>
              </a:gs>
              <a:gs pos="0">
                <a:srgbClr val="03617A">
                  <a:alpha val="62000"/>
                </a:srgbClr>
              </a:gs>
            </a:gsLst>
            <a:lin ang="5400000" scaled="1"/>
            <a:tileRect/>
          </a:gradFill>
          <a:ln w="12700" cap="flat" cmpd="sng" algn="ctr">
            <a:noFill/>
            <a:prstDash val="solid"/>
            <a:miter lim="800000"/>
          </a:ln>
          <a:effectLst/>
        </p:spPr>
        <p:txBody>
          <a:bodyPr rtlCol="0" anchor="ctr"/>
          <a:lstStyle/>
          <a:p>
            <a:pPr algn="ctr">
              <a:defRPr/>
            </a:pPr>
            <a:endParaRPr lang="zh-CN" altLang="en-US" kern="0">
              <a:solidFill>
                <a:srgbClr val="FFFFFF"/>
              </a:solidFill>
              <a:latin typeface="Arial" panose="020B0604020202020204"/>
              <a:ea typeface="微软雅黑" panose="020B0503020204020204" charset="-122"/>
              <a:cs typeface="+mn-ea"/>
              <a:sym typeface="+mn-lt"/>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5501730" y="1791519"/>
            <a:ext cx="6831989" cy="5969958"/>
          </a:xfrm>
          <a:prstGeom prst="rect">
            <a:avLst/>
          </a:prstGeom>
        </p:spPr>
      </p:pic>
      <p:grpSp>
        <p:nvGrpSpPr>
          <p:cNvPr id="5" name="PA-组合 20"/>
          <p:cNvGrpSpPr/>
          <p:nvPr>
            <p:custDataLst>
              <p:tags r:id="rId5"/>
            </p:custDataLst>
          </p:nvPr>
        </p:nvGrpSpPr>
        <p:grpSpPr>
          <a:xfrm>
            <a:off x="6032739" y="1506205"/>
            <a:ext cx="672405" cy="923330"/>
            <a:chOff x="7138670" y="1012807"/>
            <a:chExt cx="672405" cy="923330"/>
          </a:xfrm>
        </p:grpSpPr>
        <p:sp>
          <p:nvSpPr>
            <p:cNvPr id="6" name="PA-任意多边形 9"/>
            <p:cNvSpPr/>
            <p:nvPr>
              <p:custDataLst>
                <p:tags r:id="rId6"/>
              </p:custDataLst>
            </p:nvPr>
          </p:nvSpPr>
          <p:spPr>
            <a:xfrm>
              <a:off x="7138670" y="1555752"/>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03617A"/>
                </a:gs>
                <a:gs pos="72000">
                  <a:srgbClr val="03617A">
                    <a:alpha val="40000"/>
                  </a:srgbClr>
                </a:gs>
                <a:gs pos="100000">
                  <a:srgbClr val="03617A">
                    <a:alpha val="0"/>
                  </a:srgbClr>
                </a:gs>
              </a:gsLst>
              <a:lin ang="8400000" scaled="0"/>
              <a:tileRect/>
            </a:gradFill>
            <a:ln w="12700" cap="flat" cmpd="sng" algn="ctr">
              <a:noFill/>
              <a:prstDash val="solid"/>
              <a:miter lim="800000"/>
            </a:ln>
            <a:effectLst>
              <a:outerShdw blurRad="50800" dist="38100" dir="13500000" algn="br" rotWithShape="0">
                <a:prstClr val="black">
                  <a:alpha val="40000"/>
                </a:prstClr>
              </a:outerShdw>
            </a:effectLst>
          </p:spPr>
          <p:txBody>
            <a:bodyPr rtlCol="0" anchor="ctr"/>
            <a:lstStyle/>
            <a:p>
              <a:pPr algn="ctr">
                <a:defRPr/>
              </a:pPr>
              <a:endParaRPr lang="zh-CN" altLang="en-US" kern="0" dirty="0">
                <a:solidFill>
                  <a:srgbClr val="FFFFFF"/>
                </a:solidFill>
                <a:latin typeface="Arial" panose="020B0604020202020204"/>
                <a:ea typeface="微软雅黑" panose="020B0503020204020204" charset="-122"/>
                <a:cs typeface="+mn-ea"/>
                <a:sym typeface="+mn-lt"/>
              </a:endParaRPr>
            </a:p>
          </p:txBody>
        </p:sp>
        <p:sp>
          <p:nvSpPr>
            <p:cNvPr id="7" name="PA-文本框 13"/>
            <p:cNvSpPr txBox="1"/>
            <p:nvPr>
              <p:custDataLst>
                <p:tags r:id="rId7"/>
              </p:custDataLst>
            </p:nvPr>
          </p:nvSpPr>
          <p:spPr>
            <a:xfrm>
              <a:off x="7186365" y="1012807"/>
              <a:ext cx="624710" cy="923330"/>
            </a:xfrm>
            <a:prstGeom prst="rect">
              <a:avLst/>
            </a:prstGeom>
            <a:noFill/>
          </p:spPr>
          <p:txBody>
            <a:bodyPr wrap="square" rtlCol="0">
              <a:spAutoFit/>
            </a:bodyPr>
            <a:lstStyle/>
            <a:p>
              <a:pPr>
                <a:defRPr/>
              </a:pPr>
              <a:r>
                <a:rPr lang="en-US" altLang="zh-CN" sz="5400" b="1" i="1" kern="0" dirty="0">
                  <a:solidFill>
                    <a:srgbClr val="03617A"/>
                  </a:solidFill>
                  <a:latin typeface="Arial" panose="020B0604020202020204"/>
                  <a:ea typeface="微软雅黑" panose="020B0503020204020204" charset="-122"/>
                  <a:cs typeface="+mn-ea"/>
                  <a:sym typeface="+mn-lt"/>
                </a:rPr>
                <a:t>1</a:t>
              </a:r>
              <a:endParaRPr lang="zh-CN" altLang="en-US" sz="5400" b="1" i="1" kern="0" dirty="0">
                <a:solidFill>
                  <a:srgbClr val="03617A"/>
                </a:solidFill>
                <a:latin typeface="Arial" panose="020B0604020202020204"/>
                <a:ea typeface="微软雅黑" panose="020B0503020204020204" charset="-122"/>
                <a:cs typeface="+mn-ea"/>
                <a:sym typeface="+mn-lt"/>
              </a:endParaRPr>
            </a:p>
          </p:txBody>
        </p:sp>
      </p:grpSp>
      <p:grpSp>
        <p:nvGrpSpPr>
          <p:cNvPr id="8" name="PA-组合 19"/>
          <p:cNvGrpSpPr/>
          <p:nvPr>
            <p:custDataLst>
              <p:tags r:id="rId8"/>
            </p:custDataLst>
          </p:nvPr>
        </p:nvGrpSpPr>
        <p:grpSpPr>
          <a:xfrm>
            <a:off x="6032739" y="2617813"/>
            <a:ext cx="672405" cy="830997"/>
            <a:chOff x="7138670" y="2490624"/>
            <a:chExt cx="672405" cy="830997"/>
          </a:xfrm>
        </p:grpSpPr>
        <p:sp>
          <p:nvSpPr>
            <p:cNvPr id="9" name="PA-任意多边形 10"/>
            <p:cNvSpPr/>
            <p:nvPr>
              <p:custDataLst>
                <p:tags r:id="rId9"/>
              </p:custDataLst>
            </p:nvPr>
          </p:nvSpPr>
          <p:spPr>
            <a:xfrm>
              <a:off x="7138670" y="2967858"/>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03617A"/>
                </a:gs>
                <a:gs pos="72000">
                  <a:srgbClr val="03617A">
                    <a:alpha val="40000"/>
                  </a:srgbClr>
                </a:gs>
                <a:gs pos="100000">
                  <a:srgbClr val="03617A">
                    <a:alpha val="0"/>
                  </a:srgbClr>
                </a:gs>
              </a:gsLst>
              <a:lin ang="8400000" scaled="0"/>
              <a:tileRect/>
            </a:gradFill>
            <a:ln w="12700" cap="flat" cmpd="sng" algn="ctr">
              <a:noFill/>
              <a:prstDash val="solid"/>
              <a:miter lim="800000"/>
            </a:ln>
            <a:effectLst>
              <a:outerShdw blurRad="50800" dist="38100" dir="13500000" algn="br" rotWithShape="0">
                <a:prstClr val="black">
                  <a:alpha val="40000"/>
                </a:prstClr>
              </a:outerShdw>
            </a:effectLst>
          </p:spPr>
          <p:txBody>
            <a:bodyPr rtlCol="0" anchor="ctr"/>
            <a:lstStyle/>
            <a:p>
              <a:pPr algn="ctr">
                <a:defRPr/>
              </a:pPr>
              <a:endParaRPr lang="zh-CN" altLang="en-US" kern="0">
                <a:solidFill>
                  <a:srgbClr val="FFFFFF"/>
                </a:solidFill>
                <a:latin typeface="Arial" panose="020B0604020202020204"/>
                <a:ea typeface="微软雅黑" panose="020B0503020204020204" charset="-122"/>
                <a:cs typeface="+mn-ea"/>
                <a:sym typeface="+mn-lt"/>
              </a:endParaRPr>
            </a:p>
          </p:txBody>
        </p:sp>
        <p:sp>
          <p:nvSpPr>
            <p:cNvPr id="10" name="PA-文本框 14"/>
            <p:cNvSpPr txBox="1"/>
            <p:nvPr>
              <p:custDataLst>
                <p:tags r:id="rId10"/>
              </p:custDataLst>
            </p:nvPr>
          </p:nvSpPr>
          <p:spPr>
            <a:xfrm>
              <a:off x="7186365" y="2490624"/>
              <a:ext cx="624710" cy="830997"/>
            </a:xfrm>
            <a:prstGeom prst="rect">
              <a:avLst/>
            </a:prstGeom>
            <a:noFill/>
          </p:spPr>
          <p:txBody>
            <a:bodyPr wrap="square" rtlCol="0">
              <a:spAutoFit/>
            </a:bodyPr>
            <a:lstStyle/>
            <a:p>
              <a:pPr>
                <a:defRPr/>
              </a:pPr>
              <a:r>
                <a:rPr lang="en-US" altLang="zh-CN" sz="4800" b="1" i="1" kern="0" dirty="0">
                  <a:solidFill>
                    <a:srgbClr val="03617A"/>
                  </a:solidFill>
                  <a:latin typeface="Arial" panose="020B0604020202020204"/>
                  <a:ea typeface="微软雅黑" panose="020B0503020204020204" charset="-122"/>
                  <a:cs typeface="+mn-ea"/>
                  <a:sym typeface="+mn-lt"/>
                </a:rPr>
                <a:t>2</a:t>
              </a:r>
              <a:endParaRPr lang="zh-CN" altLang="en-US" sz="4800" b="1" i="1" kern="0" dirty="0">
                <a:solidFill>
                  <a:srgbClr val="03617A"/>
                </a:solidFill>
                <a:latin typeface="Arial" panose="020B0604020202020204"/>
                <a:ea typeface="微软雅黑" panose="020B0503020204020204" charset="-122"/>
                <a:cs typeface="+mn-ea"/>
                <a:sym typeface="+mn-lt"/>
              </a:endParaRPr>
            </a:p>
          </p:txBody>
        </p:sp>
      </p:grpSp>
      <p:sp>
        <p:nvSpPr>
          <p:cNvPr id="11" name="PA-任意多边形 11"/>
          <p:cNvSpPr/>
          <p:nvPr>
            <p:custDataLst>
              <p:tags r:id="rId11"/>
            </p:custDataLst>
          </p:nvPr>
        </p:nvSpPr>
        <p:spPr>
          <a:xfrm>
            <a:off x="6032739" y="4131791"/>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03617A"/>
              </a:gs>
              <a:gs pos="72000">
                <a:srgbClr val="03617A">
                  <a:alpha val="40000"/>
                </a:srgbClr>
              </a:gs>
              <a:gs pos="100000">
                <a:srgbClr val="03617A">
                  <a:alpha val="0"/>
                </a:srgbClr>
              </a:gs>
            </a:gsLst>
            <a:lin ang="8400000" scaled="0"/>
            <a:tileRect/>
          </a:gradFill>
          <a:ln w="12700" cap="flat" cmpd="sng" algn="ctr">
            <a:noFill/>
            <a:prstDash val="solid"/>
            <a:miter lim="800000"/>
          </a:ln>
          <a:effectLst>
            <a:outerShdw blurRad="50800" dist="38100" dir="13500000" algn="br" rotWithShape="0">
              <a:prstClr val="black">
                <a:alpha val="40000"/>
              </a:prstClr>
            </a:outerShdw>
          </a:effectLst>
        </p:spPr>
        <p:txBody>
          <a:bodyPr rtlCol="0" anchor="ctr"/>
          <a:lstStyle/>
          <a:p>
            <a:pPr algn="ctr">
              <a:defRPr/>
            </a:pPr>
            <a:endParaRPr lang="zh-CN" altLang="en-US" kern="0">
              <a:solidFill>
                <a:srgbClr val="FFFFFF"/>
              </a:solidFill>
              <a:latin typeface="Arial" panose="020B0604020202020204"/>
              <a:ea typeface="微软雅黑" panose="020B0503020204020204" charset="-122"/>
              <a:cs typeface="+mn-ea"/>
              <a:sym typeface="+mn-lt"/>
            </a:endParaRPr>
          </a:p>
        </p:txBody>
      </p:sp>
      <p:sp>
        <p:nvSpPr>
          <p:cNvPr id="12" name="PA-文本框 15"/>
          <p:cNvSpPr txBox="1"/>
          <p:nvPr>
            <p:custDataLst>
              <p:tags r:id="rId12"/>
            </p:custDataLst>
          </p:nvPr>
        </p:nvSpPr>
        <p:spPr>
          <a:xfrm>
            <a:off x="6080434" y="3637087"/>
            <a:ext cx="624710" cy="830997"/>
          </a:xfrm>
          <a:prstGeom prst="rect">
            <a:avLst/>
          </a:prstGeom>
          <a:noFill/>
        </p:spPr>
        <p:txBody>
          <a:bodyPr wrap="square" rtlCol="0">
            <a:spAutoFit/>
          </a:bodyPr>
          <a:lstStyle/>
          <a:p>
            <a:r>
              <a:rPr lang="en-US" altLang="zh-CN" sz="4800" b="1" i="1" dirty="0">
                <a:solidFill>
                  <a:srgbClr val="03617A"/>
                </a:solidFill>
                <a:latin typeface="Arial" panose="020B0604020202020204"/>
                <a:ea typeface="微软雅黑" panose="020B0503020204020204" charset="-122"/>
                <a:cs typeface="+mn-ea"/>
                <a:sym typeface="+mn-lt"/>
              </a:rPr>
              <a:t>3</a:t>
            </a:r>
            <a:endParaRPr lang="zh-CN" altLang="en-US" sz="4800" b="1" i="1" dirty="0">
              <a:solidFill>
                <a:srgbClr val="03617A"/>
              </a:solidFill>
              <a:latin typeface="Arial" panose="020B0604020202020204"/>
              <a:ea typeface="微软雅黑" panose="020B0503020204020204" charset="-122"/>
              <a:cs typeface="+mn-ea"/>
              <a:sym typeface="+mn-lt"/>
            </a:endParaRPr>
          </a:p>
        </p:txBody>
      </p:sp>
      <p:grpSp>
        <p:nvGrpSpPr>
          <p:cNvPr id="13" name="PA-组合 17"/>
          <p:cNvGrpSpPr/>
          <p:nvPr>
            <p:custDataLst>
              <p:tags r:id="rId13"/>
            </p:custDataLst>
          </p:nvPr>
        </p:nvGrpSpPr>
        <p:grpSpPr>
          <a:xfrm>
            <a:off x="6032739" y="4656362"/>
            <a:ext cx="672405" cy="830997"/>
            <a:chOff x="7138670" y="5303103"/>
            <a:chExt cx="672405" cy="830997"/>
          </a:xfrm>
        </p:grpSpPr>
        <p:sp>
          <p:nvSpPr>
            <p:cNvPr id="14" name="PA-任意多边形 12"/>
            <p:cNvSpPr/>
            <p:nvPr>
              <p:custDataLst>
                <p:tags r:id="rId14"/>
              </p:custDataLst>
            </p:nvPr>
          </p:nvSpPr>
          <p:spPr>
            <a:xfrm>
              <a:off x="7138670" y="5792070"/>
              <a:ext cx="360050" cy="202528"/>
            </a:xfrm>
            <a:custGeom>
              <a:avLst/>
              <a:gdLst>
                <a:gd name="connsiteX0" fmla="*/ 0 w 12192000"/>
                <a:gd name="connsiteY0" fmla="*/ 0 h 6858000"/>
                <a:gd name="connsiteX1" fmla="*/ 12192000 w 12192000"/>
                <a:gd name="connsiteY1" fmla="*/ 0 h 6858000"/>
                <a:gd name="connsiteX2" fmla="*/ 12192000 w 12192000"/>
                <a:gd name="connsiteY2" fmla="*/ 1 h 6858000"/>
                <a:gd name="connsiteX3" fmla="*/ 8438627 w 12192000"/>
                <a:gd name="connsiteY3" fmla="*/ 1 h 6858000"/>
                <a:gd name="connsiteX4" fmla="*/ 12192000 w 12192000"/>
                <a:gd name="connsiteY4" fmla="*/ 5623285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1"/>
                  </a:lnTo>
                  <a:lnTo>
                    <a:pt x="8438627" y="1"/>
                  </a:lnTo>
                  <a:lnTo>
                    <a:pt x="12192000" y="5623285"/>
                  </a:lnTo>
                  <a:lnTo>
                    <a:pt x="12192000" y="6858000"/>
                  </a:lnTo>
                  <a:lnTo>
                    <a:pt x="0" y="6858000"/>
                  </a:lnTo>
                  <a:close/>
                </a:path>
              </a:pathLst>
            </a:custGeom>
            <a:gradFill flip="none" rotWithShape="1">
              <a:gsLst>
                <a:gs pos="2000">
                  <a:srgbClr val="03617A"/>
                </a:gs>
                <a:gs pos="72000">
                  <a:srgbClr val="03617A">
                    <a:alpha val="40000"/>
                  </a:srgbClr>
                </a:gs>
                <a:gs pos="100000">
                  <a:srgbClr val="03617A">
                    <a:alpha val="0"/>
                  </a:srgbClr>
                </a:gs>
              </a:gsLst>
              <a:lin ang="8400000" scaled="0"/>
              <a:tileRect/>
            </a:gradFill>
            <a:ln w="12700" cap="flat" cmpd="sng" algn="ctr">
              <a:noFill/>
              <a:prstDash val="solid"/>
              <a:miter lim="800000"/>
            </a:ln>
            <a:effectLst>
              <a:outerShdw blurRad="50800" dist="38100" dir="13500000" algn="br" rotWithShape="0">
                <a:prstClr val="black">
                  <a:alpha val="40000"/>
                </a:prstClr>
              </a:outerShdw>
            </a:effectLst>
          </p:spPr>
          <p:txBody>
            <a:bodyPr rtlCol="0" anchor="ctr"/>
            <a:lstStyle/>
            <a:p>
              <a:pPr algn="ctr">
                <a:defRPr/>
              </a:pPr>
              <a:endParaRPr lang="zh-CN" altLang="en-US" kern="0" dirty="0">
                <a:solidFill>
                  <a:srgbClr val="FFFFFF"/>
                </a:solidFill>
                <a:latin typeface="Arial" panose="020B0604020202020204"/>
                <a:ea typeface="微软雅黑" panose="020B0503020204020204" charset="-122"/>
                <a:cs typeface="+mn-ea"/>
                <a:sym typeface="+mn-lt"/>
              </a:endParaRPr>
            </a:p>
          </p:txBody>
        </p:sp>
        <p:sp>
          <p:nvSpPr>
            <p:cNvPr id="15" name="PA-文本框 16"/>
            <p:cNvSpPr txBox="1"/>
            <p:nvPr>
              <p:custDataLst>
                <p:tags r:id="rId15"/>
              </p:custDataLst>
            </p:nvPr>
          </p:nvSpPr>
          <p:spPr>
            <a:xfrm>
              <a:off x="7186365" y="5303103"/>
              <a:ext cx="624710" cy="830997"/>
            </a:xfrm>
            <a:prstGeom prst="rect">
              <a:avLst/>
            </a:prstGeom>
            <a:noFill/>
          </p:spPr>
          <p:txBody>
            <a:bodyPr wrap="square" rtlCol="0">
              <a:spAutoFit/>
            </a:bodyPr>
            <a:lstStyle/>
            <a:p>
              <a:pPr>
                <a:defRPr/>
              </a:pPr>
              <a:r>
                <a:rPr lang="en-US" altLang="zh-CN" sz="4800" b="1" i="1" kern="0" dirty="0">
                  <a:solidFill>
                    <a:srgbClr val="03617A"/>
                  </a:solidFill>
                  <a:latin typeface="Arial" panose="020B0604020202020204"/>
                  <a:ea typeface="微软雅黑" panose="020B0503020204020204" charset="-122"/>
                  <a:cs typeface="+mn-ea"/>
                  <a:sym typeface="+mn-lt"/>
                </a:rPr>
                <a:t>4</a:t>
              </a:r>
              <a:endParaRPr lang="zh-CN" altLang="en-US" sz="4800" b="1" i="1" kern="0" dirty="0">
                <a:solidFill>
                  <a:srgbClr val="03617A"/>
                </a:solidFill>
                <a:latin typeface="Arial" panose="020B0604020202020204"/>
                <a:ea typeface="微软雅黑" panose="020B0503020204020204" charset="-122"/>
                <a:cs typeface="+mn-ea"/>
                <a:sym typeface="+mn-lt"/>
              </a:endParaRPr>
            </a:p>
          </p:txBody>
        </p:sp>
      </p:grpSp>
      <p:sp>
        <p:nvSpPr>
          <p:cNvPr id="16" name="PA-文本框 21"/>
          <p:cNvSpPr txBox="1"/>
          <p:nvPr>
            <p:custDataLst>
              <p:tags r:id="rId16"/>
            </p:custDataLst>
          </p:nvPr>
        </p:nvSpPr>
        <p:spPr>
          <a:xfrm>
            <a:off x="6851015" y="1818005"/>
            <a:ext cx="4779010" cy="583565"/>
          </a:xfrm>
          <a:prstGeom prst="rect">
            <a:avLst/>
          </a:prstGeom>
          <a:noFill/>
        </p:spPr>
        <p:txBody>
          <a:bodyPr wrap="square" rtlCol="0">
            <a:spAutoFit/>
          </a:bodyPr>
          <a:lstStyle/>
          <a:p>
            <a:r>
              <a:rPr lang="zh-CN" altLang="en-US" sz="3200" dirty="0">
                <a:solidFill>
                  <a:srgbClr val="768394">
                    <a:lumMod val="75000"/>
                  </a:srgbClr>
                </a:solidFill>
                <a:latin typeface="Arial" panose="020B0604020202020204"/>
                <a:ea typeface="微软雅黑" panose="020B0503020204020204" charset="-122"/>
                <a:cs typeface="+mn-ea"/>
              </a:rPr>
              <a:t>模型分析</a:t>
            </a:r>
            <a:endParaRPr lang="zh-CN" altLang="en-US" sz="3200" dirty="0">
              <a:solidFill>
                <a:srgbClr val="768394">
                  <a:lumMod val="75000"/>
                </a:srgbClr>
              </a:solidFill>
              <a:latin typeface="Arial" panose="020B0604020202020204"/>
              <a:ea typeface="微软雅黑" panose="020B0503020204020204" charset="-122"/>
              <a:cs typeface="+mn-ea"/>
            </a:endParaRPr>
          </a:p>
        </p:txBody>
      </p:sp>
      <p:sp>
        <p:nvSpPr>
          <p:cNvPr id="17" name="PA-文本框 22"/>
          <p:cNvSpPr txBox="1"/>
          <p:nvPr>
            <p:custDataLst>
              <p:tags r:id="rId17"/>
            </p:custDataLst>
          </p:nvPr>
        </p:nvSpPr>
        <p:spPr>
          <a:xfrm>
            <a:off x="6851015" y="2834957"/>
            <a:ext cx="5131785" cy="583565"/>
          </a:xfrm>
          <a:prstGeom prst="rect">
            <a:avLst/>
          </a:prstGeom>
          <a:noFill/>
        </p:spPr>
        <p:txBody>
          <a:bodyPr wrap="square" rtlCol="0">
            <a:spAutoFit/>
          </a:bodyPr>
          <a:lstStyle/>
          <a:p>
            <a:pPr marL="0" marR="0" lvl="0" indent="0" defTabSz="914400" rtl="0" eaLnBrk="1" fontAlgn="auto" latinLnBrk="0" hangingPunct="1">
              <a:lnSpc>
                <a:spcPct val="100000"/>
              </a:lnSpc>
              <a:spcBef>
                <a:spcPct val="0"/>
              </a:spcBef>
              <a:spcAft>
                <a:spcPts val="0"/>
              </a:spcAft>
              <a:buClrTx/>
              <a:buSzTx/>
              <a:buFontTx/>
              <a:buNone/>
              <a:defRPr/>
            </a:pPr>
            <a:r>
              <a:rPr lang="zh-CN" altLang="en-US" sz="3200" dirty="0">
                <a:solidFill>
                  <a:srgbClr val="768394">
                    <a:lumMod val="75000"/>
                  </a:srgbClr>
                </a:solidFill>
                <a:latin typeface="Arial" panose="020B0604020202020204"/>
                <a:ea typeface="微软雅黑" panose="020B0503020204020204" charset="-122"/>
                <a:cs typeface="+mn-ea"/>
              </a:rPr>
              <a:t>模型建立</a:t>
            </a:r>
            <a:endParaRPr lang="zh-CN" altLang="en-US" sz="3200" dirty="0">
              <a:solidFill>
                <a:srgbClr val="768394">
                  <a:lumMod val="75000"/>
                </a:srgbClr>
              </a:solidFill>
              <a:latin typeface="Arial" panose="020B0604020202020204"/>
              <a:ea typeface="微软雅黑" panose="020B0503020204020204" charset="-122"/>
              <a:cs typeface="+mn-ea"/>
            </a:endParaRPr>
          </a:p>
        </p:txBody>
      </p:sp>
      <p:sp>
        <p:nvSpPr>
          <p:cNvPr id="18" name="PA-文本框 23"/>
          <p:cNvSpPr txBox="1"/>
          <p:nvPr>
            <p:custDataLst>
              <p:tags r:id="rId18"/>
            </p:custDataLst>
          </p:nvPr>
        </p:nvSpPr>
        <p:spPr>
          <a:xfrm>
            <a:off x="6851015" y="3825365"/>
            <a:ext cx="5060306" cy="583565"/>
          </a:xfrm>
          <a:prstGeom prst="rect">
            <a:avLst/>
          </a:prstGeom>
          <a:noFill/>
        </p:spPr>
        <p:txBody>
          <a:bodyPr wrap="square" rtlCol="0">
            <a:spAutoFit/>
          </a:bodyPr>
          <a:lstStyle/>
          <a:p>
            <a:pPr lvl="0">
              <a:defRPr/>
            </a:pPr>
            <a:r>
              <a:rPr lang="en-US" altLang="zh-CN" sz="3200" dirty="0">
                <a:solidFill>
                  <a:srgbClr val="768394">
                    <a:lumMod val="75000"/>
                  </a:srgbClr>
                </a:solidFill>
                <a:latin typeface="Arial" panose="020B0604020202020204"/>
                <a:ea typeface="微软雅黑" panose="020B0503020204020204" charset="-122"/>
                <a:cs typeface="+mn-ea"/>
              </a:rPr>
              <a:t>模型求解</a:t>
            </a:r>
            <a:endParaRPr lang="en-US" altLang="zh-CN" sz="3200" dirty="0">
              <a:solidFill>
                <a:srgbClr val="768394">
                  <a:lumMod val="75000"/>
                </a:srgbClr>
              </a:solidFill>
              <a:latin typeface="Arial" panose="020B0604020202020204"/>
              <a:ea typeface="微软雅黑" panose="020B0503020204020204" charset="-122"/>
              <a:cs typeface="+mn-ea"/>
            </a:endParaRPr>
          </a:p>
        </p:txBody>
      </p:sp>
      <p:sp>
        <p:nvSpPr>
          <p:cNvPr id="19" name="PA-文本框 24"/>
          <p:cNvSpPr txBox="1"/>
          <p:nvPr>
            <p:custDataLst>
              <p:tags r:id="rId19"/>
            </p:custDataLst>
          </p:nvPr>
        </p:nvSpPr>
        <p:spPr>
          <a:xfrm>
            <a:off x="6851015" y="4841027"/>
            <a:ext cx="5060306" cy="583565"/>
          </a:xfrm>
          <a:prstGeom prst="rect">
            <a:avLst/>
          </a:prstGeom>
          <a:noFill/>
        </p:spPr>
        <p:txBody>
          <a:bodyPr wrap="square" rtlCol="0">
            <a:spAutoFit/>
          </a:bodyPr>
          <a:lstStyle/>
          <a:p>
            <a:r>
              <a:rPr lang="en-US" altLang="zh-CN" sz="3200" dirty="0">
                <a:solidFill>
                  <a:srgbClr val="768394">
                    <a:lumMod val="75000"/>
                  </a:srgbClr>
                </a:solidFill>
                <a:latin typeface="Arial" panose="020B0604020202020204"/>
                <a:ea typeface="微软雅黑" panose="020B0503020204020204" charset="-122"/>
                <a:cs typeface="+mn-ea"/>
                <a:sym typeface="+mn-lt"/>
              </a:rPr>
              <a:t>结果分析</a:t>
            </a:r>
            <a:endParaRPr lang="en-US" altLang="zh-CN" sz="3200" dirty="0">
              <a:solidFill>
                <a:srgbClr val="768394">
                  <a:lumMod val="75000"/>
                </a:srgbClr>
              </a:solidFill>
              <a:latin typeface="Arial" panose="020B0604020202020204"/>
              <a:ea typeface="微软雅黑" panose="020B0503020204020204" charset="-122"/>
              <a:cs typeface="+mn-ea"/>
              <a:sym typeface="+mn-lt"/>
            </a:endParaRPr>
          </a:p>
        </p:txBody>
      </p:sp>
      <p:cxnSp>
        <p:nvCxnSpPr>
          <p:cNvPr id="20" name="PA-直接连接符 25"/>
          <p:cNvCxnSpPr/>
          <p:nvPr>
            <p:custDataLst>
              <p:tags r:id="rId20"/>
            </p:custDataLst>
          </p:nvPr>
        </p:nvCxnSpPr>
        <p:spPr>
          <a:xfrm flipV="1">
            <a:off x="5583230" y="4867219"/>
            <a:ext cx="628650" cy="358139"/>
          </a:xfrm>
          <a:prstGeom prst="line">
            <a:avLst/>
          </a:prstGeom>
          <a:noFill/>
          <a:ln w="57150" cap="rnd" cmpd="sng" algn="ctr">
            <a:gradFill>
              <a:gsLst>
                <a:gs pos="0">
                  <a:srgbClr val="FFFFFF">
                    <a:alpha val="77000"/>
                  </a:srgbClr>
                </a:gs>
                <a:gs pos="100000">
                  <a:srgbClr val="03617A"/>
                </a:gs>
              </a:gsLst>
              <a:lin ang="5400000" scaled="1"/>
            </a:gradFill>
            <a:prstDash val="solid"/>
            <a:round/>
          </a:ln>
          <a:effectLst/>
        </p:spPr>
      </p:cxnSp>
      <p:cxnSp>
        <p:nvCxnSpPr>
          <p:cNvPr id="21" name="PA-直接连接符 26"/>
          <p:cNvCxnSpPr/>
          <p:nvPr>
            <p:custDataLst>
              <p:tags r:id="rId21"/>
            </p:custDataLst>
          </p:nvPr>
        </p:nvCxnSpPr>
        <p:spPr>
          <a:xfrm flipV="1">
            <a:off x="6108366" y="5945110"/>
            <a:ext cx="1149834" cy="616027"/>
          </a:xfrm>
          <a:prstGeom prst="line">
            <a:avLst/>
          </a:prstGeom>
          <a:noFill/>
          <a:ln w="63500" cap="rnd" cmpd="sng" algn="ctr">
            <a:gradFill>
              <a:gsLst>
                <a:gs pos="0">
                  <a:srgbClr val="FFFFFF">
                    <a:alpha val="0"/>
                  </a:srgbClr>
                </a:gs>
                <a:gs pos="70000">
                  <a:srgbClr val="03617A"/>
                </a:gs>
              </a:gsLst>
              <a:lin ang="5400000" scaled="1"/>
            </a:gradFill>
            <a:prstDash val="solid"/>
            <a:round/>
          </a:ln>
          <a:effectLst/>
        </p:spPr>
      </p:cxnSp>
      <p:cxnSp>
        <p:nvCxnSpPr>
          <p:cNvPr id="22" name="PA-直接连接符 28"/>
          <p:cNvCxnSpPr/>
          <p:nvPr>
            <p:custDataLst>
              <p:tags r:id="rId22"/>
            </p:custDataLst>
          </p:nvPr>
        </p:nvCxnSpPr>
        <p:spPr>
          <a:xfrm rot="10800000" flipV="1">
            <a:off x="10404966" y="2068110"/>
            <a:ext cx="628650" cy="358139"/>
          </a:xfrm>
          <a:prstGeom prst="line">
            <a:avLst/>
          </a:prstGeom>
          <a:noFill/>
          <a:ln w="44450" cap="rnd" cmpd="sng" algn="ctr">
            <a:gradFill>
              <a:gsLst>
                <a:gs pos="0">
                  <a:srgbClr val="FFFFFF">
                    <a:alpha val="74000"/>
                  </a:srgbClr>
                </a:gs>
                <a:gs pos="100000">
                  <a:srgbClr val="03617A"/>
                </a:gs>
              </a:gsLst>
              <a:lin ang="5400000" scaled="1"/>
            </a:gradFill>
            <a:prstDash val="solid"/>
            <a:round/>
          </a:ln>
          <a:effectLst/>
        </p:spPr>
      </p:cxnSp>
      <p:cxnSp>
        <p:nvCxnSpPr>
          <p:cNvPr id="23" name="PA-直接连接符 29"/>
          <p:cNvCxnSpPr/>
          <p:nvPr>
            <p:custDataLst>
              <p:tags r:id="rId23"/>
            </p:custDataLst>
          </p:nvPr>
        </p:nvCxnSpPr>
        <p:spPr>
          <a:xfrm rot="10800000" flipV="1">
            <a:off x="9972553" y="1052737"/>
            <a:ext cx="1149834" cy="616027"/>
          </a:xfrm>
          <a:prstGeom prst="line">
            <a:avLst/>
          </a:prstGeom>
          <a:noFill/>
          <a:ln w="63500" cap="rnd" cmpd="sng" algn="ctr">
            <a:gradFill>
              <a:gsLst>
                <a:gs pos="0">
                  <a:srgbClr val="FFFFFF">
                    <a:alpha val="74000"/>
                  </a:srgbClr>
                </a:gs>
                <a:gs pos="100000">
                  <a:srgbClr val="03617A"/>
                </a:gs>
              </a:gsLst>
              <a:lin ang="5400000" scaled="1"/>
            </a:gradFill>
            <a:prstDash val="solid"/>
            <a:round/>
          </a:ln>
          <a:effectLst/>
        </p:spPr>
      </p:cxnSp>
      <p:cxnSp>
        <p:nvCxnSpPr>
          <p:cNvPr id="24" name="PA-直接连接符 31"/>
          <p:cNvCxnSpPr/>
          <p:nvPr>
            <p:custDataLst>
              <p:tags r:id="rId24"/>
            </p:custDataLst>
          </p:nvPr>
        </p:nvCxnSpPr>
        <p:spPr>
          <a:xfrm flipV="1">
            <a:off x="7175580" y="4596709"/>
            <a:ext cx="315585" cy="179789"/>
          </a:xfrm>
          <a:prstGeom prst="line">
            <a:avLst/>
          </a:prstGeom>
          <a:noFill/>
          <a:ln w="69850" cap="rnd" cmpd="sng" algn="ctr">
            <a:gradFill>
              <a:gsLst>
                <a:gs pos="0">
                  <a:srgbClr val="FFFFFF">
                    <a:alpha val="77000"/>
                  </a:srgbClr>
                </a:gs>
                <a:gs pos="100000">
                  <a:srgbClr val="03617A"/>
                </a:gs>
              </a:gsLst>
              <a:lin ang="5400000" scaled="1"/>
            </a:gradFill>
            <a:prstDash val="solid"/>
            <a:round/>
          </a:ln>
          <a:effectLst/>
        </p:spPr>
      </p:cxnSp>
      <p:cxnSp>
        <p:nvCxnSpPr>
          <p:cNvPr id="25" name="PA-直接连接符 33"/>
          <p:cNvCxnSpPr/>
          <p:nvPr>
            <p:custDataLst>
              <p:tags r:id="rId25"/>
            </p:custDataLst>
          </p:nvPr>
        </p:nvCxnSpPr>
        <p:spPr>
          <a:xfrm flipV="1">
            <a:off x="6766554" y="5579561"/>
            <a:ext cx="574917" cy="277128"/>
          </a:xfrm>
          <a:prstGeom prst="line">
            <a:avLst/>
          </a:prstGeom>
          <a:noFill/>
          <a:ln w="47625" cap="rnd" cmpd="sng" algn="ctr">
            <a:gradFill>
              <a:gsLst>
                <a:gs pos="0">
                  <a:srgbClr val="FFFFFF">
                    <a:alpha val="0"/>
                  </a:srgbClr>
                </a:gs>
                <a:gs pos="100000">
                  <a:srgbClr val="03617A"/>
                </a:gs>
              </a:gsLst>
              <a:lin ang="5400000" scaled="1"/>
            </a:gradFill>
            <a:prstDash val="solid"/>
            <a:round/>
          </a:ln>
          <a:effectLst/>
        </p:spPr>
      </p:cxnSp>
      <p:cxnSp>
        <p:nvCxnSpPr>
          <p:cNvPr id="26" name="PA-直接连接符 35"/>
          <p:cNvCxnSpPr/>
          <p:nvPr>
            <p:custDataLst>
              <p:tags r:id="rId26"/>
            </p:custDataLst>
          </p:nvPr>
        </p:nvCxnSpPr>
        <p:spPr>
          <a:xfrm rot="10800000" flipV="1">
            <a:off x="9766160" y="1984024"/>
            <a:ext cx="628650" cy="358139"/>
          </a:xfrm>
          <a:prstGeom prst="line">
            <a:avLst/>
          </a:prstGeom>
          <a:noFill/>
          <a:ln w="31750" cap="rnd" cmpd="sng" algn="ctr">
            <a:gradFill>
              <a:gsLst>
                <a:gs pos="0">
                  <a:srgbClr val="FFFFFF">
                    <a:alpha val="74000"/>
                  </a:srgbClr>
                </a:gs>
                <a:gs pos="100000">
                  <a:srgbClr val="03617A"/>
                </a:gs>
              </a:gsLst>
              <a:lin ang="5400000" scaled="1"/>
            </a:gradFill>
            <a:prstDash val="solid"/>
            <a:round/>
          </a:ln>
          <a:effectLst/>
        </p:spPr>
      </p:cxnSp>
      <p:cxnSp>
        <p:nvCxnSpPr>
          <p:cNvPr id="27" name="PA-直接连接符 36"/>
          <p:cNvCxnSpPr/>
          <p:nvPr>
            <p:custDataLst>
              <p:tags r:id="rId27"/>
            </p:custDataLst>
          </p:nvPr>
        </p:nvCxnSpPr>
        <p:spPr>
          <a:xfrm flipH="1">
            <a:off x="8911260" y="2496875"/>
            <a:ext cx="301333" cy="171668"/>
          </a:xfrm>
          <a:prstGeom prst="line">
            <a:avLst/>
          </a:prstGeom>
          <a:noFill/>
          <a:ln w="47625" cap="rnd" cmpd="sng" algn="ctr">
            <a:gradFill>
              <a:gsLst>
                <a:gs pos="0">
                  <a:srgbClr val="FFFFFF">
                    <a:alpha val="74000"/>
                  </a:srgbClr>
                </a:gs>
                <a:gs pos="100000">
                  <a:srgbClr val="03617A"/>
                </a:gs>
              </a:gsLst>
              <a:lin ang="5400000" scaled="1"/>
            </a:gradFill>
            <a:prstDash val="solid"/>
            <a:round/>
          </a:ln>
          <a:effectLst/>
        </p:spPr>
      </p:cxnSp>
      <p:cxnSp>
        <p:nvCxnSpPr>
          <p:cNvPr id="28" name="PA-直接连接符 38"/>
          <p:cNvCxnSpPr/>
          <p:nvPr>
            <p:custDataLst>
              <p:tags r:id="rId28"/>
            </p:custDataLst>
          </p:nvPr>
        </p:nvCxnSpPr>
        <p:spPr>
          <a:xfrm flipH="1">
            <a:off x="9186584" y="1541448"/>
            <a:ext cx="301333" cy="171668"/>
          </a:xfrm>
          <a:prstGeom prst="line">
            <a:avLst/>
          </a:prstGeom>
          <a:noFill/>
          <a:ln w="76200" cap="rnd" cmpd="sng" algn="ctr">
            <a:gradFill>
              <a:gsLst>
                <a:gs pos="0">
                  <a:srgbClr val="FFFFFF">
                    <a:alpha val="74000"/>
                  </a:srgbClr>
                </a:gs>
                <a:gs pos="100000">
                  <a:srgbClr val="03617A"/>
                </a:gs>
              </a:gsLst>
              <a:lin ang="5400000" scaled="1"/>
            </a:gradFill>
            <a:prstDash val="solid"/>
            <a:round/>
          </a:ln>
          <a:effectLst/>
        </p:spPr>
      </p:cxnSp>
      <p:grpSp>
        <p:nvGrpSpPr>
          <p:cNvPr id="29" name="组合 28"/>
          <p:cNvGrpSpPr/>
          <p:nvPr/>
        </p:nvGrpSpPr>
        <p:grpSpPr>
          <a:xfrm>
            <a:off x="357611" y="1592658"/>
            <a:ext cx="4378398" cy="3207306"/>
            <a:chOff x="1043940" y="2140627"/>
            <a:chExt cx="4000500" cy="2930484"/>
          </a:xfrm>
        </p:grpSpPr>
        <p:sp>
          <p:nvSpPr>
            <p:cNvPr id="30" name="PA-右中括号 1"/>
            <p:cNvSpPr/>
            <p:nvPr>
              <p:custDataLst>
                <p:tags r:id="rId29"/>
              </p:custDataLst>
            </p:nvPr>
          </p:nvSpPr>
          <p:spPr>
            <a:xfrm rot="16200000">
              <a:off x="2712720" y="1310047"/>
              <a:ext cx="662940" cy="2324100"/>
            </a:xfrm>
            <a:prstGeom prst="rightBracket">
              <a:avLst>
                <a:gd name="adj" fmla="val 0"/>
              </a:avLst>
            </a:prstGeom>
            <a:noFill/>
            <a:ln w="38100" cap="flat" cmpd="sng" algn="ctr">
              <a:solidFill>
                <a:srgbClr val="FFFFFF"/>
              </a:solidFill>
              <a:prstDash val="solid"/>
              <a:miter lim="800000"/>
            </a:ln>
            <a:effectLst/>
          </p:spPr>
          <p:txBody>
            <a:bodyPr rtlCol="0" anchor="ctr"/>
            <a:lstStyle/>
            <a:p>
              <a:pPr algn="ctr">
                <a:defRPr/>
              </a:pPr>
              <a:endParaRPr lang="zh-CN" altLang="en-US" kern="0" dirty="0">
                <a:solidFill>
                  <a:srgbClr val="000000"/>
                </a:solidFill>
                <a:latin typeface="Arial" panose="020B0604020202020204"/>
                <a:ea typeface="微软雅黑" panose="020B0503020204020204" charset="-122"/>
                <a:cs typeface="+mn-ea"/>
                <a:sym typeface="+mn-lt"/>
              </a:endParaRPr>
            </a:p>
          </p:txBody>
        </p:sp>
        <p:sp>
          <p:nvSpPr>
            <p:cNvPr id="31" name="PA-右中括号 3"/>
            <p:cNvSpPr/>
            <p:nvPr>
              <p:custDataLst>
                <p:tags r:id="rId30"/>
              </p:custDataLst>
            </p:nvPr>
          </p:nvSpPr>
          <p:spPr>
            <a:xfrm rot="5400000" flipV="1">
              <a:off x="2712720" y="3577591"/>
              <a:ext cx="662940" cy="2324100"/>
            </a:xfrm>
            <a:prstGeom prst="rightBracket">
              <a:avLst>
                <a:gd name="adj" fmla="val 0"/>
              </a:avLst>
            </a:prstGeom>
            <a:noFill/>
            <a:ln w="38100" cap="flat" cmpd="sng" algn="ctr">
              <a:solidFill>
                <a:srgbClr val="FFFFFF"/>
              </a:solidFill>
              <a:prstDash val="solid"/>
              <a:miter lim="800000"/>
            </a:ln>
            <a:effectLst/>
          </p:spPr>
          <p:txBody>
            <a:bodyPr rtlCol="0" anchor="ctr"/>
            <a:lstStyle/>
            <a:p>
              <a:pPr algn="ctr">
                <a:defRPr/>
              </a:pPr>
              <a:endParaRPr lang="zh-CN" altLang="en-US" kern="0">
                <a:solidFill>
                  <a:srgbClr val="000000"/>
                </a:solidFill>
                <a:latin typeface="Arial" panose="020B0604020202020204"/>
                <a:ea typeface="微软雅黑" panose="020B0503020204020204" charset="-122"/>
                <a:cs typeface="+mn-ea"/>
                <a:sym typeface="+mn-lt"/>
              </a:endParaRPr>
            </a:p>
          </p:txBody>
        </p:sp>
        <p:sp>
          <p:nvSpPr>
            <p:cNvPr id="32" name="PA-矩形 4"/>
            <p:cNvSpPr/>
            <p:nvPr>
              <p:custDataLst>
                <p:tags r:id="rId31"/>
              </p:custDataLst>
            </p:nvPr>
          </p:nvSpPr>
          <p:spPr>
            <a:xfrm>
              <a:off x="1043940" y="2951479"/>
              <a:ext cx="4000500" cy="1087120"/>
            </a:xfrm>
            <a:prstGeom prst="rect">
              <a:avLst/>
            </a:prstGeom>
            <a:solidFill>
              <a:srgbClr val="FFFFFF">
                <a:alpha val="55000"/>
              </a:srgbClr>
            </a:solidFill>
            <a:ln w="12700" cap="flat" cmpd="sng" algn="ctr">
              <a:gradFill>
                <a:gsLst>
                  <a:gs pos="0">
                    <a:srgbClr val="00723E">
                      <a:lumMod val="5000"/>
                      <a:lumOff val="95000"/>
                    </a:srgbClr>
                  </a:gs>
                  <a:gs pos="69400">
                    <a:srgbClr val="FAFFFD">
                      <a:alpha val="33000"/>
                    </a:srgbClr>
                  </a:gs>
                  <a:gs pos="32000">
                    <a:srgbClr val="F3FFFA">
                      <a:alpha val="0"/>
                    </a:srgbClr>
                  </a:gs>
                  <a:gs pos="100000">
                    <a:srgbClr val="FFFFFF">
                      <a:alpha val="94000"/>
                    </a:srgbClr>
                  </a:gs>
                </a:gsLst>
                <a:lin ang="5400000" scaled="1"/>
              </a:gradFill>
              <a:prstDash val="solid"/>
              <a:miter lim="800000"/>
            </a:ln>
            <a:effectLst/>
          </p:spPr>
          <p:txBody>
            <a:bodyPr rtlCol="0" anchor="ctr"/>
            <a:lstStyle/>
            <a:p>
              <a:pPr algn="ctr">
                <a:defRPr/>
              </a:pPr>
              <a:endParaRPr lang="zh-CN" altLang="en-US" kern="0">
                <a:solidFill>
                  <a:srgbClr val="FFFFFF"/>
                </a:solidFill>
                <a:latin typeface="Arial" panose="020B0604020202020204"/>
                <a:ea typeface="微软雅黑" panose="020B0503020204020204" charset="-122"/>
                <a:cs typeface="+mn-ea"/>
                <a:sym typeface="+mn-lt"/>
              </a:endParaRPr>
            </a:p>
          </p:txBody>
        </p:sp>
        <p:sp>
          <p:nvSpPr>
            <p:cNvPr id="33" name="PA-文本框 5"/>
            <p:cNvSpPr txBox="1"/>
            <p:nvPr>
              <p:custDataLst>
                <p:tags r:id="rId32"/>
              </p:custDataLst>
            </p:nvPr>
          </p:nvSpPr>
          <p:spPr>
            <a:xfrm>
              <a:off x="1993900" y="2986360"/>
              <a:ext cx="2100580" cy="1168466"/>
            </a:xfrm>
            <a:prstGeom prst="rect">
              <a:avLst/>
            </a:prstGeom>
            <a:noFill/>
          </p:spPr>
          <p:txBody>
            <a:bodyPr wrap="square" rtlCol="0">
              <a:spAutoFit/>
            </a:bodyPr>
            <a:lstStyle/>
            <a:p>
              <a:pPr algn="dist">
                <a:defRPr/>
              </a:pPr>
              <a:r>
                <a:rPr lang="zh-CN" altLang="en-US" sz="6600" b="1" kern="0" dirty="0">
                  <a:solidFill>
                    <a:srgbClr val="FFFFFF"/>
                  </a:solidFill>
                  <a:latin typeface="Arial" panose="020B0604020202020204"/>
                  <a:ea typeface="微软雅黑" panose="020B0503020204020204" charset="-122"/>
                  <a:cs typeface="+mn-ea"/>
                  <a:sym typeface="+mn-lt"/>
                </a:rPr>
                <a:t>目录</a:t>
              </a:r>
              <a:endParaRPr lang="zh-CN" altLang="en-US" sz="6600" b="1" kern="0" dirty="0">
                <a:solidFill>
                  <a:srgbClr val="FFFFFF"/>
                </a:solidFill>
                <a:latin typeface="Arial" panose="020B0604020202020204"/>
                <a:ea typeface="微软雅黑" panose="020B0503020204020204" charset="-122"/>
                <a:cs typeface="+mn-ea"/>
                <a:sym typeface="+mn-lt"/>
              </a:endParaRPr>
            </a:p>
          </p:txBody>
        </p:sp>
        <p:sp>
          <p:nvSpPr>
            <p:cNvPr id="34" name="PA-文本框 6"/>
            <p:cNvSpPr txBox="1"/>
            <p:nvPr>
              <p:custDataLst>
                <p:tags r:id="rId33"/>
              </p:custDataLst>
            </p:nvPr>
          </p:nvSpPr>
          <p:spPr>
            <a:xfrm>
              <a:off x="2094230" y="4223504"/>
              <a:ext cx="1899920" cy="369332"/>
            </a:xfrm>
            <a:prstGeom prst="rect">
              <a:avLst/>
            </a:prstGeom>
            <a:noFill/>
          </p:spPr>
          <p:txBody>
            <a:bodyPr wrap="square" rtlCol="0">
              <a:spAutoFit/>
            </a:bodyPr>
            <a:lstStyle/>
            <a:p>
              <a:pPr algn="dist">
                <a:defRPr/>
              </a:pPr>
              <a:r>
                <a:rPr lang="en-US" altLang="zh-CN" kern="0" dirty="0">
                  <a:solidFill>
                    <a:srgbClr val="FFFFFF"/>
                  </a:solidFill>
                  <a:latin typeface="Arial" panose="020B0604020202020204"/>
                  <a:ea typeface="微软雅黑" panose="020B0503020204020204" charset="-122"/>
                  <a:cs typeface="+mn-ea"/>
                  <a:sym typeface="+mn-lt"/>
                </a:rPr>
                <a:t>CONTEXT</a:t>
              </a:r>
              <a:endParaRPr lang="zh-CN" altLang="en-US" kern="0" dirty="0">
                <a:solidFill>
                  <a:srgbClr val="FFFFFF"/>
                </a:solidFill>
                <a:latin typeface="Arial" panose="020B0604020202020204"/>
                <a:ea typeface="微软雅黑" panose="020B0503020204020204" charset="-122"/>
                <a:cs typeface="+mn-ea"/>
                <a:sym typeface="+mn-lt"/>
              </a:endParaRPr>
            </a:p>
          </p:txBody>
        </p:sp>
        <p:cxnSp>
          <p:nvCxnSpPr>
            <p:cNvPr id="35" name="PA-直接连接符 42"/>
            <p:cNvCxnSpPr/>
            <p:nvPr>
              <p:custDataLst>
                <p:tags r:id="rId34"/>
              </p:custDataLst>
            </p:nvPr>
          </p:nvCxnSpPr>
          <p:spPr>
            <a:xfrm>
              <a:off x="2170176" y="4174352"/>
              <a:ext cx="1737360" cy="0"/>
            </a:xfrm>
            <a:prstGeom prst="line">
              <a:avLst/>
            </a:prstGeom>
            <a:noFill/>
            <a:ln w="9525" cap="flat" cmpd="sng" algn="ctr">
              <a:solidFill>
                <a:srgbClr val="FFFFFF"/>
              </a:solidFill>
              <a:prstDash val="solid"/>
              <a:miter lim="800000"/>
            </a:ln>
            <a:effectLst/>
          </p:spPr>
        </p:cxnSp>
        <p:grpSp>
          <p:nvGrpSpPr>
            <p:cNvPr id="36" name="PA-组合 54"/>
            <p:cNvGrpSpPr/>
            <p:nvPr>
              <p:custDataLst>
                <p:tags r:id="rId35"/>
              </p:custDataLst>
            </p:nvPr>
          </p:nvGrpSpPr>
          <p:grpSpPr>
            <a:xfrm>
              <a:off x="4200650" y="3381742"/>
              <a:ext cx="221996" cy="292636"/>
              <a:chOff x="4206240" y="3385284"/>
              <a:chExt cx="221996" cy="292636"/>
            </a:xfrm>
          </p:grpSpPr>
          <p:cxnSp>
            <p:nvCxnSpPr>
              <p:cNvPr id="41" name="PA-直接连接符 47"/>
              <p:cNvCxnSpPr/>
              <p:nvPr>
                <p:custDataLst>
                  <p:tags r:id="rId36"/>
                </p:custDataLst>
              </p:nvPr>
            </p:nvCxnSpPr>
            <p:spPr>
              <a:xfrm>
                <a:off x="4206240" y="3385284"/>
                <a:ext cx="0" cy="292636"/>
              </a:xfrm>
              <a:prstGeom prst="line">
                <a:avLst/>
              </a:prstGeom>
              <a:noFill/>
              <a:ln w="22225" cap="rnd" cmpd="sng" algn="ctr">
                <a:solidFill>
                  <a:srgbClr val="FFFFFF"/>
                </a:solidFill>
                <a:prstDash val="solid"/>
                <a:miter lim="800000"/>
              </a:ln>
              <a:effectLst/>
            </p:spPr>
          </p:cxnSp>
          <p:cxnSp>
            <p:nvCxnSpPr>
              <p:cNvPr id="42" name="PA-直接连接符 48"/>
              <p:cNvCxnSpPr/>
              <p:nvPr>
                <p:custDataLst>
                  <p:tags r:id="rId37"/>
                </p:custDataLst>
              </p:nvPr>
            </p:nvCxnSpPr>
            <p:spPr>
              <a:xfrm>
                <a:off x="4322064" y="3429000"/>
                <a:ext cx="0" cy="198120"/>
              </a:xfrm>
              <a:prstGeom prst="line">
                <a:avLst/>
              </a:prstGeom>
              <a:noFill/>
              <a:ln w="22225" cap="rnd" cmpd="sng" algn="ctr">
                <a:solidFill>
                  <a:srgbClr val="FFFFFF"/>
                </a:solidFill>
                <a:prstDash val="solid"/>
                <a:miter lim="800000"/>
              </a:ln>
              <a:effectLst/>
            </p:spPr>
          </p:cxnSp>
          <p:cxnSp>
            <p:nvCxnSpPr>
              <p:cNvPr id="43" name="PA-直接连接符 49"/>
              <p:cNvCxnSpPr/>
              <p:nvPr>
                <p:custDataLst>
                  <p:tags r:id="rId38"/>
                </p:custDataLst>
              </p:nvPr>
            </p:nvCxnSpPr>
            <p:spPr>
              <a:xfrm>
                <a:off x="4428236" y="3459480"/>
                <a:ext cx="0" cy="144561"/>
              </a:xfrm>
              <a:prstGeom prst="line">
                <a:avLst/>
              </a:prstGeom>
              <a:noFill/>
              <a:ln w="22225" cap="rnd" cmpd="sng" algn="ctr">
                <a:solidFill>
                  <a:srgbClr val="FFFFFF"/>
                </a:solidFill>
                <a:prstDash val="solid"/>
                <a:miter lim="800000"/>
              </a:ln>
              <a:effectLst/>
            </p:spPr>
          </p:cxnSp>
        </p:grpSp>
        <p:grpSp>
          <p:nvGrpSpPr>
            <p:cNvPr id="37" name="PA-组合 55"/>
            <p:cNvGrpSpPr/>
            <p:nvPr>
              <p:custDataLst>
                <p:tags r:id="rId39"/>
              </p:custDataLst>
            </p:nvPr>
          </p:nvGrpSpPr>
          <p:grpSpPr>
            <a:xfrm flipH="1">
              <a:off x="1665733" y="3381742"/>
              <a:ext cx="221996" cy="292636"/>
              <a:chOff x="4206240" y="3385284"/>
              <a:chExt cx="221996" cy="292636"/>
            </a:xfrm>
          </p:grpSpPr>
          <p:cxnSp>
            <p:nvCxnSpPr>
              <p:cNvPr id="38" name="PA-直接连接符 56"/>
              <p:cNvCxnSpPr/>
              <p:nvPr>
                <p:custDataLst>
                  <p:tags r:id="rId40"/>
                </p:custDataLst>
              </p:nvPr>
            </p:nvCxnSpPr>
            <p:spPr>
              <a:xfrm>
                <a:off x="4206240" y="3385284"/>
                <a:ext cx="0" cy="292636"/>
              </a:xfrm>
              <a:prstGeom prst="line">
                <a:avLst/>
              </a:prstGeom>
              <a:noFill/>
              <a:ln w="22225" cap="rnd" cmpd="sng" algn="ctr">
                <a:solidFill>
                  <a:srgbClr val="FFFFFF"/>
                </a:solidFill>
                <a:prstDash val="solid"/>
                <a:miter lim="800000"/>
              </a:ln>
              <a:effectLst/>
            </p:spPr>
          </p:cxnSp>
          <p:cxnSp>
            <p:nvCxnSpPr>
              <p:cNvPr id="39" name="PA-直接连接符 57"/>
              <p:cNvCxnSpPr/>
              <p:nvPr>
                <p:custDataLst>
                  <p:tags r:id="rId41"/>
                </p:custDataLst>
              </p:nvPr>
            </p:nvCxnSpPr>
            <p:spPr>
              <a:xfrm>
                <a:off x="4322064" y="3429000"/>
                <a:ext cx="0" cy="198120"/>
              </a:xfrm>
              <a:prstGeom prst="line">
                <a:avLst/>
              </a:prstGeom>
              <a:noFill/>
              <a:ln w="22225" cap="rnd" cmpd="sng" algn="ctr">
                <a:solidFill>
                  <a:srgbClr val="FFFFFF"/>
                </a:solidFill>
                <a:prstDash val="solid"/>
                <a:miter lim="800000"/>
              </a:ln>
              <a:effectLst/>
            </p:spPr>
          </p:cxnSp>
          <p:cxnSp>
            <p:nvCxnSpPr>
              <p:cNvPr id="40" name="PA-直接连接符 58"/>
              <p:cNvCxnSpPr/>
              <p:nvPr>
                <p:custDataLst>
                  <p:tags r:id="rId42"/>
                </p:custDataLst>
              </p:nvPr>
            </p:nvCxnSpPr>
            <p:spPr>
              <a:xfrm>
                <a:off x="4428236" y="3459480"/>
                <a:ext cx="0" cy="144561"/>
              </a:xfrm>
              <a:prstGeom prst="line">
                <a:avLst/>
              </a:prstGeom>
              <a:noFill/>
              <a:ln w="22225" cap="rnd" cmpd="sng" algn="ctr">
                <a:solidFill>
                  <a:srgbClr val="FFFFFF"/>
                </a:solidFill>
                <a:prstDash val="solid"/>
                <a:miter lim="800000"/>
              </a:ln>
              <a:effectLst/>
            </p:spPr>
          </p:cxnSp>
        </p:grpSp>
      </p:grpSp>
      <p:pic>
        <p:nvPicPr>
          <p:cNvPr id="44" name="图片 43"/>
          <p:cNvPicPr>
            <a:picLocks noChangeAspect="1"/>
          </p:cNvPicPr>
          <p:nvPr/>
        </p:nvPicPr>
        <p:blipFill>
          <a:blip r:embed="rId43" cstate="print">
            <a:extLst>
              <a:ext uri="{28A0092B-C50C-407E-A947-70E740481C1C}">
                <a14:useLocalDpi xmlns:a14="http://schemas.microsoft.com/office/drawing/2010/main" val="0"/>
              </a:ext>
            </a:extLst>
          </a:blip>
          <a:srcRect/>
          <a:stretch>
            <a:fillRect/>
          </a:stretch>
        </p:blipFill>
        <p:spPr>
          <a:xfrm>
            <a:off x="9098088" y="6240874"/>
            <a:ext cx="2777436" cy="461665"/>
          </a:xfrm>
          <a:prstGeom prst="rect">
            <a:avLst/>
          </a:prstGeom>
        </p:spPr>
      </p:pic>
      <p:pic>
        <p:nvPicPr>
          <p:cNvPr id="47" name="图片 46"/>
          <p:cNvPicPr>
            <a:picLocks noChangeAspect="1"/>
          </p:cNvPicPr>
          <p:nvPr/>
        </p:nvPicPr>
        <p:blipFill rotWithShape="1">
          <a:blip r:embed="rId44"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127760" y="1086485"/>
            <a:ext cx="9685655" cy="5046980"/>
          </a:xfrm>
          <a:prstGeom prst="rect">
            <a:avLst/>
          </a:prstGeom>
        </p:spPr>
      </p:pic>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olidFill>
                    <a:srgbClr val="03617A"/>
                  </a:solidFill>
                </a:rPr>
                <a:t>问题</a:t>
              </a:r>
              <a:r>
                <a:rPr lang="en-US" altLang="zh-CN" dirty="0">
                  <a:solidFill>
                    <a:srgbClr val="03617A"/>
                  </a:solidFill>
                </a:rPr>
                <a:t>2</a:t>
              </a:r>
              <a:r>
                <a:rPr lang="en-US" altLang="zh-CN" dirty="0">
                  <a:solidFill>
                    <a:srgbClr val="03617A"/>
                  </a:solidFill>
                </a:rPr>
                <a:t>——</a:t>
              </a:r>
              <a:r>
                <a:rPr lang="zh-CN" altLang="en-US" dirty="0">
                  <a:solidFill>
                    <a:srgbClr val="03617A"/>
                  </a:solidFill>
                </a:rPr>
                <a:t>模型</a:t>
              </a:r>
              <a:r>
                <a:rPr lang="zh-CN" altLang="en-US" dirty="0">
                  <a:solidFill>
                    <a:srgbClr val="03617A"/>
                  </a:solidFill>
                </a:rPr>
                <a:t>求解</a:t>
              </a:r>
              <a:endParaRPr lang="zh-CN" altLang="en-US" dirty="0">
                <a:solidFill>
                  <a:srgbClr val="03617A"/>
                </a:solidFill>
              </a:endParaRPr>
            </a:p>
          </p:txBody>
        </p:sp>
        <p:pic>
          <p:nvPicPr>
            <p:cNvPr id="7" name="图片 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3——</a:t>
              </a:r>
              <a:r>
                <a:rPr kumimoji="0" lang="zh-CN" altLang="en-US" sz="3200" b="1" i="0" u="none" strike="noStrike" kern="1200" cap="none" spc="0" normalizeH="0" baseline="0" noProof="0" dirty="0">
                  <a:ln>
                    <a:noFill/>
                  </a:ln>
                  <a:solidFill>
                    <a:srgbClr val="03617A"/>
                  </a:solidFill>
                  <a:effectLst/>
                  <a:uLnTx/>
                  <a:uFillTx/>
                </a:rPr>
                <a:t>模型分析</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pic>
        <p:nvPicPr>
          <p:cNvPr id="10" name="图片 9"/>
          <p:cNvPicPr>
            <a:picLocks noChangeAspect="1"/>
          </p:cNvPicPr>
          <p:nvPr/>
        </p:nvPicPr>
        <p:blipFill>
          <a:blip r:embed="rId4"/>
          <a:srcRect b="12252"/>
          <a:stretch>
            <a:fillRect/>
          </a:stretch>
        </p:blipFill>
        <p:spPr>
          <a:xfrm>
            <a:off x="1561148" y="944880"/>
            <a:ext cx="4003675" cy="2524125"/>
          </a:xfrm>
          <a:prstGeom prst="rect">
            <a:avLst/>
          </a:prstGeom>
        </p:spPr>
      </p:pic>
      <p:sp>
        <p:nvSpPr>
          <p:cNvPr id="11" name="文本框 10"/>
          <p:cNvSpPr txBox="1"/>
          <p:nvPr/>
        </p:nvSpPr>
        <p:spPr>
          <a:xfrm>
            <a:off x="7081520" y="1422400"/>
            <a:ext cx="4592320" cy="953135"/>
          </a:xfrm>
          <a:prstGeom prst="rect">
            <a:avLst/>
          </a:prstGeom>
          <a:noFill/>
        </p:spPr>
        <p:txBody>
          <a:bodyPr wrap="square" rtlCol="0" anchor="t">
            <a:spAutoFit/>
          </a:bodyPr>
          <a:p>
            <a:pPr algn="l"/>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总状态数量随着</a:t>
            </a:r>
            <a:r>
              <a:rPr lang="en-US" altLang="zh-CN" sz="2000">
                <a:solidFill>
                  <a:srgbClr val="000000"/>
                </a:solidFill>
                <a:latin typeface="Cambria Math" panose="02040503050406030204" charset="0"/>
                <a:ea typeface="宋体" panose="02010600030101010101" pitchFamily="2" charset="-122"/>
                <a:cs typeface="Cambria Math" panose="02040503050406030204" charset="0"/>
                <a:sym typeface="+mn-ea"/>
              </a:rPr>
              <a:t>m</a:t>
            </a: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a:t>
            </a:r>
            <a:r>
              <a:rPr lang="en-US" altLang="zh-CN" sz="2000">
                <a:solidFill>
                  <a:srgbClr val="000000"/>
                </a:solidFill>
                <a:latin typeface="Cambria Math" panose="02040503050406030204" charset="0"/>
                <a:ea typeface="宋体" panose="02010600030101010101" pitchFamily="2" charset="-122"/>
                <a:cs typeface="Cambria Math" panose="02040503050406030204" charset="0"/>
                <a:sym typeface="+mn-ea"/>
              </a:rPr>
              <a:t>n</a:t>
            </a: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变化呈指数增长</a:t>
            </a:r>
            <a:endPar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endParaRPr>
          </a:p>
          <a:p>
            <a:pPr algn="ctr">
              <a:lnSpc>
                <a:spcPct val="150000"/>
              </a:lnSpc>
            </a:pPr>
            <a:r>
              <a:rPr lang="zh-CN" altLang="en-US" sz="2400">
                <a:solidFill>
                  <a:srgbClr val="000000"/>
                </a:solidFill>
                <a:latin typeface="Cambria Math" panose="02040503050406030204" charset="0"/>
                <a:ea typeface="宋体" panose="02010600030101010101" pitchFamily="2" charset="-122"/>
                <a:cs typeface="Cambria Math" panose="02040503050406030204" charset="0"/>
                <a:sym typeface="+mn-ea"/>
              </a:rPr>
              <a:t>状态数多，模型复杂</a:t>
            </a:r>
            <a:endParaRPr lang="zh-CN" altLang="en-US" sz="2400">
              <a:solidFill>
                <a:srgbClr val="000000"/>
              </a:solidFill>
              <a:latin typeface="Cambria Math" panose="02040503050406030204" charset="0"/>
              <a:ea typeface="宋体" panose="02010600030101010101" pitchFamily="2" charset="-122"/>
              <a:cs typeface="Cambria Math" panose="02040503050406030204" charset="0"/>
              <a:sym typeface="+mn-ea"/>
            </a:endParaRPr>
          </a:p>
        </p:txBody>
      </p:sp>
      <p:sp>
        <p:nvSpPr>
          <p:cNvPr id="12" name="下箭头 11"/>
          <p:cNvSpPr/>
          <p:nvPr/>
        </p:nvSpPr>
        <p:spPr>
          <a:xfrm>
            <a:off x="8433118" y="2470150"/>
            <a:ext cx="294640" cy="1280160"/>
          </a:xfrm>
          <a:prstGeom prst="downArrow">
            <a:avLst/>
          </a:prstGeom>
          <a:solidFill>
            <a:srgbClr val="4E90A2"/>
          </a:solidFill>
          <a:ln>
            <a:solidFill>
              <a:srgbClr val="327F93"/>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000"/>
          </a:p>
        </p:txBody>
      </p:sp>
      <p:sp>
        <p:nvSpPr>
          <p:cNvPr id="15" name="文本框 14"/>
          <p:cNvSpPr txBox="1"/>
          <p:nvPr/>
        </p:nvSpPr>
        <p:spPr>
          <a:xfrm>
            <a:off x="8728710" y="2762250"/>
            <a:ext cx="2945130" cy="706755"/>
          </a:xfrm>
          <a:prstGeom prst="rect">
            <a:avLst/>
          </a:prstGeom>
          <a:noFill/>
        </p:spPr>
        <p:txBody>
          <a:bodyPr wrap="square" rtlCol="0" anchor="t">
            <a:spAutoFit/>
          </a:bodyPr>
          <a:p>
            <a:pPr algn="l"/>
            <a:r>
              <a:rPr lang="zh-CN" altLang="en-US" sz="2000">
                <a:solidFill>
                  <a:srgbClr val="000000"/>
                </a:solidFill>
                <a:latin typeface="FandolSong-Bold-Identity-H"/>
                <a:ea typeface="FandolSong-Bold-Identity-H"/>
                <a:sym typeface="+mn-ea"/>
              </a:rPr>
              <a:t>拆成多个子树</a:t>
            </a:r>
            <a:endParaRPr lang="zh-CN" altLang="en-US" sz="2000">
              <a:solidFill>
                <a:srgbClr val="000000"/>
              </a:solidFill>
              <a:latin typeface="FandolSong-Bold-Identity-H"/>
              <a:ea typeface="FandolSong-Bold-Identity-H"/>
              <a:sym typeface="+mn-ea"/>
            </a:endParaRPr>
          </a:p>
          <a:p>
            <a:pPr algn="l"/>
            <a:r>
              <a:rPr lang="zh-CN" altLang="en-US" sz="2000">
                <a:solidFill>
                  <a:srgbClr val="000000"/>
                </a:solidFill>
                <a:latin typeface="Cambria Math" panose="02040503050406030204" charset="0"/>
                <a:ea typeface="FandolSong-Bold-Identity-H"/>
                <a:cs typeface="Cambria Math" panose="02040503050406030204" charset="0"/>
                <a:sym typeface="+mn-ea"/>
              </a:rPr>
              <a:t>复用马尔可夫决策模型</a:t>
            </a:r>
            <a:endParaRPr lang="zh-CN" altLang="en-US" sz="2000">
              <a:solidFill>
                <a:srgbClr val="000000"/>
              </a:solidFill>
              <a:latin typeface="FandolSong-Bold-Identity-H"/>
              <a:ea typeface="FandolSong-Bold-Identity-H"/>
              <a:sym typeface="+mn-ea"/>
            </a:endParaRPr>
          </a:p>
        </p:txBody>
      </p:sp>
      <p:grpSp>
        <p:nvGrpSpPr>
          <p:cNvPr id="26" name="组合 25"/>
          <p:cNvGrpSpPr/>
          <p:nvPr/>
        </p:nvGrpSpPr>
        <p:grpSpPr>
          <a:xfrm>
            <a:off x="332105" y="3642360"/>
            <a:ext cx="6461760" cy="2667000"/>
            <a:chOff x="523" y="5736"/>
            <a:chExt cx="10176" cy="4200"/>
          </a:xfrm>
        </p:grpSpPr>
        <p:pic>
          <p:nvPicPr>
            <p:cNvPr id="16" name="图片 15"/>
            <p:cNvPicPr>
              <a:picLocks noChangeAspect="1"/>
            </p:cNvPicPr>
            <p:nvPr/>
          </p:nvPicPr>
          <p:blipFill>
            <a:blip r:embed="rId5"/>
            <a:stretch>
              <a:fillRect/>
            </a:stretch>
          </p:blipFill>
          <p:spPr>
            <a:xfrm>
              <a:off x="763" y="5906"/>
              <a:ext cx="4481" cy="1841"/>
            </a:xfrm>
            <a:prstGeom prst="rect">
              <a:avLst/>
            </a:prstGeom>
          </p:spPr>
        </p:pic>
        <p:pic>
          <p:nvPicPr>
            <p:cNvPr id="17" name="图片 16"/>
            <p:cNvPicPr>
              <a:picLocks noChangeAspect="1"/>
            </p:cNvPicPr>
            <p:nvPr/>
          </p:nvPicPr>
          <p:blipFill>
            <a:blip r:embed="rId6"/>
            <a:stretch>
              <a:fillRect/>
            </a:stretch>
          </p:blipFill>
          <p:spPr>
            <a:xfrm>
              <a:off x="5772" y="6014"/>
              <a:ext cx="4479" cy="1733"/>
            </a:xfrm>
            <a:prstGeom prst="rect">
              <a:avLst/>
            </a:prstGeom>
          </p:spPr>
        </p:pic>
        <p:pic>
          <p:nvPicPr>
            <p:cNvPr id="18" name="图片 17"/>
            <p:cNvPicPr>
              <a:picLocks noChangeAspect="1"/>
            </p:cNvPicPr>
            <p:nvPr/>
          </p:nvPicPr>
          <p:blipFill>
            <a:blip r:embed="rId7"/>
            <a:stretch>
              <a:fillRect/>
            </a:stretch>
          </p:blipFill>
          <p:spPr>
            <a:xfrm>
              <a:off x="858" y="8359"/>
              <a:ext cx="4479" cy="1124"/>
            </a:xfrm>
            <a:prstGeom prst="rect">
              <a:avLst/>
            </a:prstGeom>
          </p:spPr>
        </p:pic>
        <p:pic>
          <p:nvPicPr>
            <p:cNvPr id="21" name="图片 20"/>
            <p:cNvPicPr>
              <a:picLocks noChangeAspect="1"/>
            </p:cNvPicPr>
            <p:nvPr/>
          </p:nvPicPr>
          <p:blipFill>
            <a:blip r:embed="rId8"/>
            <a:stretch>
              <a:fillRect/>
            </a:stretch>
          </p:blipFill>
          <p:spPr>
            <a:xfrm>
              <a:off x="5916" y="8134"/>
              <a:ext cx="4190" cy="1560"/>
            </a:xfrm>
            <a:prstGeom prst="rect">
              <a:avLst/>
            </a:prstGeom>
          </p:spPr>
        </p:pic>
        <p:sp>
          <p:nvSpPr>
            <p:cNvPr id="22" name="矩形 21"/>
            <p:cNvSpPr/>
            <p:nvPr/>
          </p:nvSpPr>
          <p:spPr>
            <a:xfrm>
              <a:off x="523" y="5736"/>
              <a:ext cx="10176" cy="4201"/>
            </a:xfrm>
            <a:prstGeom prst="rect">
              <a:avLst/>
            </a:prstGeom>
            <a:ln>
              <a:solidFill>
                <a:srgbClr val="327F93"/>
              </a:solidFill>
            </a:ln>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grpSp>
      <p:sp>
        <p:nvSpPr>
          <p:cNvPr id="28" name="矩形 27"/>
          <p:cNvSpPr/>
          <p:nvPr/>
        </p:nvSpPr>
        <p:spPr>
          <a:xfrm>
            <a:off x="332105" y="970915"/>
            <a:ext cx="6461760" cy="2571750"/>
          </a:xfrm>
          <a:prstGeom prst="rect">
            <a:avLst/>
          </a:prstGeom>
          <a:ln>
            <a:solidFill>
              <a:srgbClr val="4E90A2"/>
            </a:solidFill>
          </a:ln>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9" name="文本框 28"/>
          <p:cNvSpPr txBox="1"/>
          <p:nvPr/>
        </p:nvSpPr>
        <p:spPr>
          <a:xfrm>
            <a:off x="7081520" y="3886835"/>
            <a:ext cx="4999355" cy="1734820"/>
          </a:xfrm>
          <a:prstGeom prst="rect">
            <a:avLst/>
          </a:prstGeom>
          <a:noFill/>
        </p:spPr>
        <p:txBody>
          <a:bodyPr wrap="square" rtlCol="0" anchor="t">
            <a:spAutoFit/>
          </a:bodyPr>
          <a:p>
            <a:pPr algn="ctr">
              <a:lnSpc>
                <a:spcPct val="120000"/>
              </a:lnSpc>
            </a:pPr>
            <a:r>
              <a:rPr lang="zh-CN" altLang="en-US" sz="2400">
                <a:solidFill>
                  <a:srgbClr val="000000"/>
                </a:solidFill>
                <a:latin typeface="Cambria Math" panose="02040503050406030204" charset="0"/>
                <a:ea typeface="宋体" panose="02010600030101010101" pitchFamily="2" charset="-122"/>
                <a:cs typeface="Cambria Math" panose="02040503050406030204" charset="0"/>
                <a:sym typeface="+mn-ea"/>
              </a:rPr>
              <a:t>状态数较少，简化模型</a:t>
            </a:r>
            <a:endParaRPr lang="zh-CN" altLang="en-US" sz="2400">
              <a:solidFill>
                <a:srgbClr val="000000"/>
              </a:solidFill>
              <a:latin typeface="Cambria Math" panose="02040503050406030204" charset="0"/>
              <a:ea typeface="宋体" panose="02010600030101010101" pitchFamily="2" charset="-122"/>
              <a:cs typeface="Cambria Math" panose="02040503050406030204" charset="0"/>
              <a:sym typeface="+mn-ea"/>
            </a:endParaRPr>
          </a:p>
          <a:p>
            <a:pPr algn="l">
              <a:lnSpc>
                <a:spcPct val="150000"/>
              </a:lnSpc>
            </a:pP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零配件状态设定相同、动作数量不变</a:t>
            </a:r>
            <a:endPar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endParaRPr>
          </a:p>
          <a:p>
            <a:pPr algn="l">
              <a:lnSpc>
                <a:spcPct val="120000"/>
              </a:lnSpc>
            </a:pP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可以直接复用问题二的马尔可夫决策模型</a:t>
            </a:r>
            <a:endPar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endParaRPr>
          </a:p>
          <a:p>
            <a:pPr algn="l">
              <a:lnSpc>
                <a:spcPct val="120000"/>
              </a:lnSpc>
            </a:pP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可以推广到不同的</a:t>
            </a:r>
            <a:r>
              <a:rPr lang="en-US" altLang="zh-CN" sz="2000">
                <a:solidFill>
                  <a:srgbClr val="000000"/>
                </a:solidFill>
                <a:latin typeface="Cambria Math" panose="02040503050406030204" charset="0"/>
                <a:ea typeface="宋体" panose="02010600030101010101" pitchFamily="2" charset="-122"/>
                <a:cs typeface="Cambria Math" panose="02040503050406030204" charset="0"/>
                <a:sym typeface="+mn-ea"/>
              </a:rPr>
              <a:t>m</a:t>
            </a: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a:t>
            </a:r>
            <a:r>
              <a:rPr lang="en-US" altLang="zh-CN" sz="2000">
                <a:solidFill>
                  <a:srgbClr val="000000"/>
                </a:solidFill>
                <a:latin typeface="Cambria Math" panose="02040503050406030204" charset="0"/>
                <a:ea typeface="宋体" panose="02010600030101010101" pitchFamily="2" charset="-122"/>
                <a:cs typeface="Cambria Math" panose="02040503050406030204" charset="0"/>
                <a:sym typeface="+mn-ea"/>
              </a:rPr>
              <a:t>n</a:t>
            </a:r>
            <a:r>
              <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rPr>
              <a:t>值</a:t>
            </a:r>
            <a:endParaRPr lang="zh-CN" altLang="en-US" sz="2000">
              <a:solidFill>
                <a:srgbClr val="000000"/>
              </a:solidFill>
              <a:latin typeface="Cambria Math" panose="02040503050406030204" charset="0"/>
              <a:ea typeface="宋体" panose="02010600030101010101" pitchFamily="2" charset="-122"/>
              <a:cs typeface="Cambria Math" panose="020405030504060302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3——</a:t>
              </a:r>
              <a:r>
                <a:rPr kumimoji="0" lang="zh-CN" altLang="en-US" sz="3200" b="1" i="0" u="none" strike="noStrike" kern="1200" cap="none" spc="0" normalizeH="0" baseline="0" noProof="0" dirty="0">
                  <a:ln>
                    <a:noFill/>
                  </a:ln>
                  <a:solidFill>
                    <a:srgbClr val="03617A"/>
                  </a:solidFill>
                  <a:effectLst/>
                  <a:uLnTx/>
                  <a:uFillTx/>
                </a:rPr>
                <a:t>模型分析</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20" name="圆角矩形 6"/>
          <p:cNvSpPr/>
          <p:nvPr>
            <p:custDataLst>
              <p:tags r:id="rId4"/>
            </p:custDataLst>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sp>
        <p:nvSpPr>
          <p:cNvPr id="21" name="文本占位符 5"/>
          <p:cNvSpPr txBox="1"/>
          <p:nvPr>
            <p:custDataLst>
              <p:tags r:id="rId5"/>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sym typeface="+mn-ea"/>
              </a:rPr>
              <a:t>模型的</a:t>
            </a:r>
            <a:r>
              <a:rPr lang="zh-CN" altLang="en-US" sz="2400" dirty="0">
                <a:solidFill>
                  <a:schemeClr val="bg1"/>
                </a:solidFill>
                <a:sym typeface="+mn-ea"/>
              </a:rPr>
              <a:t>拓展</a:t>
            </a:r>
            <a:endParaRPr lang="zh-CN" altLang="en-US" sz="2400" dirty="0">
              <a:solidFill>
                <a:schemeClr val="bg1"/>
              </a:solidFill>
              <a:sym typeface="+mn-ea"/>
            </a:endParaRPr>
          </a:p>
        </p:txBody>
      </p:sp>
      <p:graphicFrame>
        <p:nvGraphicFramePr>
          <p:cNvPr id="11" name="表格 10"/>
          <p:cNvGraphicFramePr/>
          <p:nvPr/>
        </p:nvGraphicFramePr>
        <p:xfrm>
          <a:off x="523875" y="2106930"/>
          <a:ext cx="6547485" cy="2926080"/>
        </p:xfrm>
        <a:graphic>
          <a:graphicData uri="http://schemas.openxmlformats.org/drawingml/2006/table">
            <a:tbl>
              <a:tblPr firstRow="1" bandRow="1">
                <a:tableStyleId>{5940675A-B579-460E-94D1-54222C63F5DA}</a:tableStyleId>
              </a:tblPr>
              <a:tblGrid>
                <a:gridCol w="710565"/>
                <a:gridCol w="710565"/>
                <a:gridCol w="710565"/>
                <a:gridCol w="710565"/>
                <a:gridCol w="710565"/>
                <a:gridCol w="710565"/>
                <a:gridCol w="710565"/>
                <a:gridCol w="786765"/>
                <a:gridCol w="786765"/>
              </a:tblGrid>
              <a:tr h="381000">
                <a:tc gridSpan="3">
                  <a:txBody>
                    <a:bodyPr/>
                    <a:p>
                      <a:pPr algn="ctr">
                        <a:buNone/>
                      </a:pPr>
                      <a:r>
                        <a:rPr lang="zh-CN" altLang="en-US"/>
                        <a:t>配件</a:t>
                      </a:r>
                      <a:endParaRPr lang="en-US" altLang="zh-CN"/>
                    </a:p>
                  </a:txBody>
                  <a:tcPr anchor="ctr" anchorCtr="0"/>
                </a:tc>
                <a:tc hMerge="1">
                  <a:tcPr/>
                </a:tc>
                <a:tc hMerge="1">
                  <a:tcPr/>
                </a:tc>
                <a:tc gridSpan="4">
                  <a:txBody>
                    <a:bodyPr/>
                    <a:p>
                      <a:pPr algn="ctr">
                        <a:buNone/>
                      </a:pPr>
                      <a:r>
                        <a:rPr lang="zh-CN" altLang="en-US"/>
                        <a:t>成品</a:t>
                      </a:r>
                      <a:endParaRPr lang="zh-CN" altLang="en-US"/>
                    </a:p>
                  </a:txBody>
                  <a:tcPr anchor="ctr" anchorCtr="0"/>
                </a:tc>
                <a:tc hMerge="1">
                  <a:tcPr anchor="ctr" anchorCtr="0"/>
                </a:tc>
                <a:tc hMerge="1">
                  <a:tcPr anchor="ctr" anchorCtr="0"/>
                </a:tc>
                <a:tc hMerge="1">
                  <a:tcPr anchor="ctr" anchorCtr="0"/>
                </a:tc>
                <a:tc gridSpan="2">
                  <a:txBody>
                    <a:bodyPr/>
                    <a:p>
                      <a:pPr algn="ctr">
                        <a:buNone/>
                      </a:pPr>
                      <a:r>
                        <a:rPr lang="zh-CN" altLang="en-US"/>
                        <a:t>不合格成品</a:t>
                      </a:r>
                      <a:endParaRPr lang="zh-CN" altLang="en-US"/>
                    </a:p>
                  </a:txBody>
                  <a:tcPr anchor="ctr" anchorCtr="0"/>
                </a:tc>
                <a:tc hMerge="1">
                  <a:tcPr anchor="ctr" anchorCtr="0"/>
                </a:tc>
              </a:tr>
              <a:tr h="381000">
                <a:tc>
                  <a:txBody>
                    <a:bodyPr/>
                    <a:p>
                      <a:pPr algn="ctr">
                        <a:buNone/>
                      </a:pPr>
                      <a:r>
                        <a:rPr lang="zh-CN" altLang="en-US"/>
                        <a:t>次品率</a:t>
                      </a:r>
                      <a:endParaRPr lang="zh-CN" altLang="en-US"/>
                    </a:p>
                  </a:txBody>
                  <a:tcPr anchor="ctr" anchorCtr="0"/>
                </a:tc>
                <a:tc>
                  <a:txBody>
                    <a:bodyPr/>
                    <a:p>
                      <a:pPr algn="ctr">
                        <a:buNone/>
                      </a:pPr>
                      <a:r>
                        <a:rPr lang="zh-CN" altLang="en-US"/>
                        <a:t>购买单价</a:t>
                      </a:r>
                      <a:endParaRPr lang="zh-CN" altLang="en-US"/>
                    </a:p>
                  </a:txBody>
                  <a:tcPr anchor="ctr" anchorCtr="0"/>
                </a:tc>
                <a:tc>
                  <a:txBody>
                    <a:bodyPr/>
                    <a:p>
                      <a:pPr algn="ctr">
                        <a:buNone/>
                      </a:pPr>
                      <a:r>
                        <a:rPr lang="zh-CN" altLang="en-US"/>
                        <a:t>检测成本</a:t>
                      </a:r>
                      <a:endParaRPr lang="zh-CN" altLang="en-US"/>
                    </a:p>
                  </a:txBody>
                  <a:tcPr anchor="ctr" anchorCtr="0"/>
                </a:tc>
                <a:tc>
                  <a:txBody>
                    <a:bodyPr/>
                    <a:p>
                      <a:pPr algn="ctr">
                        <a:buNone/>
                      </a:pPr>
                      <a:r>
                        <a:rPr lang="zh-CN" altLang="en-US"/>
                        <a:t>次品率</a:t>
                      </a:r>
                      <a:endParaRPr lang="zh-CN" altLang="en-US"/>
                    </a:p>
                  </a:txBody>
                  <a:tcPr anchor="ctr" anchorCtr="0"/>
                </a:tc>
                <a:tc>
                  <a:txBody>
                    <a:bodyPr/>
                    <a:p>
                      <a:pPr algn="ctr">
                        <a:buNone/>
                      </a:pPr>
                      <a:r>
                        <a:rPr lang="zh-CN" altLang="en-US"/>
                        <a:t>装配成本</a:t>
                      </a:r>
                      <a:endParaRPr lang="zh-CN" altLang="en-US"/>
                    </a:p>
                  </a:txBody>
                  <a:tcPr anchor="ctr" anchorCtr="0"/>
                </a:tc>
                <a:tc>
                  <a:txBody>
                    <a:bodyPr/>
                    <a:p>
                      <a:pPr algn="ctr">
                        <a:buNone/>
                      </a:pPr>
                      <a:r>
                        <a:rPr lang="zh-CN" altLang="en-US"/>
                        <a:t>检测成本</a:t>
                      </a:r>
                      <a:endParaRPr lang="zh-CN" altLang="en-US"/>
                    </a:p>
                  </a:txBody>
                  <a:tcPr anchor="ctr" anchorCtr="0"/>
                </a:tc>
                <a:tc>
                  <a:txBody>
                    <a:bodyPr/>
                    <a:p>
                      <a:pPr algn="ctr">
                        <a:buNone/>
                      </a:pPr>
                      <a:r>
                        <a:rPr lang="zh-CN" altLang="en-US"/>
                        <a:t>市场售价</a:t>
                      </a:r>
                      <a:endParaRPr lang="zh-CN" altLang="en-US"/>
                    </a:p>
                  </a:txBody>
                  <a:tcPr anchor="ctr" anchorCtr="0"/>
                </a:tc>
                <a:tc>
                  <a:txBody>
                    <a:bodyPr/>
                    <a:p>
                      <a:pPr algn="ctr">
                        <a:buNone/>
                      </a:pPr>
                      <a:r>
                        <a:rPr lang="zh-CN" altLang="en-US"/>
                        <a:t>调换损失</a:t>
                      </a:r>
                      <a:endParaRPr lang="zh-CN" altLang="en-US"/>
                    </a:p>
                  </a:txBody>
                  <a:tcPr anchor="ctr" anchorCtr="0"/>
                </a:tc>
                <a:tc>
                  <a:txBody>
                    <a:bodyPr/>
                    <a:p>
                      <a:pPr algn="ctr">
                        <a:buNone/>
                      </a:pPr>
                      <a:r>
                        <a:rPr lang="zh-CN" altLang="en-US"/>
                        <a:t>拆解费用</a:t>
                      </a:r>
                      <a:endParaRPr lang="zh-CN" altLang="en-US"/>
                    </a:p>
                  </a:txBody>
                  <a:tcPr anchor="ctr" anchorCtr="0"/>
                </a:tc>
              </a:tr>
              <a:tr h="381000">
                <a:tc gridSpan="3">
                  <a:txBody>
                    <a:bodyPr/>
                    <a:p>
                      <a:pPr algn="ctr">
                        <a:buNone/>
                      </a:pPr>
                      <a:r>
                        <a:rPr lang="zh-CN" altLang="en-US"/>
                        <a:t>零配件</a:t>
                      </a:r>
                      <a:endParaRPr lang="en-US" altLang="zh-CN"/>
                    </a:p>
                  </a:txBody>
                  <a:tcPr anchor="ctr" anchorCtr="0"/>
                </a:tc>
                <a:tc hMerge="1">
                  <a:tcPr anchor="ctr" anchorCtr="0"/>
                </a:tc>
                <a:tc hMerge="1">
                  <a:tcPr anchor="ctr" anchorCtr="0"/>
                </a:tc>
                <a:tc gridSpan="4">
                  <a:txBody>
                    <a:bodyPr/>
                    <a:p>
                      <a:pPr algn="ctr">
                        <a:buNone/>
                      </a:pPr>
                      <a:r>
                        <a:rPr lang="zh-CN" altLang="en-US"/>
                        <a:t>半成品</a:t>
                      </a:r>
                      <a:endParaRPr lang="zh-CN" altLang="en-US"/>
                    </a:p>
                  </a:txBody>
                  <a:tcPr anchor="ctr" anchorCtr="0"/>
                </a:tc>
                <a:tc hMerge="1">
                  <a:tcPr anchor="ctr" anchorCtr="0"/>
                </a:tc>
                <a:tc hMerge="1">
                  <a:tcPr anchor="ctr" anchorCtr="0"/>
                </a:tc>
                <a:tc hMerge="1">
                  <a:tcPr anchor="ctr" anchorCtr="0"/>
                </a:tc>
                <a:tc gridSpan="2">
                  <a:txBody>
                    <a:bodyPr/>
                    <a:p>
                      <a:pPr algn="ctr">
                        <a:buNone/>
                      </a:pPr>
                      <a:r>
                        <a:rPr lang="zh-CN" altLang="en-US"/>
                        <a:t>不合格</a:t>
                      </a:r>
                      <a:r>
                        <a:rPr lang="zh-CN" altLang="en-US"/>
                        <a:t>半成品</a:t>
                      </a:r>
                      <a:endParaRPr lang="zh-CN" altLang="en-US"/>
                    </a:p>
                  </a:txBody>
                  <a:tcPr anchor="ctr" anchorCtr="0"/>
                </a:tc>
                <a:tc hMerge="1">
                  <a:tcPr anchor="ctr" anchorCtr="0"/>
                </a:tc>
              </a:tr>
              <a:tr h="381000">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zh-CN" altLang="en-US"/>
                        <a:t>①</a:t>
                      </a:r>
                      <a:endParaRPr lang="zh-CN" altLang="en-US"/>
                    </a:p>
                  </a:txBody>
                  <a:tcPr anchor="ctr" anchorCtr="0"/>
                </a:tc>
                <a:tc>
                  <a:txBody>
                    <a:bodyPr/>
                    <a:p>
                      <a:pPr algn="ctr">
                        <a:buNone/>
                      </a:pPr>
                      <a:r>
                        <a:rPr lang="zh-CN" altLang="en-US"/>
                        <a:t>②</a:t>
                      </a:r>
                      <a:endParaRPr lang="zh-CN" altLang="en-US"/>
                    </a:p>
                  </a:txBody>
                  <a:tcPr anchor="ctr" anchorCtr="0"/>
                </a:tc>
                <a:tc>
                  <a:txBody>
                    <a:bodyPr/>
                    <a:p>
                      <a:pPr algn="ctr">
                        <a:buNone/>
                      </a:pPr>
                      <a:r>
                        <a:rPr lang="en-US" altLang="zh-CN"/>
                        <a:t>√</a:t>
                      </a:r>
                      <a:endParaRPr lang="en-US" altLang="zh-CN"/>
                    </a:p>
                  </a:txBody>
                  <a:tcPr anchor="ctr" anchorCtr="0"/>
                </a:tc>
              </a:tr>
              <a:tr h="381000">
                <a:tc gridSpan="3">
                  <a:txBody>
                    <a:bodyPr/>
                    <a:p>
                      <a:pPr algn="ctr">
                        <a:buNone/>
                      </a:pPr>
                      <a:r>
                        <a:rPr lang="zh-CN" altLang="en-US"/>
                        <a:t>半成品</a:t>
                      </a:r>
                      <a:endParaRPr lang="zh-CN" altLang="en-US"/>
                    </a:p>
                  </a:txBody>
                  <a:tcPr anchor="ctr" anchorCtr="0"/>
                </a:tc>
                <a:tc hMerge="1">
                  <a:tcPr anchor="ctr" anchorCtr="0"/>
                </a:tc>
                <a:tc hMerge="1">
                  <a:tcPr anchor="ctr" anchorCtr="0"/>
                </a:tc>
                <a:tc gridSpan="4">
                  <a:txBody>
                    <a:bodyPr/>
                    <a:p>
                      <a:pPr algn="ctr">
                        <a:buNone/>
                      </a:pPr>
                      <a:r>
                        <a:rPr lang="zh-CN" altLang="en-US"/>
                        <a:t>成品</a:t>
                      </a:r>
                      <a:endParaRPr lang="zh-CN" altLang="en-US"/>
                    </a:p>
                  </a:txBody>
                  <a:tcPr anchor="ctr" anchorCtr="0"/>
                </a:tc>
                <a:tc hMerge="1">
                  <a:tcPr anchor="ctr" anchorCtr="0"/>
                </a:tc>
                <a:tc hMerge="1">
                  <a:tcPr anchor="ctr" anchorCtr="0"/>
                </a:tc>
                <a:tc hMerge="1">
                  <a:tcPr anchor="ctr" anchorCtr="0"/>
                </a:tc>
                <a:tc gridSpan="2">
                  <a:txBody>
                    <a:bodyPr/>
                    <a:p>
                      <a:pPr algn="ctr">
                        <a:buNone/>
                      </a:pPr>
                      <a:r>
                        <a:rPr lang="zh-CN" altLang="en-US"/>
                        <a:t>不合格</a:t>
                      </a:r>
                      <a:r>
                        <a:rPr lang="zh-CN" altLang="en-US"/>
                        <a:t>成品</a:t>
                      </a:r>
                      <a:endParaRPr lang="zh-CN" altLang="en-US"/>
                    </a:p>
                  </a:txBody>
                  <a:tcPr anchor="ctr" anchorCtr="0"/>
                </a:tc>
                <a:tc hMerge="1">
                  <a:tcPr anchor="ctr" anchorCtr="0"/>
                </a:tc>
              </a:tr>
              <a:tr h="381000">
                <a:tc>
                  <a:txBody>
                    <a:bodyPr/>
                    <a:p>
                      <a:pPr algn="ctr">
                        <a:buNone/>
                      </a:pPr>
                      <a:r>
                        <a:rPr lang="en-US" altLang="zh-CN"/>
                        <a:t>√</a:t>
                      </a:r>
                      <a:endParaRPr lang="en-US" altLang="zh-CN"/>
                    </a:p>
                  </a:txBody>
                  <a:tcPr anchor="ctr" anchorCtr="0"/>
                </a:tc>
                <a:tc>
                  <a:txBody>
                    <a:bodyPr/>
                    <a:p>
                      <a:pPr algn="ctr">
                        <a:buNone/>
                      </a:pPr>
                      <a:r>
                        <a:rPr lang="zh-CN" altLang="en-US"/>
                        <a:t>③</a:t>
                      </a:r>
                      <a:endParaRPr lang="zh-CN" altLang="en-US"/>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a:t>√</a:t>
                      </a:r>
                      <a:endParaRPr lang="en-US" altLang="zh-CN"/>
                    </a:p>
                  </a:txBody>
                  <a:tcPr anchor="ctr" anchorCtr="0"/>
                </a:tc>
              </a:tr>
              <a:tr h="381000">
                <a:tc gridSpan="9">
                  <a:txBody>
                    <a:bodyPr/>
                    <a:p>
                      <a:pPr algn="l">
                        <a:buNone/>
                      </a:pPr>
                      <a:r>
                        <a:rPr lang="zh-CN" altLang="en-US"/>
                        <a:t>注：</a:t>
                      </a:r>
                      <a:r>
                        <a:rPr lang="en-US" altLang="zh-CN"/>
                        <a:t>√</a:t>
                      </a:r>
                      <a:r>
                        <a:rPr lang="zh-CN" altLang="en-US"/>
                        <a:t>表示题中已经给</a:t>
                      </a:r>
                      <a:r>
                        <a:rPr lang="zh-CN" altLang="en-US"/>
                        <a:t>出数据</a:t>
                      </a:r>
                      <a:endParaRPr lang="zh-CN" altLang="en-US"/>
                    </a:p>
                  </a:txBody>
                  <a:tcPr anchor="ctr" anchorCtr="0"/>
                </a:tc>
                <a:tc hMerge="1">
                  <a:tcPr anchor="ctr" anchorCtr="0"/>
                </a:tc>
                <a:tc hMerge="1">
                  <a:tcPr anchor="ctr" anchorCtr="0"/>
                </a:tc>
                <a:tc hMerge="1">
                  <a:tcPr anchor="ctr" anchorCtr="0"/>
                </a:tc>
                <a:tc hMerge="1">
                  <a:tcPr anchor="ctr" anchorCtr="0"/>
                </a:tc>
                <a:tc hMerge="1">
                  <a:tcPr anchor="ctr" anchorCtr="0"/>
                </a:tc>
                <a:tc hMerge="1">
                  <a:tcPr anchor="ctr" anchorCtr="0"/>
                </a:tc>
                <a:tc hMerge="1">
                  <a:tcPr anchor="ctr" anchorCtr="0"/>
                </a:tc>
                <a:tc hMerge="1">
                  <a:tcPr anchor="ctr" anchorCtr="0"/>
                </a:tc>
              </a:tr>
            </a:tbl>
          </a:graphicData>
        </a:graphic>
      </p:graphicFrame>
      <p:sp>
        <p:nvSpPr>
          <p:cNvPr id="10" name="文本框 9"/>
          <p:cNvSpPr txBox="1"/>
          <p:nvPr/>
        </p:nvSpPr>
        <p:spPr>
          <a:xfrm>
            <a:off x="7486650" y="1374140"/>
            <a:ext cx="4305300" cy="4831080"/>
          </a:xfrm>
          <a:prstGeom prst="rect">
            <a:avLst/>
          </a:prstGeom>
          <a:noFill/>
        </p:spPr>
        <p:txBody>
          <a:bodyPr wrap="square" rtlCol="0" anchor="t">
            <a:spAutoFit/>
          </a:bodyPr>
          <a:p>
            <a:pPr indent="0" fontAlgn="auto">
              <a:spcAft>
                <a:spcPts val="1200"/>
              </a:spcAft>
            </a:pPr>
            <a:r>
              <a:rPr lang="zh-CN" altLang="en-US">
                <a:solidFill>
                  <a:srgbClr val="000000"/>
                </a:solidFill>
                <a:latin typeface="Cambria Math" panose="02040503050406030204" charset="0"/>
                <a:ea typeface="FandolSong-Bold-Identity-H"/>
                <a:cs typeface="Cambria Math" panose="02040503050406030204" charset="0"/>
                <a:sym typeface="+mn-ea"/>
              </a:rPr>
              <a:t>①半成品的市场售价：只需设定一个足够大的市场售价，使整个马尔科夫链可以进行状态的改变，而不是由于预期收益为负数而停止。</a:t>
            </a:r>
            <a:endParaRPr lang="zh-CN" altLang="en-US">
              <a:solidFill>
                <a:srgbClr val="000000"/>
              </a:solidFill>
              <a:latin typeface="Cambria Math" panose="02040503050406030204" charset="0"/>
              <a:ea typeface="FandolSong-Bold-Identity-H"/>
              <a:cs typeface="Cambria Math" panose="02040503050406030204" charset="0"/>
              <a:sym typeface="+mn-ea"/>
            </a:endParaRPr>
          </a:p>
          <a:p>
            <a:pPr indent="0" fontAlgn="auto">
              <a:spcAft>
                <a:spcPts val="1200"/>
              </a:spcAft>
            </a:pPr>
            <a:r>
              <a:rPr lang="zh-CN" altLang="en-US">
                <a:solidFill>
                  <a:srgbClr val="000000"/>
                </a:solidFill>
                <a:latin typeface="Cambria Math" panose="02040503050406030204" charset="0"/>
                <a:ea typeface="FandolSong-Bold-Identity-H"/>
                <a:cs typeface="Cambria Math" panose="02040503050406030204" charset="0"/>
                <a:sym typeface="+mn-ea"/>
              </a:rPr>
              <a:t>②半成品的调换损失：半成品实际上没有调换损失的操作，考虑到之前成本检验的设定，只需设定一个足够大的调换费用，使模型倾向于选择半成品检验而不是花费调换损失进行</a:t>
            </a:r>
            <a:r>
              <a:rPr lang="en-US" altLang="zh-CN">
                <a:solidFill>
                  <a:srgbClr val="000000"/>
                </a:solidFill>
                <a:latin typeface="Cambria Math" panose="02040503050406030204" charset="0"/>
                <a:ea typeface="FandolSong-Bold-Identity-H"/>
                <a:cs typeface="Cambria Math" panose="02040503050406030204" charset="0"/>
                <a:sym typeface="+mn-ea"/>
              </a:rPr>
              <a:t>“</a:t>
            </a:r>
            <a:r>
              <a:rPr lang="zh-CN" altLang="en-US">
                <a:solidFill>
                  <a:srgbClr val="000000"/>
                </a:solidFill>
                <a:latin typeface="Cambria Math" panose="02040503050406030204" charset="0"/>
                <a:ea typeface="FandolSong-Bold-Identity-H"/>
                <a:cs typeface="Cambria Math" panose="02040503050406030204" charset="0"/>
                <a:sym typeface="+mn-ea"/>
              </a:rPr>
              <a:t>顾客检验</a:t>
            </a:r>
            <a:r>
              <a:rPr lang="en-US" altLang="zh-CN">
                <a:solidFill>
                  <a:srgbClr val="000000"/>
                </a:solidFill>
                <a:latin typeface="Cambria Math" panose="02040503050406030204" charset="0"/>
                <a:ea typeface="FandolSong-Bold-Identity-H"/>
                <a:cs typeface="Cambria Math" panose="02040503050406030204" charset="0"/>
                <a:sym typeface="+mn-ea"/>
              </a:rPr>
              <a:t>”</a:t>
            </a:r>
            <a:r>
              <a:rPr lang="zh-CN" altLang="en-US">
                <a:solidFill>
                  <a:srgbClr val="000000"/>
                </a:solidFill>
                <a:latin typeface="Cambria Math" panose="02040503050406030204" charset="0"/>
                <a:ea typeface="FandolSong-Bold-Identity-H"/>
                <a:cs typeface="Cambria Math" panose="02040503050406030204" charset="0"/>
                <a:sym typeface="+mn-ea"/>
              </a:rPr>
              <a:t>。</a:t>
            </a:r>
            <a:endParaRPr lang="zh-CN" altLang="en-US">
              <a:solidFill>
                <a:srgbClr val="000000"/>
              </a:solidFill>
              <a:latin typeface="Cambria Math" panose="02040503050406030204" charset="0"/>
              <a:ea typeface="FandolSong-Bold-Identity-H"/>
              <a:cs typeface="Cambria Math" panose="02040503050406030204" charset="0"/>
              <a:sym typeface="+mn-ea"/>
            </a:endParaRPr>
          </a:p>
          <a:p>
            <a:pPr indent="0" fontAlgn="auto">
              <a:spcAft>
                <a:spcPts val="1200"/>
              </a:spcAft>
            </a:pPr>
            <a:r>
              <a:rPr lang="zh-CN" altLang="en-US">
                <a:solidFill>
                  <a:srgbClr val="000000"/>
                </a:solidFill>
                <a:latin typeface="Cambria Math" panose="02040503050406030204" charset="0"/>
                <a:ea typeface="FandolSong-Bold-Identity-H"/>
                <a:cs typeface="Cambria Math" panose="02040503050406030204" charset="0"/>
                <a:sym typeface="+mn-ea"/>
              </a:rPr>
              <a:t>③半成品的</a:t>
            </a:r>
            <a:r>
              <a:rPr lang="en-US" altLang="zh-CN">
                <a:solidFill>
                  <a:srgbClr val="000000"/>
                </a:solidFill>
                <a:latin typeface="Cambria Math" panose="02040503050406030204" charset="0"/>
                <a:ea typeface="FandolSong-Bold-Identity-H"/>
                <a:cs typeface="Cambria Math" panose="02040503050406030204" charset="0"/>
                <a:sym typeface="+mn-ea"/>
              </a:rPr>
              <a:t>“</a:t>
            </a:r>
            <a:r>
              <a:rPr lang="zh-CN" altLang="en-US">
                <a:solidFill>
                  <a:srgbClr val="000000"/>
                </a:solidFill>
                <a:latin typeface="Cambria Math" panose="02040503050406030204" charset="0"/>
                <a:ea typeface="FandolSong-Bold-Identity-H"/>
                <a:cs typeface="Cambria Math" panose="02040503050406030204" charset="0"/>
                <a:sym typeface="+mn-ea"/>
              </a:rPr>
              <a:t>购买单价</a:t>
            </a:r>
            <a:r>
              <a:rPr lang="en-US" altLang="zh-CN">
                <a:solidFill>
                  <a:srgbClr val="000000"/>
                </a:solidFill>
                <a:latin typeface="Cambria Math" panose="02040503050406030204" charset="0"/>
                <a:ea typeface="FandolSong-Bold-Identity-H"/>
                <a:cs typeface="Cambria Math" panose="02040503050406030204" charset="0"/>
                <a:sym typeface="+mn-ea"/>
              </a:rPr>
              <a:t>”</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：预期成本 × 半成品次品率。通过不断调整售价，使得状态 S</a:t>
            </a:r>
            <a:r>
              <a:rPr lang="zh-CN" altLang="en-US" baseline="-25000">
                <a:solidFill>
                  <a:srgbClr val="000000"/>
                </a:solidFill>
                <a:latin typeface="Cambria Math" panose="02040503050406030204" charset="0"/>
                <a:ea typeface="宋体" panose="02010600030101010101" pitchFamily="2" charset="-122"/>
                <a:cs typeface="Cambria Math" panose="02040503050406030204" charset="0"/>
                <a:sym typeface="+mn-ea"/>
              </a:rPr>
              <a:t>0,0</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 的预期收益接近于 0，此时半成品几乎没有</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盈利空间</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，售价刚好覆盖预期成本。</a:t>
            </a:r>
            <a:r>
              <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rPr>
              <a:t>而半成品的预期成本得到的实际上是得到一个合格的半成品需要的成本，因此要乘半成品次品率。</a:t>
            </a:r>
            <a:endParaRPr lang="zh-CN" altLang="en-US">
              <a:solidFill>
                <a:srgbClr val="000000"/>
              </a:solidFill>
              <a:latin typeface="Cambria Math" panose="02040503050406030204" charset="0"/>
              <a:ea typeface="宋体" panose="02010600030101010101" pitchFamily="2" charset="-122"/>
              <a:cs typeface="Cambria Math" panose="020405030504060302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127760" y="889635"/>
            <a:ext cx="10156825" cy="5231130"/>
          </a:xfrm>
          <a:prstGeom prst="rect">
            <a:avLst/>
          </a:prstGeom>
        </p:spPr>
      </p:pic>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olidFill>
                    <a:srgbClr val="03617A"/>
                  </a:solidFill>
                </a:rPr>
                <a:t>问题</a:t>
              </a:r>
              <a:r>
                <a:rPr lang="en-US" altLang="zh-CN" dirty="0">
                  <a:solidFill>
                    <a:srgbClr val="03617A"/>
                  </a:solidFill>
                </a:rPr>
                <a:t>3</a:t>
              </a:r>
              <a:r>
                <a:rPr lang="en-US" altLang="zh-CN" dirty="0">
                  <a:solidFill>
                    <a:srgbClr val="03617A"/>
                  </a:solidFill>
                </a:rPr>
                <a:t>——</a:t>
              </a:r>
              <a:r>
                <a:rPr lang="zh-CN" altLang="en-US" dirty="0">
                  <a:solidFill>
                    <a:srgbClr val="03617A"/>
                  </a:solidFill>
                </a:rPr>
                <a:t>模型</a:t>
              </a:r>
              <a:r>
                <a:rPr lang="zh-CN" altLang="en-US" dirty="0">
                  <a:solidFill>
                    <a:srgbClr val="03617A"/>
                  </a:solidFill>
                </a:rPr>
                <a:t>求解</a:t>
              </a:r>
              <a:endParaRPr lang="zh-CN" altLang="en-US" dirty="0">
                <a:solidFill>
                  <a:srgbClr val="03617A"/>
                </a:solidFill>
              </a:endParaRPr>
            </a:p>
          </p:txBody>
        </p:sp>
        <p:pic>
          <p:nvPicPr>
            <p:cNvPr id="7" name="图片 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4——</a:t>
              </a:r>
              <a:r>
                <a:rPr kumimoji="0" lang="zh-CN" altLang="en-US" sz="3200" b="1" i="0" u="none" strike="noStrike" kern="1200" cap="none" spc="0" normalizeH="0" baseline="0" noProof="0" dirty="0">
                  <a:ln>
                    <a:noFill/>
                  </a:ln>
                  <a:solidFill>
                    <a:srgbClr val="03617A"/>
                  </a:solidFill>
                  <a:effectLst/>
                  <a:uLnTx/>
                  <a:uFillTx/>
                </a:rPr>
                <a:t>模型分析</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6" name="文本框 5"/>
          <p:cNvSpPr txBox="1"/>
          <p:nvPr/>
        </p:nvSpPr>
        <p:spPr>
          <a:xfrm>
            <a:off x="3810000" y="2386648"/>
            <a:ext cx="5080000" cy="1076325"/>
          </a:xfrm>
          <a:prstGeom prst="rect">
            <a:avLst/>
          </a:prstGeom>
        </p:spPr>
        <p:txBody>
          <a:bodyPr>
            <a:spAutoFit/>
          </a:bodyPr>
          <a:p>
            <a:r>
              <a:rPr lang="zh-CN" altLang="en-US" sz="1600">
                <a:solidFill>
                  <a:srgbClr val="000000"/>
                </a:solidFill>
                <a:latin typeface="FandolSong-Bold-Identity-H"/>
                <a:ea typeface="FandolSong-Bold-Identity-H"/>
              </a:rPr>
              <a:t>基于马尔可夫决策过程与贝尔曼方程的最优决策模型</a:t>
            </a:r>
            <a:endParaRPr lang="zh-CN" altLang="en-US" sz="1600">
              <a:solidFill>
                <a:srgbClr val="000000"/>
              </a:solidFill>
              <a:latin typeface="FandolSong-Bold-Identity-H"/>
              <a:ea typeface="FandolSong-Bold-Identity-H"/>
            </a:endParaRPr>
          </a:p>
          <a:p>
            <a:endParaRPr lang="zh-CN" altLang="en-US" sz="1600">
              <a:solidFill>
                <a:srgbClr val="000000"/>
              </a:solidFill>
              <a:latin typeface="FandolSong-Bold-Identity-H"/>
              <a:ea typeface="FandolSong-Bold-Identity-H"/>
            </a:endParaRPr>
          </a:p>
          <a:p>
            <a:r>
              <a:rPr lang="zh-CN" altLang="en-US" sz="1600">
                <a:solidFill>
                  <a:srgbClr val="000000"/>
                </a:solidFill>
                <a:latin typeface="FandolSong-Bold-Identity-H"/>
                <a:ea typeface="FandolSong-Bold-Identity-H"/>
              </a:rPr>
              <a:t>问题二三的</a:t>
            </a:r>
            <a:r>
              <a:rPr lang="zh-CN" altLang="en-US" sz="1600">
                <a:solidFill>
                  <a:srgbClr val="000000"/>
                </a:solidFill>
                <a:latin typeface="FandolSong-Bold-Identity-H"/>
                <a:ea typeface="FandolSong-Bold-Identity-H"/>
              </a:rPr>
              <a:t>拓展</a:t>
            </a:r>
            <a:endParaRPr lang="zh-CN" altLang="en-US" sz="1600">
              <a:solidFill>
                <a:srgbClr val="000000"/>
              </a:solidFill>
              <a:latin typeface="FandolSong-Bold-Identity-H"/>
              <a:ea typeface="FandolSong-Bold-Identity-H"/>
            </a:endParaRPr>
          </a:p>
          <a:p>
            <a:r>
              <a:rPr lang="zh-CN" altLang="en-US" sz="1600">
                <a:solidFill>
                  <a:srgbClr val="000000"/>
                </a:solidFill>
                <a:latin typeface="FandolSong-Bold-Identity-H"/>
                <a:ea typeface="FandolSong-Bold-Identity-H"/>
              </a:rPr>
              <a:t>次品率的变化</a:t>
            </a:r>
            <a:r>
              <a:rPr lang="en-US" altLang="zh-CN" sz="1600">
                <a:solidFill>
                  <a:srgbClr val="000000"/>
                </a:solidFill>
                <a:latin typeface="FandolSong-Bold-Identity-H"/>
                <a:ea typeface="FandolSong-Bold-Identity-H"/>
              </a:rPr>
              <a:t>  </a:t>
            </a:r>
            <a:r>
              <a:rPr lang="zh-CN" altLang="en-US" sz="1600">
                <a:solidFill>
                  <a:srgbClr val="000000"/>
                </a:solidFill>
                <a:latin typeface="FandolSong-Bold-Identity-H"/>
                <a:ea typeface="FandolSong-Bold-Identity-H"/>
              </a:rPr>
              <a:t>批量的大小变化（不同</a:t>
            </a:r>
            <a:r>
              <a:rPr lang="zh-CN" altLang="en-US" sz="1600">
                <a:solidFill>
                  <a:srgbClr val="000000"/>
                </a:solidFill>
                <a:latin typeface="FandolSong-Bold-Identity-H"/>
                <a:ea typeface="FandolSong-Bold-Identity-H"/>
              </a:rPr>
              <a:t>信度）</a:t>
            </a:r>
            <a:endParaRPr lang="zh-CN" altLang="en-US" sz="1600">
              <a:solidFill>
                <a:srgbClr val="000000"/>
              </a:solidFill>
              <a:latin typeface="FandolSong-Bold-Identity-H"/>
              <a:ea typeface="FandolSong-Bold-Identity-H"/>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olidFill>
                    <a:srgbClr val="03617A"/>
                  </a:solidFill>
                </a:rPr>
                <a:t>问题</a:t>
              </a:r>
              <a:r>
                <a:rPr lang="en-US" altLang="zh-CN" dirty="0">
                  <a:solidFill>
                    <a:srgbClr val="03617A"/>
                  </a:solidFill>
                </a:rPr>
                <a:t>4</a:t>
              </a:r>
              <a:r>
                <a:rPr lang="en-US" altLang="zh-CN" dirty="0">
                  <a:solidFill>
                    <a:srgbClr val="03617A"/>
                  </a:solidFill>
                </a:rPr>
                <a:t>——</a:t>
              </a:r>
              <a:r>
                <a:rPr lang="zh-CN" altLang="en-US" dirty="0">
                  <a:solidFill>
                    <a:srgbClr val="03617A"/>
                  </a:solidFill>
                </a:rPr>
                <a:t>模型</a:t>
              </a:r>
              <a:r>
                <a:rPr lang="zh-CN" altLang="en-US" dirty="0">
                  <a:solidFill>
                    <a:srgbClr val="03617A"/>
                  </a:solidFill>
                </a:rPr>
                <a:t>求解</a:t>
              </a:r>
              <a:endParaRPr lang="zh-CN" altLang="en-US" dirty="0">
                <a:solidFill>
                  <a:srgbClr val="03617A"/>
                </a:solidFill>
              </a:endParaRPr>
            </a:p>
          </p:txBody>
        </p:sp>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olidFill>
                    <a:srgbClr val="03617A"/>
                  </a:solidFill>
                </a:rPr>
                <a:t>模型评价</a:t>
              </a:r>
              <a:endParaRPr lang="zh-CN" altLang="en-US" dirty="0">
                <a:solidFill>
                  <a:srgbClr val="03617A"/>
                </a:solidFill>
              </a:endParaRPr>
            </a:p>
          </p:txBody>
        </p:sp>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8" name="文本框 7"/>
          <p:cNvSpPr txBox="1"/>
          <p:nvPr/>
        </p:nvSpPr>
        <p:spPr>
          <a:xfrm>
            <a:off x="1038225" y="1285240"/>
            <a:ext cx="7449820" cy="4171950"/>
          </a:xfrm>
          <a:prstGeom prst="rect">
            <a:avLst/>
          </a:prstGeom>
          <a:noFill/>
        </p:spPr>
        <p:txBody>
          <a:bodyPr wrap="square" rtlCol="0" anchor="t">
            <a:spAutoFit/>
          </a:bodyPr>
          <a:p>
            <a:pPr marL="457200" indent="-457200">
              <a:lnSpc>
                <a:spcPct val="180000"/>
              </a:lnSpc>
              <a:buAutoNum type="arabicPeriod"/>
            </a:pPr>
            <a:r>
              <a:rPr lang="zh-CN" altLang="en-US" sz="2400" b="1">
                <a:latin typeface="Cambria Math" panose="02040503050406030204" charset="0"/>
                <a:ea typeface="宋体" panose="02010600030101010101" pitchFamily="2" charset="-122"/>
                <a:cs typeface="Cambria Math" panose="02040503050406030204" charset="0"/>
              </a:rPr>
              <a:t>后验概率应用</a:t>
            </a:r>
            <a:r>
              <a:rPr lang="zh-CN" altLang="en-US" sz="2400">
                <a:latin typeface="Cambria Math" panose="02040503050406030204" charset="0"/>
                <a:ea typeface="宋体" panose="02010600030101010101" pitchFamily="2" charset="-122"/>
                <a:cs typeface="Cambria Math" panose="02040503050406030204" charset="0"/>
              </a:rPr>
              <a:t>：</a:t>
            </a:r>
            <a:r>
              <a:rPr lang="zh-CN" altLang="en-US" sz="2000">
                <a:latin typeface="Cambria Math" panose="02040503050406030204" charset="0"/>
                <a:ea typeface="宋体" panose="02010600030101010101" pitchFamily="2" charset="-122"/>
                <a:cs typeface="Cambria Math" panose="02040503050406030204" charset="0"/>
              </a:rPr>
              <a:t>模型通过动态更新次品率为后验概率，帮助筛选不合格品和管理返工，提供更准确的决策基础。</a:t>
            </a:r>
            <a:endParaRPr lang="zh-CN" altLang="en-US" sz="2400">
              <a:latin typeface="Cambria Math" panose="02040503050406030204" charset="0"/>
              <a:ea typeface="宋体" panose="02010600030101010101" pitchFamily="2" charset="-122"/>
              <a:cs typeface="Cambria Math" panose="02040503050406030204" charset="0"/>
            </a:endParaRPr>
          </a:p>
          <a:p>
            <a:pPr marL="457200" indent="-457200">
              <a:lnSpc>
                <a:spcPct val="150000"/>
              </a:lnSpc>
              <a:buAutoNum type="arabicPeriod"/>
            </a:pPr>
            <a:r>
              <a:rPr lang="zh-CN" altLang="en-US" sz="2400" b="1">
                <a:latin typeface="Cambria Math" panose="02040503050406030204" charset="0"/>
                <a:ea typeface="宋体" panose="02010600030101010101" pitchFamily="2" charset="-122"/>
                <a:cs typeface="Cambria Math" panose="02040503050406030204" charset="0"/>
                <a:sym typeface="+mn-ea"/>
              </a:rPr>
              <a:t>参数调整与普适性</a:t>
            </a:r>
            <a:r>
              <a:rPr lang="zh-CN" altLang="en-US" sz="2400">
                <a:latin typeface="Cambria Math" panose="02040503050406030204" charset="0"/>
                <a:ea typeface="宋体" panose="02010600030101010101" pitchFamily="2" charset="-122"/>
                <a:cs typeface="Cambria Math" panose="02040503050406030204" charset="0"/>
                <a:sym typeface="+mn-ea"/>
              </a:rPr>
              <a:t>：</a:t>
            </a:r>
            <a:r>
              <a:rPr lang="zh-CN" altLang="en-US" sz="2000">
                <a:latin typeface="Cambria Math" panose="02040503050406030204" charset="0"/>
                <a:ea typeface="宋体" panose="02010600030101010101" pitchFamily="2" charset="-122"/>
                <a:cs typeface="Cambria Math" panose="02040503050406030204" charset="0"/>
                <a:sym typeface="+mn-ea"/>
              </a:rPr>
              <a:t>通过调整模型参数，能解决复杂生产问题，如m道工序和n个零件，具备强推广性和普适性。</a:t>
            </a:r>
            <a:endParaRPr lang="zh-CN" altLang="en-US" sz="2400">
              <a:latin typeface="Cambria Math" panose="02040503050406030204" charset="0"/>
              <a:ea typeface="宋体" panose="02010600030101010101" pitchFamily="2" charset="-122"/>
              <a:cs typeface="Cambria Math" panose="02040503050406030204" charset="0"/>
            </a:endParaRPr>
          </a:p>
          <a:p>
            <a:pPr marL="457200" indent="-457200">
              <a:lnSpc>
                <a:spcPct val="150000"/>
              </a:lnSpc>
              <a:buAutoNum type="arabicPeriod"/>
            </a:pPr>
            <a:r>
              <a:rPr lang="zh-CN" altLang="en-US" sz="2400" b="1">
                <a:latin typeface="Cambria Math" panose="02040503050406030204" charset="0"/>
                <a:ea typeface="宋体" panose="02010600030101010101" pitchFamily="2" charset="-122"/>
                <a:cs typeface="Cambria Math" panose="02040503050406030204" charset="0"/>
              </a:rPr>
              <a:t>优化生产管理</a:t>
            </a:r>
            <a:r>
              <a:rPr lang="zh-CN" altLang="en-US" sz="2400">
                <a:latin typeface="Cambria Math" panose="02040503050406030204" charset="0"/>
                <a:ea typeface="宋体" panose="02010600030101010101" pitchFamily="2" charset="-122"/>
                <a:cs typeface="Cambria Math" panose="02040503050406030204" charset="0"/>
              </a:rPr>
              <a:t>：</a:t>
            </a:r>
            <a:r>
              <a:rPr lang="zh-CN" altLang="en-US" sz="2000">
                <a:latin typeface="Cambria Math" panose="02040503050406030204" charset="0"/>
                <a:ea typeface="宋体" panose="02010600030101010101" pitchFamily="2" charset="-122"/>
                <a:cs typeface="Cambria Math" panose="02040503050406030204" charset="0"/>
              </a:rPr>
              <a:t>基于</a:t>
            </a:r>
            <a:r>
              <a:rPr lang="zh-CN" altLang="en-US" sz="2000">
                <a:latin typeface="Cambria Math" panose="02040503050406030204" charset="0"/>
                <a:ea typeface="宋体" panose="02010600030101010101" pitchFamily="2" charset="-122"/>
                <a:cs typeface="Cambria Math" panose="02040503050406030204" charset="0"/>
                <a:sym typeface="+mn-ea"/>
              </a:rPr>
              <a:t>马尔可夫决策过程，模型将生产过程根据零配件状态划分节点，确保决策结果只依赖当前状态，不记录单个零配件的检测状态，简化零配件管理。</a:t>
            </a:r>
            <a:endParaRPr lang="zh-CN" altLang="en-US" sz="2400">
              <a:latin typeface="Cambria Math" panose="02040503050406030204" charset="0"/>
              <a:ea typeface="宋体" panose="02010600030101010101" pitchFamily="2" charset="-122"/>
              <a:cs typeface="Cambria Math" panose="02040503050406030204" charset="0"/>
            </a:endParaRPr>
          </a:p>
          <a:p>
            <a:endParaRPr lang="zh-CN" altLang="en-US" sz="2400">
              <a:latin typeface="Cambria Math" panose="02040503050406030204" charset="0"/>
              <a:ea typeface="宋体" panose="02010600030101010101" pitchFamily="2" charset="-122"/>
              <a:cs typeface="Cambria Math" panose="02040503050406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13239" b="44994"/>
          <a:stretch>
            <a:fillRect/>
          </a:stretch>
        </p:blipFill>
        <p:spPr>
          <a:xfrm>
            <a:off x="0" y="2107758"/>
            <a:ext cx="12192000" cy="3023424"/>
          </a:xfrm>
          <a:prstGeom prst="rect">
            <a:avLst/>
          </a:prstGeom>
        </p:spPr>
      </p:pic>
      <p:sp>
        <p:nvSpPr>
          <p:cNvPr id="3" name="矩形 2"/>
          <p:cNvSpPr/>
          <p:nvPr/>
        </p:nvSpPr>
        <p:spPr>
          <a:xfrm>
            <a:off x="-1" y="2107758"/>
            <a:ext cx="12192001" cy="3023424"/>
          </a:xfrm>
          <a:prstGeom prst="rect">
            <a:avLst/>
          </a:prstGeom>
          <a:gradFill>
            <a:gsLst>
              <a:gs pos="0">
                <a:srgbClr val="03617A">
                  <a:alpha val="80000"/>
                </a:srgbClr>
              </a:gs>
              <a:gs pos="100000">
                <a:srgbClr val="03617A">
                  <a:alpha val="90000"/>
                </a:srgbClr>
              </a:gs>
            </a:gsLst>
            <a:lin ang="5400000" scaled="1"/>
          </a:gradFill>
          <a:ln w="12700" cap="flat" cmpd="sng" algn="ctr">
            <a:noFill/>
            <a:prstDash val="solid"/>
            <a:miter lim="800000"/>
          </a:ln>
          <a:effectLst/>
        </p:spPr>
        <p:txBody>
          <a:bodyPr rtlCol="0" anchor="ctr"/>
          <a:lstStyle/>
          <a:p>
            <a:pPr algn="ctr">
              <a:defRPr/>
            </a:pPr>
            <a:endParaRPr lang="zh-CN" altLang="en-US" kern="0" dirty="0">
              <a:solidFill>
                <a:srgbClr val="FFFFFF"/>
              </a:solidFill>
              <a:latin typeface="Arial" panose="020B0604020202020204"/>
              <a:ea typeface="微软雅黑" panose="020B0503020204020204" charset="-122"/>
              <a:cs typeface="+mn-ea"/>
              <a:sym typeface="+mn-lt"/>
            </a:endParaRPr>
          </a:p>
        </p:txBody>
      </p:sp>
      <p:grpSp>
        <p:nvGrpSpPr>
          <p:cNvPr id="20" name="Group 15"/>
          <p:cNvGrpSpPr/>
          <p:nvPr/>
        </p:nvGrpSpPr>
        <p:grpSpPr>
          <a:xfrm>
            <a:off x="685306" y="2706565"/>
            <a:ext cx="10821387" cy="2022732"/>
            <a:chOff x="-897035" y="2854236"/>
            <a:chExt cx="9588871" cy="2022732"/>
          </a:xfrm>
        </p:grpSpPr>
        <p:sp>
          <p:nvSpPr>
            <p:cNvPr id="26" name="Rectangle 9"/>
            <p:cNvSpPr/>
            <p:nvPr/>
          </p:nvSpPr>
          <p:spPr>
            <a:xfrm>
              <a:off x="-897035" y="2854236"/>
              <a:ext cx="9588871" cy="1198880"/>
            </a:xfrm>
            <a:prstGeom prst="rect">
              <a:avLst/>
            </a:prstGeom>
          </p:spPr>
          <p:txBody>
            <a:bodyPr wrap="square">
              <a:spAutoFit/>
            </a:bodyPr>
            <a:lstStyle/>
            <a:p>
              <a:pPr algn="ctr"/>
              <a:r>
                <a:rPr lang="zh-CN" altLang="en-US" sz="7200" b="1" dirty="0">
                  <a:solidFill>
                    <a:prstClr val="white"/>
                  </a:solidFill>
                  <a:latin typeface="微软雅黑" panose="020B0503020204020204" charset="-122"/>
                  <a:ea typeface="微软雅黑" panose="020B0503020204020204" charset="-122"/>
                  <a:cs typeface="阿里巴巴普惠体 B" panose="00020600040101010101" pitchFamily="18" charset="-122"/>
                </a:rPr>
                <a:t>感谢观看 </a:t>
              </a:r>
              <a:endParaRPr lang="zh-CN" altLang="en-US" sz="7200" b="1" i="1" dirty="0">
                <a:solidFill>
                  <a:prstClr val="white"/>
                </a:solidFill>
                <a:latin typeface="微软雅黑" panose="020B0503020204020204" charset="-122"/>
                <a:ea typeface="微软雅黑" panose="020B0503020204020204" charset="-122"/>
                <a:cs typeface="阿里巴巴普惠体 B" panose="00020600040101010101" pitchFamily="18" charset="-122"/>
              </a:endParaRPr>
            </a:p>
          </p:txBody>
        </p:sp>
        <p:sp>
          <p:nvSpPr>
            <p:cNvPr id="27" name="Rectangle 10"/>
            <p:cNvSpPr/>
            <p:nvPr/>
          </p:nvSpPr>
          <p:spPr>
            <a:xfrm>
              <a:off x="-664025" y="4231808"/>
              <a:ext cx="9122853" cy="645160"/>
            </a:xfrm>
            <a:prstGeom prst="rect">
              <a:avLst/>
            </a:prstGeom>
          </p:spPr>
          <p:txBody>
            <a:bodyPr wrap="square">
              <a:spAutoFit/>
            </a:bodyPr>
            <a:lstStyle/>
            <a:p>
              <a:pPr algn="ctr"/>
              <a:r>
                <a:rPr lang="en-US" altLang="zh-CN" sz="3600" b="1" dirty="0">
                  <a:solidFill>
                    <a:prstClr val="white"/>
                  </a:solidFill>
                  <a:latin typeface="微软雅黑 Light" panose="020B0502040204020203" pitchFamily="34" charset="-122"/>
                  <a:ea typeface="微软雅黑 Light" panose="020B0502040204020203" pitchFamily="34" charset="-122"/>
                </a:rPr>
                <a:t>Thank you for listening</a:t>
              </a:r>
              <a:endParaRPr lang="en-US" altLang="zh-CN" sz="3600" b="1" dirty="0">
                <a:solidFill>
                  <a:prstClr val="white"/>
                </a:solidFill>
                <a:latin typeface="微软雅黑 Light" panose="020B0502040204020203" pitchFamily="34" charset="-122"/>
                <a:ea typeface="微软雅黑 Light" panose="020B0502040204020203" pitchFamily="34" charset="-122"/>
              </a:endParaRPr>
            </a:p>
          </p:txBody>
        </p:sp>
      </p:gr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2845325" y="407006"/>
            <a:ext cx="6501350" cy="1296596"/>
          </a:xfrm>
          <a:prstGeom prst="rect">
            <a:avLst/>
          </a:prstGeom>
        </p:spPr>
      </p:pic>
      <p:cxnSp>
        <p:nvCxnSpPr>
          <p:cNvPr id="31" name="直接连接符 30"/>
          <p:cNvCxnSpPr>
            <a:endCxn id="33" idx="1"/>
          </p:cNvCxnSpPr>
          <p:nvPr/>
        </p:nvCxnSpPr>
        <p:spPr>
          <a:xfrm>
            <a:off x="-16510" y="5532944"/>
            <a:ext cx="4956532" cy="0"/>
          </a:xfrm>
          <a:prstGeom prst="line">
            <a:avLst/>
          </a:prstGeom>
          <a:noFill/>
          <a:ln w="38100" cap="flat" cmpd="sng" algn="ctr">
            <a:solidFill>
              <a:srgbClr val="03617A"/>
            </a:solidFill>
            <a:prstDash val="solid"/>
            <a:miter lim="800000"/>
          </a:ln>
          <a:effectLst/>
        </p:spPr>
      </p:cxnSp>
      <p:cxnSp>
        <p:nvCxnSpPr>
          <p:cNvPr id="32" name="直接连接符 31"/>
          <p:cNvCxnSpPr>
            <a:stCxn id="33" idx="3"/>
          </p:cNvCxnSpPr>
          <p:nvPr/>
        </p:nvCxnSpPr>
        <p:spPr>
          <a:xfrm>
            <a:off x="7252519" y="5532944"/>
            <a:ext cx="4923606" cy="0"/>
          </a:xfrm>
          <a:prstGeom prst="line">
            <a:avLst/>
          </a:prstGeom>
          <a:noFill/>
          <a:ln w="38100" cap="flat" cmpd="sng" algn="ctr">
            <a:solidFill>
              <a:srgbClr val="03617A"/>
            </a:solidFill>
            <a:prstDash val="solid"/>
            <a:miter lim="800000"/>
          </a:ln>
          <a:effectLst/>
        </p:spPr>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4940069" y="5340170"/>
            <a:ext cx="2311862" cy="384277"/>
          </a:xfrm>
          <a:prstGeom prst="rect">
            <a:avLst/>
          </a:prstGeom>
        </p:spPr>
      </p:pic>
      <p:grpSp>
        <p:nvGrpSpPr>
          <p:cNvPr id="6" name="组合 5"/>
          <p:cNvGrpSpPr/>
          <p:nvPr/>
        </p:nvGrpSpPr>
        <p:grpSpPr>
          <a:xfrm>
            <a:off x="3024243" y="6029178"/>
            <a:ext cx="6143514" cy="337185"/>
            <a:chOff x="2741384" y="6056049"/>
            <a:chExt cx="3972047" cy="337185"/>
          </a:xfrm>
        </p:grpSpPr>
        <p:sp>
          <p:nvSpPr>
            <p:cNvPr id="8" name="TextBox 28"/>
            <p:cNvSpPr txBox="1"/>
            <p:nvPr/>
          </p:nvSpPr>
          <p:spPr>
            <a:xfrm>
              <a:off x="2741384" y="6056049"/>
              <a:ext cx="1994065" cy="337185"/>
            </a:xfrm>
            <a:prstGeom prst="rect">
              <a:avLst/>
            </a:prstGeom>
            <a:noFill/>
          </p:spPr>
          <p:txBody>
            <a:bodyPr wrap="none" rtlCol="0">
              <a:spAutoFit/>
            </a:bodyPr>
            <a:lstStyle/>
            <a:p>
              <a:r>
                <a:rPr lang="zh-CN" altLang="en-US" sz="1600" b="1" dirty="0">
                  <a:solidFill>
                    <a:srgbClr val="03617A"/>
                  </a:solidFill>
                  <a:latin typeface="Arial" panose="020B0604020202020204"/>
                  <a:ea typeface="微软雅黑" panose="020B0503020204020204" charset="-122"/>
                  <a:cs typeface="+mn-ea"/>
                </a:rPr>
                <a:t>成员：林依灵、刘彬慧、王之毅</a:t>
              </a:r>
              <a:r>
                <a:rPr lang="en-US" altLang="zh-CN" sz="1600" b="1" dirty="0">
                  <a:solidFill>
                    <a:srgbClr val="03617A"/>
                  </a:solidFill>
                  <a:latin typeface="Arial" panose="020B0604020202020204"/>
                  <a:ea typeface="微软雅黑" panose="020B0503020204020204" charset="-122"/>
                  <a:cs typeface="+mn-ea"/>
                </a:rPr>
                <a:t> </a:t>
              </a:r>
              <a:endParaRPr lang="zh-CN" altLang="en-US" sz="1600" b="1" dirty="0">
                <a:solidFill>
                  <a:srgbClr val="03617A"/>
                </a:solidFill>
                <a:latin typeface="Arial" panose="020B0604020202020204"/>
                <a:ea typeface="微软雅黑" panose="020B0503020204020204" charset="-122"/>
                <a:cs typeface="+mn-ea"/>
              </a:endParaRPr>
            </a:p>
          </p:txBody>
        </p:sp>
        <p:sp>
          <p:nvSpPr>
            <p:cNvPr id="13" name="TextBox 90"/>
            <p:cNvSpPr txBox="1"/>
            <p:nvPr/>
          </p:nvSpPr>
          <p:spPr>
            <a:xfrm>
              <a:off x="5295374" y="6056049"/>
              <a:ext cx="1418057" cy="337185"/>
            </a:xfrm>
            <a:prstGeom prst="rect">
              <a:avLst/>
            </a:prstGeom>
            <a:noFill/>
          </p:spPr>
          <p:txBody>
            <a:bodyPr wrap="none" rtlCol="0">
              <a:spAutoFit/>
            </a:bodyPr>
            <a:lstStyle/>
            <a:p>
              <a:r>
                <a:rPr lang="zh-CN" altLang="en-US" sz="1600" b="1" dirty="0">
                  <a:solidFill>
                    <a:srgbClr val="03617A"/>
                  </a:solidFill>
                  <a:latin typeface="Arial" panose="020B0604020202020204"/>
                  <a:ea typeface="微软雅黑" panose="020B0503020204020204" charset="-122"/>
                  <a:cs typeface="+mn-ea"/>
                </a:rPr>
                <a:t>日期：</a:t>
              </a:r>
              <a:r>
                <a:rPr lang="en-US" altLang="zh-CN" sz="1600" b="1" dirty="0">
                  <a:solidFill>
                    <a:srgbClr val="03617A"/>
                  </a:solidFill>
                  <a:latin typeface="Arial" panose="020B0604020202020204"/>
                  <a:ea typeface="微软雅黑" panose="020B0503020204020204" charset="-122"/>
                  <a:cs typeface="+mn-ea"/>
                </a:rPr>
                <a:t>2024</a:t>
              </a:r>
              <a:r>
                <a:rPr lang="zh-CN" altLang="en-US" sz="1600" b="1" dirty="0">
                  <a:solidFill>
                    <a:srgbClr val="03617A"/>
                  </a:solidFill>
                  <a:latin typeface="Arial" panose="020B0604020202020204"/>
                  <a:ea typeface="微软雅黑" panose="020B0503020204020204" charset="-122"/>
                  <a:cs typeface="+mn-ea"/>
                </a:rPr>
                <a:t>年</a:t>
              </a:r>
              <a:r>
                <a:rPr lang="en-US" altLang="zh-CN" sz="1600" b="1" dirty="0">
                  <a:solidFill>
                    <a:srgbClr val="03617A"/>
                  </a:solidFill>
                  <a:latin typeface="Arial" panose="020B0604020202020204"/>
                  <a:ea typeface="微软雅黑" panose="020B0503020204020204" charset="-122"/>
                  <a:cs typeface="+mn-ea"/>
                </a:rPr>
                <a:t>9</a:t>
              </a:r>
              <a:r>
                <a:rPr lang="zh-CN" altLang="en-US" sz="1600" b="1" dirty="0">
                  <a:solidFill>
                    <a:srgbClr val="03617A"/>
                  </a:solidFill>
                  <a:latin typeface="Arial" panose="020B0604020202020204"/>
                  <a:ea typeface="微软雅黑" panose="020B0503020204020204" charset="-122"/>
                  <a:cs typeface="+mn-ea"/>
                </a:rPr>
                <a:t>月</a:t>
              </a:r>
              <a:r>
                <a:rPr lang="en-US" altLang="zh-CN" sz="1600" b="1" dirty="0">
                  <a:solidFill>
                    <a:srgbClr val="03617A"/>
                  </a:solidFill>
                  <a:latin typeface="Arial" panose="020B0604020202020204"/>
                  <a:ea typeface="微软雅黑" panose="020B0503020204020204" charset="-122"/>
                  <a:cs typeface="+mn-ea"/>
                </a:rPr>
                <a:t>28</a:t>
              </a:r>
              <a:r>
                <a:rPr lang="zh-CN" altLang="en-US" sz="1600" b="1" dirty="0">
                  <a:solidFill>
                    <a:srgbClr val="03617A"/>
                  </a:solidFill>
                  <a:latin typeface="Arial" panose="020B0604020202020204"/>
                  <a:ea typeface="微软雅黑" panose="020B0503020204020204" charset="-122"/>
                  <a:cs typeface="+mn-ea"/>
                </a:rPr>
                <a:t>日</a:t>
              </a:r>
              <a:endParaRPr lang="zh-CN" altLang="en-US" sz="1600" b="1" dirty="0">
                <a:solidFill>
                  <a:srgbClr val="03617A"/>
                </a:solidFill>
                <a:latin typeface="Arial" panose="020B0604020202020204"/>
                <a:ea typeface="微软雅黑" panose="020B0503020204020204" charset="-122"/>
                <a:cs typeface="+mn-ea"/>
              </a:endParaRPr>
            </a:p>
          </p:txBody>
        </p:sp>
      </p:grpSp>
      <p:pic>
        <p:nvPicPr>
          <p:cNvPr id="14" name="图片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4956546" y="903520"/>
            <a:ext cx="8352046" cy="72982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1——</a:t>
              </a:r>
              <a:r>
                <a:rPr kumimoji="0" lang="zh-CN" altLang="en-US" sz="3200" b="1" i="0" u="none" strike="noStrike" kern="1200" cap="none" spc="0" normalizeH="0" baseline="0" noProof="0" dirty="0">
                  <a:ln>
                    <a:noFill/>
                  </a:ln>
                  <a:solidFill>
                    <a:srgbClr val="03617A"/>
                  </a:solidFill>
                  <a:effectLst/>
                  <a:uLnTx/>
                  <a:uFillTx/>
                </a:rPr>
                <a:t>模型分析</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框 11"/>
          <p:cNvSpPr txBox="1"/>
          <p:nvPr/>
        </p:nvSpPr>
        <p:spPr>
          <a:xfrm>
            <a:off x="965200" y="1722120"/>
            <a:ext cx="10318750" cy="1476375"/>
          </a:xfrm>
          <a:prstGeom prst="rect">
            <a:avLst/>
          </a:prstGeom>
          <a:noFill/>
          <a:extLst>
            <a:ext uri="{909E8E84-426E-40DD-AFC4-6F175D3DCCD1}">
              <a14:hiddenFill xmlns:a14="http://schemas.microsoft.com/office/drawing/2010/main">
                <a:solidFill>
                  <a:schemeClr val="bg1"/>
                </a:solidFill>
              </a14:hiddenFill>
            </a:ext>
          </a:extLst>
        </p:spPr>
        <p:txBody>
          <a:bodyPr wrap="square">
            <a:spAutoFit/>
          </a:bodyPr>
          <a:p>
            <a:pPr>
              <a:lnSpc>
                <a:spcPct val="150000"/>
              </a:lnSpc>
            </a:pPr>
            <a:r>
              <a:rPr lang="zh-CN" altLang="en-US" sz="2000" dirty="0">
                <a:solidFill>
                  <a:schemeClr val="tx1"/>
                </a:solidFill>
                <a:latin typeface="Times New Roman" panose="02020603050405020304"/>
                <a:ea typeface="Times New Roman" panose="02020603050405020304"/>
              </a:rPr>
              <a:t>在</a:t>
            </a:r>
            <a:r>
              <a:rPr lang="en-US" altLang="zh-CN" sz="2000" dirty="0" err="1">
                <a:solidFill>
                  <a:schemeClr val="tx1"/>
                </a:solidFill>
                <a:latin typeface="Times New Roman" panose="02020603050405020304"/>
                <a:ea typeface="Times New Roman" panose="02020603050405020304"/>
              </a:rPr>
              <a:t>标称值为</a:t>
            </a:r>
            <a:r>
              <a:rPr lang="en-US" altLang="zh-CN" sz="2000" dirty="0">
                <a:solidFill>
                  <a:schemeClr val="tx1"/>
                </a:solidFill>
                <a:latin typeface="Times New Roman" panose="02020603050405020304"/>
                <a:ea typeface="Times New Roman" panose="02020603050405020304"/>
              </a:rPr>
              <a:t> 10%</a:t>
            </a:r>
            <a:r>
              <a:rPr lang="zh-CN" altLang="en-US" sz="2000" dirty="0">
                <a:solidFill>
                  <a:schemeClr val="tx1"/>
                </a:solidFill>
                <a:latin typeface="Times New Roman" panose="02020603050405020304"/>
                <a:ea typeface="Times New Roman" panose="02020603050405020304"/>
              </a:rPr>
              <a:t>的情况下</a:t>
            </a:r>
            <a:r>
              <a:rPr lang="en-US" altLang="zh-CN" sz="2000" dirty="0">
                <a:solidFill>
                  <a:schemeClr val="tx1"/>
                </a:solidFill>
                <a:latin typeface="Times New Roman" panose="02020603050405020304"/>
                <a:ea typeface="Times New Roman" panose="02020603050405020304"/>
              </a:rPr>
              <a:t>，</a:t>
            </a:r>
            <a:r>
              <a:rPr lang="en-US" altLang="zh-CN" sz="2000" dirty="0" err="1">
                <a:solidFill>
                  <a:schemeClr val="tx1"/>
                </a:solidFill>
                <a:latin typeface="Times New Roman" panose="02020603050405020304"/>
                <a:ea typeface="Times New Roman" panose="02020603050405020304"/>
              </a:rPr>
              <a:t>根据抽样检测方案，针对以下两种情形，分别给出具体结果</a:t>
            </a:r>
            <a:r>
              <a:rPr lang="en-US" altLang="zh-CN" sz="2000" dirty="0">
                <a:solidFill>
                  <a:schemeClr val="tx1"/>
                </a:solidFill>
                <a:latin typeface="Times New Roman" panose="02020603050405020304"/>
                <a:ea typeface="Times New Roman" panose="02020603050405020304"/>
              </a:rPr>
              <a:t>：</a:t>
            </a:r>
            <a:endParaRPr lang="en-US" altLang="zh-CN" sz="2000" dirty="0">
              <a:solidFill>
                <a:schemeClr val="tx1"/>
              </a:solidFill>
              <a:latin typeface="Times New Roman" panose="02020603050405020304"/>
              <a:ea typeface="Times New Roman" panose="02020603050405020304"/>
            </a:endParaRPr>
          </a:p>
          <a:p>
            <a:pPr>
              <a:lnSpc>
                <a:spcPct val="150000"/>
              </a:lnSpc>
            </a:pPr>
            <a:r>
              <a:rPr lang="en-US" altLang="zh-CN" sz="2000" dirty="0">
                <a:solidFill>
                  <a:schemeClr val="tx1"/>
                </a:solidFill>
                <a:latin typeface="Times New Roman" panose="02020603050405020304"/>
                <a:ea typeface="Times New Roman" panose="02020603050405020304"/>
              </a:rPr>
              <a:t>  (1) </a:t>
            </a:r>
            <a:r>
              <a:rPr lang="zh-CN" altLang="en-US" sz="2000" dirty="0">
                <a:solidFill>
                  <a:schemeClr val="tx1"/>
                </a:solidFill>
                <a:latin typeface="瀹嬩綋"/>
                <a:ea typeface="瀹嬩綋"/>
              </a:rPr>
              <a:t>在 </a:t>
            </a:r>
            <a:r>
              <a:rPr lang="en-US" altLang="zh-CN" sz="2000" dirty="0">
                <a:solidFill>
                  <a:schemeClr val="tx1"/>
                </a:solidFill>
                <a:latin typeface="Times New Roman" panose="02020603050405020304"/>
                <a:ea typeface="Times New Roman" panose="02020603050405020304"/>
              </a:rPr>
              <a:t>95%</a:t>
            </a:r>
            <a:r>
              <a:rPr lang="zh-CN" altLang="en-US" sz="2000" dirty="0">
                <a:solidFill>
                  <a:schemeClr val="tx1"/>
                </a:solidFill>
                <a:latin typeface="瀹嬩綋"/>
                <a:ea typeface="瀹嬩綋"/>
              </a:rPr>
              <a:t>的信度下认定零配件次品率</a:t>
            </a:r>
            <a:r>
              <a:rPr lang="zh-CN" altLang="en-US" sz="2000" b="1" dirty="0">
                <a:solidFill>
                  <a:schemeClr val="tx1"/>
                </a:solidFill>
                <a:latin typeface="瀹嬩綋"/>
                <a:ea typeface="瀹嬩綋"/>
              </a:rPr>
              <a:t>超过</a:t>
            </a:r>
            <a:r>
              <a:rPr lang="zh-CN" altLang="en-US" sz="2000" dirty="0">
                <a:solidFill>
                  <a:schemeClr val="tx1"/>
                </a:solidFill>
                <a:latin typeface="瀹嬩綋"/>
                <a:ea typeface="瀹嬩綋"/>
              </a:rPr>
              <a:t>标称值，则</a:t>
            </a:r>
            <a:r>
              <a:rPr lang="zh-CN" altLang="en-US" sz="2000" b="1" dirty="0">
                <a:solidFill>
                  <a:schemeClr val="tx1"/>
                </a:solidFill>
                <a:latin typeface="瀹嬩綋"/>
                <a:ea typeface="瀹嬩綋"/>
              </a:rPr>
              <a:t>拒收</a:t>
            </a:r>
            <a:r>
              <a:rPr lang="zh-CN" altLang="en-US" sz="2000" dirty="0">
                <a:solidFill>
                  <a:schemeClr val="tx1"/>
                </a:solidFill>
                <a:latin typeface="瀹嬩綋"/>
                <a:ea typeface="瀹嬩綋"/>
              </a:rPr>
              <a:t>这批零配件； </a:t>
            </a:r>
            <a:endParaRPr lang="zh-CN" altLang="en-US" sz="2000" dirty="0">
              <a:solidFill>
                <a:schemeClr val="tx1"/>
              </a:solidFill>
              <a:latin typeface="瀹嬩綋"/>
              <a:ea typeface="瀹嬩綋"/>
            </a:endParaRPr>
          </a:p>
          <a:p>
            <a:pPr>
              <a:lnSpc>
                <a:spcPct val="150000"/>
              </a:lnSpc>
            </a:pPr>
            <a:r>
              <a:rPr lang="en-US" altLang="zh-CN" sz="2000" dirty="0">
                <a:solidFill>
                  <a:schemeClr val="tx1"/>
                </a:solidFill>
                <a:latin typeface="Times New Roman" panose="02020603050405020304"/>
                <a:ea typeface="Times New Roman" panose="02020603050405020304"/>
              </a:rPr>
              <a:t>  (2) </a:t>
            </a:r>
            <a:r>
              <a:rPr lang="zh-CN" altLang="en-US" sz="2000" dirty="0">
                <a:solidFill>
                  <a:schemeClr val="tx1"/>
                </a:solidFill>
                <a:latin typeface="瀹嬩綋"/>
                <a:ea typeface="瀹嬩綋"/>
              </a:rPr>
              <a:t>在 </a:t>
            </a:r>
            <a:r>
              <a:rPr lang="en-US" altLang="zh-CN" sz="2000" dirty="0">
                <a:solidFill>
                  <a:schemeClr val="tx1"/>
                </a:solidFill>
                <a:latin typeface="Times New Roman" panose="02020603050405020304"/>
                <a:ea typeface="Times New Roman" panose="02020603050405020304"/>
              </a:rPr>
              <a:t>90%</a:t>
            </a:r>
            <a:r>
              <a:rPr lang="zh-CN" altLang="en-US" sz="2000" dirty="0">
                <a:solidFill>
                  <a:schemeClr val="tx1"/>
                </a:solidFill>
                <a:latin typeface="瀹嬩綋"/>
                <a:ea typeface="瀹嬩綋"/>
              </a:rPr>
              <a:t>的信度下认定零配件次品率</a:t>
            </a:r>
            <a:r>
              <a:rPr lang="zh-CN" altLang="en-US" sz="2000" b="1" dirty="0">
                <a:solidFill>
                  <a:schemeClr val="tx1"/>
                </a:solidFill>
                <a:latin typeface="瀹嬩綋"/>
                <a:ea typeface="瀹嬩綋"/>
              </a:rPr>
              <a:t>不超过</a:t>
            </a:r>
            <a:r>
              <a:rPr lang="zh-CN" altLang="en-US" sz="2000" dirty="0">
                <a:solidFill>
                  <a:schemeClr val="tx1"/>
                </a:solidFill>
                <a:latin typeface="瀹嬩綋"/>
                <a:ea typeface="瀹嬩綋"/>
              </a:rPr>
              <a:t>标称值，则</a:t>
            </a:r>
            <a:r>
              <a:rPr lang="zh-CN" altLang="en-US" sz="2000" b="1" dirty="0">
                <a:solidFill>
                  <a:schemeClr val="tx1"/>
                </a:solidFill>
                <a:latin typeface="瀹嬩綋"/>
                <a:ea typeface="瀹嬩綋"/>
              </a:rPr>
              <a:t>接收</a:t>
            </a:r>
            <a:r>
              <a:rPr lang="zh-CN" altLang="en-US" sz="2000" dirty="0">
                <a:solidFill>
                  <a:schemeClr val="tx1"/>
                </a:solidFill>
                <a:latin typeface="瀹嬩綋"/>
                <a:ea typeface="瀹嬩綋"/>
              </a:rPr>
              <a:t>这批零配件。 </a:t>
            </a:r>
            <a:endParaRPr lang="zh-CN" altLang="en-US" sz="2000" dirty="0">
              <a:solidFill>
                <a:schemeClr val="tx1"/>
              </a:solidFill>
              <a:latin typeface="瀹嬩綋"/>
              <a:ea typeface="瀹嬩綋"/>
            </a:endParaRPr>
          </a:p>
        </p:txBody>
      </p:sp>
      <mc:AlternateContent xmlns:mc="http://schemas.openxmlformats.org/markup-compatibility/2006">
        <mc:Choice xmlns:a14="http://schemas.microsoft.com/office/drawing/2010/main" Requires="a14">
          <p:sp>
            <p:nvSpPr>
              <p:cNvPr id="15" name="文本框 14"/>
              <p:cNvSpPr txBox="1"/>
              <p:nvPr/>
            </p:nvSpPr>
            <p:spPr>
              <a:xfrm>
                <a:off x="5086897" y="5463551"/>
                <a:ext cx="5080000" cy="584775"/>
              </a:xfrm>
              <a:prstGeom prst="rect">
                <a:avLst/>
              </a:prstGeom>
            </p:spPr>
            <p:txBody>
              <a:bodyPr>
                <a:spAutoFit/>
              </a:bodyPr>
              <a:p>
                <a:r>
                  <a:rPr lang="zh-CN" altLang="en-US" sz="1600" dirty="0">
                    <a:solidFill>
                      <a:srgbClr val="000000"/>
                    </a:solidFill>
                    <a:latin typeface="FandolSong-Regular-Identity-H"/>
                    <a:ea typeface="FandolSong-Regular-Identity-H"/>
                  </a:rPr>
                  <a:t>理论次品率</a:t>
                </a:r>
                <a14:m>
                  <m:oMath xmlns:m="http://schemas.openxmlformats.org/officeDocument/2006/math">
                    <m:r>
                      <a:rPr lang="en-US" altLang="zh-CN" sz="1600">
                        <a:solidFill>
                          <a:srgbClr val="000000"/>
                        </a:solidFill>
                        <a:latin typeface="Cambria Math" panose="02040503050406030204" charset="0"/>
                        <a:ea typeface="FandolSong-Regular-Identity-H"/>
                        <a:cs typeface="Cambria Math" panose="02040503050406030204" charset="0"/>
                      </a:rPr>
                      <m:t> </m:t>
                    </m:r>
                    <m:r>
                      <a:rPr lang="en-US" altLang="zh-CN" sz="1600" i="1">
                        <a:solidFill>
                          <a:srgbClr val="000000"/>
                        </a:solidFill>
                        <a:latin typeface="Cambria Math" panose="02040503050406030204" charset="0"/>
                        <a:ea typeface="CMMI12"/>
                        <a:cs typeface="Cambria Math" panose="02040503050406030204" charset="0"/>
                      </a:rPr>
                      <m:t>𝑝</m:t>
                    </m:r>
                    <m:r>
                      <a:rPr lang="en-US" altLang="zh-CN" sz="1600" i="1">
                        <a:solidFill>
                          <a:srgbClr val="000000"/>
                        </a:solidFill>
                        <a:latin typeface="Cambria Math" panose="02040503050406030204" charset="0"/>
                        <a:ea typeface="CMMI12"/>
                        <a:cs typeface="Cambria Math" panose="02040503050406030204" charset="0"/>
                      </a:rPr>
                      <m:t>  </m:t>
                    </m:r>
                  </m:oMath>
                </a14:m>
                <a:r>
                  <a:rPr lang="en-US" altLang="zh-CN" sz="1600" dirty="0">
                    <a:solidFill>
                      <a:srgbClr val="000000"/>
                    </a:solidFill>
                    <a:latin typeface="FandolSong-Regular-Identity-H"/>
                    <a:ea typeface="FandolSong-Regular-Identity-H"/>
                  </a:rPr>
                  <a:t>= </a:t>
                </a:r>
                <a:r>
                  <a:rPr lang="zh-CN" altLang="en-US" sz="1600" dirty="0">
                    <a:solidFill>
                      <a:srgbClr val="000000"/>
                    </a:solidFill>
                    <a:latin typeface="FandolSong-Regular-Identity-H"/>
                    <a:ea typeface="FandolSong-Regular-Identity-H"/>
                  </a:rPr>
                  <a:t>供应商标称值   </a:t>
                </a:r>
                <a:r>
                  <a:rPr lang="en-US" altLang="zh-CN" sz="1600" dirty="0">
                    <a:solidFill>
                      <a:srgbClr val="000000"/>
                    </a:solidFill>
                    <a:latin typeface="FandolSong-Regular-Identity-H"/>
                    <a:ea typeface="FandolSong-Regular-Identity-H"/>
                  </a:rPr>
                  <a:t>Z\alpha </a:t>
                </a:r>
                <a:r>
                  <a:rPr lang="zh-CN" altLang="en-US" sz="1600" dirty="0">
                    <a:solidFill>
                      <a:srgbClr val="000000"/>
                    </a:solidFill>
                    <a:latin typeface="FandolSong-Regular-Identity-H"/>
                    <a:ea typeface="FandolSong-Regular-Identity-H"/>
                  </a:rPr>
                  <a:t>是</a:t>
                </a:r>
                <a:r>
                  <a:rPr lang="zh-CN" altLang="en-US" sz="1600" dirty="0"/>
                  <a:t>数据点在标准正态分布中，距离均值的标准差 </a:t>
                </a:r>
                <a:r>
                  <a:rPr lang="en-US" altLang="zh-CN" sz="1600" dirty="0"/>
                  <a:t>E</a:t>
                </a:r>
                <a:r>
                  <a:rPr lang="zh-CN" altLang="en-US" sz="1600" dirty="0"/>
                  <a:t>是估计误差</a:t>
                </a:r>
                <a:endParaRPr lang="zh-CN" altLang="en-US" sz="1600" dirty="0">
                  <a:solidFill>
                    <a:srgbClr val="000000"/>
                  </a:solidFill>
                  <a:latin typeface="FandolSong-Regular-Identity-H"/>
                  <a:ea typeface="FandolSong-Regular-Identity-H"/>
                </a:endParaRPr>
              </a:p>
            </p:txBody>
          </p:sp>
        </mc:Choice>
        <mc:Fallback>
          <p:sp>
            <p:nvSpPr>
              <p:cNvPr id="15" name="文本框 14"/>
              <p:cNvSpPr txBox="1">
                <a:spLocks noRot="1" noChangeAspect="1" noMove="1" noResize="1" noEditPoints="1" noAdjustHandles="1" noChangeArrowheads="1" noChangeShapeType="1" noTextEdit="1"/>
              </p:cNvSpPr>
              <p:nvPr/>
            </p:nvSpPr>
            <p:spPr>
              <a:xfrm>
                <a:off x="5086897" y="5463551"/>
                <a:ext cx="5080000" cy="584775"/>
              </a:xfrm>
              <a:prstGeom prst="rect">
                <a:avLst/>
              </a:prstGeom>
              <a:blipFill rotWithShape="1">
                <a:blip r:embed="rId4"/>
                <a:stretch>
                  <a:fillRect l="-11" t="-1631" r="11" b="100"/>
                </a:stretch>
              </a:blipFill>
            </p:spPr>
            <p:txBody>
              <a:bodyPr/>
              <a:lstStyle/>
              <a:p>
                <a:r>
                  <a:rPr lang="zh-CN" altLang="en-US">
                    <a:noFill/>
                  </a:rPr>
                  <a:t> </a:t>
                </a:r>
              </a:p>
            </p:txBody>
          </p:sp>
        </mc:Fallback>
      </mc:AlternateContent>
      <p:graphicFrame>
        <p:nvGraphicFramePr>
          <p:cNvPr id="16" name="对象 15"/>
          <p:cNvGraphicFramePr/>
          <p:nvPr/>
        </p:nvGraphicFramePr>
        <p:xfrm>
          <a:off x="7339647" y="4350141"/>
          <a:ext cx="3557905" cy="1113155"/>
        </p:xfrm>
        <a:graphic>
          <a:graphicData uri="http://schemas.openxmlformats.org/presentationml/2006/ole">
            <mc:AlternateContent xmlns:mc="http://schemas.openxmlformats.org/markup-compatibility/2006">
              <mc:Choice xmlns:v="urn:schemas-microsoft-com:vml" Requires="v">
                <p:oleObj spid="_x0000_s20486" name="" r:id="rId5" imgW="1397000" imgH="545465" progId="Equation.DSMT4">
                  <p:embed/>
                </p:oleObj>
              </mc:Choice>
              <mc:Fallback>
                <p:oleObj name="" r:id="rId5" imgW="1397000" imgH="545465" progId="Equation.DSMT4">
                  <p:embed/>
                  <p:pic>
                    <p:nvPicPr>
                      <p:cNvPr id="0" name="图片 10"/>
                      <p:cNvPicPr/>
                      <p:nvPr/>
                    </p:nvPicPr>
                    <p:blipFill>
                      <a:blip r:embed="rId6"/>
                      <a:stretch>
                        <a:fillRect/>
                      </a:stretch>
                    </p:blipFill>
                    <p:spPr>
                      <a:xfrm>
                        <a:off x="7339647" y="4350141"/>
                        <a:ext cx="3557905" cy="1113155"/>
                      </a:xfrm>
                      <a:prstGeom prst="rect">
                        <a:avLst/>
                      </a:prstGeom>
                    </p:spPr>
                  </p:pic>
                </p:oleObj>
              </mc:Fallback>
            </mc:AlternateContent>
          </a:graphicData>
        </a:graphic>
      </p:graphicFrame>
      <p:sp>
        <p:nvSpPr>
          <p:cNvPr id="17" name="文本框 16"/>
          <p:cNvSpPr txBox="1"/>
          <p:nvPr/>
        </p:nvSpPr>
        <p:spPr>
          <a:xfrm>
            <a:off x="76835" y="2293620"/>
            <a:ext cx="8969375" cy="1476375"/>
          </a:xfrm>
          <a:prstGeom prst="rect">
            <a:avLst/>
          </a:prstGeom>
          <a:noFill/>
        </p:spPr>
        <p:txBody>
          <a:bodyPr wrap="square" rtlCol="0">
            <a:spAutoFit/>
          </a:bodyPr>
          <a:p>
            <a:r>
              <a:rPr lang="zh-CN" altLang="en-US" dirty="0"/>
              <a:t>考虑到企业实际生产大量的零配件，批量数和抽样数都</a:t>
            </a:r>
            <a:r>
              <a:rPr lang="zh-CN" altLang="en-US" dirty="0"/>
              <a:t>足够大</a:t>
            </a:r>
            <a:endParaRPr lang="zh-CN" altLang="en-US" dirty="0"/>
          </a:p>
          <a:p>
            <a:r>
              <a:rPr lang="zh-CN" altLang="en-US" dirty="0"/>
              <a:t>因此采用正态分布假设</a:t>
            </a:r>
            <a:endParaRPr lang="zh-CN" altLang="en-US" dirty="0"/>
          </a:p>
          <a:p>
            <a:endParaRPr lang="en-US" altLang="zh-CN" dirty="0"/>
          </a:p>
          <a:p>
            <a:r>
              <a:rPr lang="zh-CN" altLang="en-US" dirty="0"/>
              <a:t>信度 </a:t>
            </a:r>
            <a:r>
              <a:rPr lang="en-US" altLang="zh-CN" dirty="0"/>
              <a:t>\arrow</a:t>
            </a:r>
            <a:r>
              <a:rPr lang="zh-CN" altLang="en-US" dirty="0"/>
              <a:t>估计误差，置信区间   </a:t>
            </a:r>
            <a:r>
              <a:rPr lang="en-US" altLang="zh-CN" dirty="0"/>
              <a:t>(</a:t>
            </a:r>
            <a:r>
              <a:rPr lang="zh-CN" altLang="en-US" dirty="0"/>
              <a:t>中间加箭头</a:t>
            </a:r>
            <a:r>
              <a:rPr lang="en-US" altLang="zh-CN" dirty="0"/>
              <a:t>)</a:t>
            </a:r>
            <a:r>
              <a:rPr lang="zh-CN" altLang="en-US" dirty="0"/>
              <a:t>                  </a:t>
            </a:r>
            <a:endParaRPr lang="zh-CN" altLang="en-US" dirty="0"/>
          </a:p>
          <a:p>
            <a:r>
              <a:rPr lang="zh-CN" altLang="en-US" dirty="0"/>
              <a:t>超过拒收，不超过接收  </a:t>
            </a:r>
            <a:r>
              <a:rPr lang="en-US" altLang="zh-CN" dirty="0"/>
              <a:t>\arrow</a:t>
            </a:r>
            <a:r>
              <a:rPr lang="zh-CN" altLang="en-US" dirty="0"/>
              <a:t>单尾检验</a:t>
            </a:r>
            <a:r>
              <a:rPr lang="en-US" altLang="zh-CN" dirty="0"/>
              <a:t>(</a:t>
            </a:r>
            <a:r>
              <a:rPr lang="zh-CN" altLang="en-US" dirty="0"/>
              <a:t>中间加箭头</a:t>
            </a:r>
            <a:r>
              <a:rPr lang="en-US" altLang="zh-CN" dirty="0"/>
              <a:t>)</a:t>
            </a:r>
            <a:r>
              <a:rPr lang="zh-CN" altLang="en-US" dirty="0"/>
              <a:t> </a:t>
            </a:r>
            <a:endParaRPr lang="zh-CN" altLang="en-US" dirty="0"/>
          </a:p>
        </p:txBody>
      </p:sp>
      <p:sp>
        <p:nvSpPr>
          <p:cNvPr id="18" name="文本占位符 5"/>
          <p:cNvSpPr txBox="1"/>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问题分析</a:t>
            </a:r>
            <a:endParaRPr lang="zh-CN" altLang="en-US" sz="24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127760" y="1722120"/>
            <a:ext cx="10318750" cy="1476375"/>
          </a:xfrm>
          <a:prstGeom prst="rect">
            <a:avLst/>
          </a:prstGeom>
          <a:noFill/>
          <a:extLst>
            <a:ext uri="{909E8E84-426E-40DD-AFC4-6F175D3DCCD1}">
              <a14:hiddenFill xmlns:a14="http://schemas.microsoft.com/office/drawing/2010/main">
                <a:solidFill>
                  <a:schemeClr val="bg1"/>
                </a:solidFill>
              </a14:hiddenFill>
            </a:ext>
          </a:extLst>
        </p:spPr>
        <p:txBody>
          <a:bodyPr wrap="square">
            <a:spAutoFit/>
          </a:bodyPr>
          <a:p>
            <a:pPr>
              <a:lnSpc>
                <a:spcPct val="150000"/>
              </a:lnSpc>
            </a:pPr>
            <a:r>
              <a:rPr lang="zh-CN" altLang="en-US" sz="2000" dirty="0">
                <a:solidFill>
                  <a:schemeClr val="tx1"/>
                </a:solidFill>
                <a:latin typeface="Times New Roman" panose="02020603050405020304"/>
                <a:ea typeface="Times New Roman" panose="02020603050405020304"/>
              </a:rPr>
              <a:t>在</a:t>
            </a:r>
            <a:r>
              <a:rPr lang="en-US" altLang="zh-CN" sz="2000" dirty="0" err="1">
                <a:solidFill>
                  <a:schemeClr val="tx1"/>
                </a:solidFill>
                <a:latin typeface="Times New Roman" panose="02020603050405020304"/>
                <a:ea typeface="Times New Roman" panose="02020603050405020304"/>
              </a:rPr>
              <a:t>标称值为</a:t>
            </a:r>
            <a:r>
              <a:rPr lang="en-US" altLang="zh-CN" sz="2000" dirty="0">
                <a:solidFill>
                  <a:schemeClr val="tx1"/>
                </a:solidFill>
                <a:latin typeface="Times New Roman" panose="02020603050405020304"/>
                <a:ea typeface="Times New Roman" panose="02020603050405020304"/>
              </a:rPr>
              <a:t> 10%</a:t>
            </a:r>
            <a:r>
              <a:rPr lang="zh-CN" altLang="en-US" sz="2000" dirty="0">
                <a:solidFill>
                  <a:schemeClr val="tx1"/>
                </a:solidFill>
                <a:latin typeface="Times New Roman" panose="02020603050405020304"/>
                <a:ea typeface="Times New Roman" panose="02020603050405020304"/>
              </a:rPr>
              <a:t>的情况下</a:t>
            </a:r>
            <a:r>
              <a:rPr lang="en-US" altLang="zh-CN" sz="2000" dirty="0">
                <a:solidFill>
                  <a:schemeClr val="tx1"/>
                </a:solidFill>
                <a:latin typeface="Times New Roman" panose="02020603050405020304"/>
                <a:ea typeface="Times New Roman" panose="02020603050405020304"/>
              </a:rPr>
              <a:t>，</a:t>
            </a:r>
            <a:r>
              <a:rPr lang="en-US" altLang="zh-CN" sz="2000" dirty="0" err="1">
                <a:solidFill>
                  <a:schemeClr val="tx1"/>
                </a:solidFill>
                <a:latin typeface="Times New Roman" panose="02020603050405020304"/>
                <a:ea typeface="Times New Roman" panose="02020603050405020304"/>
              </a:rPr>
              <a:t>根据抽样检测方案，针对以下两种情形，分别给出具体结果</a:t>
            </a:r>
            <a:r>
              <a:rPr lang="en-US" altLang="zh-CN" sz="2000" dirty="0">
                <a:solidFill>
                  <a:schemeClr val="tx1"/>
                </a:solidFill>
                <a:latin typeface="Times New Roman" panose="02020603050405020304"/>
                <a:ea typeface="Times New Roman" panose="02020603050405020304"/>
              </a:rPr>
              <a:t>：</a:t>
            </a:r>
            <a:endParaRPr lang="en-US" altLang="zh-CN" sz="2000" dirty="0">
              <a:solidFill>
                <a:schemeClr val="tx1"/>
              </a:solidFill>
              <a:latin typeface="Times New Roman" panose="02020603050405020304"/>
              <a:ea typeface="Times New Roman" panose="02020603050405020304"/>
            </a:endParaRPr>
          </a:p>
          <a:p>
            <a:pPr>
              <a:lnSpc>
                <a:spcPct val="150000"/>
              </a:lnSpc>
            </a:pPr>
            <a:r>
              <a:rPr lang="en-US" altLang="zh-CN" sz="2000" dirty="0">
                <a:solidFill>
                  <a:schemeClr val="tx1"/>
                </a:solidFill>
                <a:latin typeface="Times New Roman" panose="02020603050405020304"/>
                <a:ea typeface="Times New Roman" panose="02020603050405020304"/>
              </a:rPr>
              <a:t>  (1) </a:t>
            </a:r>
            <a:r>
              <a:rPr lang="zh-CN" altLang="en-US" sz="2000" dirty="0">
                <a:solidFill>
                  <a:schemeClr val="tx1"/>
                </a:solidFill>
                <a:latin typeface="瀹嬩綋"/>
                <a:ea typeface="瀹嬩綋"/>
              </a:rPr>
              <a:t>在 </a:t>
            </a:r>
            <a:r>
              <a:rPr lang="en-US" altLang="zh-CN" sz="2000" dirty="0">
                <a:solidFill>
                  <a:schemeClr val="tx1"/>
                </a:solidFill>
                <a:latin typeface="Times New Roman" panose="02020603050405020304"/>
                <a:ea typeface="Times New Roman" panose="02020603050405020304"/>
              </a:rPr>
              <a:t>95%</a:t>
            </a:r>
            <a:r>
              <a:rPr lang="zh-CN" altLang="en-US" sz="2000" dirty="0">
                <a:solidFill>
                  <a:schemeClr val="tx1"/>
                </a:solidFill>
                <a:latin typeface="瀹嬩綋"/>
                <a:ea typeface="瀹嬩綋"/>
              </a:rPr>
              <a:t>的信度下认定零配件次品率</a:t>
            </a:r>
            <a:r>
              <a:rPr lang="zh-CN" altLang="en-US" sz="2000" b="1" dirty="0">
                <a:solidFill>
                  <a:schemeClr val="tx1"/>
                </a:solidFill>
                <a:latin typeface="瀹嬩綋"/>
                <a:ea typeface="瀹嬩綋"/>
              </a:rPr>
              <a:t>超过</a:t>
            </a:r>
            <a:r>
              <a:rPr lang="zh-CN" altLang="en-US" sz="2000" dirty="0">
                <a:solidFill>
                  <a:schemeClr val="tx1"/>
                </a:solidFill>
                <a:latin typeface="瀹嬩綋"/>
                <a:ea typeface="瀹嬩綋"/>
              </a:rPr>
              <a:t>标称值，则</a:t>
            </a:r>
            <a:r>
              <a:rPr lang="zh-CN" altLang="en-US" sz="2000" b="1" dirty="0">
                <a:solidFill>
                  <a:schemeClr val="tx1"/>
                </a:solidFill>
                <a:latin typeface="瀹嬩綋"/>
                <a:ea typeface="瀹嬩綋"/>
              </a:rPr>
              <a:t>拒收</a:t>
            </a:r>
            <a:r>
              <a:rPr lang="zh-CN" altLang="en-US" sz="2000" dirty="0">
                <a:solidFill>
                  <a:schemeClr val="tx1"/>
                </a:solidFill>
                <a:latin typeface="瀹嬩綋"/>
                <a:ea typeface="瀹嬩綋"/>
              </a:rPr>
              <a:t>这批零配件； </a:t>
            </a:r>
            <a:endParaRPr lang="zh-CN" altLang="en-US" sz="2000" dirty="0">
              <a:solidFill>
                <a:schemeClr val="tx1"/>
              </a:solidFill>
              <a:latin typeface="瀹嬩綋"/>
              <a:ea typeface="瀹嬩綋"/>
            </a:endParaRPr>
          </a:p>
          <a:p>
            <a:pPr>
              <a:lnSpc>
                <a:spcPct val="150000"/>
              </a:lnSpc>
            </a:pPr>
            <a:r>
              <a:rPr lang="en-US" altLang="zh-CN" sz="2000" dirty="0">
                <a:solidFill>
                  <a:schemeClr val="tx1"/>
                </a:solidFill>
                <a:latin typeface="Times New Roman" panose="02020603050405020304"/>
                <a:ea typeface="Times New Roman" panose="02020603050405020304"/>
              </a:rPr>
              <a:t>  (2) </a:t>
            </a:r>
            <a:r>
              <a:rPr lang="zh-CN" altLang="en-US" sz="2000" dirty="0">
                <a:solidFill>
                  <a:schemeClr val="tx1"/>
                </a:solidFill>
                <a:latin typeface="瀹嬩綋"/>
                <a:ea typeface="瀹嬩綋"/>
              </a:rPr>
              <a:t>在 </a:t>
            </a:r>
            <a:r>
              <a:rPr lang="en-US" altLang="zh-CN" sz="2000" dirty="0">
                <a:solidFill>
                  <a:schemeClr val="tx1"/>
                </a:solidFill>
                <a:latin typeface="Times New Roman" panose="02020603050405020304"/>
                <a:ea typeface="Times New Roman" panose="02020603050405020304"/>
              </a:rPr>
              <a:t>90%</a:t>
            </a:r>
            <a:r>
              <a:rPr lang="zh-CN" altLang="en-US" sz="2000" dirty="0">
                <a:solidFill>
                  <a:schemeClr val="tx1"/>
                </a:solidFill>
                <a:latin typeface="瀹嬩綋"/>
                <a:ea typeface="瀹嬩綋"/>
              </a:rPr>
              <a:t>的信度下认定零配件次品率</a:t>
            </a:r>
            <a:r>
              <a:rPr lang="zh-CN" altLang="en-US" sz="2000" b="1" dirty="0">
                <a:solidFill>
                  <a:schemeClr val="tx1"/>
                </a:solidFill>
                <a:latin typeface="瀹嬩綋"/>
                <a:ea typeface="瀹嬩綋"/>
              </a:rPr>
              <a:t>不超过</a:t>
            </a:r>
            <a:r>
              <a:rPr lang="zh-CN" altLang="en-US" sz="2000" dirty="0">
                <a:solidFill>
                  <a:schemeClr val="tx1"/>
                </a:solidFill>
                <a:latin typeface="瀹嬩綋"/>
                <a:ea typeface="瀹嬩綋"/>
              </a:rPr>
              <a:t>标称值，则</a:t>
            </a:r>
            <a:r>
              <a:rPr lang="zh-CN" altLang="en-US" sz="2000" b="1" dirty="0">
                <a:solidFill>
                  <a:schemeClr val="tx1"/>
                </a:solidFill>
                <a:latin typeface="瀹嬩綋"/>
                <a:ea typeface="瀹嬩綋"/>
              </a:rPr>
              <a:t>接收</a:t>
            </a:r>
            <a:r>
              <a:rPr lang="zh-CN" altLang="en-US" sz="2000" dirty="0">
                <a:solidFill>
                  <a:schemeClr val="tx1"/>
                </a:solidFill>
                <a:latin typeface="瀹嬩綋"/>
                <a:ea typeface="瀹嬩綋"/>
              </a:rPr>
              <a:t>这批零配件。 </a:t>
            </a:r>
            <a:endParaRPr lang="zh-CN" altLang="en-US" sz="2000" dirty="0">
              <a:solidFill>
                <a:schemeClr val="tx1"/>
              </a:solidFill>
              <a:latin typeface="瀹嬩綋"/>
              <a:ea typeface="瀹嬩綋"/>
            </a:endParaRPr>
          </a:p>
        </p:txBody>
      </p:sp>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1——</a:t>
              </a:r>
              <a:r>
                <a:rPr kumimoji="0" lang="zh-CN" altLang="en-US" sz="3200" b="1" i="0" u="none" strike="noStrike" kern="1200" cap="none" spc="0" normalizeH="0" baseline="0" noProof="0" dirty="0">
                  <a:ln>
                    <a:noFill/>
                  </a:ln>
                  <a:solidFill>
                    <a:srgbClr val="03617A"/>
                  </a:solidFill>
                  <a:effectLst/>
                  <a:uLnTx/>
                  <a:uFillTx/>
                </a:rPr>
                <a:t>模型分析</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2546897" y="5498476"/>
                <a:ext cx="5080000" cy="829945"/>
              </a:xfrm>
              <a:prstGeom prst="rect">
                <a:avLst/>
              </a:prstGeom>
            </p:spPr>
            <p:txBody>
              <a:bodyPr>
                <a:spAutoFit/>
              </a:bodyPr>
              <a:p>
                <a:r>
                  <a:rPr lang="zh-CN" altLang="en-US" sz="1600" dirty="0">
                    <a:solidFill>
                      <a:srgbClr val="000000"/>
                    </a:solidFill>
                    <a:latin typeface="Cambria Math" panose="02040503050406030204" charset="0"/>
                    <a:ea typeface="宋体" panose="02010600030101010101" pitchFamily="2" charset="-122"/>
                    <a:cs typeface="Cambria Math" panose="02040503050406030204" charset="0"/>
                  </a:rPr>
                  <a:t>理论次品率</a:t>
                </a:r>
                <a14:m>
                  <m:oMath xmlns:m="http://schemas.openxmlformats.org/officeDocument/2006/math">
                    <m:r>
                      <a:rPr lang="en-US" altLang="zh-CN" sz="1600">
                        <a:solidFill>
                          <a:srgbClr val="000000"/>
                        </a:solidFill>
                        <a:latin typeface="Cambria Math" panose="02040503050406030204" charset="0"/>
                        <a:ea typeface="MS Mincho" charset="0"/>
                        <a:cs typeface="Cambria Math" panose="02040503050406030204" charset="0"/>
                      </a:rPr>
                      <m:t> </m:t>
                    </m:r>
                    <m:r>
                      <a:rPr lang="en-US" altLang="zh-CN" sz="1600" i="1">
                        <a:solidFill>
                          <a:srgbClr val="000000"/>
                        </a:solidFill>
                        <a:latin typeface="Cambria Math" panose="02040503050406030204" charset="0"/>
                        <a:ea typeface="宋体" panose="02010600030101010101" pitchFamily="2" charset="-122"/>
                        <a:cs typeface="Cambria Math" panose="02040503050406030204" charset="0"/>
                      </a:rPr>
                      <m:t>𝑝</m:t>
                    </m:r>
                    <m:r>
                      <a:rPr lang="en-US" altLang="zh-CN" sz="1600" i="1">
                        <a:solidFill>
                          <a:srgbClr val="000000"/>
                        </a:solidFill>
                        <a:latin typeface="Cambria Math" panose="02040503050406030204" charset="0"/>
                        <a:ea typeface="MS Mincho" charset="0"/>
                        <a:cs typeface="Cambria Math" panose="02040503050406030204" charset="0"/>
                      </a:rPr>
                      <m:t>  </m:t>
                    </m:r>
                  </m:oMath>
                </a14:m>
                <a:r>
                  <a:rPr lang="en-US" altLang="zh-CN" sz="1600" dirty="0">
                    <a:solidFill>
                      <a:srgbClr val="000000"/>
                    </a:solidFill>
                    <a:latin typeface="Cambria Math" panose="02040503050406030204" charset="0"/>
                    <a:ea typeface="宋体" panose="02010600030101010101" pitchFamily="2" charset="-122"/>
                    <a:cs typeface="Cambria Math" panose="02040503050406030204" charset="0"/>
                  </a:rPr>
                  <a:t>= </a:t>
                </a:r>
                <a:r>
                  <a:rPr lang="zh-CN" altLang="en-US" sz="1600" dirty="0">
                    <a:solidFill>
                      <a:srgbClr val="000000"/>
                    </a:solidFill>
                    <a:latin typeface="Cambria Math" panose="02040503050406030204" charset="0"/>
                    <a:ea typeface="宋体" panose="02010600030101010101" pitchFamily="2" charset="-122"/>
                    <a:cs typeface="Cambria Math" panose="02040503050406030204" charset="0"/>
                  </a:rPr>
                  <a:t>供应商标称值  </a:t>
                </a:r>
                <a:endParaRPr lang="zh-CN" altLang="en-US" sz="1600" dirty="0">
                  <a:solidFill>
                    <a:srgbClr val="000000"/>
                  </a:solidFill>
                  <a:latin typeface="Cambria Math" panose="02040503050406030204" charset="0"/>
                  <a:ea typeface="宋体" panose="02010600030101010101" pitchFamily="2" charset="-122"/>
                  <a:cs typeface="Cambria Math" panose="02040503050406030204" charset="0"/>
                </a:endParaRPr>
              </a:p>
              <a:p>
                <a:r>
                  <a:rPr lang="zh-CN" altLang="en-US" sz="1600" dirty="0">
                    <a:solidFill>
                      <a:srgbClr val="000000"/>
                    </a:solidFill>
                    <a:latin typeface="Cambria Math" panose="02040503050406030204" charset="0"/>
                    <a:ea typeface="宋体" panose="02010600030101010101" pitchFamily="2" charset="-122"/>
                    <a:cs typeface="Cambria Math" panose="02040503050406030204" charset="0"/>
                  </a:rPr>
                  <a:t> </a:t>
                </a:r>
                <a:r>
                  <a:rPr lang="en-US" altLang="zh-CN" sz="1600" dirty="0">
                    <a:solidFill>
                      <a:srgbClr val="000000"/>
                    </a:solidFill>
                    <a:latin typeface="Cambria Math" panose="02040503050406030204" charset="0"/>
                    <a:ea typeface="宋体" panose="02010600030101010101" pitchFamily="2" charset="-122"/>
                    <a:cs typeface="Cambria Math" panose="02040503050406030204" charset="0"/>
                  </a:rPr>
                  <a:t>Z\α </a:t>
                </a:r>
                <a:r>
                  <a:rPr lang="zh-CN" altLang="en-US" sz="1600" dirty="0">
                    <a:solidFill>
                      <a:srgbClr val="000000"/>
                    </a:solidFill>
                    <a:latin typeface="Cambria Math" panose="02040503050406030204" charset="0"/>
                    <a:ea typeface="宋体" panose="02010600030101010101" pitchFamily="2" charset="-122"/>
                    <a:cs typeface="Cambria Math" panose="02040503050406030204" charset="0"/>
                  </a:rPr>
                  <a:t>是</a:t>
                </a:r>
                <a:r>
                  <a:rPr lang="zh-CN" altLang="en-US" sz="1600" dirty="0">
                    <a:latin typeface="Cambria Math" panose="02040503050406030204" charset="0"/>
                    <a:ea typeface="宋体" panose="02010600030101010101" pitchFamily="2" charset="-122"/>
                    <a:cs typeface="Cambria Math" panose="02040503050406030204" charset="0"/>
                  </a:rPr>
                  <a:t>数据点在标准正态分布中，距离均值的标准差 </a:t>
                </a:r>
                <a:endParaRPr lang="zh-CN" altLang="en-US" sz="1600" dirty="0">
                  <a:latin typeface="Cambria Math" panose="02040503050406030204" charset="0"/>
                  <a:ea typeface="宋体" panose="02010600030101010101" pitchFamily="2" charset="-122"/>
                  <a:cs typeface="Cambria Math" panose="02040503050406030204" charset="0"/>
                </a:endParaRPr>
              </a:p>
              <a:p>
                <a:r>
                  <a:rPr lang="en-US" altLang="zh-CN" sz="1600" dirty="0">
                    <a:latin typeface="Cambria Math" panose="02040503050406030204" charset="0"/>
                    <a:ea typeface="宋体" panose="02010600030101010101" pitchFamily="2" charset="-122"/>
                    <a:cs typeface="Cambria Math" panose="02040503050406030204" charset="0"/>
                  </a:rPr>
                  <a:t> </a:t>
                </a:r>
                <a:r>
                  <a:rPr lang="en-US" altLang="zh-CN" sz="1600" dirty="0">
                    <a:latin typeface="Cambria Math" panose="02040503050406030204" charset="0"/>
                    <a:ea typeface="宋体" panose="02010600030101010101" pitchFamily="2" charset="-122"/>
                    <a:cs typeface="Cambria Math" panose="02040503050406030204" charset="0"/>
                    <a:sym typeface="+mn-ea"/>
                  </a:rPr>
                  <a:t>   </a:t>
                </a:r>
                <a:r>
                  <a:rPr lang="en-US" altLang="zh-CN" sz="1600" dirty="0">
                    <a:latin typeface="Cambria Math" panose="02040503050406030204" charset="0"/>
                    <a:ea typeface="宋体" panose="02010600030101010101" pitchFamily="2" charset="-122"/>
                    <a:cs typeface="Cambria Math" panose="02040503050406030204" charset="0"/>
                  </a:rPr>
                  <a:t>E   </a:t>
                </a:r>
                <a:r>
                  <a:rPr lang="zh-CN" altLang="en-US" sz="1600" dirty="0">
                    <a:latin typeface="Cambria Math" panose="02040503050406030204" charset="0"/>
                    <a:ea typeface="宋体" panose="02010600030101010101" pitchFamily="2" charset="-122"/>
                    <a:cs typeface="Cambria Math" panose="02040503050406030204" charset="0"/>
                  </a:rPr>
                  <a:t>是估计误差</a:t>
                </a:r>
                <a:endParaRPr lang="zh-CN" altLang="en-US" sz="1600" dirty="0">
                  <a:solidFill>
                    <a:srgbClr val="000000"/>
                  </a:solidFill>
                  <a:latin typeface="Cambria Math" panose="02040503050406030204" charset="0"/>
                  <a:ea typeface="宋体" panose="02010600030101010101" pitchFamily="2" charset="-122"/>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2546897" y="5498476"/>
                <a:ext cx="5080000" cy="829945"/>
              </a:xfrm>
              <a:prstGeom prst="rect">
                <a:avLst/>
              </a:prstGeom>
              <a:blipFill rotWithShape="1">
                <a:blip r:embed="rId4"/>
                <a:stretch>
                  <a:fillRect l="-11" t="-1" r="11" b="1"/>
                </a:stretch>
              </a:blipFill>
            </p:spPr>
            <p:txBody>
              <a:bodyPr/>
              <a:lstStyle/>
              <a:p>
                <a:r>
                  <a:rPr lang="zh-CN" altLang="en-US">
                    <a:noFill/>
                  </a:rPr>
                  <a:t> </a:t>
                </a:r>
              </a:p>
            </p:txBody>
          </p:sp>
        </mc:Fallback>
      </mc:AlternateContent>
      <p:graphicFrame>
        <p:nvGraphicFramePr>
          <p:cNvPr id="16" name="对象 15"/>
          <p:cNvGraphicFramePr/>
          <p:nvPr/>
        </p:nvGraphicFramePr>
        <p:xfrm>
          <a:off x="2910522" y="4139321"/>
          <a:ext cx="3557905" cy="1113155"/>
        </p:xfrm>
        <a:graphic>
          <a:graphicData uri="http://schemas.openxmlformats.org/presentationml/2006/ole">
            <mc:AlternateContent xmlns:mc="http://schemas.openxmlformats.org/markup-compatibility/2006">
              <mc:Choice xmlns:v="urn:schemas-microsoft-com:vml" Requires="v">
                <p:oleObj spid="_x0000_s20486" name="" r:id="rId5" imgW="1397000" imgH="545465" progId="Equation.DSMT4">
                  <p:embed/>
                </p:oleObj>
              </mc:Choice>
              <mc:Fallback>
                <p:oleObj name="" r:id="rId5" imgW="1397000" imgH="545465" progId="Equation.DSMT4">
                  <p:embed/>
                  <p:pic>
                    <p:nvPicPr>
                      <p:cNvPr id="0" name="图片 10"/>
                      <p:cNvPicPr/>
                      <p:nvPr/>
                    </p:nvPicPr>
                    <p:blipFill>
                      <a:blip r:embed="rId6"/>
                      <a:stretch>
                        <a:fillRect/>
                      </a:stretch>
                    </p:blipFill>
                    <p:spPr>
                      <a:xfrm>
                        <a:off x="2910522" y="4139321"/>
                        <a:ext cx="3557905" cy="1113155"/>
                      </a:xfrm>
                      <a:prstGeom prst="rect">
                        <a:avLst/>
                      </a:prstGeom>
                    </p:spPr>
                  </p:pic>
                </p:oleObj>
              </mc:Fallback>
            </mc:AlternateContent>
          </a:graphicData>
        </a:graphic>
      </p:graphicFrame>
      <p:sp>
        <p:nvSpPr>
          <p:cNvPr id="18" name="文本占位符 5"/>
          <p:cNvSpPr txBox="1"/>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问题分析</a:t>
            </a:r>
            <a:endParaRPr lang="zh-CN" altLang="en-US" sz="2400" dirty="0">
              <a:solidFill>
                <a:schemeClr val="bg1"/>
              </a:solidFill>
            </a:endParaRPr>
          </a:p>
        </p:txBody>
      </p:sp>
      <p:sp>
        <p:nvSpPr>
          <p:cNvPr id="17" name="文本框 16"/>
          <p:cNvSpPr txBox="1"/>
          <p:nvPr/>
        </p:nvSpPr>
        <p:spPr>
          <a:xfrm>
            <a:off x="2125345" y="1864995"/>
            <a:ext cx="6617335" cy="922020"/>
          </a:xfrm>
          <a:prstGeom prst="rect">
            <a:avLst/>
          </a:prstGeom>
          <a:noFill/>
        </p:spPr>
        <p:txBody>
          <a:bodyPr wrap="square" rtlCol="0">
            <a:spAutoFit/>
          </a:bodyPr>
          <a:p>
            <a:r>
              <a:rPr lang="zh-CN" altLang="en-US" dirty="0"/>
              <a:t>考虑到企业实际生产大量的零配件，批量数和抽样数都</a:t>
            </a:r>
            <a:r>
              <a:rPr lang="zh-CN" altLang="en-US" dirty="0"/>
              <a:t>足够大</a:t>
            </a:r>
            <a:endParaRPr lang="zh-CN" altLang="en-US" dirty="0"/>
          </a:p>
          <a:p>
            <a:pPr>
              <a:lnSpc>
                <a:spcPct val="150000"/>
              </a:lnSpc>
            </a:pPr>
            <a:r>
              <a:rPr lang="zh-CN" altLang="en-US" dirty="0"/>
              <a:t>因此采用</a:t>
            </a:r>
            <a:r>
              <a:rPr lang="zh-CN" altLang="en-US" sz="2400" b="1" dirty="0"/>
              <a:t>正态分布</a:t>
            </a:r>
            <a:r>
              <a:rPr lang="zh-CN" altLang="en-US" dirty="0"/>
              <a:t>假设</a:t>
            </a:r>
            <a:endParaRPr lang="zh-CN" altLang="en-US" dirty="0"/>
          </a:p>
        </p:txBody>
      </p:sp>
      <p:grpSp>
        <p:nvGrpSpPr>
          <p:cNvPr id="20" name="组合 19"/>
          <p:cNvGrpSpPr/>
          <p:nvPr/>
        </p:nvGrpSpPr>
        <p:grpSpPr>
          <a:xfrm>
            <a:off x="2719070" y="2952115"/>
            <a:ext cx="5433695" cy="976630"/>
            <a:chOff x="2778" y="3959"/>
            <a:chExt cx="8557" cy="1538"/>
          </a:xfrm>
        </p:grpSpPr>
        <p:sp>
          <p:nvSpPr>
            <p:cNvPr id="8" name="文本框 7"/>
            <p:cNvSpPr txBox="1"/>
            <p:nvPr/>
          </p:nvSpPr>
          <p:spPr>
            <a:xfrm>
              <a:off x="2778" y="3959"/>
              <a:ext cx="1575" cy="580"/>
            </a:xfrm>
            <a:prstGeom prst="rect">
              <a:avLst/>
            </a:prstGeom>
            <a:noFill/>
          </p:spPr>
          <p:txBody>
            <a:bodyPr wrap="square" rtlCol="0" anchor="t">
              <a:spAutoFit/>
            </a:bodyPr>
            <a:p>
              <a:r>
                <a:rPr lang="zh-CN" altLang="en-US" dirty="0">
                  <a:sym typeface="+mn-ea"/>
                </a:rPr>
                <a:t>信度</a:t>
              </a:r>
              <a:endParaRPr lang="zh-CN" altLang="en-US" dirty="0">
                <a:sym typeface="+mn-ea"/>
              </a:endParaRPr>
            </a:p>
          </p:txBody>
        </p:sp>
        <p:sp>
          <p:nvSpPr>
            <p:cNvPr id="10" name="文本框 9"/>
            <p:cNvSpPr txBox="1"/>
            <p:nvPr/>
          </p:nvSpPr>
          <p:spPr>
            <a:xfrm>
              <a:off x="7211" y="3959"/>
              <a:ext cx="4125" cy="580"/>
            </a:xfrm>
            <a:prstGeom prst="rect">
              <a:avLst/>
            </a:prstGeom>
            <a:noFill/>
          </p:spPr>
          <p:txBody>
            <a:bodyPr wrap="square" rtlCol="0" anchor="t">
              <a:spAutoFit/>
            </a:bodyPr>
            <a:p>
              <a:r>
                <a:rPr lang="zh-CN" altLang="en-US" dirty="0">
                  <a:sym typeface="+mn-ea"/>
                </a:rPr>
                <a:t>估计误差，置信区间</a:t>
              </a:r>
              <a:endParaRPr lang="zh-CN" altLang="en-US" dirty="0">
                <a:sym typeface="+mn-ea"/>
              </a:endParaRPr>
            </a:p>
          </p:txBody>
        </p:sp>
        <p:sp>
          <p:nvSpPr>
            <p:cNvPr id="11" name="文本框 10"/>
            <p:cNvSpPr txBox="1"/>
            <p:nvPr/>
          </p:nvSpPr>
          <p:spPr>
            <a:xfrm>
              <a:off x="2778" y="4917"/>
              <a:ext cx="3961" cy="580"/>
            </a:xfrm>
            <a:prstGeom prst="rect">
              <a:avLst/>
            </a:prstGeom>
            <a:noFill/>
          </p:spPr>
          <p:txBody>
            <a:bodyPr wrap="square" rtlCol="0" anchor="t">
              <a:spAutoFit/>
            </a:bodyPr>
            <a:p>
              <a:r>
                <a:rPr lang="zh-CN" altLang="en-US" dirty="0">
                  <a:sym typeface="+mn-ea"/>
                </a:rPr>
                <a:t>超过拒收，不超过接收</a:t>
              </a:r>
              <a:endParaRPr lang="zh-CN" altLang="en-US" dirty="0">
                <a:sym typeface="+mn-ea"/>
              </a:endParaRPr>
            </a:p>
          </p:txBody>
        </p:sp>
        <p:sp>
          <p:nvSpPr>
            <p:cNvPr id="19" name="文本框 18"/>
            <p:cNvSpPr txBox="1"/>
            <p:nvPr/>
          </p:nvSpPr>
          <p:spPr>
            <a:xfrm>
              <a:off x="7211" y="4917"/>
              <a:ext cx="1981" cy="580"/>
            </a:xfrm>
            <a:prstGeom prst="rect">
              <a:avLst/>
            </a:prstGeom>
            <a:noFill/>
          </p:spPr>
          <p:txBody>
            <a:bodyPr wrap="square" rtlCol="0" anchor="t">
              <a:spAutoFit/>
            </a:bodyPr>
            <a:p>
              <a:r>
                <a:rPr lang="zh-CN" altLang="en-US" dirty="0">
                  <a:sym typeface="+mn-ea"/>
                </a:rPr>
                <a:t>单尾检验</a:t>
              </a:r>
              <a:endParaRPr lang="zh-CN" altLang="en-US" dirty="0">
                <a:sym typeface="+mn-ea"/>
              </a:endParaRPr>
            </a:p>
          </p:txBody>
        </p:sp>
      </p:grpSp>
      <p:sp>
        <p:nvSpPr>
          <p:cNvPr id="21" name="右箭头 20"/>
          <p:cNvSpPr/>
          <p:nvPr/>
        </p:nvSpPr>
        <p:spPr>
          <a:xfrm>
            <a:off x="3478530" y="3100070"/>
            <a:ext cx="2000250" cy="104775"/>
          </a:xfrm>
          <a:prstGeom prst="rightArrow">
            <a:avLst/>
          </a:prstGeom>
          <a:solidFill>
            <a:srgbClr val="327F93"/>
          </a:solidFill>
          <a:ln>
            <a:solidFill>
              <a:srgbClr val="03617A"/>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右箭头 22"/>
          <p:cNvSpPr/>
          <p:nvPr/>
        </p:nvSpPr>
        <p:spPr>
          <a:xfrm>
            <a:off x="5190490" y="3691890"/>
            <a:ext cx="288000" cy="104775"/>
          </a:xfrm>
          <a:prstGeom prst="rightArrow">
            <a:avLst/>
          </a:prstGeom>
          <a:solidFill>
            <a:srgbClr val="327F93"/>
          </a:solidFill>
          <a:ln>
            <a:solidFill>
              <a:srgbClr val="03617A"/>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2" nodeType="clickEffect">
                                  <p:stCondLst>
                                    <p:cond delay="0"/>
                                  </p:stCondLst>
                                  <p:childTnLst>
                                    <p:animEffect transition="out" filter="wipe(dow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P spid="17" grpId="0"/>
      <p:bldP spid="21" grpId="0" animBg="1"/>
      <p:bldP spid="23" grpId="0" animBg="1"/>
      <p:bldP spid="17" grpId="1"/>
      <p:bldP spid="21" grpId="1" animBg="1"/>
      <p:bldP spid="23" grpId="1" animBg="1"/>
      <p:bldP spid="15" grpId="0"/>
      <p:bldP spid="15" grpId="1"/>
      <p:bldP spid="12" grpId="2"/>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olidFill>
                    <a:srgbClr val="03617A"/>
                  </a:solidFill>
                </a:rPr>
                <a:t>问题</a:t>
              </a:r>
              <a:r>
                <a:rPr lang="en-US" altLang="zh-CN" dirty="0">
                  <a:solidFill>
                    <a:srgbClr val="03617A"/>
                  </a:solidFill>
                </a:rPr>
                <a:t>1——</a:t>
              </a:r>
              <a:r>
                <a:rPr lang="zh-CN" altLang="en-US" dirty="0">
                  <a:solidFill>
                    <a:srgbClr val="03617A"/>
                  </a:solidFill>
                </a:rPr>
                <a:t>模型</a:t>
              </a:r>
              <a:r>
                <a:rPr lang="zh-CN" altLang="en-US" dirty="0">
                  <a:solidFill>
                    <a:srgbClr val="03617A"/>
                  </a:solidFill>
                </a:rPr>
                <a:t>建立</a:t>
              </a:r>
              <a:endParaRPr lang="zh-CN" altLang="en-US" dirty="0">
                <a:solidFill>
                  <a:srgbClr val="03617A"/>
                </a:solidFill>
              </a:endParaRPr>
            </a:p>
          </p:txBody>
        </p:sp>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36" name="圆角矩形 6"/>
          <p:cNvSpPr/>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p>
            <a:pPr algn="ctr">
              <a:defRPr/>
            </a:pPr>
            <a:endParaRPr lang="zh-CN" altLang="en-US" kern="0">
              <a:solidFill>
                <a:prstClr val="white"/>
              </a:solidFill>
              <a:latin typeface="微软雅黑" panose="020B0503020204020204" charset="-122"/>
              <a:ea typeface="微软雅黑" panose="020B0503020204020204" charset="-122"/>
            </a:endParaRPr>
          </a:p>
        </p:txBody>
      </p:sp>
      <p:sp>
        <p:nvSpPr>
          <p:cNvPr id="12" name="文本占位符 5"/>
          <p:cNvSpPr txBox="1"/>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单尾检验</a:t>
            </a:r>
            <a:endParaRPr lang="zh-CN" altLang="en-US" sz="2400" dirty="0">
              <a:solidFill>
                <a:schemeClr val="bg1"/>
              </a:solidFill>
            </a:endParaRPr>
          </a:p>
        </p:txBody>
      </p:sp>
      <p:pic>
        <p:nvPicPr>
          <p:cNvPr id="11" name="图片 10" descr="右尾检验的标准正态分布图_00"/>
          <p:cNvPicPr>
            <a:picLocks noChangeAspect="1"/>
          </p:cNvPicPr>
          <p:nvPr>
            <p:custDataLst>
              <p:tags r:id="rId5"/>
            </p:custDataLst>
          </p:nvPr>
        </p:nvPicPr>
        <p:blipFill>
          <a:blip r:embed="rId6"/>
          <a:stretch>
            <a:fillRect/>
          </a:stretch>
        </p:blipFill>
        <p:spPr>
          <a:xfrm>
            <a:off x="287655" y="1645285"/>
            <a:ext cx="6000002" cy="3600000"/>
          </a:xfrm>
          <a:prstGeom prst="rect">
            <a:avLst/>
          </a:prstGeom>
        </p:spPr>
      </p:pic>
      <p:pic>
        <p:nvPicPr>
          <p:cNvPr id="15" name="图片 14" descr="左尾检验的标准正态分布图_00"/>
          <p:cNvPicPr>
            <a:picLocks noChangeAspect="1"/>
          </p:cNvPicPr>
          <p:nvPr>
            <p:custDataLst>
              <p:tags r:id="rId7"/>
            </p:custDataLst>
          </p:nvPr>
        </p:nvPicPr>
        <p:blipFill>
          <a:blip r:embed="rId8"/>
          <a:stretch>
            <a:fillRect/>
          </a:stretch>
        </p:blipFill>
        <p:spPr>
          <a:xfrm>
            <a:off x="5887720" y="1645285"/>
            <a:ext cx="5999593" cy="3600000"/>
          </a:xfrm>
          <a:prstGeom prst="rect">
            <a:avLst/>
          </a:prstGeom>
        </p:spPr>
      </p:pic>
      <p:sp>
        <p:nvSpPr>
          <p:cNvPr id="16" name="文本框 15"/>
          <p:cNvSpPr txBox="1"/>
          <p:nvPr>
            <p:custDataLst>
              <p:tags r:id="rId9"/>
            </p:custDataLst>
          </p:nvPr>
        </p:nvSpPr>
        <p:spPr>
          <a:xfrm>
            <a:off x="2282768" y="5448816"/>
            <a:ext cx="2009775" cy="368300"/>
          </a:xfrm>
          <a:prstGeom prst="rect">
            <a:avLst/>
          </a:prstGeom>
          <a:noFill/>
        </p:spPr>
        <p:txBody>
          <a:bodyPr wrap="square" rtlCol="0">
            <a:spAutoFit/>
          </a:bodyPr>
          <a:p>
            <a:pPr algn="ctr"/>
            <a:r>
              <a:rPr lang="en-US" altLang="zh-CN" dirty="0">
                <a:latin typeface="Cambria Math" panose="02040503050406030204" charset="0"/>
                <a:cs typeface="Cambria Math" panose="02040503050406030204" charset="0"/>
              </a:rPr>
              <a:t>95%</a:t>
            </a:r>
            <a:r>
              <a:rPr lang="zh-CN" altLang="en-US" dirty="0">
                <a:latin typeface="Cambria Math" panose="02040503050406030204" charset="0"/>
                <a:cs typeface="Cambria Math" panose="02040503050406030204" charset="0"/>
              </a:rPr>
              <a:t>信度</a:t>
            </a:r>
            <a:endParaRPr lang="zh-CN" altLang="en-US" dirty="0">
              <a:latin typeface="Cambria Math" panose="02040503050406030204" charset="0"/>
              <a:cs typeface="Cambria Math" panose="02040503050406030204" charset="0"/>
            </a:endParaRPr>
          </a:p>
        </p:txBody>
      </p:sp>
      <p:sp>
        <p:nvSpPr>
          <p:cNvPr id="17" name="文本框 16"/>
          <p:cNvSpPr txBox="1"/>
          <p:nvPr>
            <p:custDataLst>
              <p:tags r:id="rId10"/>
            </p:custDataLst>
          </p:nvPr>
        </p:nvSpPr>
        <p:spPr>
          <a:xfrm>
            <a:off x="7411142" y="5448300"/>
            <a:ext cx="2952750" cy="369332"/>
          </a:xfrm>
          <a:prstGeom prst="rect">
            <a:avLst/>
          </a:prstGeom>
          <a:noFill/>
        </p:spPr>
        <p:txBody>
          <a:bodyPr wrap="square" rtlCol="0">
            <a:spAutoFit/>
          </a:bodyPr>
          <a:p>
            <a:pPr algn="ctr"/>
            <a:r>
              <a:rPr lang="en-US" altLang="zh-CN" dirty="0">
                <a:latin typeface="Cambria Math" panose="02040503050406030204" charset="0"/>
                <a:cs typeface="Cambria Math" panose="02040503050406030204" charset="0"/>
              </a:rPr>
              <a:t>90%</a:t>
            </a:r>
            <a:r>
              <a:rPr lang="zh-CN" altLang="en-US" dirty="0">
                <a:latin typeface="Cambria Math" panose="02040503050406030204" charset="0"/>
                <a:cs typeface="Cambria Math" panose="02040503050406030204" charset="0"/>
              </a:rPr>
              <a:t>信度</a:t>
            </a:r>
            <a:endParaRPr lang="zh-CN" altLang="en-US" dirty="0">
              <a:latin typeface="Cambria Math" panose="02040503050406030204" charset="0"/>
              <a:cs typeface="Cambria Math" panose="0204050305040603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0"/>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solidFill>
                    <a:srgbClr val="03617A"/>
                  </a:solidFill>
                </a:rPr>
                <a:t>问题</a:t>
              </a:r>
              <a:r>
                <a:rPr lang="en-US" altLang="zh-CN" dirty="0">
                  <a:solidFill>
                    <a:srgbClr val="03617A"/>
                  </a:solidFill>
                </a:rPr>
                <a:t>1——</a:t>
              </a:r>
              <a:r>
                <a:rPr lang="zh-CN" altLang="en-US" dirty="0">
                  <a:solidFill>
                    <a:srgbClr val="03617A"/>
                  </a:solidFill>
                </a:rPr>
                <a:t>模型</a:t>
              </a:r>
              <a:r>
                <a:rPr lang="zh-CN" altLang="en-US" dirty="0">
                  <a:solidFill>
                    <a:srgbClr val="03617A"/>
                  </a:solidFill>
                </a:rPr>
                <a:t>求解</a:t>
              </a:r>
              <a:endParaRPr lang="zh-CN" altLang="en-US" dirty="0">
                <a:solidFill>
                  <a:srgbClr val="03617A"/>
                </a:solidFill>
              </a:endParaRPr>
            </a:p>
          </p:txBody>
        </p:sp>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pic>
        <p:nvPicPr>
          <p:cNvPr id="10" name="图片 9"/>
          <p:cNvPicPr>
            <a:picLocks noChangeAspect="1"/>
          </p:cNvPicPr>
          <p:nvPr/>
        </p:nvPicPr>
        <p:blipFill>
          <a:blip r:embed="rId5"/>
          <a:stretch>
            <a:fillRect/>
          </a:stretch>
        </p:blipFill>
        <p:spPr>
          <a:xfrm>
            <a:off x="1786890" y="2044700"/>
            <a:ext cx="8669020" cy="1682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2</a:t>
              </a:r>
              <a:r>
                <a:rPr kumimoji="0" lang="en-US" altLang="zh-CN" sz="3200" b="1" i="0" u="none" strike="noStrike" kern="1200" cap="none" spc="0" normalizeH="0" baseline="0" noProof="0" dirty="0">
                  <a:ln>
                    <a:noFill/>
                  </a:ln>
                  <a:solidFill>
                    <a:srgbClr val="03617A"/>
                  </a:solidFill>
                  <a:effectLst/>
                  <a:uLnTx/>
                  <a:uFillTx/>
                </a:rPr>
                <a:t>——</a:t>
              </a:r>
              <a:r>
                <a:rPr kumimoji="0" lang="zh-CN" altLang="en-US" sz="3200" b="1" i="0" u="none" strike="noStrike" kern="1200" cap="none" spc="0" normalizeH="0" baseline="0" noProof="0" dirty="0">
                  <a:ln>
                    <a:noFill/>
                  </a:ln>
                  <a:solidFill>
                    <a:srgbClr val="03617A"/>
                  </a:solidFill>
                  <a:effectLst/>
                  <a:uLnTx/>
                  <a:uFillTx/>
                </a:rPr>
                <a:t>模型分析</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占位符 5"/>
          <p:cNvSpPr txBox="1"/>
          <p:nvPr>
            <p:custDataLst>
              <p:tags r:id="rId4"/>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模型简化</a:t>
            </a:r>
            <a:endParaRPr lang="zh-CN" altLang="en-US" sz="2400" dirty="0">
              <a:solidFill>
                <a:schemeClr val="bg1"/>
              </a:solidFill>
            </a:endParaRPr>
          </a:p>
        </p:txBody>
      </p:sp>
      <p:sp>
        <p:nvSpPr>
          <p:cNvPr id="11" name="文本框 10"/>
          <p:cNvSpPr txBox="1"/>
          <p:nvPr/>
        </p:nvSpPr>
        <p:spPr>
          <a:xfrm>
            <a:off x="789305" y="1892935"/>
            <a:ext cx="10674350" cy="4467860"/>
          </a:xfrm>
          <a:prstGeom prst="rect">
            <a:avLst/>
          </a:prstGeom>
          <a:noFill/>
        </p:spPr>
        <p:txBody>
          <a:bodyPr wrap="square" rtlCol="0" anchor="t">
            <a:noAutofit/>
          </a:bodyPr>
          <a:p>
            <a:r>
              <a:rPr lang="zh-CN" altLang="en-US" sz="2400" b="1">
                <a:sym typeface="+mn-ea"/>
              </a:rPr>
              <a:t>企业不合格产品退换问题：</a:t>
            </a:r>
            <a:r>
              <a:rPr lang="zh-CN" altLang="en-US" sz="2400">
                <a:sym typeface="+mn-ea"/>
              </a:rPr>
              <a:t>企业对于不合格产品需要进行调换；而本模型直接将调换过程简化为退货问题，只考虑次品损失而无需考虑更换给顾客的新产品的质量</a:t>
            </a:r>
            <a:r>
              <a:rPr lang="zh-CN" altLang="en-US" sz="2400">
                <a:sym typeface="+mn-ea"/>
              </a:rPr>
              <a:t>问题。</a:t>
            </a:r>
            <a:endParaRPr lang="zh-CN" altLang="en-US" sz="2400">
              <a:sym typeface="+mn-ea"/>
            </a:endParaRPr>
          </a:p>
          <a:p>
            <a:r>
              <a:rPr lang="zh-CN" altLang="en-US" sz="2400" b="1">
                <a:sym typeface="+mn-ea"/>
              </a:rPr>
              <a:t>不合格产品拆解问题：</a:t>
            </a:r>
            <a:r>
              <a:rPr lang="zh-CN" altLang="en-US" sz="2400">
                <a:sym typeface="+mn-ea"/>
              </a:rPr>
              <a:t>基于先前生产步骤（对于零配件的检测），可以计算不合格产品零配件次品率的后验概率，以此确定拆解后零配件的</a:t>
            </a:r>
            <a:r>
              <a:rPr lang="en-US" altLang="zh-CN" sz="2400">
                <a:sym typeface="+mn-ea"/>
              </a:rPr>
              <a:t>“</a:t>
            </a:r>
            <a:r>
              <a:rPr lang="zh-CN" altLang="en-US" sz="2400">
                <a:sym typeface="+mn-ea"/>
              </a:rPr>
              <a:t>价值</a:t>
            </a:r>
            <a:r>
              <a:rPr lang="en-US" altLang="zh-CN" sz="2400">
                <a:sym typeface="+mn-ea"/>
              </a:rPr>
              <a:t>”</a:t>
            </a:r>
            <a:r>
              <a:rPr lang="zh-CN" altLang="en-US" sz="2400">
                <a:sym typeface="+mn-ea"/>
              </a:rPr>
              <a:t>，判断是否应当对次品进行拆解。并且对于相同的前期生产步骤，可以直接确定是否拆解，减少对于生产步骤的判断，简化模型（对于方案一、二，仍然进行计算；在方案三中预先确定是否</a:t>
            </a:r>
            <a:r>
              <a:rPr lang="zh-CN" altLang="en-US" sz="2400">
                <a:sym typeface="+mn-ea"/>
              </a:rPr>
              <a:t>拆解。）</a:t>
            </a:r>
            <a:endParaRPr lang="zh-CN" altLang="en-US" sz="24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2</a:t>
              </a:r>
              <a:r>
                <a:rPr kumimoji="0" lang="en-US" altLang="zh-CN" sz="3200" b="1" i="0" u="none" strike="noStrike" kern="1200" cap="none" spc="0" normalizeH="0" baseline="0" noProof="0" dirty="0">
                  <a:ln>
                    <a:noFill/>
                  </a:ln>
                  <a:solidFill>
                    <a:srgbClr val="03617A"/>
                  </a:solidFill>
                  <a:effectLst/>
                  <a:uLnTx/>
                  <a:uFillTx/>
                </a:rPr>
                <a:t>——</a:t>
              </a:r>
              <a:r>
                <a:rPr kumimoji="0" lang="zh-CN" altLang="en-US" sz="3200" b="1" i="0" u="none" strike="noStrike" kern="1200" cap="none" spc="0" normalizeH="0" baseline="0" noProof="0" dirty="0">
                  <a:ln>
                    <a:noFill/>
                  </a:ln>
                  <a:solidFill>
                    <a:srgbClr val="03617A"/>
                  </a:solidFill>
                  <a:effectLst/>
                  <a:uLnTx/>
                  <a:uFillTx/>
                </a:rPr>
                <a:t>模型分析</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占位符 5"/>
          <p:cNvSpPr txBox="1"/>
          <p:nvPr>
            <p:custDataLst>
              <p:tags r:id="rId4"/>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模型简化</a:t>
            </a:r>
            <a:endParaRPr lang="zh-CN" altLang="en-US" sz="2400" dirty="0">
              <a:solidFill>
                <a:schemeClr val="bg1"/>
              </a:solidFill>
            </a:endParaRPr>
          </a:p>
        </p:txBody>
      </p:sp>
      <p:sp>
        <p:nvSpPr>
          <p:cNvPr id="11" name="文本框 10"/>
          <p:cNvSpPr txBox="1"/>
          <p:nvPr/>
        </p:nvSpPr>
        <p:spPr>
          <a:xfrm>
            <a:off x="1128395" y="1798320"/>
            <a:ext cx="9825355" cy="4146550"/>
          </a:xfrm>
          <a:prstGeom prst="rect">
            <a:avLst/>
          </a:prstGeom>
          <a:noFill/>
        </p:spPr>
        <p:txBody>
          <a:bodyPr wrap="square" rtlCol="0" anchor="t">
            <a:noAutofit/>
          </a:bodyPr>
          <a:p>
            <a:r>
              <a:rPr lang="zh-CN" altLang="en-US" sz="2400" b="1">
                <a:sym typeface="+mn-ea"/>
              </a:rPr>
              <a:t>不合格产品检验问题：</a:t>
            </a:r>
            <a:r>
              <a:rPr lang="zh-CN" altLang="en-US" sz="2400">
                <a:sym typeface="+mn-ea"/>
              </a:rPr>
              <a:t>不合格产品可能由企业检验查出，也有可能在流入市场后被顾客退回。基于预期效益考虑，本模型直接选取两种方式中预期损失更小的方案，减少对于方式选择的考虑</a:t>
            </a:r>
            <a:r>
              <a:rPr lang="zh-CN" altLang="en-US">
                <a:sym typeface="+mn-ea"/>
              </a:rPr>
              <a:t>。</a:t>
            </a:r>
            <a:endParaRPr lang="zh-CN" altLang="en-US">
              <a:sym typeface="+mn-ea"/>
            </a:endParaRPr>
          </a:p>
          <a:p>
            <a:endParaRPr lang="zh-CN" altLang="en-US">
              <a:sym typeface="+mn-ea"/>
            </a:endParaRPr>
          </a:p>
          <a:p>
            <a:pPr algn="ctr"/>
            <a:r>
              <a:rPr lang="zh-CN" altLang="en-US" sz="3200" b="1">
                <a:sym typeface="+mn-ea"/>
              </a:rPr>
              <a:t>顾客检测费用 = 调换损失 × 成品次品率</a:t>
            </a:r>
            <a:endParaRPr lang="zh-CN" altLang="en-US" sz="3200" b="1">
              <a:sym typeface="+mn-ea"/>
            </a:endParaRPr>
          </a:p>
          <a:p>
            <a:pPr algn="ctr"/>
            <a:endParaRPr lang="zh-CN" altLang="en-US" sz="3200" b="1">
              <a:sym typeface="+mn-ea"/>
            </a:endParaRPr>
          </a:p>
          <a:p>
            <a:pPr algn="l"/>
            <a:r>
              <a:rPr lang="zh-CN" altLang="en-US" sz="2400">
                <a:sym typeface="+mn-ea"/>
              </a:rPr>
              <a:t>模型对比顾客检测费用与拆解费用，选取预期损失更小的方案定义为</a:t>
            </a:r>
            <a:r>
              <a:rPr lang="en-US" altLang="zh-CN" sz="2400">
                <a:sym typeface="+mn-ea"/>
              </a:rPr>
              <a:t>“</a:t>
            </a:r>
            <a:r>
              <a:rPr lang="zh-CN" altLang="en-US" sz="2400">
                <a:sym typeface="+mn-ea"/>
              </a:rPr>
              <a:t>检测费用</a:t>
            </a:r>
            <a:r>
              <a:rPr lang="en-US" altLang="zh-CN" sz="2400">
                <a:sym typeface="+mn-ea"/>
              </a:rPr>
              <a:t>”</a:t>
            </a:r>
            <a:endParaRPr lang="zh-CN" altLang="en-US" sz="2400">
              <a:sym typeface="+mn-ea"/>
            </a:endParaRPr>
          </a:p>
          <a:p>
            <a:endParaRPr lang="zh-CN" altLang="en-US" sz="24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5885" y="116633"/>
            <a:ext cx="11620755" cy="6696612"/>
            <a:chOff x="235885" y="116633"/>
            <a:chExt cx="11620755" cy="6696612"/>
          </a:xfrm>
        </p:grpSpPr>
        <p:grpSp>
          <p:nvGrpSpPr>
            <p:cNvPr id="3" name="组合 2"/>
            <p:cNvGrpSpPr/>
            <p:nvPr/>
          </p:nvGrpSpPr>
          <p:grpSpPr>
            <a:xfrm>
              <a:off x="335361" y="116633"/>
              <a:ext cx="629872" cy="612768"/>
              <a:chOff x="3070727" y="196457"/>
              <a:chExt cx="692047" cy="673255"/>
            </a:xfrm>
          </p:grpSpPr>
          <p:sp>
            <p:nvSpPr>
              <p:cNvPr id="13" name="平行四边形 12"/>
              <p:cNvSpPr/>
              <p:nvPr/>
            </p:nvSpPr>
            <p:spPr>
              <a:xfrm>
                <a:off x="3070727" y="196457"/>
                <a:ext cx="629587" cy="612775"/>
              </a:xfrm>
              <a:prstGeom prst="parallelogram">
                <a:avLst/>
              </a:prstGeom>
              <a:solidFill>
                <a:srgbClr val="03617A"/>
              </a:solid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平行四边形 13"/>
              <p:cNvSpPr/>
              <p:nvPr/>
            </p:nvSpPr>
            <p:spPr>
              <a:xfrm>
                <a:off x="3133187" y="256937"/>
                <a:ext cx="629587" cy="612775"/>
              </a:xfrm>
              <a:prstGeom prst="parallelogram">
                <a:avLst/>
              </a:prstGeom>
              <a:noFill/>
              <a:ln w="25400" cap="flat" cmpd="sng" algn="ctr">
                <a:solidFill>
                  <a:srgbClr val="03617A"/>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grpSp>
        <p:cxnSp>
          <p:nvCxnSpPr>
            <p:cNvPr id="4" name="直接连接符 3"/>
            <p:cNvCxnSpPr/>
            <p:nvPr/>
          </p:nvCxnSpPr>
          <p:spPr>
            <a:xfrm>
              <a:off x="367840" y="809674"/>
              <a:ext cx="11488800" cy="0"/>
            </a:xfrm>
            <a:prstGeom prst="line">
              <a:avLst/>
            </a:prstGeom>
            <a:noFill/>
            <a:ln w="9525" cap="flat" cmpd="sng" algn="ctr">
              <a:solidFill>
                <a:srgbClr val="03617A"/>
              </a:solidFill>
              <a:prstDash val="solid"/>
            </a:ln>
            <a:effectLst/>
          </p:spPr>
        </p:cxnSp>
        <p:sp>
          <p:nvSpPr>
            <p:cNvPr id="5" name="文本占位符 5"/>
            <p:cNvSpPr txBox="1"/>
            <p:nvPr/>
          </p:nvSpPr>
          <p:spPr>
            <a:xfrm>
              <a:off x="1127448" y="193957"/>
              <a:ext cx="7918898"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3617A"/>
                  </a:solidFill>
                  <a:effectLst/>
                  <a:uLnTx/>
                  <a:uFillTx/>
                </a:rPr>
                <a:t>问题</a:t>
              </a:r>
              <a:r>
                <a:rPr kumimoji="0" lang="en-US" altLang="zh-CN" sz="3200" b="1" i="0" u="none" strike="noStrike" kern="1200" cap="none" spc="0" normalizeH="0" baseline="0" noProof="0" dirty="0">
                  <a:ln>
                    <a:noFill/>
                  </a:ln>
                  <a:solidFill>
                    <a:srgbClr val="03617A"/>
                  </a:solidFill>
                  <a:effectLst/>
                  <a:uLnTx/>
                  <a:uFillTx/>
                </a:rPr>
                <a:t>2</a:t>
              </a:r>
              <a:r>
                <a:rPr kumimoji="0" lang="en-US" altLang="zh-CN" sz="3200" b="1" i="0" u="none" strike="noStrike" kern="1200" cap="none" spc="0" normalizeH="0" baseline="0" noProof="0" dirty="0">
                  <a:ln>
                    <a:noFill/>
                  </a:ln>
                  <a:solidFill>
                    <a:srgbClr val="03617A"/>
                  </a:solidFill>
                  <a:effectLst/>
                  <a:uLnTx/>
                  <a:uFillTx/>
                </a:rPr>
                <a:t>——</a:t>
              </a:r>
              <a:r>
                <a:rPr kumimoji="0" lang="zh-CN" altLang="en-US" sz="3200" b="1" i="0" u="none" strike="noStrike" kern="1200" cap="none" spc="0" normalizeH="0" baseline="0" noProof="0" dirty="0">
                  <a:ln>
                    <a:noFill/>
                  </a:ln>
                  <a:solidFill>
                    <a:srgbClr val="03617A"/>
                  </a:solidFill>
                  <a:effectLst/>
                  <a:uLnTx/>
                  <a:uFillTx/>
                </a:rPr>
                <a:t>模型分析</a:t>
              </a:r>
              <a:endParaRPr kumimoji="0" lang="zh-CN" altLang="en-US" sz="3200" b="1" i="0" u="none" strike="noStrike" kern="1200" cap="none" spc="0" normalizeH="0" baseline="0" noProof="0" dirty="0">
                <a:ln>
                  <a:noFill/>
                </a:ln>
                <a:solidFill>
                  <a:srgbClr val="03617A"/>
                </a:solidFill>
                <a:effectLst/>
                <a:uLnTx/>
                <a:uFillTx/>
              </a:endParaRPr>
            </a:p>
          </p:txBody>
        </p:sp>
        <p:pic>
          <p:nvPicPr>
            <p:cNvPr id="7" name="图片 6"/>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a:xfrm>
              <a:off x="235885" y="6410629"/>
              <a:ext cx="2615973" cy="402616"/>
            </a:xfrm>
            <a:prstGeom prst="rect">
              <a:avLst/>
            </a:prstGeom>
          </p:spPr>
        </p:pic>
      </p:grpSp>
      <p:sp>
        <p:nvSpPr>
          <p:cNvPr id="36" name="圆角矩形 6"/>
          <p:cNvSpPr/>
          <p:nvPr/>
        </p:nvSpPr>
        <p:spPr>
          <a:xfrm>
            <a:off x="414020" y="1019175"/>
            <a:ext cx="3177540" cy="490220"/>
          </a:xfrm>
          <a:prstGeom prst="roundRect">
            <a:avLst>
              <a:gd name="adj" fmla="val 37046"/>
            </a:avLst>
          </a:prstGeom>
          <a:gradFill>
            <a:gsLst>
              <a:gs pos="53000">
                <a:srgbClr val="03617A"/>
              </a:gs>
              <a:gs pos="95000">
                <a:srgbClr val="03617A">
                  <a:alpha val="0"/>
                </a:srgbClr>
              </a:gs>
              <a:gs pos="0">
                <a:srgbClr val="03617A"/>
              </a:gs>
            </a:gsLst>
            <a:lin ang="20700000" scaled="0"/>
          </a:gradFill>
          <a:ln w="12700" cap="flat" cmpd="sng" algn="ctr">
            <a:noFill/>
            <a:prstDash val="solid"/>
            <a:miter lim="800000"/>
          </a:ln>
          <a:effectLst/>
        </p:spPr>
        <p:txBody>
          <a:bodyPr rtlCol="0" anchor="ctr"/>
          <a:lstStyle/>
          <a:p>
            <a:pPr algn="ctr">
              <a:defRPr/>
            </a:pPr>
            <a:endParaRPr lang="zh-CN" altLang="en-US" kern="0">
              <a:solidFill>
                <a:prstClr val="white"/>
              </a:solidFill>
              <a:latin typeface="微软雅黑" panose="020B0503020204020204" charset="-122"/>
              <a:ea typeface="微软雅黑" panose="020B0503020204020204" charset="-122"/>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1693" t="13201" r="1106" b="17748"/>
          <a:stretch>
            <a:fillRect/>
          </a:stretch>
        </p:blipFill>
        <p:spPr>
          <a:xfrm>
            <a:off x="8625821" y="71345"/>
            <a:ext cx="3250672" cy="648297"/>
          </a:xfrm>
          <a:prstGeom prst="rect">
            <a:avLst/>
          </a:prstGeom>
        </p:spPr>
      </p:pic>
      <p:sp>
        <p:nvSpPr>
          <p:cNvPr id="12" name="文本占位符 5"/>
          <p:cNvSpPr txBox="1"/>
          <p:nvPr>
            <p:custDataLst>
              <p:tags r:id="rId4"/>
            </p:custDataLst>
          </p:nvPr>
        </p:nvSpPr>
        <p:spPr>
          <a:xfrm>
            <a:off x="622300" y="1052830"/>
            <a:ext cx="2096770" cy="4616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400" dirty="0">
                <a:solidFill>
                  <a:schemeClr val="bg1"/>
                </a:solidFill>
              </a:rPr>
              <a:t>模型简化</a:t>
            </a:r>
            <a:endParaRPr lang="zh-CN" altLang="en-US" sz="2400" dirty="0">
              <a:solidFill>
                <a:schemeClr val="bg1"/>
              </a:solidFill>
            </a:endParaRPr>
          </a:p>
        </p:txBody>
      </p:sp>
      <p:sp>
        <p:nvSpPr>
          <p:cNvPr id="11" name="文本框 10"/>
          <p:cNvSpPr txBox="1"/>
          <p:nvPr/>
        </p:nvSpPr>
        <p:spPr>
          <a:xfrm>
            <a:off x="3444240" y="1954530"/>
            <a:ext cx="6096000" cy="645160"/>
          </a:xfrm>
          <a:prstGeom prst="rect">
            <a:avLst/>
          </a:prstGeom>
          <a:noFill/>
        </p:spPr>
        <p:txBody>
          <a:bodyPr wrap="square" rtlCol="0" anchor="t">
            <a:spAutoFit/>
          </a:bodyPr>
          <a:p>
            <a:r>
              <a:rPr lang="zh-CN" altLang="en-US">
                <a:sym typeface="+mn-ea"/>
              </a:rPr>
              <a:t>关于判断拆</a:t>
            </a:r>
            <a:r>
              <a:rPr lang="en-US" altLang="zh-CN">
                <a:sym typeface="+mn-ea"/>
              </a:rPr>
              <a:t>/</a:t>
            </a:r>
            <a:r>
              <a:rPr lang="zh-CN" altLang="en-US">
                <a:sym typeface="+mn-ea"/>
              </a:rPr>
              <a:t>不拆的</a:t>
            </a:r>
            <a:r>
              <a:rPr lang="zh-CN" altLang="en-US">
                <a:sym typeface="+mn-ea"/>
              </a:rPr>
              <a:t>判断：论文</a:t>
            </a:r>
            <a:r>
              <a:rPr lang="en-US" altLang="zh-CN">
                <a:sym typeface="+mn-ea"/>
              </a:rPr>
              <a:t>p14	</a:t>
            </a:r>
            <a:r>
              <a:rPr lang="zh-CN" altLang="en-US">
                <a:sym typeface="+mn-ea"/>
              </a:rPr>
              <a:t>公式</a:t>
            </a:r>
            <a:r>
              <a:rPr lang="en-US" altLang="zh-CN">
                <a:sym typeface="+mn-ea"/>
              </a:rPr>
              <a:t>15~17</a:t>
            </a:r>
            <a:endParaRPr lang="en-US" altLang="zh-CN">
              <a:sym typeface="+mn-ea"/>
            </a:endParaRPr>
          </a:p>
          <a:p>
            <a:r>
              <a:rPr lang="zh-CN" altLang="en-US">
                <a:sym typeface="+mn-ea"/>
              </a:rPr>
              <a:t>只用于方案二，方案三</a:t>
            </a:r>
            <a:r>
              <a:rPr lang="zh-CN" altLang="en-US">
                <a:sym typeface="+mn-ea"/>
              </a:rPr>
              <a:t>没有使用</a:t>
            </a:r>
            <a:endParaRPr lang="zh-C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tags/tag1.xml><?xml version="1.0" encoding="utf-8"?>
<p:tagLst xmlns:p="http://schemas.openxmlformats.org/presentationml/2006/main">
  <p:tag name="PA" val="v5.2.9"/>
</p:tagLst>
</file>

<file path=ppt/tags/tag10.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11.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12.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13.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14.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15.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16.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17.xml><?xml version="1.0" encoding="utf-8"?>
<p:tagLst xmlns:p="http://schemas.openxmlformats.org/presentationml/2006/main">
  <p:tag name="PA" val="v5.2.9"/>
</p:tagLst>
</file>

<file path=ppt/tags/tag18.xml><?xml version="1.0" encoding="utf-8"?>
<p:tagLst xmlns:p="http://schemas.openxmlformats.org/presentationml/2006/main">
  <p:tag name="PA" val="v5.2.9"/>
</p:tagLst>
</file>

<file path=ppt/tags/tag19.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2.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20.xml><?xml version="1.0" encoding="utf-8"?>
<p:tagLst xmlns:p="http://schemas.openxmlformats.org/presentationml/2006/main">
  <p:tag name="PA" val="v5.2.9"/>
</p:tagLst>
</file>

<file path=ppt/tags/tag21.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22.xml><?xml version="1.0" encoding="utf-8"?>
<p:tagLst xmlns:p="http://schemas.openxmlformats.org/presentationml/2006/main">
  <p:tag name="PA" val="v5.2.9"/>
</p:tagLst>
</file>

<file path=ppt/tags/tag23.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24.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25.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26.xml><?xml version="1.0" encoding="utf-8"?>
<p:tagLst xmlns:p="http://schemas.openxmlformats.org/presentationml/2006/main">
  <p:tag name="PA" val="v5.2.9"/>
</p:tagLst>
</file>

<file path=ppt/tags/tag27.xml><?xml version="1.0" encoding="utf-8"?>
<p:tagLst xmlns:p="http://schemas.openxmlformats.org/presentationml/2006/main">
  <p:tag name="PA" val="v5.2.9"/>
</p:tagLst>
</file>

<file path=ppt/tags/tag28.xml><?xml version="1.0" encoding="utf-8"?>
<p:tagLst xmlns:p="http://schemas.openxmlformats.org/presentationml/2006/main">
  <p:tag name="PA" val="v5.2.9"/>
</p:tagLst>
</file>

<file path=ppt/tags/tag29.xml><?xml version="1.0" encoding="utf-8"?>
<p:tagLst xmlns:p="http://schemas.openxmlformats.org/presentationml/2006/main">
  <p:tag name="PA" val="v5.2.9"/>
</p:tagLst>
</file>

<file path=ppt/tags/tag3.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30.xml><?xml version="1.0" encoding="utf-8"?>
<p:tagLst xmlns:p="http://schemas.openxmlformats.org/presentationml/2006/main">
  <p:tag name="PA" val="v5.2.9"/>
</p:tagLst>
</file>

<file path=ppt/tags/tag31.xml><?xml version="1.0" encoding="utf-8"?>
<p:tagLst xmlns:p="http://schemas.openxmlformats.org/presentationml/2006/main">
  <p:tag name="PA" val="v5.2.9"/>
</p:tagLst>
</file>

<file path=ppt/tags/tag32.xml><?xml version="1.0" encoding="utf-8"?>
<p:tagLst xmlns:p="http://schemas.openxmlformats.org/presentationml/2006/main">
  <p:tag name="PA" val="v5.2.9"/>
</p:tagLst>
</file>

<file path=ppt/tags/tag33.xml><?xml version="1.0" encoding="utf-8"?>
<p:tagLst xmlns:p="http://schemas.openxmlformats.org/presentationml/2006/main">
  <p:tag name="PA" val="v5.2.9"/>
</p:tagLst>
</file>

<file path=ppt/tags/tag34.xml><?xml version="1.0" encoding="utf-8"?>
<p:tagLst xmlns:p="http://schemas.openxmlformats.org/presentationml/2006/main">
  <p:tag name="PA" val="v5.2.9"/>
</p:tagLst>
</file>

<file path=ppt/tags/tag35.xml><?xml version="1.0" encoding="utf-8"?>
<p:tagLst xmlns:p="http://schemas.openxmlformats.org/presentationml/2006/main">
  <p:tag name="PA" val="v5.2.9"/>
</p:tagLst>
</file>

<file path=ppt/tags/tag36.xml><?xml version="1.0" encoding="utf-8"?>
<p:tagLst xmlns:p="http://schemas.openxmlformats.org/presentationml/2006/main">
  <p:tag name="PA" val="v5.2.9"/>
</p:tagLst>
</file>

<file path=ppt/tags/tag37.xml><?xml version="1.0" encoding="utf-8"?>
<p:tagLst xmlns:p="http://schemas.openxmlformats.org/presentationml/2006/main">
  <p:tag name="PA" val="v5.2.9"/>
</p:tagLst>
</file>

<file path=ppt/tags/tag38.xml><?xml version="1.0" encoding="utf-8"?>
<p:tagLst xmlns:p="http://schemas.openxmlformats.org/presentationml/2006/main">
  <p:tag name="PA" val="v5.2.9"/>
</p:tagLst>
</file>

<file path=ppt/tags/tag39.xml><?xml version="1.0" encoding="utf-8"?>
<p:tagLst xmlns:p="http://schemas.openxmlformats.org/presentationml/2006/main">
  <p:tag name="PA" val="v5.2.9"/>
</p:tagLst>
</file>

<file path=ppt/tags/tag4.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40.xml><?xml version="1.0" encoding="utf-8"?>
<p:tagLst xmlns:p="http://schemas.openxmlformats.org/presentationml/2006/main">
  <p:tag name="KSO_WM_DIAGRAM_VIRTUALLY_FRAME" val="{&quot;height&quot;:328.53125984251966,&quot;left&quot;:22.65,&quot;top&quot;:129.55,&quot;width&quot;:913.3588976377953}"/>
</p:tagLst>
</file>

<file path=ppt/tags/tag41.xml><?xml version="1.0" encoding="utf-8"?>
<p:tagLst xmlns:p="http://schemas.openxmlformats.org/presentationml/2006/main">
  <p:tag name="KSO_WM_DIAGRAM_VIRTUALLY_FRAME" val="{&quot;height&quot;:328.53125984251966,&quot;left&quot;:22.65,&quot;top&quot;:129.55,&quot;width&quot;:913.3588976377953}"/>
</p:tagLst>
</file>

<file path=ppt/tags/tag42.xml><?xml version="1.0" encoding="utf-8"?>
<p:tagLst xmlns:p="http://schemas.openxmlformats.org/presentationml/2006/main">
  <p:tag name="KSO_WM_DIAGRAM_VIRTUALLY_FRAME" val="{&quot;height&quot;:328.53125984251966,&quot;left&quot;:22.65,&quot;top&quot;:129.55,&quot;width&quot;:913.3588976377953}"/>
</p:tagLst>
</file>

<file path=ppt/tags/tag43.xml><?xml version="1.0" encoding="utf-8"?>
<p:tagLst xmlns:p="http://schemas.openxmlformats.org/presentationml/2006/main">
  <p:tag name="KSO_WM_DIAGRAM_VIRTUALLY_FRAME" val="{&quot;height&quot;:328.53125984251966,&quot;left&quot;:22.65,&quot;top&quot;:129.55,&quot;width&quot;:913.3588976377953}"/>
</p:tagLst>
</file>

<file path=ppt/tags/tag44.xml><?xml version="1.0" encoding="utf-8"?>
<p:tagLst xmlns:p="http://schemas.openxmlformats.org/presentationml/2006/main">
  <p:tag name="KSO_WM_DIAGRAM_VIRTUALLY_FRAME" val="{&quot;height&quot;:249.65,&quot;left&quot;:30.9,&quot;top&quot;:80.25,&quot;width&quot;:251.9}"/>
</p:tagLst>
</file>

<file path=ppt/tags/tag45.xml><?xml version="1.0" encoding="utf-8"?>
<p:tagLst xmlns:p="http://schemas.openxmlformats.org/presentationml/2006/main">
  <p:tag name="KSO_WM_DIAGRAM_VIRTUALLY_FRAME" val="{&quot;height&quot;:249.65,&quot;left&quot;:30.9,&quot;top&quot;:80.25,&quot;width&quot;:251.9}"/>
</p:tagLst>
</file>

<file path=ppt/tags/tag46.xml><?xml version="1.0" encoding="utf-8"?>
<p:tagLst xmlns:p="http://schemas.openxmlformats.org/presentationml/2006/main">
  <p:tag name="KSO_WM_DIAGRAM_VIRTUALLY_FRAME" val="{&quot;height&quot;:249.65,&quot;left&quot;:30.9,&quot;top&quot;:80.25,&quot;width&quot;:251.9}"/>
</p:tagLst>
</file>

<file path=ppt/tags/tag47.xml><?xml version="1.0" encoding="utf-8"?>
<p:tagLst xmlns:p="http://schemas.openxmlformats.org/presentationml/2006/main">
  <p:tag name="KSO_WM_DIAGRAM_VIRTUALLY_FRAME" val="{&quot;height&quot;:249.65,&quot;left&quot;:30.9,&quot;top&quot;:80.25,&quot;width&quot;:251.9}"/>
</p:tagLst>
</file>

<file path=ppt/tags/tag48.xml><?xml version="1.0" encoding="utf-8"?>
<p:tagLst xmlns:p="http://schemas.openxmlformats.org/presentationml/2006/main">
  <p:tag name="KSO_WM_DIAGRAM_VIRTUALLY_FRAME" val="{&quot;height&quot;:249.65,&quot;left&quot;:30.9,&quot;top&quot;:80.25,&quot;width&quot;:251.9}"/>
</p:tagLst>
</file>

<file path=ppt/tags/tag49.xml><?xml version="1.0" encoding="utf-8"?>
<p:tagLst xmlns:p="http://schemas.openxmlformats.org/presentationml/2006/main">
  <p:tag name="KSO_WM_DIAGRAM_VIRTUALLY_FRAME" val="{&quot;height&quot;:249.65,&quot;left&quot;:30.9,&quot;top&quot;:80.25,&quot;width&quot;:251.9}"/>
</p:tagLst>
</file>

<file path=ppt/tags/tag5.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50.xml><?xml version="1.0" encoding="utf-8"?>
<p:tagLst xmlns:p="http://schemas.openxmlformats.org/presentationml/2006/main">
  <p:tag name="KSO_WM_DIAGRAM_VIRTUALLY_FRAME" val="{&quot;height&quot;:249.65,&quot;left&quot;:30.9,&quot;top&quot;:80.25,&quot;width&quot;:251.9}"/>
</p:tagLst>
</file>

<file path=ppt/tags/tag51.xml><?xml version="1.0" encoding="utf-8"?>
<p:tagLst xmlns:p="http://schemas.openxmlformats.org/presentationml/2006/main">
  <p:tag name="KSO_WM_DIAGRAM_VIRTUALLY_FRAME" val="{&quot;height&quot;:249.65,&quot;left&quot;:30.9,&quot;top&quot;:80.25,&quot;width&quot;:251.9}"/>
</p:tagLst>
</file>

<file path=ppt/tags/tag52.xml><?xml version="1.0" encoding="utf-8"?>
<p:tagLst xmlns:p="http://schemas.openxmlformats.org/presentationml/2006/main">
  <p:tag name="KSO_WM_DIAGRAM_VIRTUALLY_FRAME" val="{&quot;height&quot;:249.65,&quot;left&quot;:30.9,&quot;top&quot;:80.25,&quot;width&quot;:251.9}"/>
</p:tagLst>
</file>

<file path=ppt/tags/tag53.xml><?xml version="1.0" encoding="utf-8"?>
<p:tagLst xmlns:p="http://schemas.openxmlformats.org/presentationml/2006/main">
  <p:tag name="KSO_WM_DIAGRAM_VIRTUALLY_FRAME" val="{&quot;height&quot;:249.65,&quot;left&quot;:30.9,&quot;top&quot;:80.25,&quot;width&quot;:251.9}"/>
</p:tagLst>
</file>

<file path=ppt/tags/tag54.xml><?xml version="1.0" encoding="utf-8"?>
<p:tagLst xmlns:p="http://schemas.openxmlformats.org/presentationml/2006/main">
  <p:tag name="KSO_WM_DIAGRAM_VIRTUALLY_FRAME" val="{&quot;height&quot;:249.65,&quot;left&quot;:30.9,&quot;top&quot;:80.25,&quot;width&quot;:251.9}"/>
</p:tagLst>
</file>

<file path=ppt/tags/tag55.xml><?xml version="1.0" encoding="utf-8"?>
<p:tagLst xmlns:p="http://schemas.openxmlformats.org/presentationml/2006/main">
  <p:tag name="KSO_WM_DIAGRAM_VIRTUALLY_FRAME" val="{&quot;height&quot;:249.65,&quot;left&quot;:30.9,&quot;top&quot;:80.25,&quot;width&quot;:251.9}"/>
</p:tagLst>
</file>

<file path=ppt/tags/tag56.xml><?xml version="1.0" encoding="utf-8"?>
<p:tagLst xmlns:p="http://schemas.openxmlformats.org/presentationml/2006/main">
  <p:tag name="KSO_WM_DIAGRAM_VIRTUALLY_FRAME" val="{&quot;height&quot;:249.65,&quot;left&quot;:30.9,&quot;top&quot;:80.25,&quot;width&quot;:251.9}"/>
</p:tagLst>
</file>

<file path=ppt/tags/tag57.xml><?xml version="1.0" encoding="utf-8"?>
<p:tagLst xmlns:p="http://schemas.openxmlformats.org/presentationml/2006/main">
  <p:tag name="KSO_WM_DIAGRAM_VIRTUALLY_FRAME" val="{&quot;height&quot;:249.65,&quot;left&quot;:30.9,&quot;top&quot;:80.25,&quot;width&quot;:251.9}"/>
</p:tagLst>
</file>

<file path=ppt/tags/tag58.xml><?xml version="1.0" encoding="utf-8"?>
<p:tagLst xmlns:p="http://schemas.openxmlformats.org/presentationml/2006/main">
  <p:tag name="KSO_WM_DIAGRAM_VIRTUALLY_FRAME" val="{&quot;height&quot;:293.45,&quot;left&quot;:30.9,&quot;top&quot;:80.25,&quot;width&quot;:795.1}"/>
</p:tagLst>
</file>

<file path=ppt/tags/tag59.xml><?xml version="1.0" encoding="utf-8"?>
<p:tagLst xmlns:p="http://schemas.openxmlformats.org/presentationml/2006/main">
  <p:tag name="KSO_WM_DIAGRAM_VIRTUALLY_FRAME" val="{&quot;height&quot;:293.45,&quot;left&quot;:30.9,&quot;top&quot;:80.25,&quot;width&quot;:795.1}"/>
</p:tagLst>
</file>

<file path=ppt/tags/tag6.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60.xml><?xml version="1.0" encoding="utf-8"?>
<p:tagLst xmlns:p="http://schemas.openxmlformats.org/presentationml/2006/main">
  <p:tag name="KSO_WM_DIAGRAM_VIRTUALLY_FRAME" val="{&quot;height&quot;:293.45,&quot;left&quot;:30.9,&quot;top&quot;:80.25,&quot;width&quot;:795.1}"/>
</p:tagLst>
</file>

<file path=ppt/tags/tag61.xml><?xml version="1.0" encoding="utf-8"?>
<p:tagLst xmlns:p="http://schemas.openxmlformats.org/presentationml/2006/main">
  <p:tag name="KSO_WM_DIAGRAM_VIRTUALLY_FRAME" val="{&quot;height&quot;:249.65,&quot;left&quot;:30.9,&quot;top&quot;:80.25,&quot;width&quot;:251.9}"/>
</p:tagLst>
</file>

<file path=ppt/tags/tag62.xml><?xml version="1.0" encoding="utf-8"?>
<p:tagLst xmlns:p="http://schemas.openxmlformats.org/presentationml/2006/main">
  <p:tag name="KSO_WM_DIAGRAM_VIRTUALLY_FRAME" val="{&quot;height&quot;:249.65,&quot;left&quot;:30.9,&quot;top&quot;:80.25,&quot;width&quot;:251.9}"/>
</p:tagLst>
</file>

<file path=ppt/tags/tag63.xml><?xml version="1.0" encoding="utf-8"?>
<p:tagLst xmlns:p="http://schemas.openxmlformats.org/presentationml/2006/main">
  <p:tag name="KSO_WM_DIAGRAM_VIRTUALLY_FRAME" val="{&quot;height&quot;:249.65,&quot;left&quot;:30.9,&quot;top&quot;:80.25,&quot;width&quot;:251.9}"/>
</p:tagLst>
</file>

<file path=ppt/tags/tag64.xml><?xml version="1.0" encoding="utf-8"?>
<p:tagLst xmlns:p="http://schemas.openxmlformats.org/presentationml/2006/main">
  <p:tag name="KSO_WM_DIAGRAM_VIRTUALLY_FRAME" val="{&quot;height&quot;:249.65,&quot;left&quot;:30.9,&quot;top&quot;:80.25,&quot;width&quot;:251.9}"/>
</p:tagLst>
</file>

<file path=ppt/tags/tag65.xml><?xml version="1.0" encoding="utf-8"?>
<p:tagLst xmlns:p="http://schemas.openxmlformats.org/presentationml/2006/main">
  <p:tag name="TABLE_ENDDRAG_ORIGIN_RECT" val="472*177"/>
  <p:tag name="TABLE_ENDDRAG_RECT" val="67*301*472*177"/>
</p:tagLst>
</file>

<file path=ppt/tags/tag66.xml><?xml version="1.0" encoding="utf-8"?>
<p:tagLst xmlns:p="http://schemas.openxmlformats.org/presentationml/2006/main">
  <p:tag name="KSO_WM_DIAGRAM_VIRTUALLY_FRAME" val="{&quot;height&quot;:249.65,&quot;left&quot;:30.9,&quot;top&quot;:80.25,&quot;width&quot;:251.9}"/>
</p:tagLst>
</file>

<file path=ppt/tags/tag67.xml><?xml version="1.0" encoding="utf-8"?>
<p:tagLst xmlns:p="http://schemas.openxmlformats.org/presentationml/2006/main">
  <p:tag name="KSO_WM_DIAGRAM_VIRTUALLY_FRAME" val="{&quot;height&quot;:249.65,&quot;left&quot;:30.9,&quot;top&quot;:80.25,&quot;width&quot;:251.9}"/>
</p:tagLst>
</file>

<file path=ppt/tags/tag68.xml><?xml version="1.0" encoding="utf-8"?>
<p:tagLst xmlns:p="http://schemas.openxmlformats.org/presentationml/2006/main">
  <p:tag name="KSO_WM_DIAGRAM_VIRTUALLY_FRAME" val="{&quot;height&quot;:249.65,&quot;left&quot;:30.9,&quot;top&quot;:80.25,&quot;width&quot;:251.9}"/>
</p:tagLst>
</file>

<file path=ppt/tags/tag69.xml><?xml version="1.0" encoding="utf-8"?>
<p:tagLst xmlns:p="http://schemas.openxmlformats.org/presentationml/2006/main">
  <p:tag name="KSO_WM_DIAGRAM_VIRTUALLY_FRAME" val="{&quot;height&quot;:249.65,&quot;left&quot;:30.9,&quot;top&quot;:80.25,&quot;width&quot;:251.9}"/>
</p:tagLst>
</file>

<file path=ppt/tags/tag7.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70.xml><?xml version="1.0" encoding="utf-8"?>
<p:tagLst xmlns:p="http://schemas.openxmlformats.org/presentationml/2006/main">
  <p:tag name="KSO_WM_DIAGRAM_VIRTUALLY_FRAME" val="{&quot;height&quot;:249.65,&quot;left&quot;:30.9,&quot;top&quot;:80.25,&quot;width&quot;:251.9}"/>
</p:tagLst>
</file>

<file path=ppt/tags/tag71.xml><?xml version="1.0" encoding="utf-8"?>
<p:tagLst xmlns:p="http://schemas.openxmlformats.org/presentationml/2006/main">
  <p:tag name="KSO_WM_DIAGRAM_VIRTUALLY_FRAME" val="{&quot;height&quot;:249.65,&quot;left&quot;:30.9,&quot;top&quot;:80.25,&quot;width&quot;:251.9}"/>
</p:tagLst>
</file>

<file path=ppt/tags/tag72.xml><?xml version="1.0" encoding="utf-8"?>
<p:tagLst xmlns:p="http://schemas.openxmlformats.org/presentationml/2006/main">
  <p:tag name="KSO_WM_DIAGRAM_VIRTUALLY_FRAME" val="{&quot;height&quot;:249.65,&quot;left&quot;:30.9,&quot;top&quot;:80.25,&quot;width&quot;:251.9}"/>
</p:tagLst>
</file>

<file path=ppt/tags/tag73.xml><?xml version="1.0" encoding="utf-8"?>
<p:tagLst xmlns:p="http://schemas.openxmlformats.org/presentationml/2006/main">
  <p:tag name="KSO_WM_DIAGRAM_VIRTUALLY_FRAME" val="{&quot;height&quot;:249.65,&quot;left&quot;:30.9,&quot;top&quot;:80.25,&quot;width&quot;:251.9}"/>
</p:tagLst>
</file>

<file path=ppt/tags/tag74.xml><?xml version="1.0" encoding="utf-8"?>
<p:tagLst xmlns:p="http://schemas.openxmlformats.org/presentationml/2006/main">
  <p:tag name="COMMONDATA" val="eyJoZGlkIjoiYmUzOTExNWFiZDM0ODEzNTEwYzg1N2FlODNlYTE3YmIifQ=="/>
  <p:tag name="commondata" val="eyJoZGlkIjoiYjJjOTQxYzhjODMyMDAzZmE0MDJkMWFkNmJlNDkwYTUifQ=="/>
</p:tagLst>
</file>

<file path=ppt/tags/tag8.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ags/tag9.xml><?xml version="1.0" encoding="utf-8"?>
<p:tagLst xmlns:p="http://schemas.openxmlformats.org/presentationml/2006/main">
  <p:tag name="PA" val="v5.2.9"/>
  <p:tag name="KSO_WM_DIAGRAM_VIRTUALLY_FRAME" val="{&quot;height&quot;:313.4766929133858,&quot;left&quot;:475.0188188976378,&quot;top&quot;:118.59881889763778,&quot;width&quot;:451.194645669291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3314</Words>
  <Application>WPS 演示</Application>
  <PresentationFormat>宽屏</PresentationFormat>
  <Paragraphs>447</Paragraphs>
  <Slides>27</Slides>
  <Notes>2</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5</vt:i4>
      </vt:variant>
      <vt:variant>
        <vt:lpstr>幻灯片标题</vt:lpstr>
      </vt:variant>
      <vt:variant>
        <vt:i4>27</vt:i4>
      </vt:variant>
    </vt:vector>
  </HeadingPairs>
  <TitlesOfParts>
    <vt:vector size="56" baseType="lpstr">
      <vt:lpstr>Arial</vt:lpstr>
      <vt:lpstr>宋体</vt:lpstr>
      <vt:lpstr>Wingdings</vt:lpstr>
      <vt:lpstr>Arial</vt:lpstr>
      <vt:lpstr>微软雅黑</vt:lpstr>
      <vt:lpstr>微软雅黑 Light</vt:lpstr>
      <vt:lpstr>Calibri</vt:lpstr>
      <vt:lpstr>Times New Roman</vt:lpstr>
      <vt:lpstr>瀹嬩綋</vt:lpstr>
      <vt:lpstr>Segoe Print</vt:lpstr>
      <vt:lpstr>FandolSong-Regular-Identity-H</vt:lpstr>
      <vt:lpstr>Cambria Math</vt:lpstr>
      <vt:lpstr>CMMI12</vt:lpstr>
      <vt:lpstr>Times New Roman</vt:lpstr>
      <vt:lpstr>Arial Unicode MS</vt:lpstr>
      <vt:lpstr>等线 Light</vt:lpstr>
      <vt:lpstr>等线</vt:lpstr>
      <vt:lpstr>FandolSong-Bold-Identity-H</vt:lpstr>
      <vt:lpstr>CMR8</vt:lpstr>
      <vt:lpstr>CMR12</vt:lpstr>
      <vt:lpstr>CMSY10</vt:lpstr>
      <vt:lpstr>阿里巴巴普惠体 B</vt:lpstr>
      <vt:lpstr>MS Mincho</vt:lpstr>
      <vt:lpstr>Office 主题​​</vt:lpstr>
      <vt:lpstr>Equation.DSMT4</vt:lpstr>
      <vt:lpstr>Equation.DSMT4</vt:lpstr>
      <vt:lpstr>Equation.DSMT4</vt:lpstr>
      <vt:lpstr>Equation.KSEE3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Stardust</cp:lastModifiedBy>
  <cp:revision>144</cp:revision>
  <dcterms:created xsi:type="dcterms:W3CDTF">2020-08-02T00:46:00Z</dcterms:created>
  <dcterms:modified xsi:type="dcterms:W3CDTF">2024-09-24T15:27:04Z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64DD8E4C371E46839D5AD462791DBB42_13</vt:lpwstr>
  </property>
  <property fmtid="{D5CDD505-2E9C-101B-9397-08002B2CF9AE}" pid="3" name="KSOProductBuildVer">
    <vt:lpwstr>2052-12.1.0.17857</vt:lpwstr>
  </property>
</Properties>
</file>