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59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01" r:id="rId18"/>
    <p:sldId id="302" r:id="rId19"/>
    <p:sldId id="27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3617A"/>
    <a:srgbClr val="CDDFE4"/>
    <a:srgbClr val="327F93"/>
    <a:srgbClr val="005184"/>
    <a:srgbClr val="FFC000"/>
    <a:srgbClr val="FFFFFF"/>
    <a:srgbClr val="7F7F7F"/>
    <a:srgbClr val="4E90A2"/>
    <a:srgbClr val="91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4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3B2E-8515-45B4-B1EB-8BE093715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8.png"/><Relationship Id="rId43" Type="http://schemas.openxmlformats.org/officeDocument/2006/relationships/image" Target="../media/image4.png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3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image" Target="../media/image7.jpeg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9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85306" y="2773240"/>
            <a:ext cx="10821387" cy="1550292"/>
            <a:chOff x="-882405" y="2920911"/>
            <a:chExt cx="9588871" cy="1550292"/>
          </a:xfrm>
        </p:grpSpPr>
        <p:sp>
          <p:nvSpPr>
            <p:cNvPr id="12" name="Rectangle 9"/>
            <p:cNvSpPr/>
            <p:nvPr/>
          </p:nvSpPr>
          <p:spPr>
            <a:xfrm>
              <a:off x="-882405" y="2920911"/>
              <a:ext cx="9588871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基于马尔可夫决策与抽样检测概率分布的 </a:t>
              </a:r>
              <a:endParaRPr lang="en-US" altLang="zh-CN" sz="4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-664025" y="3826043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企业最优生产决策</a:t>
              </a:r>
              <a:endParaRPr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3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3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4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4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4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结果分析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模型评价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685306" y="2706565"/>
            <a:ext cx="10821387" cy="2022732"/>
            <a:chOff x="-897035" y="2854236"/>
            <a:chExt cx="9588871" cy="2022732"/>
          </a:xfrm>
        </p:grpSpPr>
        <p:sp>
          <p:nvSpPr>
            <p:cNvPr id="26" name="Rectangle 9"/>
            <p:cNvSpPr/>
            <p:nvPr/>
          </p:nvSpPr>
          <p:spPr>
            <a:xfrm>
              <a:off x="-897035" y="2854236"/>
              <a:ext cx="9588871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 B" panose="00020600040101010101" pitchFamily="18" charset="-122"/>
                </a:rPr>
                <a:t>感谢观看 </a:t>
              </a:r>
              <a:endParaRPr lang="zh-CN" altLang="en-US" sz="7200" b="1" i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7" name="Rectangle 10"/>
            <p:cNvSpPr/>
            <p:nvPr/>
          </p:nvSpPr>
          <p:spPr>
            <a:xfrm>
              <a:off x="-664025" y="4231808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 you for listening</a:t>
              </a:r>
              <a:endParaRPr lang="en-US" altLang="zh-CN"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  <p:cxnSp>
        <p:nvCxnSpPr>
          <p:cNvPr id="31" name="直接连接符 30"/>
          <p:cNvCxnSpPr>
            <a:endCxn id="33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>
            <a:stCxn id="33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8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8645" cy="6858000"/>
          </a:xfrm>
          <a:prstGeom prst="rect">
            <a:avLst/>
          </a:prstGeom>
        </p:spPr>
      </p:pic>
      <p:sp>
        <p:nvSpPr>
          <p:cNvPr id="4" name="PA-矩形 8"/>
          <p:cNvSpPr/>
          <p:nvPr>
            <p:custDataLst>
              <p:tags r:id="rId3"/>
            </p:custDataLst>
          </p:nvPr>
        </p:nvSpPr>
        <p:spPr>
          <a:xfrm>
            <a:off x="0" y="0"/>
            <a:ext cx="5208645" cy="6872990"/>
          </a:xfrm>
          <a:prstGeom prst="rect">
            <a:avLst/>
          </a:prstGeom>
          <a:gradFill flip="none" rotWithShape="1">
            <a:gsLst>
              <a:gs pos="100000">
                <a:srgbClr val="03617A">
                  <a:alpha val="62000"/>
                </a:srgbClr>
              </a:gs>
              <a:gs pos="0">
                <a:srgbClr val="03617A">
                  <a:alpha val="62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730" y="1791519"/>
            <a:ext cx="6831989" cy="5969958"/>
          </a:xfrm>
          <a:prstGeom prst="rect">
            <a:avLst/>
          </a:prstGeom>
        </p:spPr>
      </p:pic>
      <p:grpSp>
        <p:nvGrpSpPr>
          <p:cNvPr id="5" name="PA-组合 20"/>
          <p:cNvGrpSpPr/>
          <p:nvPr>
            <p:custDataLst>
              <p:tags r:id="rId5"/>
            </p:custDataLst>
          </p:nvPr>
        </p:nvGrpSpPr>
        <p:grpSpPr>
          <a:xfrm>
            <a:off x="6032739" y="1506205"/>
            <a:ext cx="672405" cy="923330"/>
            <a:chOff x="7138670" y="1012807"/>
            <a:chExt cx="672405" cy="923330"/>
          </a:xfrm>
        </p:grpSpPr>
        <p:sp>
          <p:nvSpPr>
            <p:cNvPr id="6" name="PA-任意多边形 9"/>
            <p:cNvSpPr/>
            <p:nvPr>
              <p:custDataLst>
                <p:tags r:id="rId6"/>
              </p:custDataLst>
            </p:nvPr>
          </p:nvSpPr>
          <p:spPr>
            <a:xfrm>
              <a:off x="7138670" y="1555752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PA-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186365" y="1012807"/>
              <a:ext cx="62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54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endParaRPr lang="zh-CN" altLang="en-US" sz="54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PA-组合 19"/>
          <p:cNvGrpSpPr/>
          <p:nvPr>
            <p:custDataLst>
              <p:tags r:id="rId8"/>
            </p:custDataLst>
          </p:nvPr>
        </p:nvGrpSpPr>
        <p:grpSpPr>
          <a:xfrm>
            <a:off x="6032739" y="2617813"/>
            <a:ext cx="672405" cy="830997"/>
            <a:chOff x="7138670" y="2490624"/>
            <a:chExt cx="672405" cy="830997"/>
          </a:xfrm>
        </p:grpSpPr>
        <p:sp>
          <p:nvSpPr>
            <p:cNvPr id="9" name="PA-任意多边形 10"/>
            <p:cNvSpPr/>
            <p:nvPr>
              <p:custDataLst>
                <p:tags r:id="rId9"/>
              </p:custDataLst>
            </p:nvPr>
          </p:nvSpPr>
          <p:spPr>
            <a:xfrm>
              <a:off x="7138670" y="2967858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PA-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7186365" y="2490624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PA-任意多边形 11"/>
          <p:cNvSpPr/>
          <p:nvPr>
            <p:custDataLst>
              <p:tags r:id="rId11"/>
            </p:custDataLst>
          </p:nvPr>
        </p:nvSpPr>
        <p:spPr>
          <a:xfrm>
            <a:off x="6032739" y="4131791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">
                <a:srgbClr val="03617A"/>
              </a:gs>
              <a:gs pos="72000">
                <a:srgbClr val="03617A">
                  <a:alpha val="40000"/>
                </a:srgbClr>
              </a:gs>
              <a:gs pos="100000">
                <a:srgbClr val="03617A">
                  <a:alpha val="0"/>
                </a:srgbClr>
              </a:gs>
            </a:gsLst>
            <a:lin ang="84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PA-文本框 15"/>
          <p:cNvSpPr txBox="1"/>
          <p:nvPr>
            <p:custDataLst>
              <p:tags r:id="rId12"/>
            </p:custDataLst>
          </p:nvPr>
        </p:nvSpPr>
        <p:spPr>
          <a:xfrm>
            <a:off x="6080434" y="3637087"/>
            <a:ext cx="62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rgbClr val="03617A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PA-组合 17"/>
          <p:cNvGrpSpPr/>
          <p:nvPr>
            <p:custDataLst>
              <p:tags r:id="rId13"/>
            </p:custDataLst>
          </p:nvPr>
        </p:nvGrpSpPr>
        <p:grpSpPr>
          <a:xfrm>
            <a:off x="6032739" y="4656362"/>
            <a:ext cx="672405" cy="830997"/>
            <a:chOff x="7138670" y="5303103"/>
            <a:chExt cx="672405" cy="830997"/>
          </a:xfrm>
        </p:grpSpPr>
        <p:sp>
          <p:nvSpPr>
            <p:cNvPr id="14" name="PA-任意多边形 12"/>
            <p:cNvSpPr/>
            <p:nvPr>
              <p:custDataLst>
                <p:tags r:id="rId14"/>
              </p:custDataLst>
            </p:nvPr>
          </p:nvSpPr>
          <p:spPr>
            <a:xfrm>
              <a:off x="7138670" y="5792070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5" name="PA-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7186365" y="5303103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4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6" name="PA-文本框 21"/>
          <p:cNvSpPr txBox="1"/>
          <p:nvPr>
            <p:custDataLst>
              <p:tags r:id="rId16"/>
            </p:custDataLst>
          </p:nvPr>
        </p:nvSpPr>
        <p:spPr>
          <a:xfrm>
            <a:off x="6851015" y="1818005"/>
            <a:ext cx="4779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模型分析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7" name="PA-文本框 22"/>
          <p:cNvSpPr txBox="1"/>
          <p:nvPr>
            <p:custDataLst>
              <p:tags r:id="rId17"/>
            </p:custDataLst>
          </p:nvPr>
        </p:nvSpPr>
        <p:spPr>
          <a:xfrm>
            <a:off x="6851015" y="2834957"/>
            <a:ext cx="5131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模型建立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8" name="PA-文本框 23"/>
          <p:cNvSpPr txBox="1"/>
          <p:nvPr>
            <p:custDataLst>
              <p:tags r:id="rId18"/>
            </p:custDataLst>
          </p:nvPr>
        </p:nvSpPr>
        <p:spPr>
          <a:xfrm>
            <a:off x="6851015" y="3825365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模型求解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9" name="PA-文本框 24"/>
          <p:cNvSpPr txBox="1"/>
          <p:nvPr>
            <p:custDataLst>
              <p:tags r:id="rId19"/>
            </p:custDataLst>
          </p:nvPr>
        </p:nvSpPr>
        <p:spPr>
          <a:xfrm>
            <a:off x="6851015" y="4841027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结果分析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PA-直接连接符 25"/>
          <p:cNvCxnSpPr/>
          <p:nvPr>
            <p:custDataLst>
              <p:tags r:id="rId20"/>
            </p:custDataLst>
          </p:nvPr>
        </p:nvCxnSpPr>
        <p:spPr>
          <a:xfrm flipV="1">
            <a:off x="5583230" y="4867219"/>
            <a:ext cx="628650" cy="358139"/>
          </a:xfrm>
          <a:prstGeom prst="line">
            <a:avLst/>
          </a:prstGeom>
          <a:noFill/>
          <a:ln w="571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1" name="PA-直接连接符 26"/>
          <p:cNvCxnSpPr/>
          <p:nvPr>
            <p:custDataLst>
              <p:tags r:id="rId21"/>
            </p:custDataLst>
          </p:nvPr>
        </p:nvCxnSpPr>
        <p:spPr>
          <a:xfrm flipV="1">
            <a:off x="6108366" y="5945110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0"/>
                  </a:srgbClr>
                </a:gs>
                <a:gs pos="7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2" name="PA-直接连接符 28"/>
          <p:cNvCxnSpPr/>
          <p:nvPr>
            <p:custDataLst>
              <p:tags r:id="rId22"/>
            </p:custDataLst>
          </p:nvPr>
        </p:nvCxnSpPr>
        <p:spPr>
          <a:xfrm rot="10800000" flipV="1">
            <a:off x="10404966" y="2068110"/>
            <a:ext cx="628650" cy="358139"/>
          </a:xfrm>
          <a:prstGeom prst="line">
            <a:avLst/>
          </a:prstGeom>
          <a:noFill/>
          <a:ln w="444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3" name="PA-直接连接符 29"/>
          <p:cNvCxnSpPr/>
          <p:nvPr>
            <p:custDataLst>
              <p:tags r:id="rId23"/>
            </p:custDataLst>
          </p:nvPr>
        </p:nvCxnSpPr>
        <p:spPr>
          <a:xfrm rot="10800000" flipV="1">
            <a:off x="9972553" y="1052737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4" name="PA-直接连接符 31"/>
          <p:cNvCxnSpPr/>
          <p:nvPr>
            <p:custDataLst>
              <p:tags r:id="rId24"/>
            </p:custDataLst>
          </p:nvPr>
        </p:nvCxnSpPr>
        <p:spPr>
          <a:xfrm flipV="1">
            <a:off x="7175580" y="4596709"/>
            <a:ext cx="315585" cy="179789"/>
          </a:xfrm>
          <a:prstGeom prst="line">
            <a:avLst/>
          </a:prstGeom>
          <a:noFill/>
          <a:ln w="698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5" name="PA-直接连接符 33"/>
          <p:cNvCxnSpPr/>
          <p:nvPr>
            <p:custDataLst>
              <p:tags r:id="rId25"/>
            </p:custDataLst>
          </p:nvPr>
        </p:nvCxnSpPr>
        <p:spPr>
          <a:xfrm flipV="1">
            <a:off x="6766554" y="5579561"/>
            <a:ext cx="574917" cy="27712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6" name="PA-直接连接符 35"/>
          <p:cNvCxnSpPr/>
          <p:nvPr>
            <p:custDataLst>
              <p:tags r:id="rId26"/>
            </p:custDataLst>
          </p:nvPr>
        </p:nvCxnSpPr>
        <p:spPr>
          <a:xfrm rot="10800000" flipV="1">
            <a:off x="9766160" y="1984024"/>
            <a:ext cx="628650" cy="358139"/>
          </a:xfrm>
          <a:prstGeom prst="line">
            <a:avLst/>
          </a:prstGeom>
          <a:noFill/>
          <a:ln w="317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7" name="PA-直接连接符 36"/>
          <p:cNvCxnSpPr/>
          <p:nvPr>
            <p:custDataLst>
              <p:tags r:id="rId27"/>
            </p:custDataLst>
          </p:nvPr>
        </p:nvCxnSpPr>
        <p:spPr>
          <a:xfrm flipH="1">
            <a:off x="8911260" y="2496875"/>
            <a:ext cx="301333" cy="17166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8" name="PA-直接连接符 38"/>
          <p:cNvCxnSpPr/>
          <p:nvPr>
            <p:custDataLst>
              <p:tags r:id="rId28"/>
            </p:custDataLst>
          </p:nvPr>
        </p:nvCxnSpPr>
        <p:spPr>
          <a:xfrm flipH="1">
            <a:off x="9186584" y="1541448"/>
            <a:ext cx="301333" cy="171668"/>
          </a:xfrm>
          <a:prstGeom prst="line">
            <a:avLst/>
          </a:prstGeom>
          <a:noFill/>
          <a:ln w="762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357611" y="1592658"/>
            <a:ext cx="4378398" cy="3207306"/>
            <a:chOff x="1043940" y="2140627"/>
            <a:chExt cx="4000500" cy="2930484"/>
          </a:xfrm>
        </p:grpSpPr>
        <p:sp>
          <p:nvSpPr>
            <p:cNvPr id="30" name="PA-右中括号 1"/>
            <p:cNvSpPr/>
            <p:nvPr>
              <p:custDataLst>
                <p:tags r:id="rId29"/>
              </p:custDataLst>
            </p:nvPr>
          </p:nvSpPr>
          <p:spPr>
            <a:xfrm rot="16200000">
              <a:off x="2712720" y="1310047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PA-右中括号 3"/>
            <p:cNvSpPr/>
            <p:nvPr>
              <p:custDataLst>
                <p:tags r:id="rId30"/>
              </p:custDataLst>
            </p:nvPr>
          </p:nvSpPr>
          <p:spPr>
            <a:xfrm rot="5400000" flipV="1">
              <a:off x="2712720" y="3577591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PA-矩形 4"/>
            <p:cNvSpPr/>
            <p:nvPr>
              <p:custDataLst>
                <p:tags r:id="rId31"/>
              </p:custDataLst>
            </p:nvPr>
          </p:nvSpPr>
          <p:spPr>
            <a:xfrm>
              <a:off x="1043940" y="2951479"/>
              <a:ext cx="4000500" cy="1087120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  <a:ln w="12700" cap="flat" cmpd="sng" algn="ctr">
              <a:gradFill>
                <a:gsLst>
                  <a:gs pos="0">
                    <a:srgbClr val="00723E">
                      <a:lumMod val="5000"/>
                      <a:lumOff val="95000"/>
                    </a:srgbClr>
                  </a:gs>
                  <a:gs pos="69400">
                    <a:srgbClr val="FAFFFD">
                      <a:alpha val="33000"/>
                    </a:srgbClr>
                  </a:gs>
                  <a:gs pos="32000">
                    <a:srgbClr val="F3FFFA">
                      <a:alpha val="0"/>
                    </a:srgbClr>
                  </a:gs>
                  <a:gs pos="100000">
                    <a:srgbClr val="FFFFFF">
                      <a:alpha val="94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PA-文本框 5"/>
            <p:cNvSpPr txBox="1"/>
            <p:nvPr>
              <p:custDataLst>
                <p:tags r:id="rId32"/>
              </p:custDataLst>
            </p:nvPr>
          </p:nvSpPr>
          <p:spPr>
            <a:xfrm>
              <a:off x="1993900" y="2986360"/>
              <a:ext cx="2100580" cy="11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6600" b="1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  <a:endParaRPr lang="zh-CN" altLang="en-US" sz="6600" b="1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4" name="PA-文本框 6"/>
            <p:cNvSpPr txBox="1"/>
            <p:nvPr>
              <p:custDataLst>
                <p:tags r:id="rId33"/>
              </p:custDataLst>
            </p:nvPr>
          </p:nvSpPr>
          <p:spPr>
            <a:xfrm>
              <a:off x="2094230" y="422350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CONTEXT</a:t>
              </a: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35" name="PA-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2170176" y="4174352"/>
              <a:ext cx="1737360" cy="0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grpSp>
          <p:nvGrpSpPr>
            <p:cNvPr id="36" name="PA-组合 54"/>
            <p:cNvGrpSpPr/>
            <p:nvPr>
              <p:custDataLst>
                <p:tags r:id="rId35"/>
              </p:custDataLst>
            </p:nvPr>
          </p:nvGrpSpPr>
          <p:grpSpPr>
            <a:xfrm>
              <a:off x="4200650" y="3381742"/>
              <a:ext cx="221996" cy="292636"/>
              <a:chOff x="4206240" y="3385284"/>
              <a:chExt cx="221996" cy="292636"/>
            </a:xfrm>
          </p:grpSpPr>
          <p:cxnSp>
            <p:nvCxnSpPr>
              <p:cNvPr id="41" name="PA-直接连接符 47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A-直接连接符 48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PA-直接连接符 49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PA-组合 55"/>
            <p:cNvGrpSpPr/>
            <p:nvPr>
              <p:custDataLst>
                <p:tags r:id="rId39"/>
              </p:custDataLst>
            </p:nvPr>
          </p:nvGrpSpPr>
          <p:grpSpPr>
            <a:xfrm flipH="1">
              <a:off x="1665733" y="3381742"/>
              <a:ext cx="221996" cy="292636"/>
              <a:chOff x="4206240" y="3385284"/>
              <a:chExt cx="221996" cy="292636"/>
            </a:xfrm>
          </p:grpSpPr>
          <p:cxnSp>
            <p:nvCxnSpPr>
              <p:cNvPr id="38" name="PA-直接连接符 56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A-直接连接符 57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A-直接连接符 58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8088" y="6240874"/>
            <a:ext cx="2777436" cy="46166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1——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3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64530" y="1719114"/>
            <a:ext cx="11513006" cy="4562490"/>
          </a:xfrm>
          <a:prstGeom prst="rect">
            <a:avLst/>
          </a:prstGeom>
          <a:solidFill>
            <a:srgbClr val="03617A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7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0.xml><?xml version="1.0" encoding="utf-8"?>
<p:tagLst xmlns:p="http://schemas.openxmlformats.org/presentationml/2006/main">
  <p:tag name="PA" val="v5.2.9"/>
</p:tagLst>
</file>

<file path=ppt/tags/tag2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40.xml><?xml version="1.0" encoding="utf-8"?>
<p:tagLst xmlns:p="http://schemas.openxmlformats.org/presentationml/2006/main">
  <p:tag name="COMMONDATA" val="eyJoZGlkIjoiYmUzOTExNWFiZDM0ODEzNTEwYzg1N2FlODNlYTE3YmIifQ=="/>
  <p:tag name="commondata" val="eyJoZGlkIjoiYjJjOTQxYzhjODMyMDAzZmE0MDJkMWFkNmJlNDkwYTUifQ=="/>
</p:tagLst>
</file>

<file path=ppt/tags/tag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7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8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64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Arial</vt:lpstr>
      <vt:lpstr>微软雅黑</vt:lpstr>
      <vt:lpstr>微软雅黑 Light</vt:lpstr>
      <vt:lpstr>Impact</vt:lpstr>
      <vt:lpstr>Arial Black</vt:lpstr>
      <vt:lpstr>Calibri</vt:lpstr>
      <vt:lpstr>Wingdings</vt:lpstr>
      <vt:lpstr>-apple-system</vt:lpstr>
      <vt:lpstr>Segoe Print</vt:lpstr>
      <vt:lpstr>阿里巴巴普惠体 B</vt:lpstr>
      <vt:lpstr>Arial Unicode MS</vt:lpstr>
      <vt:lpstr>等线 Light</vt:lpstr>
      <vt:lpstr>等线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Stardust</cp:lastModifiedBy>
  <cp:revision>137</cp:revision>
  <dcterms:created xsi:type="dcterms:W3CDTF">2020-08-02T00:46:00Z</dcterms:created>
  <dcterms:modified xsi:type="dcterms:W3CDTF">2024-09-23T13:16:54Z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D6C31C9B256F4E1AA81C7CE15195B805_13</vt:lpwstr>
  </property>
  <property fmtid="{D5CDD505-2E9C-101B-9397-08002B2CF9AE}" pid="3" name="KSOProductBuildVer">
    <vt:lpwstr>2052-12.1.0.17857</vt:lpwstr>
  </property>
</Properties>
</file>