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8" r:id="rId3"/>
    <p:sldId id="268" r:id="rId4"/>
    <p:sldId id="274" r:id="rId5"/>
    <p:sldId id="275" r:id="rId6"/>
    <p:sldId id="259" r:id="rId7"/>
    <p:sldId id="260" r:id="rId8"/>
    <p:sldId id="261" r:id="rId9"/>
    <p:sldId id="270" r:id="rId10"/>
    <p:sldId id="278" r:id="rId11"/>
    <p:sldId id="272" r:id="rId12"/>
    <p:sldId id="273" r:id="rId13"/>
    <p:sldId id="276" r:id="rId14"/>
    <p:sldId id="283" r:id="rId15"/>
    <p:sldId id="277" r:id="rId16"/>
    <p:sldId id="267" r:id="rId17"/>
    <p:sldId id="269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66C7B-5447-9E5F-B408-C7C71719F020}" v="118" dt="2023-02-26T15:31:03.585"/>
    <p1510:client id="{1DEC75EA-C11E-0D5C-C95A-0B0EC0429282}" v="41" dt="2023-02-26T01:08:07.423"/>
    <p1510:client id="{58C325B2-E85F-E339-5F45-6CFDAFA1BD2C}" v="24" dt="2023-02-27T22:32:04.457"/>
    <p1510:client id="{810A0AED-EAD3-A1EE-8375-7C482A6D1938}" v="1498" dt="2023-02-26T16:33:20.223"/>
    <p1510:client id="{A946A230-462E-AAC5-181D-F392184ACDEA}" v="4386" dt="2023-02-26T19:21:33.281"/>
    <p1510:client id="{E56374C4-6E0A-9E0A-CD2D-47631681CB05}" v="4103" dt="2023-02-26T19:25:28.688"/>
    <p1510:client id="{EBA43E56-5CA4-0203-2D1A-78B0FF8135F0}" v="2251" dt="2023-02-26T15:13:48.666"/>
    <p1510:client id="{EC12C895-BC14-F199-875E-9608615E8278}" v="3648" dt="2023-02-26T19:26:47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2E8F38-E45F-4B06-B78D-3750A324790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BC4FF3F-6559-4D85-BF8E-DFBD368813C6}">
      <dgm:prSet/>
      <dgm:spPr/>
      <dgm:t>
        <a:bodyPr/>
        <a:lstStyle/>
        <a:p>
          <a:pPr>
            <a:defRPr b="1"/>
          </a:pPr>
          <a:r>
            <a:rPr lang="en-US"/>
            <a:t>Predictive Maintenace</a:t>
          </a:r>
        </a:p>
      </dgm:t>
    </dgm:pt>
    <dgm:pt modelId="{0B4CE364-1016-4C41-90DC-DA8CC778BDB1}" type="parTrans" cxnId="{AD851EA9-E41F-4D6B-B336-D0E608AA2397}">
      <dgm:prSet/>
      <dgm:spPr/>
      <dgm:t>
        <a:bodyPr/>
        <a:lstStyle/>
        <a:p>
          <a:endParaRPr lang="en-US"/>
        </a:p>
      </dgm:t>
    </dgm:pt>
    <dgm:pt modelId="{C2DBE731-5A53-4088-9022-9AD1B4EAC5A4}" type="sibTrans" cxnId="{AD851EA9-E41F-4D6B-B336-D0E608AA2397}">
      <dgm:prSet/>
      <dgm:spPr/>
      <dgm:t>
        <a:bodyPr/>
        <a:lstStyle/>
        <a:p>
          <a:endParaRPr lang="en-US"/>
        </a:p>
      </dgm:t>
    </dgm:pt>
    <dgm:pt modelId="{0D6D366C-B0EE-43F1-ACDB-46E0DD650C2C}">
      <dgm:prSet/>
      <dgm:spPr/>
      <dgm:t>
        <a:bodyPr/>
        <a:lstStyle/>
        <a:p>
          <a:r>
            <a:rPr lang="en-US"/>
            <a:t>Equipping 0.15% of all production assets will reduce the downtime by same proportion. </a:t>
          </a:r>
        </a:p>
      </dgm:t>
    </dgm:pt>
    <dgm:pt modelId="{1FAA360E-206B-4A14-9914-9FD5D5FE3B20}" type="parTrans" cxnId="{4B6C90AA-4AE6-423F-BCC2-683043640B69}">
      <dgm:prSet/>
      <dgm:spPr/>
      <dgm:t>
        <a:bodyPr/>
        <a:lstStyle/>
        <a:p>
          <a:endParaRPr lang="en-US"/>
        </a:p>
      </dgm:t>
    </dgm:pt>
    <dgm:pt modelId="{F8D13DFD-4C8A-4C11-AFEA-6D86BA35FF04}" type="sibTrans" cxnId="{4B6C90AA-4AE6-423F-BCC2-683043640B69}">
      <dgm:prSet/>
      <dgm:spPr/>
      <dgm:t>
        <a:bodyPr/>
        <a:lstStyle/>
        <a:p>
          <a:endParaRPr lang="en-US"/>
        </a:p>
      </dgm:t>
    </dgm:pt>
    <dgm:pt modelId="{A32F2912-BCB1-413F-A0AD-4ED53B4D61A0}">
      <dgm:prSet/>
      <dgm:spPr/>
      <dgm:t>
        <a:bodyPr/>
        <a:lstStyle/>
        <a:p>
          <a:r>
            <a:rPr lang="en-US"/>
            <a:t>Lower loss of barrels in extracting process. </a:t>
          </a:r>
        </a:p>
      </dgm:t>
    </dgm:pt>
    <dgm:pt modelId="{BEFA7933-DD46-447C-BDA7-8A936B6D4781}" type="parTrans" cxnId="{EED4F7D3-FAD6-475E-852A-CAC9F8F11BA5}">
      <dgm:prSet/>
      <dgm:spPr/>
      <dgm:t>
        <a:bodyPr/>
        <a:lstStyle/>
        <a:p>
          <a:endParaRPr lang="en-US"/>
        </a:p>
      </dgm:t>
    </dgm:pt>
    <dgm:pt modelId="{46E206E6-D57D-48F0-A8E8-2ACE86A7EAA9}" type="sibTrans" cxnId="{EED4F7D3-FAD6-475E-852A-CAC9F8F11BA5}">
      <dgm:prSet/>
      <dgm:spPr/>
      <dgm:t>
        <a:bodyPr/>
        <a:lstStyle/>
        <a:p>
          <a:endParaRPr lang="en-US"/>
        </a:p>
      </dgm:t>
    </dgm:pt>
    <dgm:pt modelId="{30DF2D5F-3055-41C2-87AB-8AFF26158AB9}">
      <dgm:prSet/>
      <dgm:spPr/>
      <dgm:t>
        <a:bodyPr/>
        <a:lstStyle/>
        <a:p>
          <a:r>
            <a:rPr lang="en-US" b="1"/>
            <a:t>Difference between loss of barrels before &amp; after is the saving !</a:t>
          </a:r>
          <a:endParaRPr lang="en-US"/>
        </a:p>
      </dgm:t>
    </dgm:pt>
    <dgm:pt modelId="{D2C9A351-91DF-4258-901A-AB70FD23DA31}" type="parTrans" cxnId="{BF134046-2F12-4102-8EBD-DE531DB1671B}">
      <dgm:prSet/>
      <dgm:spPr/>
      <dgm:t>
        <a:bodyPr/>
        <a:lstStyle/>
        <a:p>
          <a:endParaRPr lang="en-US"/>
        </a:p>
      </dgm:t>
    </dgm:pt>
    <dgm:pt modelId="{04AC24C7-B5FB-4569-96A8-FA9786129DDC}" type="sibTrans" cxnId="{BF134046-2F12-4102-8EBD-DE531DB1671B}">
      <dgm:prSet/>
      <dgm:spPr/>
      <dgm:t>
        <a:bodyPr/>
        <a:lstStyle/>
        <a:p>
          <a:endParaRPr lang="en-US"/>
        </a:p>
      </dgm:t>
    </dgm:pt>
    <dgm:pt modelId="{71242330-446C-4BD5-A67A-A902146FE4A4}">
      <dgm:prSet/>
      <dgm:spPr/>
      <dgm:t>
        <a:bodyPr/>
        <a:lstStyle/>
        <a:p>
          <a:pPr>
            <a:defRPr b="1"/>
          </a:pPr>
          <a:r>
            <a:rPr lang="en-US"/>
            <a:t>Connected Worker</a:t>
          </a:r>
        </a:p>
      </dgm:t>
    </dgm:pt>
    <dgm:pt modelId="{DB13F975-AE85-423C-B253-BA7180CD3903}" type="parTrans" cxnId="{2FF18B6A-578F-4C6D-B852-A90E9403DF6A}">
      <dgm:prSet/>
      <dgm:spPr/>
      <dgm:t>
        <a:bodyPr/>
        <a:lstStyle/>
        <a:p>
          <a:endParaRPr lang="en-US"/>
        </a:p>
      </dgm:t>
    </dgm:pt>
    <dgm:pt modelId="{AF0AB46D-22BB-45ED-9BCB-DC1FB9135992}" type="sibTrans" cxnId="{2FF18B6A-578F-4C6D-B852-A90E9403DF6A}">
      <dgm:prSet/>
      <dgm:spPr/>
      <dgm:t>
        <a:bodyPr/>
        <a:lstStyle/>
        <a:p>
          <a:endParaRPr lang="en-US"/>
        </a:p>
      </dgm:t>
    </dgm:pt>
    <dgm:pt modelId="{8D350F19-EE0E-4219-8A5D-1691C3C6AC58}">
      <dgm:prSet/>
      <dgm:spPr/>
      <dgm:t>
        <a:bodyPr/>
        <a:lstStyle/>
        <a:p>
          <a:r>
            <a:rPr lang="en-US"/>
            <a:t>Equipping 2.5% of workers it IoT devices will reduce the safety incidents in same proportion.  </a:t>
          </a:r>
        </a:p>
      </dgm:t>
    </dgm:pt>
    <dgm:pt modelId="{2FB4EF19-7A2F-4779-96E2-3977A726CC37}" type="parTrans" cxnId="{3CF8D810-9967-45F4-94BA-0E0FB0F9A430}">
      <dgm:prSet/>
      <dgm:spPr/>
      <dgm:t>
        <a:bodyPr/>
        <a:lstStyle/>
        <a:p>
          <a:endParaRPr lang="en-US"/>
        </a:p>
      </dgm:t>
    </dgm:pt>
    <dgm:pt modelId="{022A8C73-A55B-4166-B7E6-99A66C288354}" type="sibTrans" cxnId="{3CF8D810-9967-45F4-94BA-0E0FB0F9A430}">
      <dgm:prSet/>
      <dgm:spPr/>
      <dgm:t>
        <a:bodyPr/>
        <a:lstStyle/>
        <a:p>
          <a:endParaRPr lang="en-US"/>
        </a:p>
      </dgm:t>
    </dgm:pt>
    <dgm:pt modelId="{03C576B1-1EDE-43A8-B7DC-BDF61E334CB3}">
      <dgm:prSet/>
      <dgm:spPr/>
      <dgm:t>
        <a:bodyPr/>
        <a:lstStyle/>
        <a:p>
          <a:r>
            <a:rPr lang="en-US"/>
            <a:t>Lower the Avg. Safety Incident cost. </a:t>
          </a:r>
        </a:p>
      </dgm:t>
    </dgm:pt>
    <dgm:pt modelId="{8DDFFCB0-57B1-4BFB-AF0A-9E4AD68239E7}" type="parTrans" cxnId="{F1C20E35-CF1F-431A-BB1A-F5AFD89C100D}">
      <dgm:prSet/>
      <dgm:spPr/>
      <dgm:t>
        <a:bodyPr/>
        <a:lstStyle/>
        <a:p>
          <a:endParaRPr lang="en-US"/>
        </a:p>
      </dgm:t>
    </dgm:pt>
    <dgm:pt modelId="{FBC54A77-319A-4775-960E-F317AFFC5DF3}" type="sibTrans" cxnId="{F1C20E35-CF1F-431A-BB1A-F5AFD89C100D}">
      <dgm:prSet/>
      <dgm:spPr/>
      <dgm:t>
        <a:bodyPr/>
        <a:lstStyle/>
        <a:p>
          <a:endParaRPr lang="en-US"/>
        </a:p>
      </dgm:t>
    </dgm:pt>
    <dgm:pt modelId="{25AA9F06-C11A-4B19-81E0-C6D8C338A5F3}">
      <dgm:prSet/>
      <dgm:spPr/>
      <dgm:t>
        <a:bodyPr/>
        <a:lstStyle/>
        <a:p>
          <a:r>
            <a:rPr lang="en-US" b="1"/>
            <a:t>Difference between Avg. Safety Incident cost before  &amp; after is the saving !</a:t>
          </a:r>
          <a:endParaRPr lang="en-US"/>
        </a:p>
      </dgm:t>
    </dgm:pt>
    <dgm:pt modelId="{B6583B97-278D-4A0B-B578-0DC19C1A9C4C}" type="parTrans" cxnId="{602C8626-6D6F-477E-AA46-53A866F9C23D}">
      <dgm:prSet/>
      <dgm:spPr/>
      <dgm:t>
        <a:bodyPr/>
        <a:lstStyle/>
        <a:p>
          <a:endParaRPr lang="en-US"/>
        </a:p>
      </dgm:t>
    </dgm:pt>
    <dgm:pt modelId="{F724C696-3135-4295-8A15-7EFCDE21B63F}" type="sibTrans" cxnId="{602C8626-6D6F-477E-AA46-53A866F9C23D}">
      <dgm:prSet/>
      <dgm:spPr/>
      <dgm:t>
        <a:bodyPr/>
        <a:lstStyle/>
        <a:p>
          <a:endParaRPr lang="en-US"/>
        </a:p>
      </dgm:t>
    </dgm:pt>
    <dgm:pt modelId="{2A1F124B-9538-4A83-8271-A0758F5E0050}" type="pres">
      <dgm:prSet presAssocID="{512E8F38-E45F-4B06-B78D-3750A324790C}" presName="linear" presStyleCnt="0">
        <dgm:presLayoutVars>
          <dgm:dir/>
          <dgm:animLvl val="lvl"/>
          <dgm:resizeHandles val="exact"/>
        </dgm:presLayoutVars>
      </dgm:prSet>
      <dgm:spPr/>
    </dgm:pt>
    <dgm:pt modelId="{579EA677-21BE-400B-933B-1E2378073358}" type="pres">
      <dgm:prSet presAssocID="{DBC4FF3F-6559-4D85-BF8E-DFBD368813C6}" presName="parentLin" presStyleCnt="0"/>
      <dgm:spPr/>
    </dgm:pt>
    <dgm:pt modelId="{BE2E608C-4151-4E54-8D39-A9F14ACDA54B}" type="pres">
      <dgm:prSet presAssocID="{DBC4FF3F-6559-4D85-BF8E-DFBD368813C6}" presName="parentLeftMargin" presStyleLbl="node1" presStyleIdx="0" presStyleCnt="2"/>
      <dgm:spPr/>
    </dgm:pt>
    <dgm:pt modelId="{1EA617DC-C0D2-4C00-B056-4D15CAC81378}" type="pres">
      <dgm:prSet presAssocID="{DBC4FF3F-6559-4D85-BF8E-DFBD368813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0CE3470-20A8-43DE-825D-F85421749088}" type="pres">
      <dgm:prSet presAssocID="{DBC4FF3F-6559-4D85-BF8E-DFBD368813C6}" presName="negativeSpace" presStyleCnt="0"/>
      <dgm:spPr/>
    </dgm:pt>
    <dgm:pt modelId="{C65355D1-8C73-4935-B791-226EEACFE3BB}" type="pres">
      <dgm:prSet presAssocID="{DBC4FF3F-6559-4D85-BF8E-DFBD368813C6}" presName="childText" presStyleLbl="conFgAcc1" presStyleIdx="0" presStyleCnt="2">
        <dgm:presLayoutVars>
          <dgm:bulletEnabled val="1"/>
        </dgm:presLayoutVars>
      </dgm:prSet>
      <dgm:spPr/>
    </dgm:pt>
    <dgm:pt modelId="{DEE4566D-3744-4DE1-A020-EA0870079B09}" type="pres">
      <dgm:prSet presAssocID="{C2DBE731-5A53-4088-9022-9AD1B4EAC5A4}" presName="spaceBetweenRectangles" presStyleCnt="0"/>
      <dgm:spPr/>
    </dgm:pt>
    <dgm:pt modelId="{2423EABD-D308-4A11-B11B-4ACF6B2458BD}" type="pres">
      <dgm:prSet presAssocID="{71242330-446C-4BD5-A67A-A902146FE4A4}" presName="parentLin" presStyleCnt="0"/>
      <dgm:spPr/>
    </dgm:pt>
    <dgm:pt modelId="{2197270C-0E1A-4A2A-9B99-9328FCAC640B}" type="pres">
      <dgm:prSet presAssocID="{71242330-446C-4BD5-A67A-A902146FE4A4}" presName="parentLeftMargin" presStyleLbl="node1" presStyleIdx="0" presStyleCnt="2"/>
      <dgm:spPr/>
    </dgm:pt>
    <dgm:pt modelId="{CC0890AA-55A7-4390-9675-E31A0EC355A4}" type="pres">
      <dgm:prSet presAssocID="{71242330-446C-4BD5-A67A-A902146FE4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191B743-937B-4FD2-A44C-3C63E8CBD1F2}" type="pres">
      <dgm:prSet presAssocID="{71242330-446C-4BD5-A67A-A902146FE4A4}" presName="negativeSpace" presStyleCnt="0"/>
      <dgm:spPr/>
    </dgm:pt>
    <dgm:pt modelId="{322ECB2E-F7B8-498F-996F-03C796741D8F}" type="pres">
      <dgm:prSet presAssocID="{71242330-446C-4BD5-A67A-A902146FE4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B839E08-5D42-4F55-8F77-452180A90406}" type="presOf" srcId="{0D6D366C-B0EE-43F1-ACDB-46E0DD650C2C}" destId="{C65355D1-8C73-4935-B791-226EEACFE3BB}" srcOrd="0" destOrd="0" presId="urn:microsoft.com/office/officeart/2005/8/layout/list1"/>
    <dgm:cxn modelId="{3CF8D810-9967-45F4-94BA-0E0FB0F9A430}" srcId="{71242330-446C-4BD5-A67A-A902146FE4A4}" destId="{8D350F19-EE0E-4219-8A5D-1691C3C6AC58}" srcOrd="0" destOrd="0" parTransId="{2FB4EF19-7A2F-4779-96E2-3977A726CC37}" sibTransId="{022A8C73-A55B-4166-B7E6-99A66C288354}"/>
    <dgm:cxn modelId="{4E711D11-6200-447A-9CB5-A459AB399A60}" type="presOf" srcId="{DBC4FF3F-6559-4D85-BF8E-DFBD368813C6}" destId="{BE2E608C-4151-4E54-8D39-A9F14ACDA54B}" srcOrd="0" destOrd="0" presId="urn:microsoft.com/office/officeart/2005/8/layout/list1"/>
    <dgm:cxn modelId="{D04E3120-6B8C-404E-9728-90100A386E7F}" type="presOf" srcId="{512E8F38-E45F-4B06-B78D-3750A324790C}" destId="{2A1F124B-9538-4A83-8271-A0758F5E0050}" srcOrd="0" destOrd="0" presId="urn:microsoft.com/office/officeart/2005/8/layout/list1"/>
    <dgm:cxn modelId="{602C8626-6D6F-477E-AA46-53A866F9C23D}" srcId="{71242330-446C-4BD5-A67A-A902146FE4A4}" destId="{25AA9F06-C11A-4B19-81E0-C6D8C338A5F3}" srcOrd="2" destOrd="0" parTransId="{B6583B97-278D-4A0B-B578-0DC19C1A9C4C}" sibTransId="{F724C696-3135-4295-8A15-7EFCDE21B63F}"/>
    <dgm:cxn modelId="{3FE2EC32-0DF9-483E-B03F-19ADE6DBBEA6}" type="presOf" srcId="{03C576B1-1EDE-43A8-B7DC-BDF61E334CB3}" destId="{322ECB2E-F7B8-498F-996F-03C796741D8F}" srcOrd="0" destOrd="1" presId="urn:microsoft.com/office/officeart/2005/8/layout/list1"/>
    <dgm:cxn modelId="{F1C20E35-CF1F-431A-BB1A-F5AFD89C100D}" srcId="{71242330-446C-4BD5-A67A-A902146FE4A4}" destId="{03C576B1-1EDE-43A8-B7DC-BDF61E334CB3}" srcOrd="1" destOrd="0" parTransId="{8DDFFCB0-57B1-4BFB-AF0A-9E4AD68239E7}" sibTransId="{FBC54A77-319A-4775-960E-F317AFFC5DF3}"/>
    <dgm:cxn modelId="{BF134046-2F12-4102-8EBD-DE531DB1671B}" srcId="{DBC4FF3F-6559-4D85-BF8E-DFBD368813C6}" destId="{30DF2D5F-3055-41C2-87AB-8AFF26158AB9}" srcOrd="2" destOrd="0" parTransId="{D2C9A351-91DF-4258-901A-AB70FD23DA31}" sibTransId="{04AC24C7-B5FB-4569-96A8-FA9786129DDC}"/>
    <dgm:cxn modelId="{2FF18B6A-578F-4C6D-B852-A90E9403DF6A}" srcId="{512E8F38-E45F-4B06-B78D-3750A324790C}" destId="{71242330-446C-4BD5-A67A-A902146FE4A4}" srcOrd="1" destOrd="0" parTransId="{DB13F975-AE85-423C-B253-BA7180CD3903}" sibTransId="{AF0AB46D-22BB-45ED-9BCB-DC1FB9135992}"/>
    <dgm:cxn modelId="{4354174F-F293-49B2-97D3-1A467BA8ABE6}" type="presOf" srcId="{71242330-446C-4BD5-A67A-A902146FE4A4}" destId="{2197270C-0E1A-4A2A-9B99-9328FCAC640B}" srcOrd="0" destOrd="0" presId="urn:microsoft.com/office/officeart/2005/8/layout/list1"/>
    <dgm:cxn modelId="{EE0C8051-FBBD-4290-9D83-0B426178A73C}" type="presOf" srcId="{8D350F19-EE0E-4219-8A5D-1691C3C6AC58}" destId="{322ECB2E-F7B8-498F-996F-03C796741D8F}" srcOrd="0" destOrd="0" presId="urn:microsoft.com/office/officeart/2005/8/layout/list1"/>
    <dgm:cxn modelId="{25D52352-67E2-4467-93C0-33968AAB419B}" type="presOf" srcId="{25AA9F06-C11A-4B19-81E0-C6D8C338A5F3}" destId="{322ECB2E-F7B8-498F-996F-03C796741D8F}" srcOrd="0" destOrd="2" presId="urn:microsoft.com/office/officeart/2005/8/layout/list1"/>
    <dgm:cxn modelId="{D42DC553-DECB-45C0-A1E6-9F7AB7040B08}" type="presOf" srcId="{30DF2D5F-3055-41C2-87AB-8AFF26158AB9}" destId="{C65355D1-8C73-4935-B791-226EEACFE3BB}" srcOrd="0" destOrd="2" presId="urn:microsoft.com/office/officeart/2005/8/layout/list1"/>
    <dgm:cxn modelId="{B321C9A7-52CB-4EC9-AFC7-E521E6CCEDDA}" type="presOf" srcId="{DBC4FF3F-6559-4D85-BF8E-DFBD368813C6}" destId="{1EA617DC-C0D2-4C00-B056-4D15CAC81378}" srcOrd="1" destOrd="0" presId="urn:microsoft.com/office/officeart/2005/8/layout/list1"/>
    <dgm:cxn modelId="{AD851EA9-E41F-4D6B-B336-D0E608AA2397}" srcId="{512E8F38-E45F-4B06-B78D-3750A324790C}" destId="{DBC4FF3F-6559-4D85-BF8E-DFBD368813C6}" srcOrd="0" destOrd="0" parTransId="{0B4CE364-1016-4C41-90DC-DA8CC778BDB1}" sibTransId="{C2DBE731-5A53-4088-9022-9AD1B4EAC5A4}"/>
    <dgm:cxn modelId="{4B6C90AA-4AE6-423F-BCC2-683043640B69}" srcId="{DBC4FF3F-6559-4D85-BF8E-DFBD368813C6}" destId="{0D6D366C-B0EE-43F1-ACDB-46E0DD650C2C}" srcOrd="0" destOrd="0" parTransId="{1FAA360E-206B-4A14-9914-9FD5D5FE3B20}" sibTransId="{F8D13DFD-4C8A-4C11-AFEA-6D86BA35FF04}"/>
    <dgm:cxn modelId="{FBD697AA-EEB6-4798-B094-CF2EF7F8F671}" type="presOf" srcId="{A32F2912-BCB1-413F-A0AD-4ED53B4D61A0}" destId="{C65355D1-8C73-4935-B791-226EEACFE3BB}" srcOrd="0" destOrd="1" presId="urn:microsoft.com/office/officeart/2005/8/layout/list1"/>
    <dgm:cxn modelId="{EED4F7D3-FAD6-475E-852A-CAC9F8F11BA5}" srcId="{DBC4FF3F-6559-4D85-BF8E-DFBD368813C6}" destId="{A32F2912-BCB1-413F-A0AD-4ED53B4D61A0}" srcOrd="1" destOrd="0" parTransId="{BEFA7933-DD46-447C-BDA7-8A936B6D4781}" sibTransId="{46E206E6-D57D-48F0-A8E8-2ACE86A7EAA9}"/>
    <dgm:cxn modelId="{AF7E71DE-671D-4CAE-8A0D-6655BB66D5E2}" type="presOf" srcId="{71242330-446C-4BD5-A67A-A902146FE4A4}" destId="{CC0890AA-55A7-4390-9675-E31A0EC355A4}" srcOrd="1" destOrd="0" presId="urn:microsoft.com/office/officeart/2005/8/layout/list1"/>
    <dgm:cxn modelId="{2E415030-02B8-4521-B03C-D83AFCDF5C06}" type="presParOf" srcId="{2A1F124B-9538-4A83-8271-A0758F5E0050}" destId="{579EA677-21BE-400B-933B-1E2378073358}" srcOrd="0" destOrd="0" presId="urn:microsoft.com/office/officeart/2005/8/layout/list1"/>
    <dgm:cxn modelId="{6B75D7A3-666B-4438-B0E7-9D5CB16E7CD8}" type="presParOf" srcId="{579EA677-21BE-400B-933B-1E2378073358}" destId="{BE2E608C-4151-4E54-8D39-A9F14ACDA54B}" srcOrd="0" destOrd="0" presId="urn:microsoft.com/office/officeart/2005/8/layout/list1"/>
    <dgm:cxn modelId="{8C77D7E3-37E6-4E57-9608-9F1B2AE64DE3}" type="presParOf" srcId="{579EA677-21BE-400B-933B-1E2378073358}" destId="{1EA617DC-C0D2-4C00-B056-4D15CAC81378}" srcOrd="1" destOrd="0" presId="urn:microsoft.com/office/officeart/2005/8/layout/list1"/>
    <dgm:cxn modelId="{9462712A-67CE-4FD6-B46D-F1564D911130}" type="presParOf" srcId="{2A1F124B-9538-4A83-8271-A0758F5E0050}" destId="{40CE3470-20A8-43DE-825D-F85421749088}" srcOrd="1" destOrd="0" presId="urn:microsoft.com/office/officeart/2005/8/layout/list1"/>
    <dgm:cxn modelId="{385BFB3D-4EF4-4635-8B0F-8D538F88D40A}" type="presParOf" srcId="{2A1F124B-9538-4A83-8271-A0758F5E0050}" destId="{C65355D1-8C73-4935-B791-226EEACFE3BB}" srcOrd="2" destOrd="0" presId="urn:microsoft.com/office/officeart/2005/8/layout/list1"/>
    <dgm:cxn modelId="{75C72F4C-316F-48CD-823A-7E2CCAF39221}" type="presParOf" srcId="{2A1F124B-9538-4A83-8271-A0758F5E0050}" destId="{DEE4566D-3744-4DE1-A020-EA0870079B09}" srcOrd="3" destOrd="0" presId="urn:microsoft.com/office/officeart/2005/8/layout/list1"/>
    <dgm:cxn modelId="{609BBB87-6BF6-44AB-BBB7-1F09E914D14C}" type="presParOf" srcId="{2A1F124B-9538-4A83-8271-A0758F5E0050}" destId="{2423EABD-D308-4A11-B11B-4ACF6B2458BD}" srcOrd="4" destOrd="0" presId="urn:microsoft.com/office/officeart/2005/8/layout/list1"/>
    <dgm:cxn modelId="{E1530239-B81A-4504-9758-FFBFF2752514}" type="presParOf" srcId="{2423EABD-D308-4A11-B11B-4ACF6B2458BD}" destId="{2197270C-0E1A-4A2A-9B99-9328FCAC640B}" srcOrd="0" destOrd="0" presId="urn:microsoft.com/office/officeart/2005/8/layout/list1"/>
    <dgm:cxn modelId="{10E2D2F3-A66C-4DB7-BB90-570F65A210BD}" type="presParOf" srcId="{2423EABD-D308-4A11-B11B-4ACF6B2458BD}" destId="{CC0890AA-55A7-4390-9675-E31A0EC355A4}" srcOrd="1" destOrd="0" presId="urn:microsoft.com/office/officeart/2005/8/layout/list1"/>
    <dgm:cxn modelId="{B42FEEF4-80F1-458B-A698-194033089844}" type="presParOf" srcId="{2A1F124B-9538-4A83-8271-A0758F5E0050}" destId="{C191B743-937B-4FD2-A44C-3C63E8CBD1F2}" srcOrd="5" destOrd="0" presId="urn:microsoft.com/office/officeart/2005/8/layout/list1"/>
    <dgm:cxn modelId="{BDF93A57-9539-412B-B294-8108180C457D}" type="presParOf" srcId="{2A1F124B-9538-4A83-8271-A0758F5E0050}" destId="{322ECB2E-F7B8-498F-996F-03C796741D8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71E607-A9E5-4A34-B58D-60E1B69A118B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C291802-65A2-4B3A-9CF0-6254E3C6DE31}">
      <dgm:prSet/>
      <dgm:spPr/>
      <dgm:t>
        <a:bodyPr/>
        <a:lstStyle/>
        <a:p>
          <a:r>
            <a:rPr lang="en-US" dirty="0"/>
            <a:t>Leakage Detection</a:t>
          </a:r>
        </a:p>
      </dgm:t>
    </dgm:pt>
    <dgm:pt modelId="{F0EFB99B-0EE2-4217-8A0A-7F98DF310698}" type="parTrans" cxnId="{DD52B564-2226-49B4-A802-08898B9835A1}">
      <dgm:prSet/>
      <dgm:spPr/>
      <dgm:t>
        <a:bodyPr/>
        <a:lstStyle/>
        <a:p>
          <a:endParaRPr lang="en-US"/>
        </a:p>
      </dgm:t>
    </dgm:pt>
    <dgm:pt modelId="{D599B8E7-9F18-4B83-BFCF-33E01DCA2D7D}" type="sibTrans" cxnId="{DD52B564-2226-49B4-A802-08898B9835A1}">
      <dgm:prSet/>
      <dgm:spPr/>
      <dgm:t>
        <a:bodyPr/>
        <a:lstStyle/>
        <a:p>
          <a:endParaRPr lang="en-US"/>
        </a:p>
      </dgm:t>
    </dgm:pt>
    <dgm:pt modelId="{A5E0013C-4936-48CB-BB38-A9E075B212C1}">
      <dgm:prSet/>
      <dgm:spPr/>
      <dgm:t>
        <a:bodyPr/>
        <a:lstStyle/>
        <a:p>
          <a:r>
            <a:rPr lang="en-US" dirty="0"/>
            <a:t>Once IoT applied, 1.5% reducing in spill sizes reduces the avg. Size of each spill size by same proportion.</a:t>
          </a:r>
        </a:p>
      </dgm:t>
    </dgm:pt>
    <dgm:pt modelId="{FF7C8A91-D242-4EF4-AF39-E07E7EA6E7AB}" type="parTrans" cxnId="{CD642B87-596C-495E-A66D-490E9C859073}">
      <dgm:prSet/>
      <dgm:spPr/>
      <dgm:t>
        <a:bodyPr/>
        <a:lstStyle/>
        <a:p>
          <a:endParaRPr lang="en-US"/>
        </a:p>
      </dgm:t>
    </dgm:pt>
    <dgm:pt modelId="{177DB3DA-E39B-48C2-8E09-19CAC0093985}" type="sibTrans" cxnId="{CD642B87-596C-495E-A66D-490E9C859073}">
      <dgm:prSet/>
      <dgm:spPr/>
      <dgm:t>
        <a:bodyPr/>
        <a:lstStyle/>
        <a:p>
          <a:endParaRPr lang="en-US"/>
        </a:p>
      </dgm:t>
    </dgm:pt>
    <dgm:pt modelId="{BAFB89AB-BBC8-49F6-980B-AAA4252357A9}">
      <dgm:prSet/>
      <dgm:spPr/>
      <dgm:t>
        <a:bodyPr/>
        <a:lstStyle/>
        <a:p>
          <a:r>
            <a:rPr lang="en-US"/>
            <a:t>1.5% reduction in likelihood will reduce the number of occurrence by the same proportion of each spill size category. </a:t>
          </a:r>
        </a:p>
      </dgm:t>
    </dgm:pt>
    <dgm:pt modelId="{F0192B93-C6F4-4ADB-88D4-759C0D9BD4C5}" type="parTrans" cxnId="{E0E253A9-B9FF-4DE7-B938-287FFA672A29}">
      <dgm:prSet/>
      <dgm:spPr/>
      <dgm:t>
        <a:bodyPr/>
        <a:lstStyle/>
        <a:p>
          <a:endParaRPr lang="en-US"/>
        </a:p>
      </dgm:t>
    </dgm:pt>
    <dgm:pt modelId="{48865D68-95C9-4F18-877C-1AFC9CC9AA8B}" type="sibTrans" cxnId="{E0E253A9-B9FF-4DE7-B938-287FFA672A29}">
      <dgm:prSet/>
      <dgm:spPr/>
      <dgm:t>
        <a:bodyPr/>
        <a:lstStyle/>
        <a:p>
          <a:endParaRPr lang="en-US"/>
        </a:p>
      </dgm:t>
    </dgm:pt>
    <dgm:pt modelId="{A16D2FBD-6A6B-4FCB-AFBD-D708AD0C433C}">
      <dgm:prSet/>
      <dgm:spPr/>
      <dgm:t>
        <a:bodyPr/>
        <a:lstStyle/>
        <a:p>
          <a:r>
            <a:rPr lang="en-US" b="1"/>
            <a:t>Difference between cost of damages and cleanup before and after is the saving !</a:t>
          </a:r>
          <a:endParaRPr lang="en-US"/>
        </a:p>
      </dgm:t>
    </dgm:pt>
    <dgm:pt modelId="{B3A0E51B-B6C0-45C8-B702-5F10C8BDFC2A}" type="parTrans" cxnId="{D88C453D-AF80-4912-BCF3-CBD340347359}">
      <dgm:prSet/>
      <dgm:spPr/>
      <dgm:t>
        <a:bodyPr/>
        <a:lstStyle/>
        <a:p>
          <a:endParaRPr lang="en-US"/>
        </a:p>
      </dgm:t>
    </dgm:pt>
    <dgm:pt modelId="{1C1C13F5-C4DE-4718-AD0A-1554963DB733}" type="sibTrans" cxnId="{D88C453D-AF80-4912-BCF3-CBD340347359}">
      <dgm:prSet/>
      <dgm:spPr/>
      <dgm:t>
        <a:bodyPr/>
        <a:lstStyle/>
        <a:p>
          <a:endParaRPr lang="en-US"/>
        </a:p>
      </dgm:t>
    </dgm:pt>
    <dgm:pt modelId="{0AE848C1-3663-4D8C-AFC0-2098A40BB645}">
      <dgm:prSet/>
      <dgm:spPr/>
      <dgm:t>
        <a:bodyPr/>
        <a:lstStyle/>
        <a:p>
          <a:r>
            <a:rPr lang="en-US"/>
            <a:t>Predictive Maintenace</a:t>
          </a:r>
        </a:p>
      </dgm:t>
    </dgm:pt>
    <dgm:pt modelId="{8AA81B2D-5A06-4E8F-A5C9-C2BC863F2E2B}" type="parTrans" cxnId="{8CBDB513-B83E-48F2-A1D2-BA4E07C9F64B}">
      <dgm:prSet/>
      <dgm:spPr/>
      <dgm:t>
        <a:bodyPr/>
        <a:lstStyle/>
        <a:p>
          <a:endParaRPr lang="en-US"/>
        </a:p>
      </dgm:t>
    </dgm:pt>
    <dgm:pt modelId="{1AAB2874-98AE-434C-A7B0-286E17808957}" type="sibTrans" cxnId="{8CBDB513-B83E-48F2-A1D2-BA4E07C9F64B}">
      <dgm:prSet/>
      <dgm:spPr/>
      <dgm:t>
        <a:bodyPr/>
        <a:lstStyle/>
        <a:p>
          <a:endParaRPr lang="en-US"/>
        </a:p>
      </dgm:t>
    </dgm:pt>
    <dgm:pt modelId="{036616F3-3147-4D56-86B4-B440C82BEC1D}">
      <dgm:prSet/>
      <dgm:spPr/>
      <dgm:t>
        <a:bodyPr/>
        <a:lstStyle/>
        <a:p>
          <a:r>
            <a:rPr lang="en-US"/>
            <a:t>Equipping </a:t>
          </a:r>
          <a:r>
            <a:rPr lang="en-US">
              <a:latin typeface="Calibri Light" panose="020F0302020204030204"/>
            </a:rPr>
            <a:t>1</a:t>
          </a:r>
          <a:r>
            <a:rPr lang="en-US"/>
            <a:t>% of all production assets will reduce the downtime by same proportion. </a:t>
          </a:r>
        </a:p>
      </dgm:t>
    </dgm:pt>
    <dgm:pt modelId="{4C517CEC-8C5E-42DC-A9E2-804DEB92FAE8}" type="parTrans" cxnId="{9756FF47-A8C6-44C7-9539-409E17438F3B}">
      <dgm:prSet/>
      <dgm:spPr/>
      <dgm:t>
        <a:bodyPr/>
        <a:lstStyle/>
        <a:p>
          <a:endParaRPr lang="en-US"/>
        </a:p>
      </dgm:t>
    </dgm:pt>
    <dgm:pt modelId="{01F23F61-54DD-456B-858B-DDAEFB235A89}" type="sibTrans" cxnId="{9756FF47-A8C6-44C7-9539-409E17438F3B}">
      <dgm:prSet/>
      <dgm:spPr/>
      <dgm:t>
        <a:bodyPr/>
        <a:lstStyle/>
        <a:p>
          <a:endParaRPr lang="en-US"/>
        </a:p>
      </dgm:t>
    </dgm:pt>
    <dgm:pt modelId="{7F7D46C0-E486-4CAB-9FC4-B0E23C1B8178}">
      <dgm:prSet/>
      <dgm:spPr/>
      <dgm:t>
        <a:bodyPr/>
        <a:lstStyle/>
        <a:p>
          <a:pPr rtl="0"/>
          <a:r>
            <a:rPr lang="en-US"/>
            <a:t>Lower loss of barrels in</a:t>
          </a:r>
          <a:r>
            <a:rPr lang="en-US">
              <a:latin typeface="Calibri Light" panose="020F0302020204030204"/>
            </a:rPr>
            <a:t> storing and transporting</a:t>
          </a:r>
          <a:r>
            <a:rPr lang="en-US"/>
            <a:t> process. </a:t>
          </a:r>
        </a:p>
      </dgm:t>
    </dgm:pt>
    <dgm:pt modelId="{679D4E2A-0BA6-4768-A722-8D2758175767}" type="parTrans" cxnId="{45CDDE6A-1091-4AF6-86AD-A784D28834D2}">
      <dgm:prSet/>
      <dgm:spPr/>
      <dgm:t>
        <a:bodyPr/>
        <a:lstStyle/>
        <a:p>
          <a:endParaRPr lang="en-US"/>
        </a:p>
      </dgm:t>
    </dgm:pt>
    <dgm:pt modelId="{107902F7-12A6-4231-A7AB-E8B45E434C0E}" type="sibTrans" cxnId="{45CDDE6A-1091-4AF6-86AD-A784D28834D2}">
      <dgm:prSet/>
      <dgm:spPr/>
      <dgm:t>
        <a:bodyPr/>
        <a:lstStyle/>
        <a:p>
          <a:endParaRPr lang="en-US"/>
        </a:p>
      </dgm:t>
    </dgm:pt>
    <dgm:pt modelId="{E660163A-A4E9-4ED5-A259-F140D3A7078E}">
      <dgm:prSet phldr="0"/>
      <dgm:spPr/>
      <dgm:t>
        <a:bodyPr/>
        <a:lstStyle/>
        <a:p>
          <a:r>
            <a:rPr lang="en-US" b="1"/>
            <a:t>Difference between loss of barrels before &amp; after is the saving !</a:t>
          </a:r>
        </a:p>
      </dgm:t>
    </dgm:pt>
    <dgm:pt modelId="{7F5CE4BF-8CE2-4493-9417-74C2B1D5DEAC}" type="parTrans" cxnId="{818830FB-7ECE-406E-9D7B-2568A3C66ECC}">
      <dgm:prSet/>
      <dgm:spPr/>
      <dgm:t>
        <a:bodyPr/>
        <a:lstStyle/>
        <a:p>
          <a:endParaRPr lang="en-US"/>
        </a:p>
      </dgm:t>
    </dgm:pt>
    <dgm:pt modelId="{2A7B0656-76E0-4AB4-8D5C-E732F208BD4F}" type="sibTrans" cxnId="{818830FB-7ECE-406E-9D7B-2568A3C66ECC}">
      <dgm:prSet/>
      <dgm:spPr/>
      <dgm:t>
        <a:bodyPr/>
        <a:lstStyle/>
        <a:p>
          <a:endParaRPr lang="en-US"/>
        </a:p>
      </dgm:t>
    </dgm:pt>
    <dgm:pt modelId="{A1D31F0E-4431-4D24-BD10-84F4015D10AF}" type="pres">
      <dgm:prSet presAssocID="{3A71E607-A9E5-4A34-B58D-60E1B69A118B}" presName="linear" presStyleCnt="0">
        <dgm:presLayoutVars>
          <dgm:dir/>
          <dgm:animLvl val="lvl"/>
          <dgm:resizeHandles val="exact"/>
        </dgm:presLayoutVars>
      </dgm:prSet>
      <dgm:spPr/>
    </dgm:pt>
    <dgm:pt modelId="{C50B9895-BC41-4370-B227-A402E18F20AE}" type="pres">
      <dgm:prSet presAssocID="{0C291802-65A2-4B3A-9CF0-6254E3C6DE31}" presName="parentLin" presStyleCnt="0"/>
      <dgm:spPr/>
    </dgm:pt>
    <dgm:pt modelId="{52DA8938-ACAF-4FAD-8D22-486AAB7F20CA}" type="pres">
      <dgm:prSet presAssocID="{0C291802-65A2-4B3A-9CF0-6254E3C6DE31}" presName="parentLeftMargin" presStyleLbl="node1" presStyleIdx="0" presStyleCnt="2"/>
      <dgm:spPr/>
    </dgm:pt>
    <dgm:pt modelId="{A5EA2F4D-A5EB-4837-A6A4-86628B630FCC}" type="pres">
      <dgm:prSet presAssocID="{0C291802-65A2-4B3A-9CF0-6254E3C6DE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45AAE6-A8A2-4A17-B54A-133A4F2101AF}" type="pres">
      <dgm:prSet presAssocID="{0C291802-65A2-4B3A-9CF0-6254E3C6DE31}" presName="negativeSpace" presStyleCnt="0"/>
      <dgm:spPr/>
    </dgm:pt>
    <dgm:pt modelId="{972D0E13-19B3-42DE-AF24-EEDB47908C4A}" type="pres">
      <dgm:prSet presAssocID="{0C291802-65A2-4B3A-9CF0-6254E3C6DE31}" presName="childText" presStyleLbl="conFgAcc1" presStyleIdx="0" presStyleCnt="2">
        <dgm:presLayoutVars>
          <dgm:bulletEnabled val="1"/>
        </dgm:presLayoutVars>
      </dgm:prSet>
      <dgm:spPr/>
    </dgm:pt>
    <dgm:pt modelId="{171BED32-5D94-4C0F-ADD3-D919C6B8AA72}" type="pres">
      <dgm:prSet presAssocID="{D599B8E7-9F18-4B83-BFCF-33E01DCA2D7D}" presName="spaceBetweenRectangles" presStyleCnt="0"/>
      <dgm:spPr/>
    </dgm:pt>
    <dgm:pt modelId="{FE1DE03E-064C-4A4C-82C1-1E2701E21885}" type="pres">
      <dgm:prSet presAssocID="{0AE848C1-3663-4D8C-AFC0-2098A40BB645}" presName="parentLin" presStyleCnt="0"/>
      <dgm:spPr/>
    </dgm:pt>
    <dgm:pt modelId="{B43EBE5D-694C-4CC4-A486-249BE329FFCF}" type="pres">
      <dgm:prSet presAssocID="{0AE848C1-3663-4D8C-AFC0-2098A40BB645}" presName="parentLeftMargin" presStyleLbl="node1" presStyleIdx="0" presStyleCnt="2"/>
      <dgm:spPr/>
    </dgm:pt>
    <dgm:pt modelId="{A3803C7C-275D-4398-8CE5-B6462816CD3B}" type="pres">
      <dgm:prSet presAssocID="{0AE848C1-3663-4D8C-AFC0-2098A40BB64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1C0FD3F-E6F3-4651-B2D6-EC5604DC581D}" type="pres">
      <dgm:prSet presAssocID="{0AE848C1-3663-4D8C-AFC0-2098A40BB645}" presName="negativeSpace" presStyleCnt="0"/>
      <dgm:spPr/>
    </dgm:pt>
    <dgm:pt modelId="{D0AC94CF-1DCA-4A08-AEFC-A246ECA3D93B}" type="pres">
      <dgm:prSet presAssocID="{0AE848C1-3663-4D8C-AFC0-2098A40BB64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51CCA07-9E90-4331-82D5-615AA476ED18}" type="presOf" srcId="{A16D2FBD-6A6B-4FCB-AFBD-D708AD0C433C}" destId="{972D0E13-19B3-42DE-AF24-EEDB47908C4A}" srcOrd="0" destOrd="2" presId="urn:microsoft.com/office/officeart/2005/8/layout/list1"/>
    <dgm:cxn modelId="{E4135C09-B849-4E97-8E8C-2B745254E277}" type="presOf" srcId="{BAFB89AB-BBC8-49F6-980B-AAA4252357A9}" destId="{972D0E13-19B3-42DE-AF24-EEDB47908C4A}" srcOrd="0" destOrd="1" presId="urn:microsoft.com/office/officeart/2005/8/layout/list1"/>
    <dgm:cxn modelId="{2F324D0F-DC4B-454E-B8CA-3681AC752219}" type="presOf" srcId="{0C291802-65A2-4B3A-9CF0-6254E3C6DE31}" destId="{52DA8938-ACAF-4FAD-8D22-486AAB7F20CA}" srcOrd="0" destOrd="0" presId="urn:microsoft.com/office/officeart/2005/8/layout/list1"/>
    <dgm:cxn modelId="{8CBDB513-B83E-48F2-A1D2-BA4E07C9F64B}" srcId="{3A71E607-A9E5-4A34-B58D-60E1B69A118B}" destId="{0AE848C1-3663-4D8C-AFC0-2098A40BB645}" srcOrd="1" destOrd="0" parTransId="{8AA81B2D-5A06-4E8F-A5C9-C2BC863F2E2B}" sibTransId="{1AAB2874-98AE-434C-A7B0-286E17808957}"/>
    <dgm:cxn modelId="{DFD5643A-002D-4D61-88F8-1961E50B688B}" type="presOf" srcId="{036616F3-3147-4D56-86B4-B440C82BEC1D}" destId="{D0AC94CF-1DCA-4A08-AEFC-A246ECA3D93B}" srcOrd="0" destOrd="0" presId="urn:microsoft.com/office/officeart/2005/8/layout/list1"/>
    <dgm:cxn modelId="{D88C453D-AF80-4912-BCF3-CBD340347359}" srcId="{0C291802-65A2-4B3A-9CF0-6254E3C6DE31}" destId="{A16D2FBD-6A6B-4FCB-AFBD-D708AD0C433C}" srcOrd="2" destOrd="0" parTransId="{B3A0E51B-B6C0-45C8-B702-5F10C8BDFC2A}" sibTransId="{1C1C13F5-C4DE-4718-AD0A-1554963DB733}"/>
    <dgm:cxn modelId="{2A152E60-367A-41B7-8A86-8D15FACE1398}" type="presOf" srcId="{7F7D46C0-E486-4CAB-9FC4-B0E23C1B8178}" destId="{D0AC94CF-1DCA-4A08-AEFC-A246ECA3D93B}" srcOrd="0" destOrd="1" presId="urn:microsoft.com/office/officeart/2005/8/layout/list1"/>
    <dgm:cxn modelId="{DD52B564-2226-49B4-A802-08898B9835A1}" srcId="{3A71E607-A9E5-4A34-B58D-60E1B69A118B}" destId="{0C291802-65A2-4B3A-9CF0-6254E3C6DE31}" srcOrd="0" destOrd="0" parTransId="{F0EFB99B-0EE2-4217-8A0A-7F98DF310698}" sibTransId="{D599B8E7-9F18-4B83-BFCF-33E01DCA2D7D}"/>
    <dgm:cxn modelId="{9756FF47-A8C6-44C7-9539-409E17438F3B}" srcId="{0AE848C1-3663-4D8C-AFC0-2098A40BB645}" destId="{036616F3-3147-4D56-86B4-B440C82BEC1D}" srcOrd="0" destOrd="0" parTransId="{4C517CEC-8C5E-42DC-A9E2-804DEB92FAE8}" sibTransId="{01F23F61-54DD-456B-858B-DDAEFB235A89}"/>
    <dgm:cxn modelId="{5AA58F49-1713-490F-A46F-CC54A37DF0FE}" type="presOf" srcId="{E660163A-A4E9-4ED5-A259-F140D3A7078E}" destId="{D0AC94CF-1DCA-4A08-AEFC-A246ECA3D93B}" srcOrd="0" destOrd="2" presId="urn:microsoft.com/office/officeart/2005/8/layout/list1"/>
    <dgm:cxn modelId="{45CDDE6A-1091-4AF6-86AD-A784D28834D2}" srcId="{0AE848C1-3663-4D8C-AFC0-2098A40BB645}" destId="{7F7D46C0-E486-4CAB-9FC4-B0E23C1B8178}" srcOrd="1" destOrd="0" parTransId="{679D4E2A-0BA6-4768-A722-8D2758175767}" sibTransId="{107902F7-12A6-4231-A7AB-E8B45E434C0E}"/>
    <dgm:cxn modelId="{CD642B87-596C-495E-A66D-490E9C859073}" srcId="{0C291802-65A2-4B3A-9CF0-6254E3C6DE31}" destId="{A5E0013C-4936-48CB-BB38-A9E075B212C1}" srcOrd="0" destOrd="0" parTransId="{FF7C8A91-D242-4EF4-AF39-E07E7EA6E7AB}" sibTransId="{177DB3DA-E39B-48C2-8E09-19CAC0093985}"/>
    <dgm:cxn modelId="{E76B688E-A40F-4324-9AA2-385269D5989A}" type="presOf" srcId="{3A71E607-A9E5-4A34-B58D-60E1B69A118B}" destId="{A1D31F0E-4431-4D24-BD10-84F4015D10AF}" srcOrd="0" destOrd="0" presId="urn:microsoft.com/office/officeart/2005/8/layout/list1"/>
    <dgm:cxn modelId="{E0E253A9-B9FF-4DE7-B938-287FFA672A29}" srcId="{0C291802-65A2-4B3A-9CF0-6254E3C6DE31}" destId="{BAFB89AB-BBC8-49F6-980B-AAA4252357A9}" srcOrd="1" destOrd="0" parTransId="{F0192B93-C6F4-4ADB-88D4-759C0D9BD4C5}" sibTransId="{48865D68-95C9-4F18-877C-1AFC9CC9AA8B}"/>
    <dgm:cxn modelId="{5AE372E2-2C1A-4F8D-99D0-D20F7031171C}" type="presOf" srcId="{0C291802-65A2-4B3A-9CF0-6254E3C6DE31}" destId="{A5EA2F4D-A5EB-4837-A6A4-86628B630FCC}" srcOrd="1" destOrd="0" presId="urn:microsoft.com/office/officeart/2005/8/layout/list1"/>
    <dgm:cxn modelId="{573AC0E9-06BF-487B-BA88-7337F7040582}" type="presOf" srcId="{0AE848C1-3663-4D8C-AFC0-2098A40BB645}" destId="{A3803C7C-275D-4398-8CE5-B6462816CD3B}" srcOrd="1" destOrd="0" presId="urn:microsoft.com/office/officeart/2005/8/layout/list1"/>
    <dgm:cxn modelId="{9CFCBFEE-D85A-4132-8FAF-150BCF8D84C2}" type="presOf" srcId="{A5E0013C-4936-48CB-BB38-A9E075B212C1}" destId="{972D0E13-19B3-42DE-AF24-EEDB47908C4A}" srcOrd="0" destOrd="0" presId="urn:microsoft.com/office/officeart/2005/8/layout/list1"/>
    <dgm:cxn modelId="{818830FB-7ECE-406E-9D7B-2568A3C66ECC}" srcId="{0AE848C1-3663-4D8C-AFC0-2098A40BB645}" destId="{E660163A-A4E9-4ED5-A259-F140D3A7078E}" srcOrd="2" destOrd="0" parTransId="{7F5CE4BF-8CE2-4493-9417-74C2B1D5DEAC}" sibTransId="{2A7B0656-76E0-4AB4-8D5C-E732F208BD4F}"/>
    <dgm:cxn modelId="{34B014FE-D7C3-4010-A208-30777DE6AA02}" type="presOf" srcId="{0AE848C1-3663-4D8C-AFC0-2098A40BB645}" destId="{B43EBE5D-694C-4CC4-A486-249BE329FFCF}" srcOrd="0" destOrd="0" presId="urn:microsoft.com/office/officeart/2005/8/layout/list1"/>
    <dgm:cxn modelId="{95ED4FF5-2B9D-4FD2-9CAC-006F815835F0}" type="presParOf" srcId="{A1D31F0E-4431-4D24-BD10-84F4015D10AF}" destId="{C50B9895-BC41-4370-B227-A402E18F20AE}" srcOrd="0" destOrd="0" presId="urn:microsoft.com/office/officeart/2005/8/layout/list1"/>
    <dgm:cxn modelId="{4F953E68-91AB-4A99-A4DE-CDE50EF57978}" type="presParOf" srcId="{C50B9895-BC41-4370-B227-A402E18F20AE}" destId="{52DA8938-ACAF-4FAD-8D22-486AAB7F20CA}" srcOrd="0" destOrd="0" presId="urn:microsoft.com/office/officeart/2005/8/layout/list1"/>
    <dgm:cxn modelId="{C5A4F52E-9898-4ED3-99EE-437A11B21373}" type="presParOf" srcId="{C50B9895-BC41-4370-B227-A402E18F20AE}" destId="{A5EA2F4D-A5EB-4837-A6A4-86628B630FCC}" srcOrd="1" destOrd="0" presId="urn:microsoft.com/office/officeart/2005/8/layout/list1"/>
    <dgm:cxn modelId="{AA6E36AD-A471-45A5-8D2A-37EC22E106AE}" type="presParOf" srcId="{A1D31F0E-4431-4D24-BD10-84F4015D10AF}" destId="{3345AAE6-A8A2-4A17-B54A-133A4F2101AF}" srcOrd="1" destOrd="0" presId="urn:microsoft.com/office/officeart/2005/8/layout/list1"/>
    <dgm:cxn modelId="{CD9E1B46-9B59-41E6-9880-D6393DC6D41F}" type="presParOf" srcId="{A1D31F0E-4431-4D24-BD10-84F4015D10AF}" destId="{972D0E13-19B3-42DE-AF24-EEDB47908C4A}" srcOrd="2" destOrd="0" presId="urn:microsoft.com/office/officeart/2005/8/layout/list1"/>
    <dgm:cxn modelId="{812FA281-94F4-4279-9EFC-7FF1E1F9C83E}" type="presParOf" srcId="{A1D31F0E-4431-4D24-BD10-84F4015D10AF}" destId="{171BED32-5D94-4C0F-ADD3-D919C6B8AA72}" srcOrd="3" destOrd="0" presId="urn:microsoft.com/office/officeart/2005/8/layout/list1"/>
    <dgm:cxn modelId="{7F33DB36-1240-45AE-9F13-AB88BE9A729A}" type="presParOf" srcId="{A1D31F0E-4431-4D24-BD10-84F4015D10AF}" destId="{FE1DE03E-064C-4A4C-82C1-1E2701E21885}" srcOrd="4" destOrd="0" presId="urn:microsoft.com/office/officeart/2005/8/layout/list1"/>
    <dgm:cxn modelId="{DE55F183-9964-4DB3-80F3-A61E8248D60A}" type="presParOf" srcId="{FE1DE03E-064C-4A4C-82C1-1E2701E21885}" destId="{B43EBE5D-694C-4CC4-A486-249BE329FFCF}" srcOrd="0" destOrd="0" presId="urn:microsoft.com/office/officeart/2005/8/layout/list1"/>
    <dgm:cxn modelId="{9A018F11-0E1F-418A-904A-DF0289064660}" type="presParOf" srcId="{FE1DE03E-064C-4A4C-82C1-1E2701E21885}" destId="{A3803C7C-275D-4398-8CE5-B6462816CD3B}" srcOrd="1" destOrd="0" presId="urn:microsoft.com/office/officeart/2005/8/layout/list1"/>
    <dgm:cxn modelId="{80E6A7A8-1ADF-4392-A3F2-D08D20DC37CD}" type="presParOf" srcId="{A1D31F0E-4431-4D24-BD10-84F4015D10AF}" destId="{11C0FD3F-E6F3-4651-B2D6-EC5604DC581D}" srcOrd="5" destOrd="0" presId="urn:microsoft.com/office/officeart/2005/8/layout/list1"/>
    <dgm:cxn modelId="{1FEA3377-5B83-4730-805B-3F57FFA88A98}" type="presParOf" srcId="{A1D31F0E-4431-4D24-BD10-84F4015D10AF}" destId="{D0AC94CF-1DCA-4A08-AEFC-A246ECA3D93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9B7B62-DBDD-4098-991A-43CC20926B9B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35983DEF-5CB0-422B-82FE-2B13263D2551}">
      <dgm:prSet/>
      <dgm:spPr/>
      <dgm:t>
        <a:bodyPr/>
        <a:lstStyle/>
        <a:p>
          <a:r>
            <a:rPr lang="en-US"/>
            <a:t>Predictive Maintenace</a:t>
          </a:r>
        </a:p>
      </dgm:t>
    </dgm:pt>
    <dgm:pt modelId="{B20F05D2-8D85-4319-9842-A1822CD41F7C}" type="parTrans" cxnId="{52F7249C-E3AA-405D-88E2-EF00DCAE008B}">
      <dgm:prSet/>
      <dgm:spPr/>
      <dgm:t>
        <a:bodyPr/>
        <a:lstStyle/>
        <a:p>
          <a:endParaRPr lang="en-US"/>
        </a:p>
      </dgm:t>
    </dgm:pt>
    <dgm:pt modelId="{4A697719-57D6-4EBF-A60E-026622D92EB9}" type="sibTrans" cxnId="{52F7249C-E3AA-405D-88E2-EF00DCAE008B}">
      <dgm:prSet/>
      <dgm:spPr/>
      <dgm:t>
        <a:bodyPr/>
        <a:lstStyle/>
        <a:p>
          <a:endParaRPr lang="en-US"/>
        </a:p>
      </dgm:t>
    </dgm:pt>
    <dgm:pt modelId="{694A9228-BFA3-4F24-98AC-9E83DF91CBD5}">
      <dgm:prSet/>
      <dgm:spPr/>
      <dgm:t>
        <a:bodyPr/>
        <a:lstStyle/>
        <a:p>
          <a:r>
            <a:rPr lang="en-US"/>
            <a:t>Equipping 0.25% of all production assets will reduce the downtime by same proportion. </a:t>
          </a:r>
        </a:p>
      </dgm:t>
    </dgm:pt>
    <dgm:pt modelId="{3D50DE82-6120-4B39-BE78-E53852DB4B2D}" type="parTrans" cxnId="{9D85A14B-17CE-438E-9EE4-A35C13466F05}">
      <dgm:prSet/>
      <dgm:spPr/>
      <dgm:t>
        <a:bodyPr/>
        <a:lstStyle/>
        <a:p>
          <a:endParaRPr lang="en-US"/>
        </a:p>
      </dgm:t>
    </dgm:pt>
    <dgm:pt modelId="{6058B85F-1B12-42CB-8260-7C6667B67CBC}" type="sibTrans" cxnId="{9D85A14B-17CE-438E-9EE4-A35C13466F05}">
      <dgm:prSet/>
      <dgm:spPr/>
      <dgm:t>
        <a:bodyPr/>
        <a:lstStyle/>
        <a:p>
          <a:endParaRPr lang="en-US"/>
        </a:p>
      </dgm:t>
    </dgm:pt>
    <dgm:pt modelId="{A51CF856-DAE0-4513-89AF-C8D00FE48EDE}">
      <dgm:prSet/>
      <dgm:spPr/>
      <dgm:t>
        <a:bodyPr/>
        <a:lstStyle/>
        <a:p>
          <a:r>
            <a:rPr lang="en-US"/>
            <a:t>Lower loss of barrels in refinery process. </a:t>
          </a:r>
        </a:p>
      </dgm:t>
    </dgm:pt>
    <dgm:pt modelId="{948A3762-2B51-40FD-951E-89290FFC4F6C}" type="parTrans" cxnId="{6013126D-78B3-4A95-B83E-4C17E077ADE1}">
      <dgm:prSet/>
      <dgm:spPr/>
      <dgm:t>
        <a:bodyPr/>
        <a:lstStyle/>
        <a:p>
          <a:endParaRPr lang="en-US"/>
        </a:p>
      </dgm:t>
    </dgm:pt>
    <dgm:pt modelId="{D4EAE71E-6371-484D-B650-F7674C048E33}" type="sibTrans" cxnId="{6013126D-78B3-4A95-B83E-4C17E077ADE1}">
      <dgm:prSet/>
      <dgm:spPr/>
      <dgm:t>
        <a:bodyPr/>
        <a:lstStyle/>
        <a:p>
          <a:endParaRPr lang="en-US"/>
        </a:p>
      </dgm:t>
    </dgm:pt>
    <dgm:pt modelId="{2C805E5E-2B2C-410F-B83F-298D13CE28E8}">
      <dgm:prSet/>
      <dgm:spPr/>
      <dgm:t>
        <a:bodyPr/>
        <a:lstStyle/>
        <a:p>
          <a:r>
            <a:rPr lang="en-US" b="1"/>
            <a:t>Difference between loss of barrels before &amp; after is the saving !</a:t>
          </a:r>
          <a:endParaRPr lang="en-US"/>
        </a:p>
      </dgm:t>
    </dgm:pt>
    <dgm:pt modelId="{A581339D-25A1-426A-A8A8-5A9340745D49}" type="parTrans" cxnId="{76979497-61FE-4EFC-915C-DA553E710F5C}">
      <dgm:prSet/>
      <dgm:spPr/>
      <dgm:t>
        <a:bodyPr/>
        <a:lstStyle/>
        <a:p>
          <a:endParaRPr lang="en-US"/>
        </a:p>
      </dgm:t>
    </dgm:pt>
    <dgm:pt modelId="{F1A83E3A-5660-4C9F-91B1-D5319095F914}" type="sibTrans" cxnId="{76979497-61FE-4EFC-915C-DA553E710F5C}">
      <dgm:prSet/>
      <dgm:spPr/>
      <dgm:t>
        <a:bodyPr/>
        <a:lstStyle/>
        <a:p>
          <a:endParaRPr lang="en-US"/>
        </a:p>
      </dgm:t>
    </dgm:pt>
    <dgm:pt modelId="{54ADAF31-E979-4B38-8461-44529D114B09}">
      <dgm:prSet/>
      <dgm:spPr/>
      <dgm:t>
        <a:bodyPr/>
        <a:lstStyle/>
        <a:p>
          <a:r>
            <a:rPr lang="en-US"/>
            <a:t>Intelligent Operations</a:t>
          </a:r>
        </a:p>
      </dgm:t>
    </dgm:pt>
    <dgm:pt modelId="{249EAF96-476C-40D8-A17F-A81A89122BED}" type="parTrans" cxnId="{14972303-1FA2-4FD9-A8C2-BF6CDC5C7368}">
      <dgm:prSet/>
      <dgm:spPr/>
      <dgm:t>
        <a:bodyPr/>
        <a:lstStyle/>
        <a:p>
          <a:endParaRPr lang="en-US"/>
        </a:p>
      </dgm:t>
    </dgm:pt>
    <dgm:pt modelId="{7963CCD6-019E-49E7-81C3-A31FE7F15570}" type="sibTrans" cxnId="{14972303-1FA2-4FD9-A8C2-BF6CDC5C7368}">
      <dgm:prSet/>
      <dgm:spPr/>
      <dgm:t>
        <a:bodyPr/>
        <a:lstStyle/>
        <a:p>
          <a:endParaRPr lang="en-US"/>
        </a:p>
      </dgm:t>
    </dgm:pt>
    <dgm:pt modelId="{85FEBE4C-5073-4FBB-8119-82540F34021F}">
      <dgm:prSet/>
      <dgm:spPr/>
      <dgm:t>
        <a:bodyPr/>
        <a:lstStyle/>
        <a:p>
          <a:r>
            <a:rPr lang="en-US" b="1"/>
            <a:t>Reduction in 0.2% and M&amp;M cost and 0.35% Ops cost will be the saving!</a:t>
          </a:r>
          <a:endParaRPr lang="en-US"/>
        </a:p>
      </dgm:t>
    </dgm:pt>
    <dgm:pt modelId="{0879FC50-D641-41E1-B2B6-54E810E209BE}" type="parTrans" cxnId="{F53962E4-23FC-48D6-BB92-28802870F7E1}">
      <dgm:prSet/>
      <dgm:spPr/>
      <dgm:t>
        <a:bodyPr/>
        <a:lstStyle/>
        <a:p>
          <a:endParaRPr lang="en-US"/>
        </a:p>
      </dgm:t>
    </dgm:pt>
    <dgm:pt modelId="{CFDF7BA9-4E1E-4330-846A-D6C292674F94}" type="sibTrans" cxnId="{F53962E4-23FC-48D6-BB92-28802870F7E1}">
      <dgm:prSet/>
      <dgm:spPr/>
      <dgm:t>
        <a:bodyPr/>
        <a:lstStyle/>
        <a:p>
          <a:endParaRPr lang="en-US"/>
        </a:p>
      </dgm:t>
    </dgm:pt>
    <dgm:pt modelId="{E1F3B7A2-8D0D-4ABF-95BF-806144C5A3B4}" type="pres">
      <dgm:prSet presAssocID="{889B7B62-DBDD-4098-991A-43CC20926B9B}" presName="linear" presStyleCnt="0">
        <dgm:presLayoutVars>
          <dgm:dir/>
          <dgm:animLvl val="lvl"/>
          <dgm:resizeHandles val="exact"/>
        </dgm:presLayoutVars>
      </dgm:prSet>
      <dgm:spPr/>
    </dgm:pt>
    <dgm:pt modelId="{28606EF5-8F8B-41BE-B565-395143906930}" type="pres">
      <dgm:prSet presAssocID="{35983DEF-5CB0-422B-82FE-2B13263D2551}" presName="parentLin" presStyleCnt="0"/>
      <dgm:spPr/>
    </dgm:pt>
    <dgm:pt modelId="{31B18D9E-9A8B-4DA2-A213-6E3CC4A2B175}" type="pres">
      <dgm:prSet presAssocID="{35983DEF-5CB0-422B-82FE-2B13263D2551}" presName="parentLeftMargin" presStyleLbl="node1" presStyleIdx="0" presStyleCnt="2"/>
      <dgm:spPr/>
    </dgm:pt>
    <dgm:pt modelId="{0689215A-524A-4294-91BD-F64769A57283}" type="pres">
      <dgm:prSet presAssocID="{35983DEF-5CB0-422B-82FE-2B13263D255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368749-607F-4B8E-B86F-46CB27813458}" type="pres">
      <dgm:prSet presAssocID="{35983DEF-5CB0-422B-82FE-2B13263D2551}" presName="negativeSpace" presStyleCnt="0"/>
      <dgm:spPr/>
    </dgm:pt>
    <dgm:pt modelId="{7397C1E4-CA35-47F1-9C0E-8EFA1223239D}" type="pres">
      <dgm:prSet presAssocID="{35983DEF-5CB0-422B-82FE-2B13263D2551}" presName="childText" presStyleLbl="conFgAcc1" presStyleIdx="0" presStyleCnt="2">
        <dgm:presLayoutVars>
          <dgm:bulletEnabled val="1"/>
        </dgm:presLayoutVars>
      </dgm:prSet>
      <dgm:spPr/>
    </dgm:pt>
    <dgm:pt modelId="{84E134C3-44B4-465E-B140-557DD0024088}" type="pres">
      <dgm:prSet presAssocID="{4A697719-57D6-4EBF-A60E-026622D92EB9}" presName="spaceBetweenRectangles" presStyleCnt="0"/>
      <dgm:spPr/>
    </dgm:pt>
    <dgm:pt modelId="{360B8CE7-EF48-4D72-ABA7-92F84D5ADB10}" type="pres">
      <dgm:prSet presAssocID="{54ADAF31-E979-4B38-8461-44529D114B09}" presName="parentLin" presStyleCnt="0"/>
      <dgm:spPr/>
    </dgm:pt>
    <dgm:pt modelId="{2EA36F97-0621-47C1-A3E1-D9F0B4428FC2}" type="pres">
      <dgm:prSet presAssocID="{54ADAF31-E979-4B38-8461-44529D114B09}" presName="parentLeftMargin" presStyleLbl="node1" presStyleIdx="0" presStyleCnt="2"/>
      <dgm:spPr/>
    </dgm:pt>
    <dgm:pt modelId="{7856708E-4686-45F8-939A-B28B0AE763FC}" type="pres">
      <dgm:prSet presAssocID="{54ADAF31-E979-4B38-8461-44529D114B0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71701A7-F31A-4315-B7AE-E0685FEF2FD6}" type="pres">
      <dgm:prSet presAssocID="{54ADAF31-E979-4B38-8461-44529D114B09}" presName="negativeSpace" presStyleCnt="0"/>
      <dgm:spPr/>
    </dgm:pt>
    <dgm:pt modelId="{6EEE1735-E48D-43F0-B2E6-527F702C828F}" type="pres">
      <dgm:prSet presAssocID="{54ADAF31-E979-4B38-8461-44529D114B0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4972303-1FA2-4FD9-A8C2-BF6CDC5C7368}" srcId="{889B7B62-DBDD-4098-991A-43CC20926B9B}" destId="{54ADAF31-E979-4B38-8461-44529D114B09}" srcOrd="1" destOrd="0" parTransId="{249EAF96-476C-40D8-A17F-A81A89122BED}" sibTransId="{7963CCD6-019E-49E7-81C3-A31FE7F15570}"/>
    <dgm:cxn modelId="{51702130-10F7-4B02-BF64-4043E13A93C7}" type="presOf" srcId="{54ADAF31-E979-4B38-8461-44529D114B09}" destId="{7856708E-4686-45F8-939A-B28B0AE763FC}" srcOrd="1" destOrd="0" presId="urn:microsoft.com/office/officeart/2005/8/layout/list1"/>
    <dgm:cxn modelId="{34E0E143-DA21-4876-B635-E9E725C59623}" type="presOf" srcId="{85FEBE4C-5073-4FBB-8119-82540F34021F}" destId="{6EEE1735-E48D-43F0-B2E6-527F702C828F}" srcOrd="0" destOrd="0" presId="urn:microsoft.com/office/officeart/2005/8/layout/list1"/>
    <dgm:cxn modelId="{9D85A14B-17CE-438E-9EE4-A35C13466F05}" srcId="{35983DEF-5CB0-422B-82FE-2B13263D2551}" destId="{694A9228-BFA3-4F24-98AC-9E83DF91CBD5}" srcOrd="0" destOrd="0" parTransId="{3D50DE82-6120-4B39-BE78-E53852DB4B2D}" sibTransId="{6058B85F-1B12-42CB-8260-7C6667B67CBC}"/>
    <dgm:cxn modelId="{6013126D-78B3-4A95-B83E-4C17E077ADE1}" srcId="{35983DEF-5CB0-422B-82FE-2B13263D2551}" destId="{A51CF856-DAE0-4513-89AF-C8D00FE48EDE}" srcOrd="1" destOrd="0" parTransId="{948A3762-2B51-40FD-951E-89290FFC4F6C}" sibTransId="{D4EAE71E-6371-484D-B650-F7674C048E33}"/>
    <dgm:cxn modelId="{46060077-5869-416B-8D4F-67A2FB761E0B}" type="presOf" srcId="{889B7B62-DBDD-4098-991A-43CC20926B9B}" destId="{E1F3B7A2-8D0D-4ABF-95BF-806144C5A3B4}" srcOrd="0" destOrd="0" presId="urn:microsoft.com/office/officeart/2005/8/layout/list1"/>
    <dgm:cxn modelId="{95C22E7E-DA8E-46BD-A150-705F9966DAC3}" type="presOf" srcId="{694A9228-BFA3-4F24-98AC-9E83DF91CBD5}" destId="{7397C1E4-CA35-47F1-9C0E-8EFA1223239D}" srcOrd="0" destOrd="0" presId="urn:microsoft.com/office/officeart/2005/8/layout/list1"/>
    <dgm:cxn modelId="{76979497-61FE-4EFC-915C-DA553E710F5C}" srcId="{35983DEF-5CB0-422B-82FE-2B13263D2551}" destId="{2C805E5E-2B2C-410F-B83F-298D13CE28E8}" srcOrd="2" destOrd="0" parTransId="{A581339D-25A1-426A-A8A8-5A9340745D49}" sibTransId="{F1A83E3A-5660-4C9F-91B1-D5319095F914}"/>
    <dgm:cxn modelId="{52F7249C-E3AA-405D-88E2-EF00DCAE008B}" srcId="{889B7B62-DBDD-4098-991A-43CC20926B9B}" destId="{35983DEF-5CB0-422B-82FE-2B13263D2551}" srcOrd="0" destOrd="0" parTransId="{B20F05D2-8D85-4319-9842-A1822CD41F7C}" sibTransId="{4A697719-57D6-4EBF-A60E-026622D92EB9}"/>
    <dgm:cxn modelId="{CA58FEA4-54A4-446F-8484-4ECDB3FD8FC2}" type="presOf" srcId="{35983DEF-5CB0-422B-82FE-2B13263D2551}" destId="{0689215A-524A-4294-91BD-F64769A57283}" srcOrd="1" destOrd="0" presId="urn:microsoft.com/office/officeart/2005/8/layout/list1"/>
    <dgm:cxn modelId="{86D2FAB8-F9E2-46C5-8811-538EF6D706B3}" type="presOf" srcId="{2C805E5E-2B2C-410F-B83F-298D13CE28E8}" destId="{7397C1E4-CA35-47F1-9C0E-8EFA1223239D}" srcOrd="0" destOrd="2" presId="urn:microsoft.com/office/officeart/2005/8/layout/list1"/>
    <dgm:cxn modelId="{6A55D0D9-DF24-4C2B-A0E2-9ECD39EE50FC}" type="presOf" srcId="{A51CF856-DAE0-4513-89AF-C8D00FE48EDE}" destId="{7397C1E4-CA35-47F1-9C0E-8EFA1223239D}" srcOrd="0" destOrd="1" presId="urn:microsoft.com/office/officeart/2005/8/layout/list1"/>
    <dgm:cxn modelId="{F53962E4-23FC-48D6-BB92-28802870F7E1}" srcId="{54ADAF31-E979-4B38-8461-44529D114B09}" destId="{85FEBE4C-5073-4FBB-8119-82540F34021F}" srcOrd="0" destOrd="0" parTransId="{0879FC50-D641-41E1-B2B6-54E810E209BE}" sibTransId="{CFDF7BA9-4E1E-4330-846A-D6C292674F94}"/>
    <dgm:cxn modelId="{D5B8CCEE-470E-40FB-8CFE-60276CB4AF10}" type="presOf" srcId="{35983DEF-5CB0-422B-82FE-2B13263D2551}" destId="{31B18D9E-9A8B-4DA2-A213-6E3CC4A2B175}" srcOrd="0" destOrd="0" presId="urn:microsoft.com/office/officeart/2005/8/layout/list1"/>
    <dgm:cxn modelId="{D7F81EF9-0111-4DAE-A0A3-4F757316C5FF}" type="presOf" srcId="{54ADAF31-E979-4B38-8461-44529D114B09}" destId="{2EA36F97-0621-47C1-A3E1-D9F0B4428FC2}" srcOrd="0" destOrd="0" presId="urn:microsoft.com/office/officeart/2005/8/layout/list1"/>
    <dgm:cxn modelId="{DCEF3AE3-4E64-4E2A-B9E5-874173A1DEC4}" type="presParOf" srcId="{E1F3B7A2-8D0D-4ABF-95BF-806144C5A3B4}" destId="{28606EF5-8F8B-41BE-B565-395143906930}" srcOrd="0" destOrd="0" presId="urn:microsoft.com/office/officeart/2005/8/layout/list1"/>
    <dgm:cxn modelId="{4506D33D-EC1F-4CC3-BB63-0647FE1ADE95}" type="presParOf" srcId="{28606EF5-8F8B-41BE-B565-395143906930}" destId="{31B18D9E-9A8B-4DA2-A213-6E3CC4A2B175}" srcOrd="0" destOrd="0" presId="urn:microsoft.com/office/officeart/2005/8/layout/list1"/>
    <dgm:cxn modelId="{2D0FB3D8-E19A-415D-A0D3-3DBDE1DAF264}" type="presParOf" srcId="{28606EF5-8F8B-41BE-B565-395143906930}" destId="{0689215A-524A-4294-91BD-F64769A57283}" srcOrd="1" destOrd="0" presId="urn:microsoft.com/office/officeart/2005/8/layout/list1"/>
    <dgm:cxn modelId="{B7080A38-AA1E-457C-AB2A-05F801365F44}" type="presParOf" srcId="{E1F3B7A2-8D0D-4ABF-95BF-806144C5A3B4}" destId="{2F368749-607F-4B8E-B86F-46CB27813458}" srcOrd="1" destOrd="0" presId="urn:microsoft.com/office/officeart/2005/8/layout/list1"/>
    <dgm:cxn modelId="{1D98E342-0B3B-4F1D-9552-D1849617F20E}" type="presParOf" srcId="{E1F3B7A2-8D0D-4ABF-95BF-806144C5A3B4}" destId="{7397C1E4-CA35-47F1-9C0E-8EFA1223239D}" srcOrd="2" destOrd="0" presId="urn:microsoft.com/office/officeart/2005/8/layout/list1"/>
    <dgm:cxn modelId="{2737B2F4-D11E-4C2F-9626-4842C11DC383}" type="presParOf" srcId="{E1F3B7A2-8D0D-4ABF-95BF-806144C5A3B4}" destId="{84E134C3-44B4-465E-B140-557DD0024088}" srcOrd="3" destOrd="0" presId="urn:microsoft.com/office/officeart/2005/8/layout/list1"/>
    <dgm:cxn modelId="{B60024DD-4AA6-4980-8124-5435F82C472E}" type="presParOf" srcId="{E1F3B7A2-8D0D-4ABF-95BF-806144C5A3B4}" destId="{360B8CE7-EF48-4D72-ABA7-92F84D5ADB10}" srcOrd="4" destOrd="0" presId="urn:microsoft.com/office/officeart/2005/8/layout/list1"/>
    <dgm:cxn modelId="{135058D9-C11C-4CE7-A777-BC10ABFBA574}" type="presParOf" srcId="{360B8CE7-EF48-4D72-ABA7-92F84D5ADB10}" destId="{2EA36F97-0621-47C1-A3E1-D9F0B4428FC2}" srcOrd="0" destOrd="0" presId="urn:microsoft.com/office/officeart/2005/8/layout/list1"/>
    <dgm:cxn modelId="{75CB2D09-CC78-478D-B729-38D0B40578AB}" type="presParOf" srcId="{360B8CE7-EF48-4D72-ABA7-92F84D5ADB10}" destId="{7856708E-4686-45F8-939A-B28B0AE763FC}" srcOrd="1" destOrd="0" presId="urn:microsoft.com/office/officeart/2005/8/layout/list1"/>
    <dgm:cxn modelId="{290F88F7-BEFD-45DD-87F8-68F618889DD3}" type="presParOf" srcId="{E1F3B7A2-8D0D-4ABF-95BF-806144C5A3B4}" destId="{271701A7-F31A-4315-B7AE-E0685FEF2FD6}" srcOrd="5" destOrd="0" presId="urn:microsoft.com/office/officeart/2005/8/layout/list1"/>
    <dgm:cxn modelId="{7C3113FD-C756-4E46-845D-78FBF3B5F405}" type="presParOf" srcId="{E1F3B7A2-8D0D-4ABF-95BF-806144C5A3B4}" destId="{6EEE1735-E48D-43F0-B2E6-527F702C828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B2F62C-1A3B-4F22-8322-6A06456847F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872210-A657-43F0-8ACC-C566A0375592}">
      <dgm:prSet/>
      <dgm:spPr/>
      <dgm:t>
        <a:bodyPr/>
        <a:lstStyle/>
        <a:p>
          <a:r>
            <a:rPr lang="en-US">
              <a:latin typeface="Bahnschrift"/>
            </a:rPr>
            <a:t>Priority to Predictive Maintenace</a:t>
          </a:r>
        </a:p>
      </dgm:t>
    </dgm:pt>
    <dgm:pt modelId="{16D8F13C-7BCB-48BA-9D43-3F8C6240583C}" type="parTrans" cxnId="{205E5B85-C09A-48FD-AA10-910F68104383}">
      <dgm:prSet/>
      <dgm:spPr/>
      <dgm:t>
        <a:bodyPr/>
        <a:lstStyle/>
        <a:p>
          <a:endParaRPr lang="en-US"/>
        </a:p>
      </dgm:t>
    </dgm:pt>
    <dgm:pt modelId="{9EE699FF-F9BF-4671-9E29-1FEB6CD98F65}" type="sibTrans" cxnId="{205E5B85-C09A-48FD-AA10-910F6810438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AC24D55-592F-468E-80BE-8D09841A4C48}">
      <dgm:prSet/>
      <dgm:spPr/>
      <dgm:t>
        <a:bodyPr/>
        <a:lstStyle/>
        <a:p>
          <a:pPr rtl="0"/>
          <a:r>
            <a:rPr lang="en-US">
              <a:latin typeface="Bahnschrift"/>
            </a:rPr>
            <a:t>Captial Assets are usually older in oil and gas industry</a:t>
          </a:r>
        </a:p>
      </dgm:t>
    </dgm:pt>
    <dgm:pt modelId="{92B5031D-94C1-4505-A039-70C684F32C34}" type="parTrans" cxnId="{507566F6-D165-4937-8245-AF24CCED2A25}">
      <dgm:prSet/>
      <dgm:spPr/>
      <dgm:t>
        <a:bodyPr/>
        <a:lstStyle/>
        <a:p>
          <a:endParaRPr lang="en-US"/>
        </a:p>
      </dgm:t>
    </dgm:pt>
    <dgm:pt modelId="{2B773915-657B-4F0D-BBF7-A2722DBACBCC}" type="sibTrans" cxnId="{507566F6-D165-4937-8245-AF24CCED2A25}">
      <dgm:prSet/>
      <dgm:spPr/>
      <dgm:t>
        <a:bodyPr/>
        <a:lstStyle/>
        <a:p>
          <a:endParaRPr lang="en-US"/>
        </a:p>
      </dgm:t>
    </dgm:pt>
    <dgm:pt modelId="{65879E44-F565-43F1-8E8C-B01C0A78D165}">
      <dgm:prSet/>
      <dgm:spPr/>
      <dgm:t>
        <a:bodyPr/>
        <a:lstStyle/>
        <a:p>
          <a:r>
            <a:rPr lang="en-US">
              <a:latin typeface="Bahnschrift"/>
            </a:rPr>
            <a:t>Highest Financial Benefit</a:t>
          </a:r>
        </a:p>
      </dgm:t>
    </dgm:pt>
    <dgm:pt modelId="{F3D1D45C-D75D-4B25-8F07-28A3B2D6684F}" type="parTrans" cxnId="{DF1D9BEF-4ED6-4763-8DC2-116316489F09}">
      <dgm:prSet/>
      <dgm:spPr/>
      <dgm:t>
        <a:bodyPr/>
        <a:lstStyle/>
        <a:p>
          <a:endParaRPr lang="en-US"/>
        </a:p>
      </dgm:t>
    </dgm:pt>
    <dgm:pt modelId="{EC84E4DA-8C32-4B38-A576-B6A63A26F811}" type="sibTrans" cxnId="{DF1D9BEF-4ED6-4763-8DC2-116316489F0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6718928-2BC5-42F5-BC80-FD00FC5981E1}">
      <dgm:prSet/>
      <dgm:spPr/>
      <dgm:t>
        <a:bodyPr/>
        <a:lstStyle/>
        <a:p>
          <a:r>
            <a:rPr lang="en-US">
              <a:latin typeface="Bahnschrift"/>
            </a:rPr>
            <a:t>Financial goal is to reduce cost for upcoming fiscal year</a:t>
          </a:r>
        </a:p>
      </dgm:t>
    </dgm:pt>
    <dgm:pt modelId="{E10FF9B7-0A17-4322-B22A-CEFE6DB5CFBD}" type="parTrans" cxnId="{A6AA59E2-BE6C-4C07-A8D9-53FFA5020637}">
      <dgm:prSet/>
      <dgm:spPr/>
      <dgm:t>
        <a:bodyPr/>
        <a:lstStyle/>
        <a:p>
          <a:endParaRPr lang="en-US"/>
        </a:p>
      </dgm:t>
    </dgm:pt>
    <dgm:pt modelId="{12F29546-E05D-4219-B63E-11F7ED000739}" type="sibTrans" cxnId="{A6AA59E2-BE6C-4C07-A8D9-53FFA5020637}">
      <dgm:prSet/>
      <dgm:spPr/>
      <dgm:t>
        <a:bodyPr/>
        <a:lstStyle/>
        <a:p>
          <a:endParaRPr lang="en-US"/>
        </a:p>
      </dgm:t>
    </dgm:pt>
    <dgm:pt modelId="{A668B0B5-4EF1-4A1F-97C8-3D5D39D9B751}">
      <dgm:prSet phldr="0"/>
      <dgm:spPr/>
      <dgm:t>
        <a:bodyPr/>
        <a:lstStyle/>
        <a:p>
          <a:pPr rtl="0"/>
          <a:r>
            <a:rPr lang="en-US">
              <a:latin typeface="Bahnschrift"/>
            </a:rPr>
            <a:t>Enable varity of analysis on CAPEX items</a:t>
          </a:r>
        </a:p>
      </dgm:t>
    </dgm:pt>
    <dgm:pt modelId="{511CD120-C237-4FE2-B913-8B6415AC5BC0}" type="parTrans" cxnId="{F739F1B4-FCD1-4D9D-8C96-6E701F9E96EE}">
      <dgm:prSet/>
      <dgm:spPr/>
    </dgm:pt>
    <dgm:pt modelId="{41A9443F-238A-4722-98CE-D72EB2A5EFC7}" type="sibTrans" cxnId="{F739F1B4-FCD1-4D9D-8C96-6E701F9E96EE}">
      <dgm:prSet phldrT="2" phldr="0"/>
      <dgm:spPr/>
    </dgm:pt>
    <dgm:pt modelId="{9EFA387B-C254-42D1-A5C9-8443DFAF47C3}">
      <dgm:prSet phldr="0"/>
      <dgm:spPr/>
      <dgm:t>
        <a:bodyPr/>
        <a:lstStyle/>
        <a:p>
          <a:pPr rtl="0"/>
          <a:r>
            <a:rPr lang="en-US">
              <a:latin typeface="Bahnschrift"/>
            </a:rPr>
            <a:t>Better return on the Investment</a:t>
          </a:r>
        </a:p>
      </dgm:t>
    </dgm:pt>
    <dgm:pt modelId="{15A5CE91-EE84-4689-89DD-870D0DFAD10A}" type="parTrans" cxnId="{078E811A-A488-4422-8AD3-A00330F4E06B}">
      <dgm:prSet/>
      <dgm:spPr/>
    </dgm:pt>
    <dgm:pt modelId="{FB789F4A-1882-4E95-8B7F-07C35BB08AAA}" type="sibTrans" cxnId="{078E811A-A488-4422-8AD3-A00330F4E06B}">
      <dgm:prSet phldrT="3" phldr="0"/>
      <dgm:spPr/>
    </dgm:pt>
    <dgm:pt modelId="{BF8FD608-99D8-40D4-9991-2C35D103943B}">
      <dgm:prSet phldr="0"/>
      <dgm:spPr/>
      <dgm:t>
        <a:bodyPr/>
        <a:lstStyle/>
        <a:p>
          <a:r>
            <a:rPr lang="en-US">
              <a:latin typeface="Bahnschrift"/>
            </a:rPr>
            <a:t>Affect workers safety</a:t>
          </a:r>
          <a:endParaRPr lang="en-US"/>
        </a:p>
      </dgm:t>
    </dgm:pt>
    <dgm:pt modelId="{F01C4573-4ED0-48EF-8780-A99F63A8536D}" type="parTrans" cxnId="{7FDB392D-3F7E-491B-BEEA-11C256F76571}">
      <dgm:prSet/>
      <dgm:spPr/>
    </dgm:pt>
    <dgm:pt modelId="{ACD4E251-9C79-425D-991E-1E7261B50C9E}" type="sibTrans" cxnId="{7FDB392D-3F7E-491B-BEEA-11C256F76571}">
      <dgm:prSet phldrT="2" phldr="0"/>
      <dgm:spPr/>
    </dgm:pt>
    <dgm:pt modelId="{CBDF1EF1-346F-4F44-9C96-037F95415327}">
      <dgm:prSet phldr="0"/>
      <dgm:spPr/>
      <dgm:t>
        <a:bodyPr/>
        <a:lstStyle/>
        <a:p>
          <a:r>
            <a:rPr lang="en-US">
              <a:latin typeface="Bahnschrift"/>
            </a:rPr>
            <a:t>Coverage</a:t>
          </a:r>
        </a:p>
      </dgm:t>
    </dgm:pt>
    <dgm:pt modelId="{B0CE7FE4-0EB1-4F31-980B-69894965DE1A}" type="parTrans" cxnId="{C92A5268-BE21-49A5-9037-C757123B9178}">
      <dgm:prSet/>
      <dgm:spPr/>
    </dgm:pt>
    <dgm:pt modelId="{FE0B5975-63D8-4BD7-8530-57DB3C2DCCC9}" type="sibTrans" cxnId="{C92A5268-BE21-49A5-9037-C757123B917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C5689B7-7ECF-4577-BF2A-143A6B56C65F}">
      <dgm:prSet phldr="0"/>
      <dgm:spPr/>
      <dgm:t>
        <a:bodyPr/>
        <a:lstStyle/>
        <a:p>
          <a:pPr rtl="0"/>
          <a:r>
            <a:rPr lang="en-US">
              <a:latin typeface="Bahnschrift"/>
            </a:rPr>
            <a:t>Cover all three BU's with predictive maintence</a:t>
          </a:r>
        </a:p>
      </dgm:t>
    </dgm:pt>
    <dgm:pt modelId="{B021537E-FD2C-41AE-B593-F858F8C43D44}" type="parTrans" cxnId="{CDEE675A-F71B-478F-97C4-33C5D379B4D5}">
      <dgm:prSet/>
      <dgm:spPr/>
    </dgm:pt>
    <dgm:pt modelId="{5F489FE3-F4DB-4B3F-BF0E-2040A99AFD69}" type="sibTrans" cxnId="{CDEE675A-F71B-478F-97C4-33C5D379B4D5}">
      <dgm:prSet phldrT="4" phldr="0"/>
      <dgm:spPr/>
    </dgm:pt>
    <dgm:pt modelId="{9A3907E8-E9AF-422A-B749-0FE5C14F7618}" type="pres">
      <dgm:prSet presAssocID="{3BB2F62C-1A3B-4F22-8322-6A06456847F9}" presName="Name0" presStyleCnt="0">
        <dgm:presLayoutVars>
          <dgm:animLvl val="lvl"/>
          <dgm:resizeHandles val="exact"/>
        </dgm:presLayoutVars>
      </dgm:prSet>
      <dgm:spPr/>
    </dgm:pt>
    <dgm:pt modelId="{533F597C-C33D-47FA-807B-219EA0565187}" type="pres">
      <dgm:prSet presAssocID="{7C872210-A657-43F0-8ACC-C566A0375592}" presName="compositeNode" presStyleCnt="0">
        <dgm:presLayoutVars>
          <dgm:bulletEnabled val="1"/>
        </dgm:presLayoutVars>
      </dgm:prSet>
      <dgm:spPr/>
    </dgm:pt>
    <dgm:pt modelId="{A009F92E-A894-403E-84FA-5C3615FF03A8}" type="pres">
      <dgm:prSet presAssocID="{7C872210-A657-43F0-8ACC-C566A0375592}" presName="bgRect" presStyleLbl="bgAccFollowNode1" presStyleIdx="0" presStyleCnt="3"/>
      <dgm:spPr/>
    </dgm:pt>
    <dgm:pt modelId="{DDDA4844-3A9E-450B-90D7-1FAE3BAF3AD9}" type="pres">
      <dgm:prSet presAssocID="{9EE699FF-F9BF-4671-9E29-1FEB6CD98F6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16EC655-72D6-4010-9F30-3B8873D26018}" type="pres">
      <dgm:prSet presAssocID="{7C872210-A657-43F0-8ACC-C566A0375592}" presName="bottomLine" presStyleLbl="alignNode1" presStyleIdx="1" presStyleCnt="6">
        <dgm:presLayoutVars/>
      </dgm:prSet>
      <dgm:spPr/>
    </dgm:pt>
    <dgm:pt modelId="{D726BEBD-9193-4D7F-9E50-05789A59533F}" type="pres">
      <dgm:prSet presAssocID="{7C872210-A657-43F0-8ACC-C566A0375592}" presName="nodeText" presStyleLbl="bgAccFollowNode1" presStyleIdx="0" presStyleCnt="3">
        <dgm:presLayoutVars>
          <dgm:bulletEnabled val="1"/>
        </dgm:presLayoutVars>
      </dgm:prSet>
      <dgm:spPr/>
    </dgm:pt>
    <dgm:pt modelId="{7D57485C-45E0-4FE7-89F0-56906611E679}" type="pres">
      <dgm:prSet presAssocID="{9EE699FF-F9BF-4671-9E29-1FEB6CD98F65}" presName="sibTrans" presStyleCnt="0"/>
      <dgm:spPr/>
    </dgm:pt>
    <dgm:pt modelId="{CF80ED20-273A-434F-941C-B25C15E5133A}" type="pres">
      <dgm:prSet presAssocID="{65879E44-F565-43F1-8E8C-B01C0A78D165}" presName="compositeNode" presStyleCnt="0">
        <dgm:presLayoutVars>
          <dgm:bulletEnabled val="1"/>
        </dgm:presLayoutVars>
      </dgm:prSet>
      <dgm:spPr/>
    </dgm:pt>
    <dgm:pt modelId="{86D776F6-7A38-47F3-A52F-F533211364A0}" type="pres">
      <dgm:prSet presAssocID="{65879E44-F565-43F1-8E8C-B01C0A78D165}" presName="bgRect" presStyleLbl="bgAccFollowNode1" presStyleIdx="1" presStyleCnt="3"/>
      <dgm:spPr/>
    </dgm:pt>
    <dgm:pt modelId="{820825F3-0DDB-46B1-B407-0A1E2B81D97D}" type="pres">
      <dgm:prSet presAssocID="{EC84E4DA-8C32-4B38-A576-B6A63A26F81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C9D56BD-4AA5-4177-AD46-A490AD7296E4}" type="pres">
      <dgm:prSet presAssocID="{65879E44-F565-43F1-8E8C-B01C0A78D165}" presName="bottomLine" presStyleLbl="alignNode1" presStyleIdx="3" presStyleCnt="6">
        <dgm:presLayoutVars/>
      </dgm:prSet>
      <dgm:spPr/>
    </dgm:pt>
    <dgm:pt modelId="{A1DE6DCB-EAF5-452F-A6FC-2E40BDA163CA}" type="pres">
      <dgm:prSet presAssocID="{65879E44-F565-43F1-8E8C-B01C0A78D165}" presName="nodeText" presStyleLbl="bgAccFollowNode1" presStyleIdx="1" presStyleCnt="3">
        <dgm:presLayoutVars>
          <dgm:bulletEnabled val="1"/>
        </dgm:presLayoutVars>
      </dgm:prSet>
      <dgm:spPr/>
    </dgm:pt>
    <dgm:pt modelId="{6A84F620-C1C0-44C7-A59B-0D8F1F5B2E6F}" type="pres">
      <dgm:prSet presAssocID="{EC84E4DA-8C32-4B38-A576-B6A63A26F811}" presName="sibTrans" presStyleCnt="0"/>
      <dgm:spPr/>
    </dgm:pt>
    <dgm:pt modelId="{3EEAFB0E-262D-494E-89DC-E016A35CEF14}" type="pres">
      <dgm:prSet presAssocID="{CBDF1EF1-346F-4F44-9C96-037F95415327}" presName="compositeNode" presStyleCnt="0">
        <dgm:presLayoutVars>
          <dgm:bulletEnabled val="1"/>
        </dgm:presLayoutVars>
      </dgm:prSet>
      <dgm:spPr/>
    </dgm:pt>
    <dgm:pt modelId="{05589CF6-2729-4A09-9AA0-2E0DDB70DD59}" type="pres">
      <dgm:prSet presAssocID="{CBDF1EF1-346F-4F44-9C96-037F95415327}" presName="bgRect" presStyleLbl="bgAccFollowNode1" presStyleIdx="2" presStyleCnt="3"/>
      <dgm:spPr/>
    </dgm:pt>
    <dgm:pt modelId="{32A62433-1E1E-4EB4-BD17-912676DB6B22}" type="pres">
      <dgm:prSet presAssocID="{FE0B5975-63D8-4BD7-8530-57DB3C2DCCC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62F3458-0C63-49B6-9E47-994F55A6D84A}" type="pres">
      <dgm:prSet presAssocID="{CBDF1EF1-346F-4F44-9C96-037F95415327}" presName="bottomLine" presStyleLbl="alignNode1" presStyleIdx="5" presStyleCnt="6">
        <dgm:presLayoutVars/>
      </dgm:prSet>
      <dgm:spPr/>
    </dgm:pt>
    <dgm:pt modelId="{90BBC328-9027-4087-87AA-84F7F436B1BB}" type="pres">
      <dgm:prSet presAssocID="{CBDF1EF1-346F-4F44-9C96-037F9541532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A65C20D-095B-45A7-9294-785E460870EB}" type="presOf" srcId="{CAC24D55-592F-468E-80BE-8D09841A4C48}" destId="{D726BEBD-9193-4D7F-9E50-05789A59533F}" srcOrd="0" destOrd="1" presId="urn:microsoft.com/office/officeart/2016/7/layout/BasicLinearProcessNumbered"/>
    <dgm:cxn modelId="{C03F8513-83AB-449D-98A6-0DAF53026042}" type="presOf" srcId="{A668B0B5-4EF1-4A1F-97C8-3D5D39D9B751}" destId="{D726BEBD-9193-4D7F-9E50-05789A59533F}" srcOrd="0" destOrd="3" presId="urn:microsoft.com/office/officeart/2016/7/layout/BasicLinearProcessNumbered"/>
    <dgm:cxn modelId="{FB29311A-607B-46D7-9E24-47B8789C5388}" type="presOf" srcId="{76718928-2BC5-42F5-BC80-FD00FC5981E1}" destId="{A1DE6DCB-EAF5-452F-A6FC-2E40BDA163CA}" srcOrd="0" destOrd="1" presId="urn:microsoft.com/office/officeart/2016/7/layout/BasicLinearProcessNumbered"/>
    <dgm:cxn modelId="{078E811A-A488-4422-8AD3-A00330F4E06B}" srcId="{65879E44-F565-43F1-8E8C-B01C0A78D165}" destId="{9EFA387B-C254-42D1-A5C9-8443DFAF47C3}" srcOrd="1" destOrd="0" parTransId="{15A5CE91-EE84-4689-89DD-870D0DFAD10A}" sibTransId="{FB789F4A-1882-4E95-8B7F-07C35BB08AAA}"/>
    <dgm:cxn modelId="{7FDB392D-3F7E-491B-BEEA-11C256F76571}" srcId="{7C872210-A657-43F0-8ACC-C566A0375592}" destId="{BF8FD608-99D8-40D4-9991-2C35D103943B}" srcOrd="1" destOrd="0" parTransId="{F01C4573-4ED0-48EF-8780-A99F63A8536D}" sibTransId="{ACD4E251-9C79-425D-991E-1E7261B50C9E}"/>
    <dgm:cxn modelId="{44867930-67C9-489E-9347-51ACA6ED7D39}" type="presOf" srcId="{EC84E4DA-8C32-4B38-A576-B6A63A26F811}" destId="{820825F3-0DDB-46B1-B407-0A1E2B81D97D}" srcOrd="0" destOrd="0" presId="urn:microsoft.com/office/officeart/2016/7/layout/BasicLinearProcessNumbered"/>
    <dgm:cxn modelId="{A0833C33-AE00-440E-8B51-9A95C64EC704}" type="presOf" srcId="{FE0B5975-63D8-4BD7-8530-57DB3C2DCCC9}" destId="{32A62433-1E1E-4EB4-BD17-912676DB6B22}" srcOrd="0" destOrd="0" presId="urn:microsoft.com/office/officeart/2016/7/layout/BasicLinearProcessNumbered"/>
    <dgm:cxn modelId="{BEF7BD35-67BB-4E36-AAFE-DB33D84329A1}" type="presOf" srcId="{3BB2F62C-1A3B-4F22-8322-6A06456847F9}" destId="{9A3907E8-E9AF-422A-B749-0FE5C14F7618}" srcOrd="0" destOrd="0" presId="urn:microsoft.com/office/officeart/2016/7/layout/BasicLinearProcessNumbered"/>
    <dgm:cxn modelId="{C92A5268-BE21-49A5-9037-C757123B9178}" srcId="{3BB2F62C-1A3B-4F22-8322-6A06456847F9}" destId="{CBDF1EF1-346F-4F44-9C96-037F95415327}" srcOrd="2" destOrd="0" parTransId="{B0CE7FE4-0EB1-4F31-980B-69894965DE1A}" sibTransId="{FE0B5975-63D8-4BD7-8530-57DB3C2DCCC9}"/>
    <dgm:cxn modelId="{D7DEEC48-8A96-45C2-B498-D226D4DF3432}" type="presOf" srcId="{65879E44-F565-43F1-8E8C-B01C0A78D165}" destId="{86D776F6-7A38-47F3-A52F-F533211364A0}" srcOrd="0" destOrd="0" presId="urn:microsoft.com/office/officeart/2016/7/layout/BasicLinearProcessNumbered"/>
    <dgm:cxn modelId="{BFF38D4D-3B8A-4C91-9E0F-CB62C8DF908E}" type="presOf" srcId="{BF8FD608-99D8-40D4-9991-2C35D103943B}" destId="{D726BEBD-9193-4D7F-9E50-05789A59533F}" srcOrd="0" destOrd="2" presId="urn:microsoft.com/office/officeart/2016/7/layout/BasicLinearProcessNumbered"/>
    <dgm:cxn modelId="{C8D2EA73-126B-44DF-A2B2-3DEA10CD8C3B}" type="presOf" srcId="{9EFA387B-C254-42D1-A5C9-8443DFAF47C3}" destId="{A1DE6DCB-EAF5-452F-A6FC-2E40BDA163CA}" srcOrd="0" destOrd="2" presId="urn:microsoft.com/office/officeart/2016/7/layout/BasicLinearProcessNumbered"/>
    <dgm:cxn modelId="{33C92A75-FC5A-4EF2-8D95-1098ED3258FA}" type="presOf" srcId="{CBDF1EF1-346F-4F44-9C96-037F95415327}" destId="{90BBC328-9027-4087-87AA-84F7F436B1BB}" srcOrd="1" destOrd="0" presId="urn:microsoft.com/office/officeart/2016/7/layout/BasicLinearProcessNumbered"/>
    <dgm:cxn modelId="{CDEE675A-F71B-478F-97C4-33C5D379B4D5}" srcId="{CBDF1EF1-346F-4F44-9C96-037F95415327}" destId="{BC5689B7-7ECF-4577-BF2A-143A6B56C65F}" srcOrd="0" destOrd="0" parTransId="{B021537E-FD2C-41AE-B593-F858F8C43D44}" sibTransId="{5F489FE3-F4DB-4B3F-BF0E-2040A99AFD69}"/>
    <dgm:cxn modelId="{32C2D283-0ED2-423A-9240-5DA467EBBFEA}" type="presOf" srcId="{BC5689B7-7ECF-4577-BF2A-143A6B56C65F}" destId="{90BBC328-9027-4087-87AA-84F7F436B1BB}" srcOrd="0" destOrd="1" presId="urn:microsoft.com/office/officeart/2016/7/layout/BasicLinearProcessNumbered"/>
    <dgm:cxn modelId="{205E5B85-C09A-48FD-AA10-910F68104383}" srcId="{3BB2F62C-1A3B-4F22-8322-6A06456847F9}" destId="{7C872210-A657-43F0-8ACC-C566A0375592}" srcOrd="0" destOrd="0" parTransId="{16D8F13C-7BCB-48BA-9D43-3F8C6240583C}" sibTransId="{9EE699FF-F9BF-4671-9E29-1FEB6CD98F65}"/>
    <dgm:cxn modelId="{F739F1B4-FCD1-4D9D-8C96-6E701F9E96EE}" srcId="{7C872210-A657-43F0-8ACC-C566A0375592}" destId="{A668B0B5-4EF1-4A1F-97C8-3D5D39D9B751}" srcOrd="2" destOrd="0" parTransId="{511CD120-C237-4FE2-B913-8B6415AC5BC0}" sibTransId="{41A9443F-238A-4722-98CE-D72EB2A5EFC7}"/>
    <dgm:cxn modelId="{A15057B5-0B90-4628-81FD-AB17BDD0F210}" type="presOf" srcId="{9EE699FF-F9BF-4671-9E29-1FEB6CD98F65}" destId="{DDDA4844-3A9E-450B-90D7-1FAE3BAF3AD9}" srcOrd="0" destOrd="0" presId="urn:microsoft.com/office/officeart/2016/7/layout/BasicLinearProcessNumbered"/>
    <dgm:cxn modelId="{452AF7D6-2852-453D-BF3F-9C8CB6E7F532}" type="presOf" srcId="{65879E44-F565-43F1-8E8C-B01C0A78D165}" destId="{A1DE6DCB-EAF5-452F-A6FC-2E40BDA163CA}" srcOrd="1" destOrd="0" presId="urn:microsoft.com/office/officeart/2016/7/layout/BasicLinearProcessNumbered"/>
    <dgm:cxn modelId="{A6AA59E2-BE6C-4C07-A8D9-53FFA5020637}" srcId="{65879E44-F565-43F1-8E8C-B01C0A78D165}" destId="{76718928-2BC5-42F5-BC80-FD00FC5981E1}" srcOrd="0" destOrd="0" parTransId="{E10FF9B7-0A17-4322-B22A-CEFE6DB5CFBD}" sibTransId="{12F29546-E05D-4219-B63E-11F7ED000739}"/>
    <dgm:cxn modelId="{7DB7FDE8-5C91-4F9F-827D-AA333216AD66}" type="presOf" srcId="{CBDF1EF1-346F-4F44-9C96-037F95415327}" destId="{05589CF6-2729-4A09-9AA0-2E0DDB70DD59}" srcOrd="0" destOrd="0" presId="urn:microsoft.com/office/officeart/2016/7/layout/BasicLinearProcessNumbered"/>
    <dgm:cxn modelId="{DF1D9BEF-4ED6-4763-8DC2-116316489F09}" srcId="{3BB2F62C-1A3B-4F22-8322-6A06456847F9}" destId="{65879E44-F565-43F1-8E8C-B01C0A78D165}" srcOrd="1" destOrd="0" parTransId="{F3D1D45C-D75D-4B25-8F07-28A3B2D6684F}" sibTransId="{EC84E4DA-8C32-4B38-A576-B6A63A26F811}"/>
    <dgm:cxn modelId="{FC69C4F2-99C8-4133-8880-2A1AD460C0A7}" type="presOf" srcId="{7C872210-A657-43F0-8ACC-C566A0375592}" destId="{D726BEBD-9193-4D7F-9E50-05789A59533F}" srcOrd="1" destOrd="0" presId="urn:microsoft.com/office/officeart/2016/7/layout/BasicLinearProcessNumbered"/>
    <dgm:cxn modelId="{5972A8F5-C019-4236-9DA9-043B0C96B93A}" type="presOf" srcId="{7C872210-A657-43F0-8ACC-C566A0375592}" destId="{A009F92E-A894-403E-84FA-5C3615FF03A8}" srcOrd="0" destOrd="0" presId="urn:microsoft.com/office/officeart/2016/7/layout/BasicLinearProcessNumbered"/>
    <dgm:cxn modelId="{507566F6-D165-4937-8245-AF24CCED2A25}" srcId="{7C872210-A657-43F0-8ACC-C566A0375592}" destId="{CAC24D55-592F-468E-80BE-8D09841A4C48}" srcOrd="0" destOrd="0" parTransId="{92B5031D-94C1-4505-A039-70C684F32C34}" sibTransId="{2B773915-657B-4F0D-BBF7-A2722DBACBCC}"/>
    <dgm:cxn modelId="{048AAE28-1683-4E36-9DC1-008A27CF3F8B}" type="presParOf" srcId="{9A3907E8-E9AF-422A-B749-0FE5C14F7618}" destId="{533F597C-C33D-47FA-807B-219EA0565187}" srcOrd="0" destOrd="0" presId="urn:microsoft.com/office/officeart/2016/7/layout/BasicLinearProcessNumbered"/>
    <dgm:cxn modelId="{36AFC32E-4C3D-4F8A-A415-C2A74EE7B4A0}" type="presParOf" srcId="{533F597C-C33D-47FA-807B-219EA0565187}" destId="{A009F92E-A894-403E-84FA-5C3615FF03A8}" srcOrd="0" destOrd="0" presId="urn:microsoft.com/office/officeart/2016/7/layout/BasicLinearProcessNumbered"/>
    <dgm:cxn modelId="{5D3D4E70-CC61-4B39-A98A-36FB5B9E5EC7}" type="presParOf" srcId="{533F597C-C33D-47FA-807B-219EA0565187}" destId="{DDDA4844-3A9E-450B-90D7-1FAE3BAF3AD9}" srcOrd="1" destOrd="0" presId="urn:microsoft.com/office/officeart/2016/7/layout/BasicLinearProcessNumbered"/>
    <dgm:cxn modelId="{5F48EAE5-A34A-43C1-8E72-460B0F97184C}" type="presParOf" srcId="{533F597C-C33D-47FA-807B-219EA0565187}" destId="{916EC655-72D6-4010-9F30-3B8873D26018}" srcOrd="2" destOrd="0" presId="urn:microsoft.com/office/officeart/2016/7/layout/BasicLinearProcessNumbered"/>
    <dgm:cxn modelId="{9970D80D-2F8E-4E5B-BA85-ACD5369267E1}" type="presParOf" srcId="{533F597C-C33D-47FA-807B-219EA0565187}" destId="{D726BEBD-9193-4D7F-9E50-05789A59533F}" srcOrd="3" destOrd="0" presId="urn:microsoft.com/office/officeart/2016/7/layout/BasicLinearProcessNumbered"/>
    <dgm:cxn modelId="{2F072FAD-27CE-4E15-8DFB-D877ECEF2B5E}" type="presParOf" srcId="{9A3907E8-E9AF-422A-B749-0FE5C14F7618}" destId="{7D57485C-45E0-4FE7-89F0-56906611E679}" srcOrd="1" destOrd="0" presId="urn:microsoft.com/office/officeart/2016/7/layout/BasicLinearProcessNumbered"/>
    <dgm:cxn modelId="{4C99404D-99A5-4AB0-8AB3-A658663FE41F}" type="presParOf" srcId="{9A3907E8-E9AF-422A-B749-0FE5C14F7618}" destId="{CF80ED20-273A-434F-941C-B25C15E5133A}" srcOrd="2" destOrd="0" presId="urn:microsoft.com/office/officeart/2016/7/layout/BasicLinearProcessNumbered"/>
    <dgm:cxn modelId="{C6CB41D2-5CBE-4FAA-A183-D1D511D7BD10}" type="presParOf" srcId="{CF80ED20-273A-434F-941C-B25C15E5133A}" destId="{86D776F6-7A38-47F3-A52F-F533211364A0}" srcOrd="0" destOrd="0" presId="urn:microsoft.com/office/officeart/2016/7/layout/BasicLinearProcessNumbered"/>
    <dgm:cxn modelId="{734C1CF6-FA8A-4FCD-B831-86C28551ED71}" type="presParOf" srcId="{CF80ED20-273A-434F-941C-B25C15E5133A}" destId="{820825F3-0DDB-46B1-B407-0A1E2B81D97D}" srcOrd="1" destOrd="0" presId="urn:microsoft.com/office/officeart/2016/7/layout/BasicLinearProcessNumbered"/>
    <dgm:cxn modelId="{DFB319C5-F41A-485F-91FA-C203DD47A35D}" type="presParOf" srcId="{CF80ED20-273A-434F-941C-B25C15E5133A}" destId="{6C9D56BD-4AA5-4177-AD46-A490AD7296E4}" srcOrd="2" destOrd="0" presId="urn:microsoft.com/office/officeart/2016/7/layout/BasicLinearProcessNumbered"/>
    <dgm:cxn modelId="{1ECDDDEC-908C-4772-BB02-0A86C8BF490F}" type="presParOf" srcId="{CF80ED20-273A-434F-941C-B25C15E5133A}" destId="{A1DE6DCB-EAF5-452F-A6FC-2E40BDA163CA}" srcOrd="3" destOrd="0" presId="urn:microsoft.com/office/officeart/2016/7/layout/BasicLinearProcessNumbered"/>
    <dgm:cxn modelId="{EF01C41C-A713-4292-BA68-ED5FAE0A0B61}" type="presParOf" srcId="{9A3907E8-E9AF-422A-B749-0FE5C14F7618}" destId="{6A84F620-C1C0-44C7-A59B-0D8F1F5B2E6F}" srcOrd="3" destOrd="0" presId="urn:microsoft.com/office/officeart/2016/7/layout/BasicLinearProcessNumbered"/>
    <dgm:cxn modelId="{2A6103C1-3DF5-4E3B-967E-041C71C6CD9A}" type="presParOf" srcId="{9A3907E8-E9AF-422A-B749-0FE5C14F7618}" destId="{3EEAFB0E-262D-494E-89DC-E016A35CEF14}" srcOrd="4" destOrd="0" presId="urn:microsoft.com/office/officeart/2016/7/layout/BasicLinearProcessNumbered"/>
    <dgm:cxn modelId="{5763FC53-2D0B-427D-A394-A5B225D33EC7}" type="presParOf" srcId="{3EEAFB0E-262D-494E-89DC-E016A35CEF14}" destId="{05589CF6-2729-4A09-9AA0-2E0DDB70DD59}" srcOrd="0" destOrd="0" presId="urn:microsoft.com/office/officeart/2016/7/layout/BasicLinearProcessNumbered"/>
    <dgm:cxn modelId="{50E9BC9D-1AC4-4D7D-813E-1FBA5BD0CD3C}" type="presParOf" srcId="{3EEAFB0E-262D-494E-89DC-E016A35CEF14}" destId="{32A62433-1E1E-4EB4-BD17-912676DB6B22}" srcOrd="1" destOrd="0" presId="urn:microsoft.com/office/officeart/2016/7/layout/BasicLinearProcessNumbered"/>
    <dgm:cxn modelId="{175F34E5-17BD-46C4-82F4-3DE4251422AF}" type="presParOf" srcId="{3EEAFB0E-262D-494E-89DC-E016A35CEF14}" destId="{662F3458-0C63-49B6-9E47-994F55A6D84A}" srcOrd="2" destOrd="0" presId="urn:microsoft.com/office/officeart/2016/7/layout/BasicLinearProcessNumbered"/>
    <dgm:cxn modelId="{691F9B0E-67AB-4530-A4D0-A834F9FB57B5}" type="presParOf" srcId="{3EEAFB0E-262D-494E-89DC-E016A35CEF14}" destId="{90BBC328-9027-4087-87AA-84F7F436B1B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355D1-8C73-4935-B791-226EEACFE3BB}">
      <dsp:nvSpPr>
        <dsp:cNvPr id="0" name=""/>
        <dsp:cNvSpPr/>
      </dsp:nvSpPr>
      <dsp:spPr>
        <a:xfrm>
          <a:off x="0" y="326169"/>
          <a:ext cx="10515600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Equipping 0.15% of all production assets will reduce the downtime by same proportion.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Lower loss of barrels in extracting process.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Difference between loss of barrels before &amp; after is the saving !</a:t>
          </a:r>
          <a:endParaRPr lang="en-US" sz="2000" kern="1200"/>
        </a:p>
      </dsp:txBody>
      <dsp:txXfrm>
        <a:off x="0" y="326169"/>
        <a:ext cx="10515600" cy="1795500"/>
      </dsp:txXfrm>
    </dsp:sp>
    <dsp:sp modelId="{1EA617DC-C0D2-4C00-B056-4D15CAC81378}">
      <dsp:nvSpPr>
        <dsp:cNvPr id="0" name=""/>
        <dsp:cNvSpPr/>
      </dsp:nvSpPr>
      <dsp:spPr>
        <a:xfrm>
          <a:off x="525780" y="30969"/>
          <a:ext cx="7360920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Predictive Maintenace</a:t>
          </a:r>
        </a:p>
      </dsp:txBody>
      <dsp:txXfrm>
        <a:off x="554601" y="59790"/>
        <a:ext cx="7303278" cy="532758"/>
      </dsp:txXfrm>
    </dsp:sp>
    <dsp:sp modelId="{322ECB2E-F7B8-498F-996F-03C796741D8F}">
      <dsp:nvSpPr>
        <dsp:cNvPr id="0" name=""/>
        <dsp:cNvSpPr/>
      </dsp:nvSpPr>
      <dsp:spPr>
        <a:xfrm>
          <a:off x="0" y="2524869"/>
          <a:ext cx="10515600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Equipping 2.5% of workers it IoT devices will reduce the safety incidents in same proportion. 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Lower the Avg. Safety Incident cost.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Difference between Avg. Safety Incident cost before  &amp; after is the saving !</a:t>
          </a:r>
          <a:endParaRPr lang="en-US" sz="2000" kern="1200"/>
        </a:p>
      </dsp:txBody>
      <dsp:txXfrm>
        <a:off x="0" y="2524869"/>
        <a:ext cx="10515600" cy="1795500"/>
      </dsp:txXfrm>
    </dsp:sp>
    <dsp:sp modelId="{CC0890AA-55A7-4390-9675-E31A0EC355A4}">
      <dsp:nvSpPr>
        <dsp:cNvPr id="0" name=""/>
        <dsp:cNvSpPr/>
      </dsp:nvSpPr>
      <dsp:spPr>
        <a:xfrm>
          <a:off x="525780" y="2229669"/>
          <a:ext cx="7360920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Connected Worker</a:t>
          </a:r>
        </a:p>
      </dsp:txBody>
      <dsp:txXfrm>
        <a:off x="554601" y="2258490"/>
        <a:ext cx="730327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D0E13-19B3-42DE-AF24-EEDB47908C4A}">
      <dsp:nvSpPr>
        <dsp:cNvPr id="0" name=""/>
        <dsp:cNvSpPr/>
      </dsp:nvSpPr>
      <dsp:spPr>
        <a:xfrm>
          <a:off x="0" y="418644"/>
          <a:ext cx="10515600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Once IoT applied, 1.5% reducing in spill sizes reduces the avg. Size of each spill size by same proportion.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1.5% reduction in likelihood will reduce the number of occurrence by the same proportion of each spill size category. 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Difference between cost of damages and cleanup before and after is the saving !</a:t>
          </a:r>
          <a:endParaRPr lang="en-US" sz="1900" kern="1200"/>
        </a:p>
      </dsp:txBody>
      <dsp:txXfrm>
        <a:off x="0" y="418644"/>
        <a:ext cx="10515600" cy="1975050"/>
      </dsp:txXfrm>
    </dsp:sp>
    <dsp:sp modelId="{A5EA2F4D-A5EB-4837-A6A4-86628B630FCC}">
      <dsp:nvSpPr>
        <dsp:cNvPr id="0" name=""/>
        <dsp:cNvSpPr/>
      </dsp:nvSpPr>
      <dsp:spPr>
        <a:xfrm>
          <a:off x="525780" y="138203"/>
          <a:ext cx="7360920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Leakage Detection</a:t>
          </a:r>
        </a:p>
      </dsp:txBody>
      <dsp:txXfrm>
        <a:off x="553160" y="165583"/>
        <a:ext cx="7306160" cy="506120"/>
      </dsp:txXfrm>
    </dsp:sp>
    <dsp:sp modelId="{D0AC94CF-1DCA-4A08-AEFC-A246ECA3D93B}">
      <dsp:nvSpPr>
        <dsp:cNvPr id="0" name=""/>
        <dsp:cNvSpPr/>
      </dsp:nvSpPr>
      <dsp:spPr>
        <a:xfrm>
          <a:off x="0" y="2776734"/>
          <a:ext cx="105156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Equipping </a:t>
          </a:r>
          <a:r>
            <a:rPr lang="en-US" sz="1900" kern="1200">
              <a:latin typeface="Calibri Light" panose="020F0302020204030204"/>
            </a:rPr>
            <a:t>1</a:t>
          </a:r>
          <a:r>
            <a:rPr lang="en-US" sz="1900" kern="1200"/>
            <a:t>% of all production assets will reduce the downtime by same proportion. 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Lower loss of barrels in</a:t>
          </a:r>
          <a:r>
            <a:rPr lang="en-US" sz="1900" kern="1200">
              <a:latin typeface="Calibri Light" panose="020F0302020204030204"/>
            </a:rPr>
            <a:t> storing and transporting</a:t>
          </a:r>
          <a:r>
            <a:rPr lang="en-US" sz="1900" kern="1200"/>
            <a:t> process. 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Difference between loss of barrels before &amp; after is the saving !</a:t>
          </a:r>
        </a:p>
      </dsp:txBody>
      <dsp:txXfrm>
        <a:off x="0" y="2776734"/>
        <a:ext cx="10515600" cy="1436400"/>
      </dsp:txXfrm>
    </dsp:sp>
    <dsp:sp modelId="{A3803C7C-275D-4398-8CE5-B6462816CD3B}">
      <dsp:nvSpPr>
        <dsp:cNvPr id="0" name=""/>
        <dsp:cNvSpPr/>
      </dsp:nvSpPr>
      <dsp:spPr>
        <a:xfrm>
          <a:off x="525780" y="2496294"/>
          <a:ext cx="7360920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Predictive Maintenace</a:t>
          </a:r>
        </a:p>
      </dsp:txBody>
      <dsp:txXfrm>
        <a:off x="553160" y="2523674"/>
        <a:ext cx="730616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7C1E4-CA35-47F1-9C0E-8EFA1223239D}">
      <dsp:nvSpPr>
        <dsp:cNvPr id="0" name=""/>
        <dsp:cNvSpPr/>
      </dsp:nvSpPr>
      <dsp:spPr>
        <a:xfrm>
          <a:off x="0" y="429106"/>
          <a:ext cx="10515600" cy="2064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Equipping 0.25% of all production assets will reduce the downtime by same proportion. 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Lower loss of barrels in refinery process. 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Difference between loss of barrels before &amp; after is the saving !</a:t>
          </a:r>
          <a:endParaRPr lang="en-US" sz="2300" kern="1200"/>
        </a:p>
      </dsp:txBody>
      <dsp:txXfrm>
        <a:off x="0" y="429106"/>
        <a:ext cx="10515600" cy="2064825"/>
      </dsp:txXfrm>
    </dsp:sp>
    <dsp:sp modelId="{0689215A-524A-4294-91BD-F64769A57283}">
      <dsp:nvSpPr>
        <dsp:cNvPr id="0" name=""/>
        <dsp:cNvSpPr/>
      </dsp:nvSpPr>
      <dsp:spPr>
        <a:xfrm>
          <a:off x="525780" y="89626"/>
          <a:ext cx="7360920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Predictive Maintenace</a:t>
          </a:r>
        </a:p>
      </dsp:txBody>
      <dsp:txXfrm>
        <a:off x="558924" y="122770"/>
        <a:ext cx="7294632" cy="612672"/>
      </dsp:txXfrm>
    </dsp:sp>
    <dsp:sp modelId="{6EEE1735-E48D-43F0-B2E6-527F702C828F}">
      <dsp:nvSpPr>
        <dsp:cNvPr id="0" name=""/>
        <dsp:cNvSpPr/>
      </dsp:nvSpPr>
      <dsp:spPr>
        <a:xfrm>
          <a:off x="0" y="2957611"/>
          <a:ext cx="105156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Reduction in 0.2% and M&amp;M cost and 0.35% Ops cost will be the saving!</a:t>
          </a:r>
          <a:endParaRPr lang="en-US" sz="2300" kern="1200"/>
        </a:p>
      </dsp:txBody>
      <dsp:txXfrm>
        <a:off x="0" y="2957611"/>
        <a:ext cx="10515600" cy="1304100"/>
      </dsp:txXfrm>
    </dsp:sp>
    <dsp:sp modelId="{7856708E-4686-45F8-939A-B28B0AE763FC}">
      <dsp:nvSpPr>
        <dsp:cNvPr id="0" name=""/>
        <dsp:cNvSpPr/>
      </dsp:nvSpPr>
      <dsp:spPr>
        <a:xfrm>
          <a:off x="525780" y="2618131"/>
          <a:ext cx="7360920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Intelligent Operations</a:t>
          </a:r>
        </a:p>
      </dsp:txBody>
      <dsp:txXfrm>
        <a:off x="558924" y="2651275"/>
        <a:ext cx="7294632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9F92E-A894-403E-84FA-5C3615FF03A8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Bahnschrift"/>
            </a:rPr>
            <a:t>Priority to Predictive Maintenace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Bahnschrift"/>
            </a:rPr>
            <a:t>Captial Assets are usually older in oil and gas industry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Bahnschrift"/>
            </a:rPr>
            <a:t>Affect workers safety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Bahnschrift"/>
            </a:rPr>
            <a:t>Enable varity of analysis on CAPEX items</a:t>
          </a:r>
        </a:p>
      </dsp:txBody>
      <dsp:txXfrm>
        <a:off x="0" y="1653508"/>
        <a:ext cx="3286125" cy="2610802"/>
      </dsp:txXfrm>
    </dsp:sp>
    <dsp:sp modelId="{DDDA4844-3A9E-450B-90D7-1FAE3BAF3AD9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916EC655-72D6-4010-9F30-3B8873D26018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776F6-7A38-47F3-A52F-F533211364A0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Bahnschrift"/>
            </a:rPr>
            <a:t>Highest Financial Benefit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Bahnschrift"/>
            </a:rPr>
            <a:t>Financial goal is to reduce cost for upcoming fiscal year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Bahnschrift"/>
            </a:rPr>
            <a:t>Better return on the Investment</a:t>
          </a:r>
        </a:p>
      </dsp:txBody>
      <dsp:txXfrm>
        <a:off x="3614737" y="1653508"/>
        <a:ext cx="3286125" cy="2610802"/>
      </dsp:txXfrm>
    </dsp:sp>
    <dsp:sp modelId="{820825F3-0DDB-46B1-B407-0A1E2B81D97D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6C9D56BD-4AA5-4177-AD46-A490AD7296E4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89CF6-2729-4A09-9AA0-2E0DDB70DD59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Bahnschrift"/>
            </a:rPr>
            <a:t>Coverage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Bahnschrift"/>
            </a:rPr>
            <a:t>Cover all three BU's with predictive maintence</a:t>
          </a:r>
        </a:p>
      </dsp:txBody>
      <dsp:txXfrm>
        <a:off x="7229475" y="1653508"/>
        <a:ext cx="3286125" cy="2610802"/>
      </dsp:txXfrm>
    </dsp:sp>
    <dsp:sp modelId="{32A62433-1E1E-4EB4-BD17-912676DB6B22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662F3458-0C63-49B6-9E47-994F55A6D84A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Proof of Concept of Team 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alifornia Oil and Gas | BLM California manages nearly 600 p… | Flickr">
            <a:extLst>
              <a:ext uri="{FF2B5EF4-FFF2-40B4-BE49-F238E27FC236}">
                <a16:creationId xmlns:a16="http://schemas.microsoft.com/office/drawing/2014/main" id="{51627911-A05B-358E-D160-A7F0C41A2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617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FD043-E184-F1D4-CF08-A9B240FC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691043"/>
            <a:ext cx="4023360" cy="36354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latin typeface="Bahnschrift"/>
              </a:rPr>
              <a:t>Proof of Concept by Group 7</a:t>
            </a:r>
            <a:endParaRPr lang="en-US" sz="5400" b="1">
              <a:latin typeface="Bahnschrift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ADC8C-EC1C-EA6B-F768-5AA3C48E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397170" cy="120814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>
                <a:solidFill>
                  <a:schemeClr val="tx1"/>
                </a:solidFill>
                <a:latin typeface="Bahnschrift"/>
              </a:rPr>
              <a:t>Teammates :  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800">
                <a:solidFill>
                  <a:schemeClr val="tx1"/>
                </a:solidFill>
                <a:latin typeface="Bahnschrift"/>
              </a:rPr>
              <a:t>Uthmani </a:t>
            </a:r>
            <a:r>
              <a:rPr lang="en-US" sz="1800" err="1">
                <a:solidFill>
                  <a:schemeClr val="tx1"/>
                </a:solidFill>
                <a:latin typeface="Bahnschrift"/>
              </a:rPr>
              <a:t>Ambawattage</a:t>
            </a:r>
            <a:endParaRPr lang="en-US" sz="1800">
              <a:solidFill>
                <a:schemeClr val="tx1"/>
              </a:solidFill>
              <a:latin typeface="Bahnschrift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800">
                <a:solidFill>
                  <a:schemeClr val="tx1"/>
                </a:solidFill>
                <a:latin typeface="Bahnschrift"/>
              </a:rPr>
              <a:t>Sudeesha </a:t>
            </a:r>
            <a:r>
              <a:rPr lang="en-US" sz="1800" err="1">
                <a:solidFill>
                  <a:schemeClr val="tx1"/>
                </a:solidFill>
                <a:latin typeface="Bahnschrift"/>
              </a:rPr>
              <a:t>Warunasinghe</a:t>
            </a:r>
            <a:endParaRPr lang="en-US" sz="1800">
              <a:solidFill>
                <a:schemeClr val="tx1"/>
              </a:solidFill>
              <a:latin typeface="Bahnschrift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800">
                <a:solidFill>
                  <a:schemeClr val="tx1"/>
                </a:solidFill>
                <a:latin typeface="Bahnschrift"/>
              </a:rPr>
              <a:t>Lin Gao</a:t>
            </a:r>
            <a:endParaRPr lang="en-US" sz="1800">
              <a:solidFill>
                <a:schemeClr val="tx1"/>
              </a:solidFill>
              <a:latin typeface="Bahnschrift"/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46780-3EBC-22B3-8AA6-B079CB6C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Proof of Concept of Team 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81055-7507-8C17-E597-49C7DB9B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D2234-6B2E-9634-959E-CF55C4174CA3}"/>
              </a:ext>
            </a:extLst>
          </p:cNvPr>
          <p:cNvSpPr/>
          <p:nvPr/>
        </p:nvSpPr>
        <p:spPr>
          <a:xfrm>
            <a:off x="287866" y="372532"/>
            <a:ext cx="1293962" cy="646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05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FA74-2C7F-9034-A5C6-DCAAEA64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hnschrift"/>
              </a:rPr>
              <a:t>Leakage Detection Use case</a:t>
            </a:r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96EFCF3-736B-9303-3B6B-F78B29D0A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21889"/>
              </p:ext>
            </p:extLst>
          </p:nvPr>
        </p:nvGraphicFramePr>
        <p:xfrm>
          <a:off x="517585" y="1624641"/>
          <a:ext cx="11162569" cy="4377903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5865962">
                  <a:extLst>
                    <a:ext uri="{9D8B030D-6E8A-4147-A177-3AD203B41FA5}">
                      <a16:colId xmlns:a16="http://schemas.microsoft.com/office/drawing/2014/main" val="730399249"/>
                    </a:ext>
                  </a:extLst>
                </a:gridCol>
                <a:gridCol w="5296607">
                  <a:extLst>
                    <a:ext uri="{9D8B030D-6E8A-4147-A177-3AD203B41FA5}">
                      <a16:colId xmlns:a16="http://schemas.microsoft.com/office/drawing/2014/main" val="3068209433"/>
                    </a:ext>
                  </a:extLst>
                </a:gridCol>
              </a:tblGrid>
              <a:tr h="7802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effectLst/>
                          <a:latin typeface="Bahnschrift"/>
                        </a:rPr>
                        <a:t>Functional Requirements​​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Bahnschrift"/>
                        </a:rPr>
                        <a:t>Technical Requirements​​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144026"/>
                  </a:ext>
                </a:extLst>
              </a:tr>
              <a:tr h="130036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effectLst/>
                          <a:latin typeface="Bahnschrift"/>
                        </a:rPr>
                        <a:t>The ability to send real-time alerts to the central system and therefore to all connected workers while minimizing false alarm </a:t>
                      </a:r>
                      <a:endParaRPr lang="en-US" sz="2000">
                        <a:latin typeface="Bahnschrift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Bahnschrift"/>
                        </a:rPr>
                        <a:t>Have a wide operating range that includes both steady-state and transient states, including startup and shutdown and flow adjustments </a:t>
                      </a:r>
                      <a:endParaRPr lang="en-US" sz="2000">
                        <a:latin typeface="Bahnschrift"/>
                      </a:endParaRPr>
                    </a:p>
                  </a:txBody>
                  <a:tcPr marL="0" marR="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116989"/>
                  </a:ext>
                </a:extLst>
              </a:tr>
              <a:tr h="114865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u="none" strike="noStrike">
                          <a:effectLst/>
                          <a:latin typeface="Bahnschrift"/>
                        </a:rPr>
                        <a:t>​The pipeline to be auto-block to prevent continuous leakage till workers arrive</a:t>
                      </a:r>
                      <a:r>
                        <a:rPr lang="en-US" sz="2000">
                          <a:effectLst/>
                          <a:latin typeface="Bahnschrift"/>
                        </a:rPr>
                        <a:t>​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>
                          <a:latin typeface="Bahnschrift"/>
                        </a:rPr>
                        <a:t>Ability to connect the flow to data to XYZ's ERP</a:t>
                      </a:r>
                    </a:p>
                  </a:txBody>
                  <a:tcPr marL="0" marR="0" marT="0" marB="0" horzOverflow="overflow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909328"/>
                  </a:ext>
                </a:extLst>
              </a:tr>
              <a:tr h="114865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u="none" strike="noStrike" noProof="0">
                          <a:effectLst/>
                          <a:latin typeface="Bahnschrift"/>
                        </a:rPr>
                        <a:t>Ability to evacuate the premises in case of harmful leakage </a:t>
                      </a:r>
                      <a:endParaRPr lang="en-US" sz="2000">
                        <a:latin typeface="Bahnschrift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u="none" strike="noStrike" noProof="0">
                          <a:latin typeface="Bahnschrift"/>
                        </a:rPr>
                        <a:t>Ability to store large capacity of data with higher frequency </a:t>
                      </a:r>
                      <a:endParaRPr lang="en-US" sz="2000">
                        <a:latin typeface="Bahnschrift"/>
                      </a:endParaRPr>
                    </a:p>
                  </a:txBody>
                  <a:tcPr marL="0" marR="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54105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9CB97-8505-3B0D-FAF0-54EF952F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4AB36-D8A4-569F-4B24-B03E2535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8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>
            <a:extLst>
              <a:ext uri="{FF2B5EF4-FFF2-40B4-BE49-F238E27FC236}">
                <a16:creationId xmlns:a16="http://schemas.microsoft.com/office/drawing/2014/main" id="{9F986076-BCFF-EEF4-DD11-E168E03357CC}"/>
              </a:ext>
            </a:extLst>
          </p:cNvPr>
          <p:cNvSpPr/>
          <p:nvPr/>
        </p:nvSpPr>
        <p:spPr>
          <a:xfrm>
            <a:off x="4164279" y="1977241"/>
            <a:ext cx="4334493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5BB3EE3-8ADE-5CEC-8754-9B7AA7908273}"/>
              </a:ext>
            </a:extLst>
          </p:cNvPr>
          <p:cNvSpPr/>
          <p:nvPr/>
        </p:nvSpPr>
        <p:spPr>
          <a:xfrm>
            <a:off x="868813" y="1977242"/>
            <a:ext cx="3236025" cy="42157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6035A4-CAE9-AE3F-7F29-6CD2BB8E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38" y="114548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Bahnschrift"/>
                <a:cs typeface="Calibri Light"/>
              </a:rPr>
              <a:t>Technical Design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4BB1053-4E44-5590-C7AC-B15ABCB8B209}"/>
              </a:ext>
            </a:extLst>
          </p:cNvPr>
          <p:cNvGrpSpPr/>
          <p:nvPr/>
        </p:nvGrpSpPr>
        <p:grpSpPr>
          <a:xfrm>
            <a:off x="1219199" y="2056410"/>
            <a:ext cx="3158836" cy="4143061"/>
            <a:chOff x="754082" y="2036618"/>
            <a:chExt cx="3158836" cy="414306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DFB265-84B0-EACA-A784-A19E40F49592}"/>
                </a:ext>
              </a:extLst>
            </p:cNvPr>
            <p:cNvGrpSpPr/>
            <p:nvPr/>
          </p:nvGrpSpPr>
          <p:grpSpPr>
            <a:xfrm>
              <a:off x="754082" y="2036618"/>
              <a:ext cx="3158836" cy="996653"/>
              <a:chOff x="932212" y="2036618"/>
              <a:chExt cx="3158836" cy="99665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7E5EC7-D61D-7937-5CA1-2C6F7F2062C9}"/>
                  </a:ext>
                </a:extLst>
              </p:cNvPr>
              <p:cNvSpPr txBox="1"/>
              <p:nvPr/>
            </p:nvSpPr>
            <p:spPr>
              <a:xfrm>
                <a:off x="932212" y="2036618"/>
                <a:ext cx="3158836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b="1" dirty="0">
                    <a:cs typeface="Calibri"/>
                  </a:rPr>
                  <a:t>Real-Time Pipeline Sensor</a:t>
                </a:r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95A189-2E7C-0BFC-410A-FD459E55E90E}"/>
                  </a:ext>
                </a:extLst>
              </p:cNvPr>
              <p:cNvSpPr txBox="1"/>
              <p:nvPr/>
            </p:nvSpPr>
            <p:spPr>
              <a:xfrm>
                <a:off x="1203495" y="2386940"/>
                <a:ext cx="2703615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cs typeface="Calibri"/>
                  </a:rPr>
                  <a:t>Calculate flow rate, temperature, pressure, </a:t>
                </a:r>
                <a:r>
                  <a:rPr lang="en-US" dirty="0" err="1">
                    <a:cs typeface="Calibri"/>
                  </a:rPr>
                  <a:t>etc</a:t>
                </a:r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9DA3A3-1B78-F5A0-9FD6-B866873A5C1C}"/>
                </a:ext>
              </a:extLst>
            </p:cNvPr>
            <p:cNvGrpSpPr/>
            <p:nvPr/>
          </p:nvGrpSpPr>
          <p:grpSpPr>
            <a:xfrm>
              <a:off x="932212" y="3530929"/>
              <a:ext cx="2608358" cy="2648750"/>
              <a:chOff x="1100446" y="1967345"/>
              <a:chExt cx="2608358" cy="264875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157C8C-1E55-F964-FC78-4D02135E2EED}"/>
                  </a:ext>
                </a:extLst>
              </p:cNvPr>
              <p:cNvSpPr txBox="1"/>
              <p:nvPr/>
            </p:nvSpPr>
            <p:spPr>
              <a:xfrm>
                <a:off x="1100446" y="1967345"/>
                <a:ext cx="2149434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b="1" dirty="0">
                    <a:cs typeface="Calibri"/>
                  </a:rPr>
                  <a:t>Pipeline Inspection</a:t>
                </a:r>
                <a:endParaRPr lang="en-US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2F4757-434C-900E-76DB-75601A3C1A71}"/>
                  </a:ext>
                </a:extLst>
              </p:cNvPr>
              <p:cNvSpPr txBox="1"/>
              <p:nvPr/>
            </p:nvSpPr>
            <p:spPr>
              <a:xfrm>
                <a:off x="1183318" y="2307771"/>
                <a:ext cx="2525486" cy="230832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cs typeface="Calibri"/>
                  </a:rPr>
                  <a:t>ILI: gather pipeline anomaly data such as corrosion, mill defect, metal gain, </a:t>
                </a:r>
                <a:r>
                  <a:rPr lang="en-US" dirty="0" err="1">
                    <a:cs typeface="Calibri"/>
                  </a:rPr>
                  <a:t>etc</a:t>
                </a:r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Aerial Scanning: at remote locations, for geohazards</a:t>
                </a: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42723F-ECE6-DE9C-F0A9-DBC4C7C5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9082F1-B758-6EFC-6E89-A6562D5F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FD950-2E7D-B9B8-087A-676BDEAC56A0}"/>
              </a:ext>
            </a:extLst>
          </p:cNvPr>
          <p:cNvSpPr txBox="1"/>
          <p:nvPr/>
        </p:nvSpPr>
        <p:spPr>
          <a:xfrm>
            <a:off x="9050976" y="1531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React</a:t>
            </a:r>
            <a:endParaRPr lang="en-US" b="1" err="1">
              <a:cs typeface="Calibri" panose="020F05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35DFB8-5770-EA7C-1B7D-1DBCB0E90E8C}"/>
              </a:ext>
            </a:extLst>
          </p:cNvPr>
          <p:cNvGrpSpPr/>
          <p:nvPr/>
        </p:nvGrpSpPr>
        <p:grpSpPr>
          <a:xfrm>
            <a:off x="8633362" y="5296491"/>
            <a:ext cx="3279567" cy="896491"/>
            <a:chOff x="8633362" y="5296491"/>
            <a:chExt cx="3279567" cy="8964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C67AFB-7992-E4B2-A850-179F519AC3C0}"/>
                </a:ext>
              </a:extLst>
            </p:cNvPr>
            <p:cNvSpPr/>
            <p:nvPr/>
          </p:nvSpPr>
          <p:spPr>
            <a:xfrm>
              <a:off x="8633362" y="5296491"/>
              <a:ext cx="3279567" cy="89649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FE4A82-6C50-3211-D705-B68E867AFA74}"/>
                </a:ext>
              </a:extLst>
            </p:cNvPr>
            <p:cNvSpPr txBox="1"/>
            <p:nvPr/>
          </p:nvSpPr>
          <p:spPr>
            <a:xfrm>
              <a:off x="8643257" y="5392735"/>
              <a:ext cx="325779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            Adjust the </a:t>
              </a:r>
              <a:r>
                <a:rPr lang="en-US" b="1" dirty="0">
                  <a:cs typeface="Calibri"/>
                </a:rPr>
                <a:t>inspection</a:t>
              </a:r>
            </a:p>
            <a:p>
              <a:r>
                <a:rPr lang="en-US" b="1" dirty="0">
                  <a:cs typeface="Calibri"/>
                </a:rPr>
                <a:t>            schedule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32484F9-42F5-5E5D-A8B7-E28A2A333E81}"/>
              </a:ext>
            </a:extLst>
          </p:cNvPr>
          <p:cNvSpPr txBox="1"/>
          <p:nvPr/>
        </p:nvSpPr>
        <p:spPr>
          <a:xfrm>
            <a:off x="4162299" y="5258790"/>
            <a:ext cx="433647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               Statistical modelling on        </a:t>
            </a:r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               future </a:t>
            </a:r>
            <a:r>
              <a:rPr lang="en-US" b="1" dirty="0">
                <a:ea typeface="+mn-lt"/>
                <a:cs typeface="+mn-lt"/>
              </a:rPr>
              <a:t>maintenance</a:t>
            </a:r>
            <a:r>
              <a:rPr lang="en-US" b="1" dirty="0">
                <a:cs typeface="Calibri"/>
              </a:rPr>
              <a:t> needs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              Time, duration, location, repair, </a:t>
            </a:r>
            <a:r>
              <a:rPr lang="en-US" dirty="0" err="1">
                <a:cs typeface="Calibri"/>
              </a:rPr>
              <a:t>etc</a:t>
            </a:r>
            <a:endParaRPr lang="en-US" dirty="0">
              <a:cs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B7B812-123C-2068-5A29-E8F74380B99B}"/>
              </a:ext>
            </a:extLst>
          </p:cNvPr>
          <p:cNvGrpSpPr/>
          <p:nvPr/>
        </p:nvGrpSpPr>
        <p:grpSpPr>
          <a:xfrm>
            <a:off x="4217847" y="2110378"/>
            <a:ext cx="1110088" cy="2605586"/>
            <a:chOff x="4277224" y="2082221"/>
            <a:chExt cx="1110088" cy="2605586"/>
          </a:xfrm>
        </p:grpSpPr>
        <p:sp>
          <p:nvSpPr>
            <p:cNvPr id="209" name="Arrow: Bent 208">
              <a:extLst>
                <a:ext uri="{FF2B5EF4-FFF2-40B4-BE49-F238E27FC236}">
                  <a16:creationId xmlns:a16="http://schemas.microsoft.com/office/drawing/2014/main" id="{5E504637-9FA0-9C25-7811-762F6E8C2B9A}"/>
                </a:ext>
              </a:extLst>
            </p:cNvPr>
            <p:cNvSpPr/>
            <p:nvPr/>
          </p:nvSpPr>
          <p:spPr>
            <a:xfrm>
              <a:off x="4738127" y="2082221"/>
              <a:ext cx="649185" cy="571485"/>
            </a:xfrm>
            <a:prstGeom prst="bentArrow">
              <a:avLst>
                <a:gd name="adj1" fmla="val 15873"/>
                <a:gd name="adj2" fmla="val 23339"/>
                <a:gd name="adj3" fmla="val 25000"/>
                <a:gd name="adj4" fmla="val 43750"/>
              </a:avLst>
            </a:prstGeom>
            <a:solidFill>
              <a:srgbClr val="548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50B02C63-B757-8690-F45A-694BD1C26A42}"/>
                </a:ext>
              </a:extLst>
            </p:cNvPr>
            <p:cNvGrpSpPr/>
            <p:nvPr/>
          </p:nvGrpSpPr>
          <p:grpSpPr>
            <a:xfrm>
              <a:off x="4277224" y="2735282"/>
              <a:ext cx="1070760" cy="1952525"/>
              <a:chOff x="4277224" y="2735282"/>
              <a:chExt cx="1070760" cy="195252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FADDBF-652F-041B-87B9-808F5A2038A2}"/>
                  </a:ext>
                </a:extLst>
              </p:cNvPr>
              <p:cNvSpPr txBox="1"/>
              <p:nvPr/>
            </p:nvSpPr>
            <p:spPr>
              <a:xfrm>
                <a:off x="4277224" y="2735282"/>
                <a:ext cx="1070760" cy="646331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 dirty="0">
                    <a:cs typeface="Calibri"/>
                  </a:rPr>
                  <a:t>IoT Hub, </a:t>
                </a:r>
                <a:endParaRPr lang="en-US" dirty="0"/>
              </a:p>
              <a:p>
                <a:r>
                  <a:rPr lang="en-US" b="1" dirty="0">
                    <a:cs typeface="Calibri"/>
                  </a:rPr>
                  <a:t>Database</a:t>
                </a:r>
                <a:endParaRPr lang="en-US" dirty="0"/>
              </a:p>
            </p:txBody>
          </p:sp>
          <p:sp>
            <p:nvSpPr>
              <p:cNvPr id="217" name="Arrow: Down 216">
                <a:extLst>
                  <a:ext uri="{FF2B5EF4-FFF2-40B4-BE49-F238E27FC236}">
                    <a16:creationId xmlns:a16="http://schemas.microsoft.com/office/drawing/2014/main" id="{DA8C7B04-43E2-2EFA-B877-E84849419770}"/>
                  </a:ext>
                </a:extLst>
              </p:cNvPr>
              <p:cNvSpPr/>
              <p:nvPr/>
            </p:nvSpPr>
            <p:spPr>
              <a:xfrm>
                <a:off x="4706328" y="3433693"/>
                <a:ext cx="227663" cy="1254114"/>
              </a:xfrm>
              <a:prstGeom prst="downArrow">
                <a:avLst/>
              </a:prstGeom>
              <a:solidFill>
                <a:srgbClr val="5482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86" name="Arrow: Chevron 485">
            <a:extLst>
              <a:ext uri="{FF2B5EF4-FFF2-40B4-BE49-F238E27FC236}">
                <a16:creationId xmlns:a16="http://schemas.microsoft.com/office/drawing/2014/main" id="{38C2933D-52B1-B525-5BA4-1D3A02E27E9F}"/>
              </a:ext>
            </a:extLst>
          </p:cNvPr>
          <p:cNvSpPr/>
          <p:nvPr/>
        </p:nvSpPr>
        <p:spPr>
          <a:xfrm>
            <a:off x="837211" y="1440873"/>
            <a:ext cx="3453738" cy="45522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Bahnschrift"/>
                <a:cs typeface="Calibri"/>
              </a:rPr>
              <a:t>Detect</a:t>
            </a:r>
          </a:p>
        </p:txBody>
      </p:sp>
      <p:sp>
        <p:nvSpPr>
          <p:cNvPr id="487" name="Arrow: Chevron 486">
            <a:extLst>
              <a:ext uri="{FF2B5EF4-FFF2-40B4-BE49-F238E27FC236}">
                <a16:creationId xmlns:a16="http://schemas.microsoft.com/office/drawing/2014/main" id="{EA6794A8-1F89-B4C4-5658-C5C63C28F603}"/>
              </a:ext>
            </a:extLst>
          </p:cNvPr>
          <p:cNvSpPr/>
          <p:nvPr/>
        </p:nvSpPr>
        <p:spPr>
          <a:xfrm>
            <a:off x="4172197" y="1440872"/>
            <a:ext cx="4473039" cy="45522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ahnschrift"/>
                <a:cs typeface="Calibri"/>
              </a:rPr>
              <a:t>Leakage Analysis</a:t>
            </a:r>
          </a:p>
        </p:txBody>
      </p:sp>
      <p:sp>
        <p:nvSpPr>
          <p:cNvPr id="488" name="Arrow: Chevron 487">
            <a:extLst>
              <a:ext uri="{FF2B5EF4-FFF2-40B4-BE49-F238E27FC236}">
                <a16:creationId xmlns:a16="http://schemas.microsoft.com/office/drawing/2014/main" id="{1C51ED68-EF97-408F-DDD2-DFE50886DC71}"/>
              </a:ext>
            </a:extLst>
          </p:cNvPr>
          <p:cNvSpPr/>
          <p:nvPr/>
        </p:nvSpPr>
        <p:spPr>
          <a:xfrm>
            <a:off x="8615548" y="1440873"/>
            <a:ext cx="3275608" cy="45522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Bahnschrift"/>
                <a:cs typeface="Calibri"/>
              </a:rPr>
              <a:t>React</a:t>
            </a:r>
            <a:endParaRPr lang="en-US" b="1">
              <a:solidFill>
                <a:schemeClr val="bg1"/>
              </a:solidFill>
              <a:latin typeface="Bahnschrift"/>
            </a:endParaRPr>
          </a:p>
        </p:txBody>
      </p:sp>
      <p:sp>
        <p:nvSpPr>
          <p:cNvPr id="489" name="Arrow: Chevron 488">
            <a:extLst>
              <a:ext uri="{FF2B5EF4-FFF2-40B4-BE49-F238E27FC236}">
                <a16:creationId xmlns:a16="http://schemas.microsoft.com/office/drawing/2014/main" id="{C349DE09-47F7-E61B-92E9-02EBE539F9C8}"/>
              </a:ext>
            </a:extLst>
          </p:cNvPr>
          <p:cNvSpPr/>
          <p:nvPr/>
        </p:nvSpPr>
        <p:spPr>
          <a:xfrm>
            <a:off x="8635339" y="4746170"/>
            <a:ext cx="3265713" cy="45522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Bahnschrift"/>
                <a:cs typeface="Calibri"/>
              </a:rPr>
              <a:t>Act</a:t>
            </a:r>
          </a:p>
        </p:txBody>
      </p:sp>
      <p:sp>
        <p:nvSpPr>
          <p:cNvPr id="491" name="Arrow: Chevron 490">
            <a:extLst>
              <a:ext uri="{FF2B5EF4-FFF2-40B4-BE49-F238E27FC236}">
                <a16:creationId xmlns:a16="http://schemas.microsoft.com/office/drawing/2014/main" id="{B0147DC6-A2D9-C926-F490-3D8FFB338625}"/>
              </a:ext>
            </a:extLst>
          </p:cNvPr>
          <p:cNvSpPr/>
          <p:nvPr/>
        </p:nvSpPr>
        <p:spPr>
          <a:xfrm>
            <a:off x="4162300" y="4746170"/>
            <a:ext cx="4473039" cy="45522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Bahnschrift"/>
                <a:cs typeface="Calibri"/>
              </a:rPr>
              <a:t>Maintenance Prediction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B46E9BDC-3FE3-050F-B07D-EFB28D7E9832}"/>
              </a:ext>
            </a:extLst>
          </p:cNvPr>
          <p:cNvGrpSpPr/>
          <p:nvPr/>
        </p:nvGrpSpPr>
        <p:grpSpPr>
          <a:xfrm>
            <a:off x="8645236" y="1979220"/>
            <a:ext cx="3267693" cy="2308324"/>
            <a:chOff x="8635340" y="2018804"/>
            <a:chExt cx="3267693" cy="217083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6B2D48-2A70-09A4-D5ED-00403966B205}"/>
                </a:ext>
              </a:extLst>
            </p:cNvPr>
            <p:cNvSpPr txBox="1"/>
            <p:nvPr/>
          </p:nvSpPr>
          <p:spPr>
            <a:xfrm>
              <a:off x="8635340" y="2018804"/>
              <a:ext cx="3267693" cy="217083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          Instructions to the</a:t>
              </a:r>
            </a:p>
            <a:p>
              <a:r>
                <a:rPr lang="en-US" dirty="0">
                  <a:cs typeface="Calibri"/>
                </a:rPr>
                <a:t>          </a:t>
              </a:r>
              <a:r>
                <a:rPr lang="en-US" b="1" dirty="0">
                  <a:cs typeface="Calibri"/>
                </a:rPr>
                <a:t>maintenance team</a:t>
              </a:r>
            </a:p>
            <a:p>
              <a:endParaRPr lang="en-US" dirty="0">
                <a:cs typeface="Calibri"/>
              </a:endParaRPr>
            </a:p>
            <a:p>
              <a:r>
                <a:rPr lang="en-US" dirty="0">
                  <a:cs typeface="Calibri"/>
                </a:rPr>
                <a:t>           Safety alert to </a:t>
              </a:r>
              <a:r>
                <a:rPr lang="en-US" b="1" dirty="0">
                  <a:cs typeface="Calibri"/>
                </a:rPr>
                <a:t>site workers</a:t>
              </a:r>
            </a:p>
            <a:p>
              <a:endParaRPr lang="en-US" dirty="0">
                <a:cs typeface="Calibri"/>
              </a:endParaRPr>
            </a:p>
            <a:p>
              <a:r>
                <a:rPr lang="en-US" dirty="0">
                  <a:cs typeface="Calibri"/>
                </a:rPr>
                <a:t>            Notifications to the </a:t>
              </a:r>
            </a:p>
            <a:p>
              <a:r>
                <a:rPr lang="en-US" dirty="0">
                  <a:cs typeface="Calibri"/>
                </a:rPr>
                <a:t>            </a:t>
              </a:r>
              <a:r>
                <a:rPr lang="en-US" b="1" dirty="0">
                  <a:cs typeface="Calibri"/>
                </a:rPr>
                <a:t>emergency assistance</a:t>
              </a:r>
            </a:p>
            <a:p>
              <a:endParaRPr lang="en-US" b="1" dirty="0">
                <a:cs typeface="Calibri"/>
              </a:endParaRPr>
            </a:p>
          </p:txBody>
        </p:sp>
        <p:pic>
          <p:nvPicPr>
            <p:cNvPr id="493" name="Graphic 493" descr="Warning outline">
              <a:extLst>
                <a:ext uri="{FF2B5EF4-FFF2-40B4-BE49-F238E27FC236}">
                  <a16:creationId xmlns:a16="http://schemas.microsoft.com/office/drawing/2014/main" id="{BCCCC6AD-CA48-5902-5665-8E96AC394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06593" y="2694709"/>
              <a:ext cx="469076" cy="488868"/>
            </a:xfrm>
            <a:prstGeom prst="rect">
              <a:avLst/>
            </a:prstGeom>
          </p:spPr>
        </p:pic>
        <p:pic>
          <p:nvPicPr>
            <p:cNvPr id="495" name="Graphic 495" descr="Clipboard outline">
              <a:extLst>
                <a:ext uri="{FF2B5EF4-FFF2-40B4-BE49-F238E27FC236}">
                  <a16:creationId xmlns:a16="http://schemas.microsoft.com/office/drawing/2014/main" id="{EF164CE6-9CCD-AC49-4EF0-6E600F6A8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47215" y="2051463"/>
              <a:ext cx="518557" cy="498765"/>
            </a:xfrm>
            <a:prstGeom prst="rect">
              <a:avLst/>
            </a:prstGeom>
          </p:spPr>
        </p:pic>
        <p:pic>
          <p:nvPicPr>
            <p:cNvPr id="496" name="Graphic 496" descr="Phone Vibration outline">
              <a:extLst>
                <a:ext uri="{FF2B5EF4-FFF2-40B4-BE49-F238E27FC236}">
                  <a16:creationId xmlns:a16="http://schemas.microsoft.com/office/drawing/2014/main" id="{E0955273-79FF-F963-30F9-BDF52F1AF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86800" y="3357748"/>
              <a:ext cx="568037" cy="548245"/>
            </a:xfrm>
            <a:prstGeom prst="rect">
              <a:avLst/>
            </a:prstGeom>
          </p:spPr>
        </p:pic>
      </p:grpSp>
      <p:pic>
        <p:nvPicPr>
          <p:cNvPr id="497" name="Graphic 497" descr="Daily calendar outline">
            <a:extLst>
              <a:ext uri="{FF2B5EF4-FFF2-40B4-BE49-F238E27FC236}">
                <a16:creationId xmlns:a16="http://schemas.microsoft.com/office/drawing/2014/main" id="{A96916EA-3989-197E-43C3-A41608661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96825" y="5424307"/>
            <a:ext cx="607622" cy="568038"/>
          </a:xfrm>
          <a:prstGeom prst="rect">
            <a:avLst/>
          </a:prstGeom>
        </p:spPr>
      </p:pic>
      <p:pic>
        <p:nvPicPr>
          <p:cNvPr id="498" name="Graphic 498" descr="Statistics with solid fill">
            <a:extLst>
              <a:ext uri="{FF2B5EF4-FFF2-40B4-BE49-F238E27FC236}">
                <a16:creationId xmlns:a16="http://schemas.microsoft.com/office/drawing/2014/main" id="{2DF1F474-F030-005A-C68B-8FECF26C8A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03608" y="5366657"/>
            <a:ext cx="696686" cy="706582"/>
          </a:xfrm>
          <a:prstGeom prst="rect">
            <a:avLst/>
          </a:prstGeom>
        </p:spPr>
      </p:pic>
      <p:pic>
        <p:nvPicPr>
          <p:cNvPr id="500" name="Graphic 500" descr="Satellite dish outline">
            <a:extLst>
              <a:ext uri="{FF2B5EF4-FFF2-40B4-BE49-F238E27FC236}">
                <a16:creationId xmlns:a16="http://schemas.microsoft.com/office/drawing/2014/main" id="{FB9A4193-F839-34F2-0210-B68F005574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190" y="2050800"/>
            <a:ext cx="621219" cy="679097"/>
          </a:xfrm>
          <a:prstGeom prst="rect">
            <a:avLst/>
          </a:prstGeom>
        </p:spPr>
      </p:pic>
      <p:pic>
        <p:nvPicPr>
          <p:cNvPr id="501" name="Graphic 501" descr="Magnifying glass outline">
            <a:extLst>
              <a:ext uri="{FF2B5EF4-FFF2-40B4-BE49-F238E27FC236}">
                <a16:creationId xmlns:a16="http://schemas.microsoft.com/office/drawing/2014/main" id="{562EA043-6CF8-7DB1-8E6C-4A5BCAD0CA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51" y="3604257"/>
            <a:ext cx="558141" cy="538349"/>
          </a:xfrm>
          <a:prstGeom prst="rect">
            <a:avLst/>
          </a:prstGeom>
        </p:spPr>
      </p:pic>
      <p:grpSp>
        <p:nvGrpSpPr>
          <p:cNvPr id="508" name="Group 507">
            <a:extLst>
              <a:ext uri="{FF2B5EF4-FFF2-40B4-BE49-F238E27FC236}">
                <a16:creationId xmlns:a16="http://schemas.microsoft.com/office/drawing/2014/main" id="{88107DEE-746A-7913-D679-1B45B1F6E5D9}"/>
              </a:ext>
            </a:extLst>
          </p:cNvPr>
          <p:cNvGrpSpPr/>
          <p:nvPr/>
        </p:nvGrpSpPr>
        <p:grpSpPr>
          <a:xfrm>
            <a:off x="5454735" y="2086421"/>
            <a:ext cx="2903640" cy="459180"/>
            <a:chOff x="5589320" y="2180112"/>
            <a:chExt cx="2725386" cy="4591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A7DBD1-5E18-0F38-7C52-D5E72E4F8C9E}"/>
                </a:ext>
              </a:extLst>
            </p:cNvPr>
            <p:cNvSpPr txBox="1"/>
            <p:nvPr/>
          </p:nvSpPr>
          <p:spPr>
            <a:xfrm>
              <a:off x="5601195" y="2183081"/>
              <a:ext cx="2713511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cs typeface="Calibri"/>
                </a:rPr>
                <a:t>         Power BI Dashboard        </a:t>
              </a:r>
            </a:p>
          </p:txBody>
        </p:sp>
        <p:pic>
          <p:nvPicPr>
            <p:cNvPr id="502" name="Graphic 502" descr="Presentation with bar chart outline">
              <a:extLst>
                <a:ext uri="{FF2B5EF4-FFF2-40B4-BE49-F238E27FC236}">
                  <a16:creationId xmlns:a16="http://schemas.microsoft.com/office/drawing/2014/main" id="{04FE3FE6-EB46-0936-C566-C2BF10FB4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589320" y="2180112"/>
              <a:ext cx="558140" cy="459180"/>
            </a:xfrm>
            <a:prstGeom prst="rect">
              <a:avLst/>
            </a:prstGeom>
          </p:spPr>
        </p:pic>
      </p:grpSp>
      <p:sp>
        <p:nvSpPr>
          <p:cNvPr id="15" name="Arrow: Bent 14">
            <a:extLst>
              <a:ext uri="{FF2B5EF4-FFF2-40B4-BE49-F238E27FC236}">
                <a16:creationId xmlns:a16="http://schemas.microsoft.com/office/drawing/2014/main" id="{3085FC93-F5DA-653A-FEE8-8B2520034FEC}"/>
              </a:ext>
            </a:extLst>
          </p:cNvPr>
          <p:cNvSpPr/>
          <p:nvPr/>
        </p:nvSpPr>
        <p:spPr>
          <a:xfrm rot="10800000" flipH="1">
            <a:off x="4716226" y="3469126"/>
            <a:ext cx="649185" cy="571485"/>
          </a:xfrm>
          <a:prstGeom prst="bentArrow">
            <a:avLst>
              <a:gd name="adj1" fmla="val 15873"/>
              <a:gd name="adj2" fmla="val 23339"/>
              <a:gd name="adj3" fmla="val 25000"/>
              <a:gd name="adj4" fmla="val 43750"/>
            </a:avLst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F7336F8F-1447-C62C-5DCA-706663C4E89A}"/>
              </a:ext>
            </a:extLst>
          </p:cNvPr>
          <p:cNvGrpSpPr/>
          <p:nvPr/>
        </p:nvGrpSpPr>
        <p:grpSpPr>
          <a:xfrm>
            <a:off x="5468713" y="3557274"/>
            <a:ext cx="2889662" cy="666123"/>
            <a:chOff x="5638801" y="3398322"/>
            <a:chExt cx="2889662" cy="66612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7AF972-EC04-9D1F-2A8B-599F7C5B9C71}"/>
                </a:ext>
              </a:extLst>
            </p:cNvPr>
            <p:cNvSpPr txBox="1"/>
            <p:nvPr/>
          </p:nvSpPr>
          <p:spPr>
            <a:xfrm>
              <a:off x="5646717" y="3398322"/>
              <a:ext cx="2881746" cy="66612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cs typeface="Calibri"/>
                </a:rPr>
                <a:t>         Leak signature analysis </a:t>
              </a:r>
            </a:p>
            <a:p>
              <a:r>
                <a:rPr lang="en-US" dirty="0">
                  <a:cs typeface="Calibri"/>
                </a:rPr>
                <a:t>         leak rate, leak position</a:t>
              </a:r>
            </a:p>
          </p:txBody>
        </p:sp>
        <p:pic>
          <p:nvPicPr>
            <p:cNvPr id="504" name="Graphic 504" descr="Mathematics outline">
              <a:extLst>
                <a:ext uri="{FF2B5EF4-FFF2-40B4-BE49-F238E27FC236}">
                  <a16:creationId xmlns:a16="http://schemas.microsoft.com/office/drawing/2014/main" id="{09B3D76D-1A66-639A-1520-5F263D449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638801" y="3496293"/>
              <a:ext cx="538349" cy="508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493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2AB3-48BB-CCFC-2803-B196E054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/>
                <a:cs typeface="Calibri Light"/>
              </a:rPr>
              <a:t>Outcomes of POC &amp; Stakeholder Analysis</a:t>
            </a:r>
            <a:endParaRPr lang="en-US" dirty="0">
              <a:latin typeface="Bahnschrift"/>
            </a:endParaRPr>
          </a:p>
        </p:txBody>
      </p:sp>
      <p:sp>
        <p:nvSpPr>
          <p:cNvPr id="1258" name="Content Placeholder 1257">
            <a:extLst>
              <a:ext uri="{FF2B5EF4-FFF2-40B4-BE49-F238E27FC236}">
                <a16:creationId xmlns:a16="http://schemas.microsoft.com/office/drawing/2014/main" id="{9E50A519-A267-22CB-5724-69F48CC2D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Bahnschrift"/>
                <a:cs typeface="Calibri"/>
              </a:rPr>
              <a:t>Reducing in losses due to downtime and leakages across BU's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latin typeface="Bahnschrift"/>
                <a:cs typeface="Calibri"/>
              </a:rPr>
              <a:t>The Investment for this will be recovered by 2-year time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accent6"/>
                </a:solidFill>
                <a:latin typeface="Bahnschrift"/>
                <a:cs typeface="Calibri"/>
              </a:rPr>
              <a:t>Chief Financial Officer goal is achieved</a:t>
            </a:r>
            <a:r>
              <a:rPr lang="en-US" b="1" dirty="0">
                <a:solidFill>
                  <a:srgbClr val="C00000"/>
                </a:solidFill>
                <a:latin typeface="Bahnschrift"/>
                <a:cs typeface="Calibri"/>
              </a:rPr>
              <a:t>. 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accent6"/>
                </a:solidFill>
                <a:latin typeface="Bahnschrift"/>
                <a:cs typeface="Calibri"/>
              </a:rPr>
              <a:t>Chief Executive Officer short term cost reduction is achieved</a:t>
            </a:r>
            <a:r>
              <a:rPr lang="en-US" dirty="0">
                <a:latin typeface="Bahnschrift"/>
                <a:cs typeface="Calibri"/>
              </a:rPr>
              <a:t> (without considering the Investment)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Bahnschrift"/>
                <a:ea typeface="+mn-lt"/>
                <a:cs typeface="+mn-lt"/>
              </a:rPr>
              <a:t>Reduction in downtime and reflect reduction in safety incidences.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Bahnschrift"/>
                <a:ea typeface="+mn-lt"/>
                <a:cs typeface="+mn-lt"/>
              </a:rPr>
              <a:t>Priority to predictive maintenance specially in Upstream, reflect lower accidents.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Bahnschrift"/>
                <a:ea typeface="+mn-lt"/>
                <a:cs typeface="+mn-lt"/>
              </a:rPr>
              <a:t>Since upstream has the highest number of workers per shift, majority of workers safety is assured indirectly. 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accent6"/>
                </a:solidFill>
                <a:latin typeface="Bahnschrift"/>
                <a:ea typeface="+mn-lt"/>
                <a:cs typeface="+mn-lt"/>
              </a:rPr>
              <a:t>Chief Operating Officer goal is achieved</a:t>
            </a:r>
            <a:r>
              <a:rPr lang="en-US" b="1" dirty="0">
                <a:solidFill>
                  <a:srgbClr val="C00000"/>
                </a:solidFill>
                <a:latin typeface="Bahnschrift"/>
                <a:ea typeface="+mn-lt"/>
                <a:cs typeface="+mn-lt"/>
              </a:rPr>
              <a:t>. </a:t>
            </a:r>
            <a:endParaRPr lang="en-US" dirty="0">
              <a:solidFill>
                <a:srgbClr val="C00000"/>
              </a:solidFill>
              <a:latin typeface="Bahnschrift"/>
              <a:ea typeface="+mn-lt"/>
              <a:cs typeface="+mn-lt"/>
            </a:endParaRPr>
          </a:p>
        </p:txBody>
      </p:sp>
      <p:sp>
        <p:nvSpPr>
          <p:cNvPr id="1260" name="Slide Number Placeholder 1259">
            <a:extLst>
              <a:ext uri="{FF2B5EF4-FFF2-40B4-BE49-F238E27FC236}">
                <a16:creationId xmlns:a16="http://schemas.microsoft.com/office/drawing/2014/main" id="{7140D249-DFB3-6D17-55B8-61DA3685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1259" name="Footer Placeholder 1258">
            <a:extLst>
              <a:ext uri="{FF2B5EF4-FFF2-40B4-BE49-F238E27FC236}">
                <a16:creationId xmlns:a16="http://schemas.microsoft.com/office/drawing/2014/main" id="{2A3725D9-B2CA-F8B2-CF3B-13982DCE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</p:spTree>
    <p:extLst>
      <p:ext uri="{BB962C8B-B14F-4D97-AF65-F5344CB8AC3E}">
        <p14:creationId xmlns:p14="http://schemas.microsoft.com/office/powerpoint/2010/main" val="2950395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CE04-2331-C0C9-8574-FBC06FEB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hnschrift"/>
                <a:cs typeface="Calibri Light"/>
              </a:rPr>
              <a:t>Cont.</a:t>
            </a:r>
            <a:endParaRPr lang="en-US">
              <a:latin typeface="Bahnschrif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0340-E71D-402E-90CC-A6F26740A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Bahnschrift"/>
                <a:ea typeface="+mn-lt"/>
                <a:cs typeface="+mn-lt"/>
              </a:rPr>
              <a:t>Incorporating 5G and IoT across BU's</a:t>
            </a:r>
            <a:endParaRPr lang="en-US">
              <a:cs typeface="Calibri" panose="020F0502020204030204"/>
            </a:endParaRPr>
          </a:p>
          <a:p>
            <a:pPr lvl="1">
              <a:lnSpc>
                <a:spcPct val="120000"/>
              </a:lnSpc>
            </a:pPr>
            <a:r>
              <a:rPr lang="en-US">
                <a:latin typeface="Bahnschrift"/>
                <a:ea typeface="+mn-lt"/>
                <a:cs typeface="+mn-lt"/>
              </a:rPr>
              <a:t>XYZ enables to gather data from remote places in real-time without compromising safety of workers.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Bahnschrift"/>
                <a:ea typeface="+mn-lt"/>
                <a:cs typeface="+mn-lt"/>
              </a:rPr>
              <a:t>Real-time data can be utilized to analysis and monitor production capacity, utilization, avoid unnecessary CAPEX.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Bahnschrift"/>
                <a:ea typeface="+mn-lt"/>
                <a:cs typeface="+mn-lt"/>
              </a:rPr>
              <a:t>Can access to data from any location. 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Bahnschrift"/>
                <a:ea typeface="+mn-lt"/>
                <a:cs typeface="+mn-lt"/>
              </a:rPr>
              <a:t>Ability to access big data across the BU's and ability apply machine learning and AI algorithms to transform XYZ to a predictive manufacturing.</a:t>
            </a:r>
          </a:p>
          <a:p>
            <a:pPr lvl="1">
              <a:lnSpc>
                <a:spcPct val="120000"/>
              </a:lnSpc>
            </a:pPr>
            <a:r>
              <a:rPr lang="en-US" b="1">
                <a:solidFill>
                  <a:schemeClr val="accent6"/>
                </a:solidFill>
                <a:latin typeface="Bahnschrift"/>
                <a:ea typeface="+mn-lt"/>
                <a:cs typeface="+mn-lt"/>
              </a:rPr>
              <a:t>Goal of Chief Technology officer is achieved.</a:t>
            </a:r>
            <a:r>
              <a:rPr lang="en-US">
                <a:solidFill>
                  <a:srgbClr val="C00000"/>
                </a:solidFill>
                <a:latin typeface="Bahnschrift"/>
                <a:ea typeface="+mn-lt"/>
                <a:cs typeface="+mn-lt"/>
              </a:rPr>
              <a:t> 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DFA04-B228-46B6-9E72-356DAA0D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7D074-F13C-A748-1A21-0CB58E0C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4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D0B7D-32FF-3747-F24B-76FC68E5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13A3C-4F90-E74C-BC46-88E13965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FC89827-FA1C-811C-99FA-6D2BC9D6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96" y="1543085"/>
            <a:ext cx="10788732" cy="436523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813BF3B-D56E-76B5-A7B4-72CDC77A62B5}"/>
              </a:ext>
            </a:extLst>
          </p:cNvPr>
          <p:cNvSpPr>
            <a:spLocks noGrp="1"/>
          </p:cNvSpPr>
          <p:nvPr/>
        </p:nvSpPr>
        <p:spPr>
          <a:xfrm>
            <a:off x="994670" y="338424"/>
            <a:ext cx="116226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Bahnschrift"/>
                <a:cs typeface="Calibri Light"/>
              </a:rPr>
              <a:t>Implementation Timeline (1 fiscal Year)</a:t>
            </a:r>
          </a:p>
        </p:txBody>
      </p:sp>
    </p:spTree>
    <p:extLst>
      <p:ext uri="{BB962C8B-B14F-4D97-AF65-F5344CB8AC3E}">
        <p14:creationId xmlns:p14="http://schemas.microsoft.com/office/powerpoint/2010/main" val="141895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59185-E2BD-96DB-2093-9F6335CE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869" name="Table 6869">
            <a:extLst>
              <a:ext uri="{FF2B5EF4-FFF2-40B4-BE49-F238E27FC236}">
                <a16:creationId xmlns:a16="http://schemas.microsoft.com/office/drawing/2014/main" id="{E8F325C3-0417-069B-E98D-73C4BA70F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44800"/>
              </p:ext>
            </p:extLst>
          </p:nvPr>
        </p:nvGraphicFramePr>
        <p:xfrm>
          <a:off x="1135811" y="1236452"/>
          <a:ext cx="10116063" cy="524700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33015">
                  <a:extLst>
                    <a:ext uri="{9D8B030D-6E8A-4147-A177-3AD203B41FA5}">
                      <a16:colId xmlns:a16="http://schemas.microsoft.com/office/drawing/2014/main" val="148085691"/>
                    </a:ext>
                  </a:extLst>
                </a:gridCol>
                <a:gridCol w="8783048">
                  <a:extLst>
                    <a:ext uri="{9D8B030D-6E8A-4147-A177-3AD203B41FA5}">
                      <a16:colId xmlns:a16="http://schemas.microsoft.com/office/drawing/2014/main" val="1744597510"/>
                    </a:ext>
                  </a:extLst>
                </a:gridCol>
              </a:tblGrid>
              <a:tr h="733848">
                <a:tc>
                  <a:txBody>
                    <a:bodyPr/>
                    <a:lstStyle/>
                    <a:p>
                      <a:r>
                        <a:rPr lang="en-US">
                          <a:latin typeface="Bahnschrift"/>
                        </a:rPr>
                        <a:t>Activity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Bahnschrift"/>
                        </a:rPr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25891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en-US">
                          <a:latin typeface="Bahnschrift"/>
                        </a:rPr>
                        <a:t>Activity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Bahnschrift"/>
                        </a:rPr>
                        <a:t>Identifying the capital assets where we should install sensors to collect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144013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>
                          <a:latin typeface="Bahnschrift"/>
                        </a:rPr>
                        <a:t>Activity 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Bahnschrift"/>
                        </a:rPr>
                        <a:t>Purchasing the sensors &amp; required IoT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595937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>
                          <a:latin typeface="Bahnschrift"/>
                        </a:rPr>
                        <a:t>Activity 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Bahnschrift"/>
                        </a:rPr>
                        <a:t>Setting up the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81850"/>
                  </a:ext>
                </a:extLst>
              </a:tr>
              <a:tr h="45865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>
                          <a:latin typeface="Bahnschrift"/>
                        </a:rPr>
                        <a:t>Activity 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Bahnschrift"/>
                        </a:rPr>
                        <a:t>Setting up the 5G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68143"/>
                  </a:ext>
                </a:extLst>
              </a:tr>
              <a:tr h="45865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>
                          <a:latin typeface="Bahnschrift"/>
                        </a:rPr>
                        <a:t>Activity 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Bahnschrift"/>
                        </a:rPr>
                        <a:t>Connecting sensors and 5G network to the ERP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47287"/>
                  </a:ext>
                </a:extLst>
              </a:tr>
              <a:tr h="56873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>
                          <a:latin typeface="Bahnschrift"/>
                        </a:rPr>
                        <a:t>Activity 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Bahnschrift"/>
                        </a:rPr>
                        <a:t>Testing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14364"/>
                  </a:ext>
                </a:extLst>
              </a:tr>
              <a:tr h="45865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>
                          <a:latin typeface="Bahnschrift"/>
                        </a:rPr>
                        <a:t>Activity 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Bahnschrift"/>
                        </a:rPr>
                        <a:t>Testing ERP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87090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en-US">
                          <a:latin typeface="Bahnschrift"/>
                        </a:rPr>
                        <a:t>Activity 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Bahnschrift"/>
                        </a:rPr>
                        <a:t>Testing 5G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08809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>
                          <a:latin typeface="Bahnschrift"/>
                        </a:rPr>
                        <a:t>Activity 5.1</a:t>
                      </a:r>
                      <a:endParaRPr lang="en-US">
                        <a:latin typeface="Bahnschrif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Bahnschrift"/>
                        </a:rPr>
                        <a:t>Deploying the Predictive maintenance system &amp; Leakage detection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464928"/>
                  </a:ext>
                </a:extLst>
              </a:tr>
            </a:tbl>
          </a:graphicData>
        </a:graphic>
      </p:graphicFrame>
      <p:sp>
        <p:nvSpPr>
          <p:cNvPr id="20015" name="Title 1">
            <a:extLst>
              <a:ext uri="{FF2B5EF4-FFF2-40B4-BE49-F238E27FC236}">
                <a16:creationId xmlns:a16="http://schemas.microsoft.com/office/drawing/2014/main" id="{650FA5C9-21BA-9567-5188-44BC86DDAE89}"/>
              </a:ext>
            </a:extLst>
          </p:cNvPr>
          <p:cNvSpPr txBox="1">
            <a:spLocks/>
          </p:cNvSpPr>
          <p:nvPr/>
        </p:nvSpPr>
        <p:spPr>
          <a:xfrm>
            <a:off x="1069769" y="131577"/>
            <a:ext cx="10515600" cy="116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Bahnschrift"/>
                <a:cs typeface="Calibri Light"/>
              </a:rPr>
              <a:t>Cont.</a:t>
            </a:r>
            <a:endParaRPr lang="en-US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546429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p!!Rectangle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!!text rectangle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2D32B-6DFF-DC63-E663-9BCDAC0DBF24}"/>
              </a:ext>
            </a:extLst>
          </p:cNvPr>
          <p:cNvSpPr txBox="1"/>
          <p:nvPr/>
        </p:nvSpPr>
        <p:spPr>
          <a:xfrm>
            <a:off x="8221652" y="2319704"/>
            <a:ext cx="3543066" cy="18179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Bahnschrift"/>
                <a:ea typeface="+mj-ea"/>
                <a:cs typeface="+mj-cs"/>
              </a:rPr>
              <a:t>THANK YOU FOR YOUR TIME! 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21" name="m!!accent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4A713E-96CB-A401-A8DC-619936A7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5490" y="6356350"/>
            <a:ext cx="35063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Proof of Concept of Team 07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7AB8B9-2AE0-8FB8-1028-F3D353BB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2266" y="6356350"/>
            <a:ext cx="128072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BF1E6-92CD-130E-8E8C-54FCA22D311A}"/>
              </a:ext>
            </a:extLst>
          </p:cNvPr>
          <p:cNvSpPr/>
          <p:nvPr/>
        </p:nvSpPr>
        <p:spPr>
          <a:xfrm>
            <a:off x="5341667" y="4719607"/>
            <a:ext cx="273169" cy="155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sky, outdoor, sunset, sun&#10;&#10;Description automatically generated">
            <a:extLst>
              <a:ext uri="{FF2B5EF4-FFF2-40B4-BE49-F238E27FC236}">
                <a16:creationId xmlns:a16="http://schemas.microsoft.com/office/drawing/2014/main" id="{5B0AF8C6-7A6C-D401-AAE5-6D7F5359B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3738"/>
            <a:ext cx="7343954" cy="685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89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1462-9947-A80C-B336-1E22CE88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Bahnschrift"/>
              </a:rPr>
              <a:t>Appendix A – Upstream Predictive Maintenace Use case</a:t>
            </a:r>
            <a:endParaRPr lang="en-US" sz="32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D04C750-7DA1-4063-6F97-A63D0345A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401328"/>
            <a:ext cx="6553200" cy="226695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330CA58-2532-38CF-C7DF-7C2EF39071EC}"/>
              </a:ext>
            </a:extLst>
          </p:cNvPr>
          <p:cNvSpPr txBox="1">
            <a:spLocks/>
          </p:cNvSpPr>
          <p:nvPr/>
        </p:nvSpPr>
        <p:spPr>
          <a:xfrm>
            <a:off x="846826" y="3436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Bahnschrift"/>
              </a:rPr>
              <a:t>Appendix B – Upstream Connected Workers Use case</a:t>
            </a:r>
            <a:endParaRPr lang="en-US" sz="3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60695-864A-4845-F191-370B43CD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C7B4D-536D-1B69-F0C8-864D471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D1678A3B-464C-E4EF-F8A9-B0719D405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32" y="4403759"/>
            <a:ext cx="5906218" cy="19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17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805273D3-4E99-1AE3-7708-9A7650CCD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97" y="1711022"/>
            <a:ext cx="10835670" cy="13410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8A38900-6E29-E642-AAED-183AE0E8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Bahnschrift"/>
                <a:cs typeface="Calibri Light"/>
              </a:rPr>
              <a:t>Appendix C – Midstream Leakage Use case</a:t>
            </a:r>
            <a:endParaRPr lang="en-US" sz="32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2F9EFE1-8DC7-32BA-0A55-2F22DB1B113C}"/>
              </a:ext>
            </a:extLst>
          </p:cNvPr>
          <p:cNvSpPr txBox="1">
            <a:spLocks/>
          </p:cNvSpPr>
          <p:nvPr/>
        </p:nvSpPr>
        <p:spPr>
          <a:xfrm>
            <a:off x="846826" y="3047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Bahnschrift"/>
                <a:cs typeface="Calibri Light"/>
              </a:rPr>
              <a:t>Appendix  D– Midstream Predictive Maintenace Use case</a:t>
            </a:r>
            <a:endParaRPr lang="en-US" sz="320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78A6252D-6AAA-4E2A-362E-AC9BFC669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305" y="4329716"/>
            <a:ext cx="4339086" cy="21667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DB26E-9CF2-2E29-D415-305F07A2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B734D8-EE4C-C41A-E2FD-5A817958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</p:spTree>
    <p:extLst>
      <p:ext uri="{BB962C8B-B14F-4D97-AF65-F5344CB8AC3E}">
        <p14:creationId xmlns:p14="http://schemas.microsoft.com/office/powerpoint/2010/main" val="383999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9934-CCAA-1229-D108-5B58FFA1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Bahnschrift"/>
              </a:rPr>
              <a:t>Appendix  E– Downstream Predictive Maintenace Use Case</a:t>
            </a:r>
            <a:endParaRPr lang="en-US" sz="32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0347B2-CAA0-7F85-483A-4B47E0990C66}"/>
              </a:ext>
            </a:extLst>
          </p:cNvPr>
          <p:cNvSpPr txBox="1">
            <a:spLocks/>
          </p:cNvSpPr>
          <p:nvPr/>
        </p:nvSpPr>
        <p:spPr>
          <a:xfrm>
            <a:off x="832449" y="34936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Bahnschrift"/>
              </a:rPr>
              <a:t>Appendix  F– Downstream </a:t>
            </a:r>
            <a:r>
              <a:rPr lang="en-US" sz="3200">
                <a:latin typeface="Bahnschrift"/>
                <a:cs typeface="Calibri Light"/>
              </a:rPr>
              <a:t>Intelligent Operations</a:t>
            </a:r>
            <a:r>
              <a:rPr lang="en-US" sz="3200">
                <a:latin typeface="Bahnschrift"/>
              </a:rPr>
              <a:t> Use Case</a:t>
            </a:r>
            <a:endParaRPr lang="en-US" sz="3200"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D2DDE-9520-580A-0275-46C3697A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1235C-F4B4-49FB-0E36-409F3730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2ABDF16F-B789-DD77-95A5-F7FFAD54E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82" y="1158086"/>
            <a:ext cx="4252822" cy="2485868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9238838E-8AE7-1791-8E2A-55D4DC912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382" y="4212158"/>
            <a:ext cx="4382218" cy="214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2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41FDA1-4F98-358B-D3F8-28BF996497BC}"/>
              </a:ext>
            </a:extLst>
          </p:cNvPr>
          <p:cNvSpPr txBox="1"/>
          <p:nvPr/>
        </p:nvSpPr>
        <p:spPr>
          <a:xfrm>
            <a:off x="298474" y="-1067499"/>
            <a:ext cx="4094922" cy="21355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latin typeface="Bahnschrift"/>
                <a:ea typeface="+mj-ea"/>
                <a:cs typeface="Calibri Light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69113-DCF5-6833-8735-C2E681B0921C}"/>
              </a:ext>
            </a:extLst>
          </p:cNvPr>
          <p:cNvSpPr txBox="1"/>
          <p:nvPr/>
        </p:nvSpPr>
        <p:spPr>
          <a:xfrm>
            <a:off x="643531" y="1415849"/>
            <a:ext cx="5446393" cy="521750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6"/>
                </a:solidFill>
                <a:latin typeface="Bahnschrift"/>
                <a:cs typeface="Calibri"/>
              </a:rPr>
              <a:t>Client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  <a:cs typeface="Calibri"/>
              </a:rPr>
              <a:t> : XYZ Energy, an integrated oil &amp; gas company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6"/>
                </a:solidFill>
                <a:latin typeface="Bahnschrift"/>
                <a:cs typeface="Calibri"/>
              </a:rPr>
              <a:t>Number of Business Units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  <a:cs typeface="Calibri"/>
              </a:rPr>
              <a:t> : 3 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6"/>
                </a:solidFill>
                <a:latin typeface="Bahnschrift"/>
                <a:cs typeface="Calibri"/>
              </a:rPr>
              <a:t>New technology</a:t>
            </a:r>
            <a:r>
              <a:rPr lang="en-US" sz="2400">
                <a:solidFill>
                  <a:srgbClr val="00B050"/>
                </a:solidFill>
                <a:latin typeface="Bahnschrift"/>
                <a:cs typeface="Calibri"/>
              </a:rPr>
              <a:t>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  <a:cs typeface="Calibri"/>
              </a:rPr>
              <a:t>to be implemented : 5G connectivity &amp; IoT devices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6"/>
                </a:solidFill>
                <a:latin typeface="Bahnschrift"/>
                <a:cs typeface="Calibri"/>
              </a:rPr>
              <a:t>Financial Constrains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  <a:cs typeface="Calibri"/>
              </a:rPr>
              <a:t> : Budget of $6 Million &amp; maximum of 1/3 of funds can be allocated to a given business unit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6"/>
                </a:solidFill>
                <a:latin typeface="Bahnschrift"/>
                <a:cs typeface="Calibri"/>
              </a:rPr>
              <a:t>Number of user-cases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  <a:cs typeface="Calibri"/>
              </a:rPr>
              <a:t> considered : 4 across 3 BU's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  <a:cs typeface="Calibri"/>
              </a:rPr>
              <a:t>Final Financial</a:t>
            </a:r>
            <a:r>
              <a:rPr lang="en-US" sz="2400">
                <a:solidFill>
                  <a:srgbClr val="00B050"/>
                </a:solidFill>
                <a:latin typeface="Bahnschrift"/>
                <a:cs typeface="Calibri"/>
              </a:rPr>
              <a:t> </a:t>
            </a:r>
            <a:r>
              <a:rPr lang="en-US" sz="2400" b="1">
                <a:solidFill>
                  <a:schemeClr val="accent6"/>
                </a:solidFill>
                <a:latin typeface="Bahnschrift"/>
                <a:cs typeface="Calibri"/>
              </a:rPr>
              <a:t>Goal</a:t>
            </a:r>
            <a:r>
              <a:rPr lang="en-US" sz="2400">
                <a:solidFill>
                  <a:schemeClr val="accent6"/>
                </a:solidFill>
                <a:latin typeface="Bahnschrift"/>
                <a:cs typeface="Calibri"/>
              </a:rPr>
              <a:t>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  <a:cs typeface="Calibri"/>
              </a:rPr>
              <a:t>: Increasing Return of Investment (ROI) across all BU's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4CFA7DE-DC24-4883-9E7E-838305755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9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EF306-1785-CE41-AB35-2B8D4F0F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latin typeface="Bahnschrift"/>
                <a:cs typeface="Calibri Light"/>
              </a:rPr>
              <a:t>Upstream Use Case Analysis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DB48B8F-8FB2-96B6-734C-1056A8D9E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4819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1" name="Slide Number Placeholder 190">
            <a:extLst>
              <a:ext uri="{FF2B5EF4-FFF2-40B4-BE49-F238E27FC236}">
                <a16:creationId xmlns:a16="http://schemas.microsoft.com/office/drawing/2014/main" id="{058F6EEE-E633-8D9A-2649-33B8E059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190" name="Footer Placeholder 189">
            <a:extLst>
              <a:ext uri="{FF2B5EF4-FFF2-40B4-BE49-F238E27FC236}">
                <a16:creationId xmlns:a16="http://schemas.microsoft.com/office/drawing/2014/main" id="{359AC92D-D822-F5D0-37F4-822A6A8D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</p:spTree>
    <p:extLst>
      <p:ext uri="{BB962C8B-B14F-4D97-AF65-F5344CB8AC3E}">
        <p14:creationId xmlns:p14="http://schemas.microsoft.com/office/powerpoint/2010/main" val="253235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E21B4-0025-79C1-6CDE-34060760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Bahnschrift"/>
                <a:cs typeface="Calibri Light"/>
              </a:rPr>
              <a:t>Midstream Use Case Analysis</a:t>
            </a:r>
            <a:endParaRPr lang="en-US" sz="5200" dirty="0">
              <a:latin typeface="Bahnschrif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AAFA9A-FBFD-C957-E378-2D1E7B976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2831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Slide Number Placeholder 257">
            <a:extLst>
              <a:ext uri="{FF2B5EF4-FFF2-40B4-BE49-F238E27FC236}">
                <a16:creationId xmlns:a16="http://schemas.microsoft.com/office/drawing/2014/main" id="{099A3989-0E81-59ED-489A-718F2D1D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259" name="Footer Placeholder 258">
            <a:extLst>
              <a:ext uri="{FF2B5EF4-FFF2-40B4-BE49-F238E27FC236}">
                <a16:creationId xmlns:a16="http://schemas.microsoft.com/office/drawing/2014/main" id="{0CB07B94-38EE-3470-FC3F-A364932F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</p:spTree>
    <p:extLst>
      <p:ext uri="{BB962C8B-B14F-4D97-AF65-F5344CB8AC3E}">
        <p14:creationId xmlns:p14="http://schemas.microsoft.com/office/powerpoint/2010/main" val="289439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BF370-2911-6E0B-CC75-F3E22BA8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latin typeface="Bahnschrift"/>
                <a:cs typeface="Calibri Light"/>
              </a:rPr>
              <a:t>Downstream Use Case Analysis</a:t>
            </a:r>
            <a:endParaRPr lang="en-US" sz="5200">
              <a:latin typeface="Bahnschrif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A075A5-6D3D-7045-C3ED-A49A7B14D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9036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B580FA1-3E65-F9DB-DE86-3D810486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6746305F-EE7D-E256-5FB6-457AAF80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</p:spTree>
    <p:extLst>
      <p:ext uri="{BB962C8B-B14F-4D97-AF65-F5344CB8AC3E}">
        <p14:creationId xmlns:p14="http://schemas.microsoft.com/office/powerpoint/2010/main" val="22738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E3CC-E648-0BC2-1ED2-A529B35E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>
                <a:latin typeface="Bahnschrift"/>
                <a:cs typeface="Calibri Light"/>
              </a:rPr>
              <a:t>Saving Analysis - Per 1M</a:t>
            </a:r>
            <a:r>
              <a:rPr lang="en-US" sz="5200">
                <a:cs typeface="Calibri Light"/>
              </a:rPr>
              <a:t> </a:t>
            </a:r>
            <a:endParaRPr lang="en-US" sz="5200"/>
          </a:p>
        </p:txBody>
      </p:sp>
      <p:graphicFrame>
        <p:nvGraphicFramePr>
          <p:cNvPr id="775" name="Table 775">
            <a:extLst>
              <a:ext uri="{FF2B5EF4-FFF2-40B4-BE49-F238E27FC236}">
                <a16:creationId xmlns:a16="http://schemas.microsoft.com/office/drawing/2014/main" id="{856BE3B2-BBC7-E935-4641-5759CDC05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778916"/>
              </p:ext>
            </p:extLst>
          </p:nvPr>
        </p:nvGraphicFramePr>
        <p:xfrm>
          <a:off x="833886" y="2156603"/>
          <a:ext cx="10764128" cy="41090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91032">
                  <a:extLst>
                    <a:ext uri="{9D8B030D-6E8A-4147-A177-3AD203B41FA5}">
                      <a16:colId xmlns:a16="http://schemas.microsoft.com/office/drawing/2014/main" val="3689845191"/>
                    </a:ext>
                  </a:extLst>
                </a:gridCol>
                <a:gridCol w="2691032">
                  <a:extLst>
                    <a:ext uri="{9D8B030D-6E8A-4147-A177-3AD203B41FA5}">
                      <a16:colId xmlns:a16="http://schemas.microsoft.com/office/drawing/2014/main" val="333830153"/>
                    </a:ext>
                  </a:extLst>
                </a:gridCol>
                <a:gridCol w="2691032">
                  <a:extLst>
                    <a:ext uri="{9D8B030D-6E8A-4147-A177-3AD203B41FA5}">
                      <a16:colId xmlns:a16="http://schemas.microsoft.com/office/drawing/2014/main" val="1238032837"/>
                    </a:ext>
                  </a:extLst>
                </a:gridCol>
                <a:gridCol w="2691032">
                  <a:extLst>
                    <a:ext uri="{9D8B030D-6E8A-4147-A177-3AD203B41FA5}">
                      <a16:colId xmlns:a16="http://schemas.microsoft.com/office/drawing/2014/main" val="1654883356"/>
                    </a:ext>
                  </a:extLst>
                </a:gridCol>
              </a:tblGrid>
              <a:tr h="8218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>
                        <a:latin typeface="Bahnschrif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>
                          <a:latin typeface="Bahnschrift"/>
                        </a:rPr>
                        <a:t>Upstream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>
                          <a:latin typeface="Bahnschrift"/>
                        </a:rPr>
                        <a:t>Midstream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>
                          <a:latin typeface="Bahnschrift"/>
                        </a:rPr>
                        <a:t>Downstream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11687"/>
                  </a:ext>
                </a:extLst>
              </a:tr>
              <a:tr h="821807"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latin typeface="Bahnschrift"/>
                        </a:rPr>
                        <a:t>Predictive Maintenace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u="none" strike="noStrike" noProof="0">
                          <a:solidFill>
                            <a:schemeClr val="bg1"/>
                          </a:solidFill>
                          <a:latin typeface="Bahnschrift"/>
                        </a:rPr>
                        <a:t>526,500.00 </a:t>
                      </a:r>
                      <a:endParaRPr lang="en-US" b="0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u="none" strike="noStrike" noProof="0">
                          <a:solidFill>
                            <a:schemeClr val="tx1"/>
                          </a:solidFill>
                          <a:latin typeface="Bahnschrift"/>
                        </a:rPr>
                        <a:t>487,500.00 </a:t>
                      </a:r>
                      <a:endParaRPr lang="en-US" b="0">
                        <a:solidFill>
                          <a:schemeClr val="tx1"/>
                        </a:solidFill>
                        <a:latin typeface="Bahnschrif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u="none" strike="noStrike" noProof="0">
                          <a:solidFill>
                            <a:schemeClr val="tx1"/>
                          </a:solidFill>
                          <a:latin typeface="Bahnschrift"/>
                        </a:rPr>
                        <a:t>487,500.00 </a:t>
                      </a:r>
                      <a:endParaRPr lang="en-US" b="0">
                        <a:solidFill>
                          <a:schemeClr val="tx1"/>
                        </a:solidFill>
                        <a:latin typeface="Bahnschrif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898985"/>
                  </a:ext>
                </a:extLst>
              </a:tr>
              <a:tr h="821807"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latin typeface="Bahnschrift"/>
                        </a:rPr>
                        <a:t>Connect Workers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u="none" strike="noStrike" noProof="0">
                          <a:solidFill>
                            <a:schemeClr val="tx1"/>
                          </a:solidFill>
                          <a:latin typeface="Bahnschrift"/>
                        </a:rPr>
                        <a:t>450,003.94</a:t>
                      </a:r>
                      <a:r>
                        <a:rPr lang="en-US" sz="2000" b="0" u="none" strike="noStrike" noProof="0">
                          <a:solidFill>
                            <a:schemeClr val="bg1"/>
                          </a:solidFill>
                          <a:latin typeface="Bahnschrift"/>
                        </a:rPr>
                        <a:t> </a:t>
                      </a:r>
                      <a:endParaRPr lang="en-US" b="0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  <a:latin typeface="Bahnschrif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  <a:latin typeface="Bahnschrif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06749"/>
                  </a:ext>
                </a:extLst>
              </a:tr>
              <a:tr h="82180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noProof="0">
                          <a:latin typeface="Bahnschrift"/>
                        </a:rPr>
                        <a:t>Leakage Detection</a:t>
                      </a:r>
                      <a:endParaRPr lang="en-US" sz="2000" b="0">
                        <a:latin typeface="Bahnschrif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u="none" strike="noStrike" noProof="0">
                          <a:solidFill>
                            <a:schemeClr val="tx1"/>
                          </a:solidFill>
                          <a:latin typeface="Bahnschrift"/>
                        </a:rPr>
                        <a:t>491,840.72 </a:t>
                      </a:r>
                      <a:endParaRPr lang="en-US" b="0">
                        <a:solidFill>
                          <a:schemeClr val="tx1"/>
                        </a:solidFill>
                        <a:latin typeface="Bahnschrif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  <a:latin typeface="Bahnschrif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228257"/>
                  </a:ext>
                </a:extLst>
              </a:tr>
              <a:tr h="82180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u="none" strike="noStrike" noProof="0">
                          <a:latin typeface="Bahnschrift"/>
                        </a:rPr>
                        <a:t>Intelligent Operations</a:t>
                      </a:r>
                      <a:endParaRPr lang="en-US" sz="2000" b="0">
                        <a:latin typeface="Bahnschrif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  <a:latin typeface="Bahnschrif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u="none" strike="noStrike" noProof="0">
                          <a:solidFill>
                            <a:schemeClr val="tx1"/>
                          </a:solidFill>
                          <a:latin typeface="Bahnschrift"/>
                        </a:rPr>
                        <a:t>481,800.00 </a:t>
                      </a:r>
                      <a:endParaRPr lang="en-US" b="0">
                        <a:solidFill>
                          <a:schemeClr val="tx1"/>
                        </a:solidFill>
                        <a:latin typeface="Bahnschrif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964380"/>
                  </a:ext>
                </a:extLst>
              </a:tr>
            </a:tbl>
          </a:graphicData>
        </a:graphic>
      </p:graphicFrame>
      <p:graphicFrame>
        <p:nvGraphicFramePr>
          <p:cNvPr id="778" name="Table 778">
            <a:extLst>
              <a:ext uri="{FF2B5EF4-FFF2-40B4-BE49-F238E27FC236}">
                <a16:creationId xmlns:a16="http://schemas.microsoft.com/office/drawing/2014/main" id="{9BF066A4-7528-81D2-E1D8-2A467D4A4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51867"/>
              </p:ext>
            </p:extLst>
          </p:nvPr>
        </p:nvGraphicFramePr>
        <p:xfrm>
          <a:off x="7794442" y="1477777"/>
          <a:ext cx="303395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659">
                  <a:extLst>
                    <a:ext uri="{9D8B030D-6E8A-4147-A177-3AD203B41FA5}">
                      <a16:colId xmlns:a16="http://schemas.microsoft.com/office/drawing/2014/main" val="3773845876"/>
                    </a:ext>
                  </a:extLst>
                </a:gridCol>
                <a:gridCol w="505659">
                  <a:extLst>
                    <a:ext uri="{9D8B030D-6E8A-4147-A177-3AD203B41FA5}">
                      <a16:colId xmlns:a16="http://schemas.microsoft.com/office/drawing/2014/main" val="2383402245"/>
                    </a:ext>
                  </a:extLst>
                </a:gridCol>
                <a:gridCol w="505659">
                  <a:extLst>
                    <a:ext uri="{9D8B030D-6E8A-4147-A177-3AD203B41FA5}">
                      <a16:colId xmlns:a16="http://schemas.microsoft.com/office/drawing/2014/main" val="1189613619"/>
                    </a:ext>
                  </a:extLst>
                </a:gridCol>
                <a:gridCol w="505659">
                  <a:extLst>
                    <a:ext uri="{9D8B030D-6E8A-4147-A177-3AD203B41FA5}">
                      <a16:colId xmlns:a16="http://schemas.microsoft.com/office/drawing/2014/main" val="3484603821"/>
                    </a:ext>
                  </a:extLst>
                </a:gridCol>
                <a:gridCol w="505659">
                  <a:extLst>
                    <a:ext uri="{9D8B030D-6E8A-4147-A177-3AD203B41FA5}">
                      <a16:colId xmlns:a16="http://schemas.microsoft.com/office/drawing/2014/main" val="1601090609"/>
                    </a:ext>
                  </a:extLst>
                </a:gridCol>
                <a:gridCol w="505659">
                  <a:extLst>
                    <a:ext uri="{9D8B030D-6E8A-4147-A177-3AD203B41FA5}">
                      <a16:colId xmlns:a16="http://schemas.microsoft.com/office/drawing/2014/main" val="2910339144"/>
                    </a:ext>
                  </a:extLst>
                </a:gridCol>
              </a:tblGrid>
              <a:tr h="2812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72911"/>
                  </a:ext>
                </a:extLst>
              </a:tr>
            </a:tbl>
          </a:graphicData>
        </a:graphic>
      </p:graphicFrame>
      <p:sp>
        <p:nvSpPr>
          <p:cNvPr id="779" name="TextBox 778">
            <a:extLst>
              <a:ext uri="{FF2B5EF4-FFF2-40B4-BE49-F238E27FC236}">
                <a16:creationId xmlns:a16="http://schemas.microsoft.com/office/drawing/2014/main" id="{AAA454A8-70B1-B507-57EA-0393256CBFE6}"/>
              </a:ext>
            </a:extLst>
          </p:cNvPr>
          <p:cNvSpPr txBox="1"/>
          <p:nvPr/>
        </p:nvSpPr>
        <p:spPr>
          <a:xfrm>
            <a:off x="6587893" y="1514336"/>
            <a:ext cx="131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Bahnschrift"/>
                <a:cs typeface="Calibri"/>
              </a:rPr>
              <a:t>High</a:t>
            </a: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D3A73F9D-8159-825E-4BEB-3477E344FE88}"/>
              </a:ext>
            </a:extLst>
          </p:cNvPr>
          <p:cNvSpPr txBox="1"/>
          <p:nvPr/>
        </p:nvSpPr>
        <p:spPr>
          <a:xfrm>
            <a:off x="10746484" y="1514335"/>
            <a:ext cx="131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Bahnschrift"/>
                <a:cs typeface="Calibri"/>
              </a:rPr>
              <a:t>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2D37D-A7B9-2E3F-C6B4-4A5DDDF4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C51C3-4B75-261A-9A5F-69DABCFF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</p:spTree>
    <p:extLst>
      <p:ext uri="{BB962C8B-B14F-4D97-AF65-F5344CB8AC3E}">
        <p14:creationId xmlns:p14="http://schemas.microsoft.com/office/powerpoint/2010/main" val="50721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68BD-CE6F-8DA9-22C8-5168C7E0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hnschrift"/>
                <a:cs typeface="Calibri Light"/>
              </a:rPr>
              <a:t>Optimal Use Case</a:t>
            </a:r>
            <a:endParaRPr lang="en-US">
              <a:latin typeface="Bahnschrif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911F2D-D6D0-E252-9616-3E65FA8E8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136632"/>
              </p:ext>
            </p:extLst>
          </p:nvPr>
        </p:nvGraphicFramePr>
        <p:xfrm>
          <a:off x="564286" y="1708872"/>
          <a:ext cx="10795920" cy="44663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99322">
                  <a:extLst>
                    <a:ext uri="{9D8B030D-6E8A-4147-A177-3AD203B41FA5}">
                      <a16:colId xmlns:a16="http://schemas.microsoft.com/office/drawing/2014/main" val="149787861"/>
                    </a:ext>
                  </a:extLst>
                </a:gridCol>
                <a:gridCol w="1458308">
                  <a:extLst>
                    <a:ext uri="{9D8B030D-6E8A-4147-A177-3AD203B41FA5}">
                      <a16:colId xmlns:a16="http://schemas.microsoft.com/office/drawing/2014/main" val="2433546016"/>
                    </a:ext>
                  </a:extLst>
                </a:gridCol>
                <a:gridCol w="1556844">
                  <a:extLst>
                    <a:ext uri="{9D8B030D-6E8A-4147-A177-3AD203B41FA5}">
                      <a16:colId xmlns:a16="http://schemas.microsoft.com/office/drawing/2014/main" val="1111067785"/>
                    </a:ext>
                  </a:extLst>
                </a:gridCol>
                <a:gridCol w="2095988">
                  <a:extLst>
                    <a:ext uri="{9D8B030D-6E8A-4147-A177-3AD203B41FA5}">
                      <a16:colId xmlns:a16="http://schemas.microsoft.com/office/drawing/2014/main" val="3607202764"/>
                    </a:ext>
                  </a:extLst>
                </a:gridCol>
                <a:gridCol w="2434488">
                  <a:extLst>
                    <a:ext uri="{9D8B030D-6E8A-4147-A177-3AD203B41FA5}">
                      <a16:colId xmlns:a16="http://schemas.microsoft.com/office/drawing/2014/main" val="3173187254"/>
                    </a:ext>
                  </a:extLst>
                </a:gridCol>
                <a:gridCol w="1450970">
                  <a:extLst>
                    <a:ext uri="{9D8B030D-6E8A-4147-A177-3AD203B41FA5}">
                      <a16:colId xmlns:a16="http://schemas.microsoft.com/office/drawing/2014/main" val="809319825"/>
                    </a:ext>
                  </a:extLst>
                </a:gridCol>
              </a:tblGrid>
              <a:tr h="6664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/>
                        </a:rPr>
                        <a:t>Business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/>
                        </a:rPr>
                        <a:t>Use Case</a:t>
                      </a:r>
                    </a:p>
                  </a:txBody>
                  <a:tcPr anchor="ctr">
                    <a:lnB w="5715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/>
                        </a:rPr>
                        <a:t>Investment (Millions)</a:t>
                      </a:r>
                    </a:p>
                  </a:txBody>
                  <a:tcPr anchor="ctr">
                    <a:lnB w="5715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Bahnschrift"/>
                        </a:rPr>
                        <a:t>Saving Per 1 Million</a:t>
                      </a:r>
                    </a:p>
                  </a:txBody>
                  <a:tcPr anchor="ctr">
                    <a:lnB w="5715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>
                          <a:latin typeface="Bahnschrift"/>
                        </a:rPr>
                        <a:t>Total Expected Saving</a:t>
                      </a:r>
                      <a:endParaRPr lang="en-US">
                        <a:latin typeface="Bahnschrift"/>
                      </a:endParaRPr>
                    </a:p>
                  </a:txBody>
                  <a:tcPr anchor="ctr">
                    <a:lnB w="5715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/>
                        </a:rPr>
                        <a:t>ROI</a:t>
                      </a:r>
                    </a:p>
                  </a:txBody>
                  <a:tcPr anchor="ctr">
                    <a:lnB w="57150">
                      <a:solidFill>
                        <a:schemeClr val="accent6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423708"/>
                  </a:ext>
                </a:extLst>
              </a:tr>
              <a:tr h="532086">
                <a:tc rowSpan="2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/>
                        </a:rPr>
                        <a:t>Upstream</a:t>
                      </a:r>
                    </a:p>
                  </a:txBody>
                  <a:tcPr anchor="ctr">
                    <a:lnR w="57150">
                      <a:solidFill>
                        <a:schemeClr val="accent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/>
                        </a:rPr>
                        <a:t>PM</a:t>
                      </a:r>
                    </a:p>
                  </a:txBody>
                  <a:tcPr anchor="ctr">
                    <a:lnL w="57150">
                      <a:solidFill>
                        <a:schemeClr val="accent6"/>
                      </a:solidFill>
                    </a:lnL>
                    <a:lnT w="57150">
                      <a:solidFill>
                        <a:schemeClr val="accent6"/>
                      </a:solidFill>
                    </a:lnT>
                    <a:lnB w="5715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/>
                        </a:rPr>
                        <a:t>3</a:t>
                      </a:r>
                    </a:p>
                  </a:txBody>
                  <a:tcPr anchor="ctr">
                    <a:lnT w="57150">
                      <a:solidFill>
                        <a:schemeClr val="accent6"/>
                      </a:solidFill>
                    </a:lnT>
                    <a:lnB w="5715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Bahnschrift"/>
                        </a:rPr>
                        <a:t>526,500.00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Bahnschrift"/>
                        </a:rPr>
                        <a:t> </a:t>
                      </a:r>
                      <a:endParaRPr lang="en-US" sz="1800" b="0" i="0" u="none" strike="noStrike" noProof="0"/>
                    </a:p>
                  </a:txBody>
                  <a:tcPr anchor="ctr">
                    <a:lnT w="57150">
                      <a:solidFill>
                        <a:schemeClr val="accent6"/>
                      </a:solidFill>
                    </a:lnT>
                    <a:lnB w="5715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Bahnschrift"/>
                        </a:rPr>
                        <a:t>1,579,500.00 </a:t>
                      </a:r>
                      <a:endParaRPr lang="en-US">
                        <a:latin typeface="Bahnschrift"/>
                      </a:endParaRPr>
                    </a:p>
                  </a:txBody>
                  <a:tcPr anchor="ctr">
                    <a:lnT w="57150">
                      <a:solidFill>
                        <a:schemeClr val="accent6"/>
                      </a:solidFill>
                    </a:lnT>
                    <a:lnB w="5715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/>
                        </a:rPr>
                        <a:t>0.53</a:t>
                      </a:r>
                    </a:p>
                  </a:txBody>
                  <a:tcPr anchor="ctr">
                    <a:lnR w="57150">
                      <a:solidFill>
                        <a:schemeClr val="accent6"/>
                      </a:solidFill>
                    </a:lnR>
                    <a:lnT w="57150">
                      <a:solidFill>
                        <a:schemeClr val="accent6"/>
                      </a:solidFill>
                    </a:lnT>
                    <a:lnB w="57150">
                      <a:solidFill>
                        <a:schemeClr val="accent6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229558"/>
                  </a:ext>
                </a:extLst>
              </a:tr>
              <a:tr h="492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Bahnschrift"/>
                        </a:rPr>
                        <a:t>CW</a:t>
                      </a:r>
                    </a:p>
                  </a:txBody>
                  <a:tcPr anchor="ctr">
                    <a:lnT w="57150">
                      <a:solidFill>
                        <a:schemeClr val="accent6"/>
                      </a:solidFill>
                    </a:lnT>
                    <a:lnB w="5715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Bahnschrift"/>
                        </a:rPr>
                        <a:t>-</a:t>
                      </a:r>
                    </a:p>
                  </a:txBody>
                  <a:tcPr anchor="ctr">
                    <a:lnT w="57150">
                      <a:solidFill>
                        <a:schemeClr val="accent6"/>
                      </a:solidFill>
                    </a:lnT>
                    <a:lnB w="5715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Bahnschrift"/>
                        </a:rPr>
                        <a:t>450,003.94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Bahnschrift"/>
                        </a:rPr>
                        <a:t> </a:t>
                      </a:r>
                      <a:endParaRPr lang="en-US">
                        <a:latin typeface="Bahnschrift"/>
                      </a:endParaRPr>
                    </a:p>
                  </a:txBody>
                  <a:tcPr anchor="ctr">
                    <a:lnT w="57150">
                      <a:solidFill>
                        <a:schemeClr val="accent6"/>
                      </a:solidFill>
                    </a:lnT>
                    <a:lnB w="5715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Bahnschrift"/>
                        </a:rPr>
                        <a:t>-</a:t>
                      </a:r>
                    </a:p>
                  </a:txBody>
                  <a:tcPr anchor="ctr">
                    <a:lnT w="57150">
                      <a:solidFill>
                        <a:schemeClr val="accent6"/>
                      </a:solidFill>
                    </a:lnT>
                    <a:lnB w="5715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Bahnschrift"/>
                        </a:rPr>
                        <a:t>-</a:t>
                      </a:r>
                    </a:p>
                  </a:txBody>
                  <a:tcPr anchor="ctr">
                    <a:lnT w="57150">
                      <a:solidFill>
                        <a:schemeClr val="accent6"/>
                      </a:solidFill>
                    </a:lnT>
                    <a:lnB w="57150">
                      <a:solidFill>
                        <a:schemeClr val="accent6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299404"/>
                  </a:ext>
                </a:extLst>
              </a:tr>
              <a:tr h="571500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Bahnschrift"/>
                        </a:rPr>
                        <a:t>Midstream</a:t>
                      </a:r>
                    </a:p>
                  </a:txBody>
                  <a:tcPr anchor="ctr">
                    <a:lnR w="57150">
                      <a:solidFill>
                        <a:schemeClr val="accent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Bahnschrift"/>
                        </a:rPr>
                        <a:t>PM</a:t>
                      </a:r>
                    </a:p>
                  </a:txBody>
                  <a:tcPr anchor="ctr">
                    <a:lnL w="57150">
                      <a:solidFill>
                        <a:schemeClr val="accent6"/>
                      </a:solidFill>
                    </a:lnL>
                    <a:lnT w="57150">
                      <a:solidFill>
                        <a:schemeClr val="accent6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Bahnschrift"/>
                        </a:rPr>
                        <a:t>0.5</a:t>
                      </a:r>
                    </a:p>
                  </a:txBody>
                  <a:tcPr anchor="ctr">
                    <a:lnT w="57150">
                      <a:solidFill>
                        <a:schemeClr val="accent6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Bahnschrift"/>
                        </a:rPr>
                        <a:t>487,500.00</a:t>
                      </a:r>
                      <a:endParaRPr lang="en-US"/>
                    </a:p>
                  </a:txBody>
                  <a:tcPr anchor="ctr">
                    <a:lnT w="57150">
                      <a:solidFill>
                        <a:schemeClr val="accent6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Bahnschrift"/>
                        </a:rPr>
                        <a:t>243,750.00 </a:t>
                      </a:r>
                      <a:endParaRPr lang="en-US">
                        <a:latin typeface="Bahnschrift"/>
                      </a:endParaRPr>
                    </a:p>
                  </a:txBody>
                  <a:tcPr anchor="ctr">
                    <a:lnT w="57150">
                      <a:solidFill>
                        <a:schemeClr val="accent6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Bahnschrift"/>
                        </a:rPr>
                        <a:t>0.49</a:t>
                      </a:r>
                    </a:p>
                  </a:txBody>
                  <a:tcPr anchor="ctr">
                    <a:lnR w="57150">
                      <a:solidFill>
                        <a:schemeClr val="accent6"/>
                      </a:solidFill>
                    </a:lnR>
                    <a:lnT w="57150">
                      <a:solidFill>
                        <a:schemeClr val="accent6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4153044"/>
                  </a:ext>
                </a:extLst>
              </a:tr>
              <a:tr h="492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Bahnschrift"/>
                        </a:rPr>
                        <a:t>LD</a:t>
                      </a:r>
                    </a:p>
                  </a:txBody>
                  <a:tcPr anchor="ctr">
                    <a:lnL w="57150">
                      <a:solidFill>
                        <a:schemeClr val="accent6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Bahnschrif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Bahnschrift"/>
                        </a:rPr>
                        <a:t>491,840.72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Bahnschrift"/>
                        </a:rPr>
                        <a:t>983,681.44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Bahnschrift"/>
                        </a:rPr>
                        <a:t>0.49</a:t>
                      </a:r>
                    </a:p>
                  </a:txBody>
                  <a:tcPr anchor="ctr">
                    <a:lnR w="57150">
                      <a:solidFill>
                        <a:schemeClr val="accent6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3132617"/>
                  </a:ext>
                </a:extLst>
              </a:tr>
              <a:tr h="571500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Bahnschrift"/>
                        </a:rPr>
                        <a:t>Downstream</a:t>
                      </a:r>
                    </a:p>
                  </a:txBody>
                  <a:tcPr anchor="ctr">
                    <a:lnR w="57150">
                      <a:solidFill>
                        <a:schemeClr val="accent6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Bahnschrift"/>
                        </a:rPr>
                        <a:t>PM</a:t>
                      </a:r>
                    </a:p>
                  </a:txBody>
                  <a:tcPr anchor="ctr">
                    <a:lnL w="57150">
                      <a:solidFill>
                        <a:schemeClr val="accent6"/>
                      </a:solidFill>
                    </a:lnL>
                    <a:lnB w="5715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Bahnschrift"/>
                        </a:rPr>
                        <a:t>0.5</a:t>
                      </a:r>
                    </a:p>
                  </a:txBody>
                  <a:tcPr anchor="ctr">
                    <a:lnB w="5715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Bahnschrift"/>
                        </a:rPr>
                        <a:t>487,500.00</a:t>
                      </a:r>
                      <a:endParaRPr lang="en-US"/>
                    </a:p>
                  </a:txBody>
                  <a:tcPr anchor="ctr">
                    <a:lnB w="5715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Bahnschrift"/>
                        </a:rPr>
                        <a:t>243,750.00 </a:t>
                      </a:r>
                      <a:endParaRPr lang="en-US">
                        <a:latin typeface="Bahnschrift"/>
                      </a:endParaRPr>
                    </a:p>
                  </a:txBody>
                  <a:tcPr anchor="ctr">
                    <a:lnB w="5715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Bahnschrift"/>
                        </a:rPr>
                        <a:t>0.49</a:t>
                      </a:r>
                    </a:p>
                  </a:txBody>
                  <a:tcPr anchor="ctr">
                    <a:lnR w="57150">
                      <a:solidFill>
                        <a:schemeClr val="accent6"/>
                      </a:solidFill>
                    </a:lnR>
                    <a:lnB w="57150">
                      <a:solidFill>
                        <a:schemeClr val="accent6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255651"/>
                  </a:ext>
                </a:extLst>
              </a:tr>
              <a:tr h="472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Bahnschrift"/>
                        </a:rPr>
                        <a:t>IO</a:t>
                      </a:r>
                    </a:p>
                  </a:txBody>
                  <a:tcPr anchor="ctr">
                    <a:lnT w="57150">
                      <a:solidFill>
                        <a:schemeClr val="accent6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Bahnschrift"/>
                        </a:rPr>
                        <a:t>0</a:t>
                      </a:r>
                    </a:p>
                  </a:txBody>
                  <a:tcPr anchor="ctr">
                    <a:lnT w="57150">
                      <a:solidFill>
                        <a:schemeClr val="accent6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Bahnschrift"/>
                        </a:rPr>
                        <a:t>481,800.00 </a:t>
                      </a:r>
                      <a:endParaRPr lang="en-US"/>
                    </a:p>
                  </a:txBody>
                  <a:tcPr anchor="ctr">
                    <a:lnT w="57150">
                      <a:solidFill>
                        <a:schemeClr val="accent6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Bahnschrift"/>
                        </a:rPr>
                        <a:t>-</a:t>
                      </a:r>
                    </a:p>
                  </a:txBody>
                  <a:tcPr anchor="ctr">
                    <a:lnT w="57150">
                      <a:solidFill>
                        <a:schemeClr val="accent6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Bahnschrift"/>
                        </a:rPr>
                        <a:t>-</a:t>
                      </a:r>
                    </a:p>
                  </a:txBody>
                  <a:tcPr anchor="ctr">
                    <a:lnT w="57150">
                      <a:solidFill>
                        <a:schemeClr val="accent6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506891"/>
                  </a:ext>
                </a:extLst>
              </a:tr>
              <a:tr h="66647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Bahnschrift"/>
                        </a:rPr>
                        <a:t>Total</a:t>
                      </a:r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400" b="1">
                        <a:solidFill>
                          <a:srgbClr val="FF0000"/>
                        </a:solidFill>
                        <a:latin typeface="Bahnschrift"/>
                      </a:endParaRPr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Bahnschrift"/>
                        </a:rPr>
                        <a:t>6</a:t>
                      </a:r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FF0000"/>
                          </a:solidFill>
                          <a:latin typeface="Bahnschrift"/>
                        </a:rPr>
                        <a:t>-</a:t>
                      </a:r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FF0000"/>
                          </a:solidFill>
                          <a:latin typeface="Bahnschrift"/>
                        </a:rPr>
                        <a:t>3,050,681.44 </a:t>
                      </a:r>
                      <a:endParaRPr lang="en-US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FF0000"/>
                          </a:solidFill>
                          <a:latin typeface="Bahnschrift"/>
                        </a:rPr>
                        <a:t>0.51</a:t>
                      </a:r>
                      <a:endParaRPr lang="en-US" sz="2400" b="1">
                        <a:solidFill>
                          <a:srgbClr val="FF0000"/>
                        </a:solidFill>
                        <a:latin typeface="Bahnschrift"/>
                      </a:endParaRPr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0636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5D501-E506-9A3B-FC82-F282487D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E8A05-CA35-2A6A-97D1-CC5C9D4A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</p:spTree>
    <p:extLst>
      <p:ext uri="{BB962C8B-B14F-4D97-AF65-F5344CB8AC3E}">
        <p14:creationId xmlns:p14="http://schemas.microsoft.com/office/powerpoint/2010/main" val="418709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0DA86-F0C9-E1FB-56EA-DF218F39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>
                <a:latin typeface="Bahnschrift"/>
                <a:cs typeface="Calibri Light"/>
              </a:rPr>
              <a:t>Rationale – Optimal Use Case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5809DB-1F5A-F40D-796D-61873C254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3136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12B656-359D-53A4-5B9C-425003B0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A15C7FA-ADFE-F626-1D4C-AD86D909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Proof of Concept of Team 07</a:t>
            </a:r>
          </a:p>
        </p:txBody>
      </p:sp>
    </p:spTree>
    <p:extLst>
      <p:ext uri="{BB962C8B-B14F-4D97-AF65-F5344CB8AC3E}">
        <p14:creationId xmlns:p14="http://schemas.microsoft.com/office/powerpoint/2010/main" val="64211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0D1A-3A4A-FDA6-E472-E0D24D6F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02" y="566408"/>
            <a:ext cx="10515600" cy="606696"/>
          </a:xfrm>
        </p:spPr>
        <p:txBody>
          <a:bodyPr>
            <a:noAutofit/>
          </a:bodyPr>
          <a:lstStyle/>
          <a:p>
            <a:r>
              <a:rPr lang="en-US">
                <a:latin typeface="Bahnschrift"/>
                <a:cs typeface="Calibri Light"/>
              </a:rPr>
              <a:t>Predictive Maintenace Use case</a:t>
            </a:r>
            <a:endParaRPr lang="en-US">
              <a:latin typeface="Bahnschrif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2A5F97-2811-6B9A-0E7B-DEAD2CEF3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5575"/>
              </p:ext>
            </p:extLst>
          </p:nvPr>
        </p:nvGraphicFramePr>
        <p:xfrm>
          <a:off x="392502" y="1710905"/>
          <a:ext cx="9823214" cy="43852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570160">
                  <a:extLst>
                    <a:ext uri="{9D8B030D-6E8A-4147-A177-3AD203B41FA5}">
                      <a16:colId xmlns:a16="http://schemas.microsoft.com/office/drawing/2014/main" val="315932329"/>
                    </a:ext>
                  </a:extLst>
                </a:gridCol>
                <a:gridCol w="4253054">
                  <a:extLst>
                    <a:ext uri="{9D8B030D-6E8A-4147-A177-3AD203B41FA5}">
                      <a16:colId xmlns:a16="http://schemas.microsoft.com/office/drawing/2014/main" val="3504058229"/>
                    </a:ext>
                  </a:extLst>
                </a:gridCol>
              </a:tblGrid>
              <a:tr h="5391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Functional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</a:rPr>
                        <a:t>Technical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86460"/>
                  </a:ext>
                </a:extLst>
              </a:tr>
              <a:tr h="83917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kern="1200" noProof="0" dirty="0">
                          <a:latin typeface="+mn-lt"/>
                        </a:rPr>
                        <a:t>Ability to send alerts to workers and management on anomalies.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kern="1200" noProof="0" dirty="0">
                          <a:latin typeface="+mn-lt"/>
                        </a:rPr>
                        <a:t>Ability</a:t>
                      </a:r>
                      <a:r>
                        <a:rPr lang="en-US" sz="2000" u="none" strike="noStrike" noProof="0" dirty="0">
                          <a:latin typeface="+mn-lt"/>
                        </a:rPr>
                        <a:t> to be automate the process when needed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725056"/>
                  </a:ext>
                </a:extLst>
              </a:tr>
              <a:tr h="96827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kern="1200" noProof="0" dirty="0">
                          <a:latin typeface="+mn-lt"/>
                        </a:rPr>
                        <a:t>Efficient spare parts management, and automatically send purchase requests to XYZ's ERP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noProof="0">
                          <a:latin typeface="+mn-lt"/>
                        </a:rPr>
                        <a:t>Ability to connect to the aerial scanners</a:t>
                      </a:r>
                    </a:p>
                    <a:p>
                      <a:pPr lvl="0" algn="l">
                        <a:buNone/>
                      </a:pPr>
                      <a:endParaRPr lang="en-US" sz="200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828864"/>
                  </a:ext>
                </a:extLst>
              </a:tr>
              <a:tr h="96827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kern="1200">
                          <a:latin typeface="+mn-lt"/>
                        </a:rPr>
                        <a:t>A</a:t>
                      </a:r>
                      <a:r>
                        <a:rPr lang="en-US" sz="2000" u="none" strike="noStrike" kern="1200">
                          <a:latin typeface="+mn-lt"/>
                        </a:rPr>
                        <a:t>bility to work under minimum human supervision</a:t>
                      </a:r>
                      <a:endParaRPr lang="en-US" sz="200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kern="1200">
                          <a:latin typeface="+mn-lt"/>
                        </a:rPr>
                        <a:t>Ability to store large capacity of data with higher frequency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224836"/>
                  </a:ext>
                </a:extLst>
              </a:tr>
              <a:tr h="10328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u="none" strike="noStrike" kern="1200" noProof="0">
                          <a:latin typeface="+mn-lt"/>
                        </a:rPr>
                        <a:t>Ability to avoid unnecessary routine maintenance in all streams</a:t>
                      </a:r>
                      <a:endParaRPr lang="en-US" sz="200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Ability to connect the flow to data to XYZ's ERP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57468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4984C-45E4-339C-D04E-A8B520A5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6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548235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1191</Words>
  <Application>Microsoft Office PowerPoint</Application>
  <PresentationFormat>Widescreen</PresentationFormat>
  <Paragraphs>240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Bahnschrift</vt:lpstr>
      <vt:lpstr>Calibri</vt:lpstr>
      <vt:lpstr>Calibri Light</vt:lpstr>
      <vt:lpstr>office theme</vt:lpstr>
      <vt:lpstr>Proof of Concept by Group 7</vt:lpstr>
      <vt:lpstr>PowerPoint Presentation</vt:lpstr>
      <vt:lpstr>Upstream Use Case Analysis</vt:lpstr>
      <vt:lpstr>Midstream Use Case Analysis</vt:lpstr>
      <vt:lpstr>Downstream Use Case Analysis</vt:lpstr>
      <vt:lpstr>Saving Analysis - Per 1M </vt:lpstr>
      <vt:lpstr>Optimal Use Case</vt:lpstr>
      <vt:lpstr>Rationale – Optimal Use Case</vt:lpstr>
      <vt:lpstr>Predictive Maintenace Use case</vt:lpstr>
      <vt:lpstr>Leakage Detection Use case</vt:lpstr>
      <vt:lpstr>Technical Design</vt:lpstr>
      <vt:lpstr>Outcomes of POC &amp; Stakeholder Analysis</vt:lpstr>
      <vt:lpstr>Cont.</vt:lpstr>
      <vt:lpstr>PowerPoint Presentation</vt:lpstr>
      <vt:lpstr>PowerPoint Presentation</vt:lpstr>
      <vt:lpstr>PowerPoint Presentation</vt:lpstr>
      <vt:lpstr>Appendix A – Upstream Predictive Maintenace Use case</vt:lpstr>
      <vt:lpstr>Appendix C – Midstream Leakage Use case</vt:lpstr>
      <vt:lpstr>Appendix  E– Downstream Predictive Maintenace 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Lin Guo</cp:lastModifiedBy>
  <cp:revision>19</cp:revision>
  <dcterms:created xsi:type="dcterms:W3CDTF">2023-02-25T21:29:26Z</dcterms:created>
  <dcterms:modified xsi:type="dcterms:W3CDTF">2023-02-27T23:02:25Z</dcterms:modified>
</cp:coreProperties>
</file>