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14" r:id="rId2"/>
    <p:sldId id="316" r:id="rId3"/>
    <p:sldId id="317" r:id="rId4"/>
    <p:sldId id="365" r:id="rId5"/>
    <p:sldId id="324" r:id="rId6"/>
    <p:sldId id="260" r:id="rId7"/>
    <p:sldId id="318" r:id="rId8"/>
    <p:sldId id="326" r:id="rId9"/>
    <p:sldId id="262" r:id="rId10"/>
    <p:sldId id="327" r:id="rId11"/>
    <p:sldId id="372" r:id="rId12"/>
    <p:sldId id="319" r:id="rId13"/>
    <p:sldId id="357" r:id="rId14"/>
    <p:sldId id="356" r:id="rId15"/>
    <p:sldId id="330" r:id="rId16"/>
    <p:sldId id="359" r:id="rId17"/>
    <p:sldId id="358" r:id="rId18"/>
    <p:sldId id="360" r:id="rId19"/>
    <p:sldId id="331" r:id="rId20"/>
    <p:sldId id="361" r:id="rId21"/>
    <p:sldId id="363" r:id="rId22"/>
    <p:sldId id="364" r:id="rId23"/>
    <p:sldId id="333" r:id="rId24"/>
    <p:sldId id="342" r:id="rId25"/>
    <p:sldId id="334" r:id="rId26"/>
    <p:sldId id="343" r:id="rId27"/>
    <p:sldId id="335" r:id="rId28"/>
    <p:sldId id="344" r:id="rId29"/>
    <p:sldId id="336" r:id="rId30"/>
    <p:sldId id="345" r:id="rId31"/>
    <p:sldId id="337" r:id="rId32"/>
    <p:sldId id="346" r:id="rId33"/>
    <p:sldId id="338" r:id="rId34"/>
    <p:sldId id="347" r:id="rId35"/>
    <p:sldId id="339" r:id="rId36"/>
    <p:sldId id="348" r:id="rId37"/>
    <p:sldId id="349" r:id="rId38"/>
    <p:sldId id="352" r:id="rId39"/>
    <p:sldId id="350" r:id="rId40"/>
    <p:sldId id="353" r:id="rId41"/>
    <p:sldId id="354" r:id="rId42"/>
    <p:sldId id="355" r:id="rId43"/>
    <p:sldId id="320" r:id="rId44"/>
    <p:sldId id="340" r:id="rId45"/>
    <p:sldId id="341" r:id="rId46"/>
    <p:sldId id="366" r:id="rId47"/>
    <p:sldId id="367" r:id="rId48"/>
    <p:sldId id="370" r:id="rId49"/>
    <p:sldId id="368" r:id="rId50"/>
    <p:sldId id="369" r:id="rId51"/>
    <p:sldId id="371" r:id="rId52"/>
    <p:sldId id="373" r:id="rId53"/>
    <p:sldId id="322" r:id="rId54"/>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DD5"/>
    <a:srgbClr val="63D4FE"/>
    <a:srgbClr val="F2F2F2"/>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5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C7994-AC4D-4A40-A94D-E9A2DB6F3BDF}" type="datetimeFigureOut">
              <a:rPr lang="zh-CN" altLang="en-US" smtClean="0"/>
              <a:t>2021/6/14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BD438-6C19-47B9-A373-BD62D61588DF}" type="slidenum">
              <a:rPr lang="zh-CN" altLang="en-US" smtClean="0"/>
              <a:t>‹#›</a:t>
            </a:fld>
            <a:endParaRPr lang="zh-CN" altLang="en-US"/>
          </a:p>
        </p:txBody>
      </p:sp>
    </p:spTree>
    <p:extLst>
      <p:ext uri="{BB962C8B-B14F-4D97-AF65-F5344CB8AC3E}">
        <p14:creationId xmlns:p14="http://schemas.microsoft.com/office/powerpoint/2010/main" val="88482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1</a:t>
            </a:fld>
            <a:endParaRPr lang="zh-CN" altLang="en-US"/>
          </a:p>
        </p:txBody>
      </p:sp>
    </p:spTree>
    <p:extLst>
      <p:ext uri="{BB962C8B-B14F-4D97-AF65-F5344CB8AC3E}">
        <p14:creationId xmlns:p14="http://schemas.microsoft.com/office/powerpoint/2010/main" val="278819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10</a:t>
            </a:fld>
            <a:endParaRPr lang="zh-CN" altLang="en-US"/>
          </a:p>
        </p:txBody>
      </p:sp>
    </p:spTree>
    <p:extLst>
      <p:ext uri="{BB962C8B-B14F-4D97-AF65-F5344CB8AC3E}">
        <p14:creationId xmlns:p14="http://schemas.microsoft.com/office/powerpoint/2010/main" val="3469084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11</a:t>
            </a:fld>
            <a:endParaRPr lang="zh-CN" altLang="en-US"/>
          </a:p>
        </p:txBody>
      </p:sp>
    </p:spTree>
    <p:extLst>
      <p:ext uri="{BB962C8B-B14F-4D97-AF65-F5344CB8AC3E}">
        <p14:creationId xmlns:p14="http://schemas.microsoft.com/office/powerpoint/2010/main" val="127026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12</a:t>
            </a:fld>
            <a:endParaRPr lang="zh-CN" altLang="en-US"/>
          </a:p>
        </p:txBody>
      </p:sp>
    </p:spTree>
    <p:extLst>
      <p:ext uri="{BB962C8B-B14F-4D97-AF65-F5344CB8AC3E}">
        <p14:creationId xmlns:p14="http://schemas.microsoft.com/office/powerpoint/2010/main" val="314800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13</a:t>
            </a:fld>
            <a:endParaRPr lang="zh-CN" altLang="en-US"/>
          </a:p>
        </p:txBody>
      </p:sp>
    </p:spTree>
    <p:extLst>
      <p:ext uri="{BB962C8B-B14F-4D97-AF65-F5344CB8AC3E}">
        <p14:creationId xmlns:p14="http://schemas.microsoft.com/office/powerpoint/2010/main" val="167981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14</a:t>
            </a:fld>
            <a:endParaRPr lang="zh-CN" altLang="en-US"/>
          </a:p>
        </p:txBody>
      </p:sp>
    </p:spTree>
    <p:extLst>
      <p:ext uri="{BB962C8B-B14F-4D97-AF65-F5344CB8AC3E}">
        <p14:creationId xmlns:p14="http://schemas.microsoft.com/office/powerpoint/2010/main" val="83959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15</a:t>
            </a:fld>
            <a:endParaRPr lang="zh-CN" altLang="en-US"/>
          </a:p>
        </p:txBody>
      </p:sp>
    </p:spTree>
    <p:extLst>
      <p:ext uri="{BB962C8B-B14F-4D97-AF65-F5344CB8AC3E}">
        <p14:creationId xmlns:p14="http://schemas.microsoft.com/office/powerpoint/2010/main" val="924056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16</a:t>
            </a:fld>
            <a:endParaRPr lang="zh-CN" altLang="en-US"/>
          </a:p>
        </p:txBody>
      </p:sp>
    </p:spTree>
    <p:extLst>
      <p:ext uri="{BB962C8B-B14F-4D97-AF65-F5344CB8AC3E}">
        <p14:creationId xmlns:p14="http://schemas.microsoft.com/office/powerpoint/2010/main" val="2511913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17</a:t>
            </a:fld>
            <a:endParaRPr lang="zh-CN" altLang="en-US"/>
          </a:p>
        </p:txBody>
      </p:sp>
    </p:spTree>
    <p:extLst>
      <p:ext uri="{BB962C8B-B14F-4D97-AF65-F5344CB8AC3E}">
        <p14:creationId xmlns:p14="http://schemas.microsoft.com/office/powerpoint/2010/main" val="298688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18</a:t>
            </a:fld>
            <a:endParaRPr lang="zh-CN" altLang="en-US"/>
          </a:p>
        </p:txBody>
      </p:sp>
    </p:spTree>
    <p:extLst>
      <p:ext uri="{BB962C8B-B14F-4D97-AF65-F5344CB8AC3E}">
        <p14:creationId xmlns:p14="http://schemas.microsoft.com/office/powerpoint/2010/main" val="124290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19</a:t>
            </a:fld>
            <a:endParaRPr lang="zh-CN" altLang="en-US"/>
          </a:p>
        </p:txBody>
      </p:sp>
    </p:spTree>
    <p:extLst>
      <p:ext uri="{BB962C8B-B14F-4D97-AF65-F5344CB8AC3E}">
        <p14:creationId xmlns:p14="http://schemas.microsoft.com/office/powerpoint/2010/main" val="36691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2</a:t>
            </a:fld>
            <a:endParaRPr lang="zh-CN" altLang="en-US"/>
          </a:p>
        </p:txBody>
      </p:sp>
    </p:spTree>
    <p:extLst>
      <p:ext uri="{BB962C8B-B14F-4D97-AF65-F5344CB8AC3E}">
        <p14:creationId xmlns:p14="http://schemas.microsoft.com/office/powerpoint/2010/main" val="497733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20</a:t>
            </a:fld>
            <a:endParaRPr lang="zh-CN" altLang="en-US"/>
          </a:p>
        </p:txBody>
      </p:sp>
    </p:spTree>
    <p:extLst>
      <p:ext uri="{BB962C8B-B14F-4D97-AF65-F5344CB8AC3E}">
        <p14:creationId xmlns:p14="http://schemas.microsoft.com/office/powerpoint/2010/main" val="615569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21</a:t>
            </a:fld>
            <a:endParaRPr lang="zh-CN" altLang="en-US"/>
          </a:p>
        </p:txBody>
      </p:sp>
    </p:spTree>
    <p:extLst>
      <p:ext uri="{BB962C8B-B14F-4D97-AF65-F5344CB8AC3E}">
        <p14:creationId xmlns:p14="http://schemas.microsoft.com/office/powerpoint/2010/main" val="385681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22</a:t>
            </a:fld>
            <a:endParaRPr lang="zh-CN" altLang="en-US"/>
          </a:p>
        </p:txBody>
      </p:sp>
    </p:spTree>
    <p:extLst>
      <p:ext uri="{BB962C8B-B14F-4D97-AF65-F5344CB8AC3E}">
        <p14:creationId xmlns:p14="http://schemas.microsoft.com/office/powerpoint/2010/main" val="4002495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23</a:t>
            </a:fld>
            <a:endParaRPr lang="zh-CN" altLang="en-US"/>
          </a:p>
        </p:txBody>
      </p:sp>
    </p:spTree>
    <p:extLst>
      <p:ext uri="{BB962C8B-B14F-4D97-AF65-F5344CB8AC3E}">
        <p14:creationId xmlns:p14="http://schemas.microsoft.com/office/powerpoint/2010/main" val="2299479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24</a:t>
            </a:fld>
            <a:endParaRPr lang="zh-CN" altLang="en-US"/>
          </a:p>
        </p:txBody>
      </p:sp>
    </p:spTree>
    <p:extLst>
      <p:ext uri="{BB962C8B-B14F-4D97-AF65-F5344CB8AC3E}">
        <p14:creationId xmlns:p14="http://schemas.microsoft.com/office/powerpoint/2010/main" val="4042656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25</a:t>
            </a:fld>
            <a:endParaRPr lang="zh-CN" altLang="en-US"/>
          </a:p>
        </p:txBody>
      </p:sp>
    </p:spTree>
    <p:extLst>
      <p:ext uri="{BB962C8B-B14F-4D97-AF65-F5344CB8AC3E}">
        <p14:creationId xmlns:p14="http://schemas.microsoft.com/office/powerpoint/2010/main" val="3100736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26</a:t>
            </a:fld>
            <a:endParaRPr lang="zh-CN" altLang="en-US"/>
          </a:p>
        </p:txBody>
      </p:sp>
    </p:spTree>
    <p:extLst>
      <p:ext uri="{BB962C8B-B14F-4D97-AF65-F5344CB8AC3E}">
        <p14:creationId xmlns:p14="http://schemas.microsoft.com/office/powerpoint/2010/main" val="330697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27</a:t>
            </a:fld>
            <a:endParaRPr lang="zh-CN" altLang="en-US"/>
          </a:p>
        </p:txBody>
      </p:sp>
    </p:spTree>
    <p:extLst>
      <p:ext uri="{BB962C8B-B14F-4D97-AF65-F5344CB8AC3E}">
        <p14:creationId xmlns:p14="http://schemas.microsoft.com/office/powerpoint/2010/main" val="1060885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28</a:t>
            </a:fld>
            <a:endParaRPr lang="zh-CN" altLang="en-US"/>
          </a:p>
        </p:txBody>
      </p:sp>
    </p:spTree>
    <p:extLst>
      <p:ext uri="{BB962C8B-B14F-4D97-AF65-F5344CB8AC3E}">
        <p14:creationId xmlns:p14="http://schemas.microsoft.com/office/powerpoint/2010/main" val="3655315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29</a:t>
            </a:fld>
            <a:endParaRPr lang="zh-CN" altLang="en-US"/>
          </a:p>
        </p:txBody>
      </p:sp>
    </p:spTree>
    <p:extLst>
      <p:ext uri="{BB962C8B-B14F-4D97-AF65-F5344CB8AC3E}">
        <p14:creationId xmlns:p14="http://schemas.microsoft.com/office/powerpoint/2010/main" val="2018555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3</a:t>
            </a:fld>
            <a:endParaRPr lang="zh-CN" altLang="en-US"/>
          </a:p>
        </p:txBody>
      </p:sp>
    </p:spTree>
    <p:extLst>
      <p:ext uri="{BB962C8B-B14F-4D97-AF65-F5344CB8AC3E}">
        <p14:creationId xmlns:p14="http://schemas.microsoft.com/office/powerpoint/2010/main" val="367624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30</a:t>
            </a:fld>
            <a:endParaRPr lang="zh-CN" altLang="en-US"/>
          </a:p>
        </p:txBody>
      </p:sp>
    </p:spTree>
    <p:extLst>
      <p:ext uri="{BB962C8B-B14F-4D97-AF65-F5344CB8AC3E}">
        <p14:creationId xmlns:p14="http://schemas.microsoft.com/office/powerpoint/2010/main" val="132812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31</a:t>
            </a:fld>
            <a:endParaRPr lang="zh-CN" altLang="en-US"/>
          </a:p>
        </p:txBody>
      </p:sp>
    </p:spTree>
    <p:extLst>
      <p:ext uri="{BB962C8B-B14F-4D97-AF65-F5344CB8AC3E}">
        <p14:creationId xmlns:p14="http://schemas.microsoft.com/office/powerpoint/2010/main" val="1908583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32</a:t>
            </a:fld>
            <a:endParaRPr lang="zh-CN" altLang="en-US"/>
          </a:p>
        </p:txBody>
      </p:sp>
    </p:spTree>
    <p:extLst>
      <p:ext uri="{BB962C8B-B14F-4D97-AF65-F5344CB8AC3E}">
        <p14:creationId xmlns:p14="http://schemas.microsoft.com/office/powerpoint/2010/main" val="3902466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33</a:t>
            </a:fld>
            <a:endParaRPr lang="zh-CN" altLang="en-US"/>
          </a:p>
        </p:txBody>
      </p:sp>
    </p:spTree>
    <p:extLst>
      <p:ext uri="{BB962C8B-B14F-4D97-AF65-F5344CB8AC3E}">
        <p14:creationId xmlns:p14="http://schemas.microsoft.com/office/powerpoint/2010/main" val="2309215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34</a:t>
            </a:fld>
            <a:endParaRPr lang="zh-CN" altLang="en-US"/>
          </a:p>
        </p:txBody>
      </p:sp>
    </p:spTree>
    <p:extLst>
      <p:ext uri="{BB962C8B-B14F-4D97-AF65-F5344CB8AC3E}">
        <p14:creationId xmlns:p14="http://schemas.microsoft.com/office/powerpoint/2010/main" val="72577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35</a:t>
            </a:fld>
            <a:endParaRPr lang="zh-CN" altLang="en-US"/>
          </a:p>
        </p:txBody>
      </p:sp>
    </p:spTree>
    <p:extLst>
      <p:ext uri="{BB962C8B-B14F-4D97-AF65-F5344CB8AC3E}">
        <p14:creationId xmlns:p14="http://schemas.microsoft.com/office/powerpoint/2010/main" val="1125447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36</a:t>
            </a:fld>
            <a:endParaRPr lang="zh-CN" altLang="en-US"/>
          </a:p>
        </p:txBody>
      </p:sp>
    </p:spTree>
    <p:extLst>
      <p:ext uri="{BB962C8B-B14F-4D97-AF65-F5344CB8AC3E}">
        <p14:creationId xmlns:p14="http://schemas.microsoft.com/office/powerpoint/2010/main" val="51683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37</a:t>
            </a:fld>
            <a:endParaRPr lang="zh-CN" altLang="en-US"/>
          </a:p>
        </p:txBody>
      </p:sp>
    </p:spTree>
    <p:extLst>
      <p:ext uri="{BB962C8B-B14F-4D97-AF65-F5344CB8AC3E}">
        <p14:creationId xmlns:p14="http://schemas.microsoft.com/office/powerpoint/2010/main" val="2973890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38</a:t>
            </a:fld>
            <a:endParaRPr lang="zh-CN" altLang="en-US"/>
          </a:p>
        </p:txBody>
      </p:sp>
    </p:spTree>
    <p:extLst>
      <p:ext uri="{BB962C8B-B14F-4D97-AF65-F5344CB8AC3E}">
        <p14:creationId xmlns:p14="http://schemas.microsoft.com/office/powerpoint/2010/main" val="813048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39</a:t>
            </a:fld>
            <a:endParaRPr lang="zh-CN" altLang="en-US"/>
          </a:p>
        </p:txBody>
      </p:sp>
    </p:spTree>
    <p:extLst>
      <p:ext uri="{BB962C8B-B14F-4D97-AF65-F5344CB8AC3E}">
        <p14:creationId xmlns:p14="http://schemas.microsoft.com/office/powerpoint/2010/main" val="173991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a:t>
            </a:fld>
            <a:endParaRPr lang="zh-CN" altLang="en-US"/>
          </a:p>
        </p:txBody>
      </p:sp>
    </p:spTree>
    <p:extLst>
      <p:ext uri="{BB962C8B-B14F-4D97-AF65-F5344CB8AC3E}">
        <p14:creationId xmlns:p14="http://schemas.microsoft.com/office/powerpoint/2010/main" val="1018373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40</a:t>
            </a:fld>
            <a:endParaRPr lang="zh-CN" altLang="en-US"/>
          </a:p>
        </p:txBody>
      </p:sp>
    </p:spTree>
    <p:extLst>
      <p:ext uri="{BB962C8B-B14F-4D97-AF65-F5344CB8AC3E}">
        <p14:creationId xmlns:p14="http://schemas.microsoft.com/office/powerpoint/2010/main" val="3072055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41</a:t>
            </a:fld>
            <a:endParaRPr lang="zh-CN" altLang="en-US"/>
          </a:p>
        </p:txBody>
      </p:sp>
    </p:spTree>
    <p:extLst>
      <p:ext uri="{BB962C8B-B14F-4D97-AF65-F5344CB8AC3E}">
        <p14:creationId xmlns:p14="http://schemas.microsoft.com/office/powerpoint/2010/main" val="1472193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42</a:t>
            </a:fld>
            <a:endParaRPr lang="zh-CN" altLang="en-US"/>
          </a:p>
        </p:txBody>
      </p:sp>
    </p:spTree>
    <p:extLst>
      <p:ext uri="{BB962C8B-B14F-4D97-AF65-F5344CB8AC3E}">
        <p14:creationId xmlns:p14="http://schemas.microsoft.com/office/powerpoint/2010/main" val="163417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43</a:t>
            </a:fld>
            <a:endParaRPr lang="zh-CN" altLang="en-US"/>
          </a:p>
        </p:txBody>
      </p:sp>
    </p:spTree>
    <p:extLst>
      <p:ext uri="{BB962C8B-B14F-4D97-AF65-F5344CB8AC3E}">
        <p14:creationId xmlns:p14="http://schemas.microsoft.com/office/powerpoint/2010/main" val="516966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44</a:t>
            </a:fld>
            <a:endParaRPr lang="zh-CN" altLang="en-US"/>
          </a:p>
        </p:txBody>
      </p:sp>
    </p:spTree>
    <p:extLst>
      <p:ext uri="{BB962C8B-B14F-4D97-AF65-F5344CB8AC3E}">
        <p14:creationId xmlns:p14="http://schemas.microsoft.com/office/powerpoint/2010/main" val="19095308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45</a:t>
            </a:fld>
            <a:endParaRPr lang="zh-CN" altLang="en-US"/>
          </a:p>
        </p:txBody>
      </p:sp>
    </p:spTree>
    <p:extLst>
      <p:ext uri="{BB962C8B-B14F-4D97-AF65-F5344CB8AC3E}">
        <p14:creationId xmlns:p14="http://schemas.microsoft.com/office/powerpoint/2010/main" val="2707273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46</a:t>
            </a:fld>
            <a:endParaRPr lang="zh-CN" altLang="en-US"/>
          </a:p>
        </p:txBody>
      </p:sp>
    </p:spTree>
    <p:extLst>
      <p:ext uri="{BB962C8B-B14F-4D97-AF65-F5344CB8AC3E}">
        <p14:creationId xmlns:p14="http://schemas.microsoft.com/office/powerpoint/2010/main" val="3439139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47</a:t>
            </a:fld>
            <a:endParaRPr lang="zh-CN" altLang="en-US"/>
          </a:p>
        </p:txBody>
      </p:sp>
    </p:spTree>
    <p:extLst>
      <p:ext uri="{BB962C8B-B14F-4D97-AF65-F5344CB8AC3E}">
        <p14:creationId xmlns:p14="http://schemas.microsoft.com/office/powerpoint/2010/main" val="1119174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48</a:t>
            </a:fld>
            <a:endParaRPr lang="zh-CN" altLang="en-US"/>
          </a:p>
        </p:txBody>
      </p:sp>
    </p:spTree>
    <p:extLst>
      <p:ext uri="{BB962C8B-B14F-4D97-AF65-F5344CB8AC3E}">
        <p14:creationId xmlns:p14="http://schemas.microsoft.com/office/powerpoint/2010/main" val="1896148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49</a:t>
            </a:fld>
            <a:endParaRPr lang="zh-CN" altLang="en-US"/>
          </a:p>
        </p:txBody>
      </p:sp>
    </p:spTree>
    <p:extLst>
      <p:ext uri="{BB962C8B-B14F-4D97-AF65-F5344CB8AC3E}">
        <p14:creationId xmlns:p14="http://schemas.microsoft.com/office/powerpoint/2010/main" val="246831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5</a:t>
            </a:fld>
            <a:endParaRPr lang="zh-CN" altLang="en-US"/>
          </a:p>
        </p:txBody>
      </p:sp>
    </p:spTree>
    <p:extLst>
      <p:ext uri="{BB962C8B-B14F-4D97-AF65-F5344CB8AC3E}">
        <p14:creationId xmlns:p14="http://schemas.microsoft.com/office/powerpoint/2010/main" val="401313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50</a:t>
            </a:fld>
            <a:endParaRPr lang="zh-CN" altLang="en-US"/>
          </a:p>
        </p:txBody>
      </p:sp>
    </p:spTree>
    <p:extLst>
      <p:ext uri="{BB962C8B-B14F-4D97-AF65-F5344CB8AC3E}">
        <p14:creationId xmlns:p14="http://schemas.microsoft.com/office/powerpoint/2010/main" val="3301988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51</a:t>
            </a:fld>
            <a:endParaRPr lang="zh-CN" altLang="en-US"/>
          </a:p>
        </p:txBody>
      </p:sp>
    </p:spTree>
    <p:extLst>
      <p:ext uri="{BB962C8B-B14F-4D97-AF65-F5344CB8AC3E}">
        <p14:creationId xmlns:p14="http://schemas.microsoft.com/office/powerpoint/2010/main" val="28181925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52</a:t>
            </a:fld>
            <a:endParaRPr lang="zh-CN" altLang="en-US"/>
          </a:p>
        </p:txBody>
      </p:sp>
    </p:spTree>
    <p:extLst>
      <p:ext uri="{BB962C8B-B14F-4D97-AF65-F5344CB8AC3E}">
        <p14:creationId xmlns:p14="http://schemas.microsoft.com/office/powerpoint/2010/main" val="3479117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53</a:t>
            </a:fld>
            <a:endParaRPr lang="zh-CN" altLang="en-US"/>
          </a:p>
        </p:txBody>
      </p:sp>
    </p:spTree>
    <p:extLst>
      <p:ext uri="{BB962C8B-B14F-4D97-AF65-F5344CB8AC3E}">
        <p14:creationId xmlns:p14="http://schemas.microsoft.com/office/powerpoint/2010/main" val="185275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6</a:t>
            </a:fld>
            <a:endParaRPr lang="zh-CN" altLang="en-US"/>
          </a:p>
        </p:txBody>
      </p:sp>
    </p:spTree>
    <p:extLst>
      <p:ext uri="{BB962C8B-B14F-4D97-AF65-F5344CB8AC3E}">
        <p14:creationId xmlns:p14="http://schemas.microsoft.com/office/powerpoint/2010/main" val="131770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BD438-6C19-47B9-A373-BD62D61588DF}" type="slidenum">
              <a:rPr lang="zh-CN" altLang="en-US" smtClean="0"/>
              <a:t>7</a:t>
            </a:fld>
            <a:endParaRPr lang="zh-CN" altLang="en-US"/>
          </a:p>
        </p:txBody>
      </p:sp>
    </p:spTree>
    <p:extLst>
      <p:ext uri="{BB962C8B-B14F-4D97-AF65-F5344CB8AC3E}">
        <p14:creationId xmlns:p14="http://schemas.microsoft.com/office/powerpoint/2010/main" val="145711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8</a:t>
            </a:fld>
            <a:endParaRPr lang="zh-CN" altLang="en-US"/>
          </a:p>
        </p:txBody>
      </p:sp>
    </p:spTree>
    <p:extLst>
      <p:ext uri="{BB962C8B-B14F-4D97-AF65-F5344CB8AC3E}">
        <p14:creationId xmlns:p14="http://schemas.microsoft.com/office/powerpoint/2010/main" val="312750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BD438-6C19-47B9-A373-BD62D61588DF}" type="slidenum">
              <a:rPr lang="zh-CN" altLang="en-US" smtClean="0"/>
              <a:t>9</a:t>
            </a:fld>
            <a:endParaRPr lang="zh-CN" altLang="en-US"/>
          </a:p>
        </p:txBody>
      </p:sp>
    </p:spTree>
    <p:extLst>
      <p:ext uri="{BB962C8B-B14F-4D97-AF65-F5344CB8AC3E}">
        <p14:creationId xmlns:p14="http://schemas.microsoft.com/office/powerpoint/2010/main" val="312008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33983941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094E5878-F9D0-44A2-9681-EE28E22A4F94}" type="datetimeFigureOut">
              <a:rPr lang="zh-CN" altLang="en-US" smtClean="0"/>
              <a:pPr/>
              <a:t>2021/6/14</a:t>
            </a:fld>
            <a:endParaRPr lang="zh-CN" altLang="en-US"/>
          </a:p>
        </p:txBody>
      </p:sp>
      <p:sp>
        <p:nvSpPr>
          <p:cNvPr id="5" name="页脚占位符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9FFA55-75F3-4255-876D-6DFF3ADD18F9}" type="slidenum">
              <a:rPr lang="zh-CN" altLang="en-US" smtClean="0"/>
              <a:pPr/>
              <a:t>‹#›</a:t>
            </a:fld>
            <a:endParaRPr lang="zh-CN" altLang="en-US"/>
          </a:p>
        </p:txBody>
      </p:sp>
    </p:spTree>
    <p:extLst>
      <p:ext uri="{BB962C8B-B14F-4D97-AF65-F5344CB8AC3E}">
        <p14:creationId xmlns:p14="http://schemas.microsoft.com/office/powerpoint/2010/main" val="20298345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軟正黑體" panose="020B0604030504040204" pitchFamily="34" charset="-120"/>
                <a:ea typeface="微軟正黑體" panose="020B0604030504040204" pitchFamily="34" charset="-120"/>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094E5878-F9D0-44A2-9681-EE28E22A4F94}" type="datetimeFigureOut">
              <a:rPr lang="zh-CN" altLang="en-US" smtClean="0"/>
              <a:pPr/>
              <a:t>2021/6/14</a:t>
            </a:fld>
            <a:endParaRPr lang="zh-CN" altLang="en-US"/>
          </a:p>
        </p:txBody>
      </p:sp>
      <p:sp>
        <p:nvSpPr>
          <p:cNvPr id="5" name="页脚占位符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9FFA55-75F3-4255-876D-6DFF3ADD18F9}" type="slidenum">
              <a:rPr lang="zh-CN" altLang="en-US" smtClean="0"/>
              <a:pPr/>
              <a:t>‹#›</a:t>
            </a:fld>
            <a:endParaRPr lang="zh-CN" altLang="en-US"/>
          </a:p>
        </p:txBody>
      </p:sp>
    </p:spTree>
    <p:extLst>
      <p:ext uri="{BB962C8B-B14F-4D97-AF65-F5344CB8AC3E}">
        <p14:creationId xmlns:p14="http://schemas.microsoft.com/office/powerpoint/2010/main" val="8542791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392522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3814839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1233239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40609303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094E5878-F9D0-44A2-9681-EE28E22A4F94}" type="datetimeFigureOut">
              <a:rPr lang="zh-CN" altLang="en-US" smtClean="0"/>
              <a:pPr/>
              <a:t>2021/6/14</a:t>
            </a:fld>
            <a:endParaRPr lang="zh-CN" altLang="en-US"/>
          </a:p>
        </p:txBody>
      </p:sp>
      <p:sp>
        <p:nvSpPr>
          <p:cNvPr id="4" name="页脚占位符 3"/>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9FFA55-75F3-4255-876D-6DFF3ADD18F9}" type="slidenum">
              <a:rPr lang="zh-CN" altLang="en-US" smtClean="0"/>
              <a:pPr/>
              <a:t>‹#›</a:t>
            </a:fld>
            <a:endParaRPr lang="zh-CN" altLang="en-US"/>
          </a:p>
        </p:txBody>
      </p:sp>
    </p:spTree>
    <p:extLst>
      <p:ext uri="{BB962C8B-B14F-4D97-AF65-F5344CB8AC3E}">
        <p14:creationId xmlns:p14="http://schemas.microsoft.com/office/powerpoint/2010/main" val="1468556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E5878-F9D0-44A2-9681-EE28E22A4F94}" type="datetimeFigureOut">
              <a:rPr lang="zh-CN" altLang="en-US" smtClean="0"/>
              <a:t>2021/6/14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9FFA55-75F3-4255-876D-6DFF3ADD18F9}" type="slidenum">
              <a:rPr lang="zh-CN" altLang="en-US" smtClean="0"/>
              <a:t>‹#›</a:t>
            </a:fld>
            <a:endParaRPr lang="zh-CN" altLang="en-US"/>
          </a:p>
        </p:txBody>
      </p:sp>
      <p:grpSp>
        <p:nvGrpSpPr>
          <p:cNvPr id="5" name="组合 4"/>
          <p:cNvGrpSpPr/>
          <p:nvPr userDrawn="1"/>
        </p:nvGrpSpPr>
        <p:grpSpPr>
          <a:xfrm>
            <a:off x="10763239" y="5602229"/>
            <a:ext cx="1428761" cy="1243446"/>
            <a:chOff x="-1" y="1200"/>
            <a:chExt cx="6096003" cy="5305332"/>
          </a:xfrm>
        </p:grpSpPr>
        <p:sp>
          <p:nvSpPr>
            <p:cNvPr id="6" name="任意多边形 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19" y="0"/>
            <a:ext cx="1428761" cy="1243446"/>
            <a:chOff x="6095995" y="1576265"/>
            <a:chExt cx="6096004" cy="5305333"/>
          </a:xfrm>
        </p:grpSpPr>
        <p:sp>
          <p:nvSpPr>
            <p:cNvPr id="9" name="任意多边形 8"/>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283707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軟正黑體" panose="020B0604030504040204" pitchFamily="34" charset="-120"/>
                <a:ea typeface="微軟正黑體" panose="020B0604030504040204" pitchFamily="34" charset="-120"/>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軟正黑體" panose="020B0604030504040204" pitchFamily="34" charset="-120"/>
                <a:ea typeface="微軟正黑體" panose="020B0604030504040204" pitchFamily="34" charset="-120"/>
              </a:defRPr>
            </a:lvl1pPr>
            <a:lvl2pPr>
              <a:defRPr sz="28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000">
                <a:latin typeface="微軟正黑體" panose="020B0604030504040204" pitchFamily="34" charset="-120"/>
                <a:ea typeface="微軟正黑體" panose="020B0604030504040204" pitchFamily="34" charset="-120"/>
              </a:defRPr>
            </a:lvl4pPr>
            <a:lvl5pPr>
              <a:defRPr sz="2000">
                <a:latin typeface="微軟正黑體" panose="020B0604030504040204" pitchFamily="34" charset="-120"/>
                <a:ea typeface="微軟正黑體" panose="020B0604030504040204" pitchFamily="34" charset="-12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軟正黑體" panose="020B0604030504040204" pitchFamily="34" charset="-120"/>
                <a:ea typeface="微軟正黑體"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094E5878-F9D0-44A2-9681-EE28E22A4F94}" type="datetimeFigureOut">
              <a:rPr lang="zh-CN" altLang="en-US" smtClean="0"/>
              <a:pPr/>
              <a:t>2021/6/14</a:t>
            </a:fld>
            <a:endParaRPr lang="zh-CN" altLang="en-US"/>
          </a:p>
        </p:txBody>
      </p:sp>
      <p:sp>
        <p:nvSpPr>
          <p:cNvPr id="6" name="页脚占位符 5"/>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9FFA55-75F3-4255-876D-6DFF3ADD18F9}" type="slidenum">
              <a:rPr lang="zh-CN" altLang="en-US" smtClean="0"/>
              <a:pPr/>
              <a:t>‹#›</a:t>
            </a:fld>
            <a:endParaRPr lang="zh-CN" altLang="en-US"/>
          </a:p>
        </p:txBody>
      </p:sp>
    </p:spTree>
    <p:extLst>
      <p:ext uri="{BB962C8B-B14F-4D97-AF65-F5344CB8AC3E}">
        <p14:creationId xmlns:p14="http://schemas.microsoft.com/office/powerpoint/2010/main" val="1442906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軟正黑體" panose="020B0604030504040204" pitchFamily="34" charset="-120"/>
                <a:ea typeface="微軟正黑體" panose="020B0604030504040204" pitchFamily="34" charset="-120"/>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軟正黑體" panose="020B0604030504040204" pitchFamily="34" charset="-120"/>
                <a:ea typeface="微軟正黑體"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軟正黑體" panose="020B0604030504040204" pitchFamily="34" charset="-120"/>
                <a:ea typeface="微軟正黑體"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094E5878-F9D0-44A2-9681-EE28E22A4F94}" type="datetimeFigureOut">
              <a:rPr lang="zh-CN" altLang="en-US" smtClean="0"/>
              <a:pPr/>
              <a:t>2021/6/14</a:t>
            </a:fld>
            <a:endParaRPr lang="zh-CN" altLang="en-US"/>
          </a:p>
        </p:txBody>
      </p:sp>
      <p:sp>
        <p:nvSpPr>
          <p:cNvPr id="6" name="页脚占位符 5"/>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9FFA55-75F3-4255-876D-6DFF3ADD18F9}" type="slidenum">
              <a:rPr lang="zh-CN" altLang="en-US" smtClean="0"/>
              <a:pPr/>
              <a:t>‹#›</a:t>
            </a:fld>
            <a:endParaRPr lang="zh-CN" altLang="en-US"/>
          </a:p>
        </p:txBody>
      </p:sp>
    </p:spTree>
    <p:extLst>
      <p:ext uri="{BB962C8B-B14F-4D97-AF65-F5344CB8AC3E}">
        <p14:creationId xmlns:p14="http://schemas.microsoft.com/office/powerpoint/2010/main" val="7219507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E5878-F9D0-44A2-9681-EE28E22A4F94}" type="datetimeFigureOut">
              <a:rPr lang="zh-CN" altLang="en-US" smtClean="0"/>
              <a:t>2021/6/14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FFA55-75F3-4255-876D-6DFF3ADD18F9}" type="slidenum">
              <a:rPr lang="zh-CN" altLang="en-US" smtClean="0"/>
              <a:t>‹#›</a:t>
            </a:fld>
            <a:endParaRPr lang="zh-CN" altLang="en-US"/>
          </a:p>
        </p:txBody>
      </p:sp>
    </p:spTree>
    <p:extLst>
      <p:ext uri="{BB962C8B-B14F-4D97-AF65-F5344CB8AC3E}">
        <p14:creationId xmlns:p14="http://schemas.microsoft.com/office/powerpoint/2010/main" val="399802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2.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png"/><Relationship Id="rId2" Type="http://schemas.openxmlformats.org/officeDocument/2006/relationships/tags" Target="../tags/tag3.xml"/><Relationship Id="rId16" Type="http://schemas.openxmlformats.org/officeDocument/2006/relationships/notesSlide" Target="../notesSlides/notesSlide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7.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10243" y="-1534885"/>
            <a:ext cx="12502219" cy="9682842"/>
            <a:chOff x="2843551" y="155122"/>
            <a:chExt cx="6286518" cy="6286518"/>
          </a:xfrm>
        </p:grpSpPr>
        <p:sp>
          <p:nvSpPr>
            <p:cNvPr id="49" name="椭圆 48"/>
            <p:cNvSpPr/>
            <p:nvPr/>
          </p:nvSpPr>
          <p:spPr>
            <a:xfrm>
              <a:off x="3613728" y="1368973"/>
              <a:ext cx="4746164" cy="4121838"/>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614393"/>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1458394" y="2068350"/>
            <a:ext cx="9056838" cy="1246305"/>
            <a:chOff x="1567582" y="1821397"/>
            <a:chExt cx="9056838" cy="1246305"/>
          </a:xfrm>
        </p:grpSpPr>
        <p:sp>
          <p:nvSpPr>
            <p:cNvPr id="8" name="TextBox 10"/>
            <p:cNvSpPr txBox="1"/>
            <p:nvPr/>
          </p:nvSpPr>
          <p:spPr>
            <a:xfrm>
              <a:off x="1567582" y="1821397"/>
              <a:ext cx="9056838" cy="988989"/>
            </a:xfrm>
            <a:prstGeom prst="rect">
              <a:avLst/>
            </a:prstGeom>
            <a:noFill/>
          </p:spPr>
          <p:txBody>
            <a:bodyPr wrap="none" lIns="65024" tIns="32512" rIns="65024" bIns="32512">
              <a:spAutoFit/>
            </a:bodyPr>
            <a:lstStyle/>
            <a:p>
              <a:pPr algn="ctr">
                <a:buNone/>
              </a:pPr>
              <a:r>
                <a:rPr lang="en-US" altLang="zh-TW" sz="6000" cap="all" dirty="0" smtClean="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Airbnb</a:t>
              </a:r>
              <a:r>
                <a:rPr lang="zh-TW" altLang="en-US" sz="6000" cap="all" dirty="0" smtClean="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之使用者偏好分析</a:t>
              </a:r>
              <a:endParaRPr lang="zh-CN" altLang="en-US" sz="60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sp>
          <p:nvSpPr>
            <p:cNvPr id="15" name="矩形 14"/>
            <p:cNvSpPr/>
            <p:nvPr/>
          </p:nvSpPr>
          <p:spPr>
            <a:xfrm>
              <a:off x="2373084" y="2806092"/>
              <a:ext cx="7445828" cy="261610"/>
            </a:xfrm>
            <a:prstGeom prst="rect">
              <a:avLst/>
            </a:prstGeom>
          </p:spPr>
          <p:txBody>
            <a:bodyPr wrap="square">
              <a:spAutoFit/>
            </a:bodyPr>
            <a:lstStyle/>
            <a:p>
              <a:pPr algn="dist"/>
              <a:r>
                <a:rPr lang="zh-CN" altLang="en-US" sz="1100" dirty="0" smtClean="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 </a:t>
              </a:r>
              <a:r>
                <a:rPr lang="en-US" altLang="zh-TW" sz="11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Airbnb</a:t>
              </a:r>
              <a:endParaRPr lang="zh-CN" altLang="en-US" sz="1100" dirty="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nvGrpSpPr>
          <p:cNvPr id="42" name="组合 41"/>
          <p:cNvGrpSpPr/>
          <p:nvPr/>
        </p:nvGrpSpPr>
        <p:grpSpPr>
          <a:xfrm>
            <a:off x="6051058" y="334754"/>
            <a:ext cx="1851789" cy="1465156"/>
            <a:chOff x="4353363" y="48558"/>
            <a:chExt cx="1851789" cy="1465156"/>
          </a:xfrm>
        </p:grpSpPr>
        <p:sp>
          <p:nvSpPr>
            <p:cNvPr id="38" name="任意多边形 3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353363" y="347077"/>
              <a:ext cx="1851789"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2021</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44" name="文本框 43"/>
          <p:cNvSpPr txBox="1"/>
          <p:nvPr/>
        </p:nvSpPr>
        <p:spPr>
          <a:xfrm>
            <a:off x="3796134" y="3937923"/>
            <a:ext cx="4006225" cy="2585323"/>
          </a:xfrm>
          <a:prstGeom prst="rect">
            <a:avLst/>
          </a:prstGeom>
          <a:noFill/>
        </p:spPr>
        <p:txBody>
          <a:bodyPr wrap="none" rtlCol="0">
            <a:spAutoFit/>
          </a:bodyPr>
          <a:lstStyle/>
          <a:p>
            <a:pPr algn="ctr">
              <a:lnSpc>
                <a:spcPct val="150000"/>
              </a:lnSpc>
              <a:buNone/>
            </a:pPr>
            <a:r>
              <a:rPr lang="zh-CN" altLang="en-US" dirty="0" smtClean="0">
                <a:solidFill>
                  <a:schemeClr val="bg1">
                    <a:lumMod val="50000"/>
                  </a:schemeClr>
                </a:solidFill>
                <a:latin typeface="Arial" panose="020B0604020202020204" pitchFamily="34" charset="0"/>
                <a:cs typeface="Arial" panose="020B0604020202020204" pitchFamily="34" charset="0"/>
              </a:rPr>
              <a:t>組員</a:t>
            </a:r>
            <a:r>
              <a:rPr lang="zh-CN" altLang="en-US" dirty="0">
                <a:solidFill>
                  <a:schemeClr val="bg1">
                    <a:lumMod val="50000"/>
                  </a:schemeClr>
                </a:solidFill>
                <a:latin typeface="Arial" panose="020B0604020202020204" pitchFamily="34" charset="0"/>
                <a:cs typeface="Arial" panose="020B0604020202020204" pitchFamily="34" charset="0"/>
              </a:rPr>
              <a:t>：</a:t>
            </a:r>
            <a:r>
              <a:rPr lang="zh-TW" altLang="en-US" dirty="0">
                <a:solidFill>
                  <a:schemeClr val="bg1">
                    <a:lumMod val="50000"/>
                  </a:schemeClr>
                </a:solidFill>
                <a:latin typeface="Arial" panose="020B0604020202020204" pitchFamily="34" charset="0"/>
                <a:cs typeface="Arial" panose="020B0604020202020204" pitchFamily="34" charset="0"/>
              </a:rPr>
              <a:t>  </a:t>
            </a:r>
            <a:r>
              <a:rPr lang="zh-CN" altLang="en-US" dirty="0">
                <a:solidFill>
                  <a:schemeClr val="bg1">
                    <a:lumMod val="50000"/>
                  </a:schemeClr>
                </a:solidFill>
                <a:latin typeface="Arial" panose="020B0604020202020204" pitchFamily="34" charset="0"/>
                <a:cs typeface="Arial" panose="020B0604020202020204" pitchFamily="34" charset="0"/>
              </a:rPr>
              <a:t>巨資二</a:t>
            </a:r>
            <a:r>
              <a:rPr lang="en" altLang="zh-CN" dirty="0">
                <a:solidFill>
                  <a:schemeClr val="bg1">
                    <a:lumMod val="50000"/>
                  </a:schemeClr>
                </a:solidFill>
                <a:latin typeface="Arial" panose="020B0604020202020204" pitchFamily="34" charset="0"/>
                <a:cs typeface="Arial" panose="020B0604020202020204" pitchFamily="34" charset="0"/>
              </a:rPr>
              <a:t>B 08170281 </a:t>
            </a:r>
            <a:r>
              <a:rPr lang="zh-CN" altLang="en-US" dirty="0">
                <a:solidFill>
                  <a:schemeClr val="bg1">
                    <a:lumMod val="50000"/>
                  </a:schemeClr>
                </a:solidFill>
                <a:latin typeface="Arial" panose="020B0604020202020204" pitchFamily="34" charset="0"/>
                <a:cs typeface="Arial" panose="020B0604020202020204" pitchFamily="34" charset="0"/>
              </a:rPr>
              <a:t>黃韋淳</a:t>
            </a:r>
            <a:endParaRPr lang="en-US" altLang="zh-CN" dirty="0">
              <a:solidFill>
                <a:schemeClr val="bg1">
                  <a:lumMod val="50000"/>
                </a:schemeClr>
              </a:solidFill>
              <a:latin typeface="Arial" panose="020B0604020202020204" pitchFamily="34" charset="0"/>
              <a:cs typeface="Arial" panose="020B0604020202020204" pitchFamily="34" charset="0"/>
            </a:endParaRPr>
          </a:p>
          <a:p>
            <a:pPr algn="ctr">
              <a:lnSpc>
                <a:spcPct val="150000"/>
              </a:lnSpc>
              <a:buNone/>
            </a:pPr>
            <a:r>
              <a:rPr lang="zh-TW" altLang="en-US" dirty="0">
                <a:solidFill>
                  <a:schemeClr val="bg1">
                    <a:lumMod val="50000"/>
                  </a:schemeClr>
                </a:solidFill>
                <a:latin typeface="Arial" panose="020B0604020202020204" pitchFamily="34" charset="0"/>
                <a:cs typeface="Arial" panose="020B0604020202020204" pitchFamily="34" charset="0"/>
              </a:rPr>
              <a:t>             巨資二</a:t>
            </a:r>
            <a:r>
              <a:rPr lang="en-US" altLang="zh-CN" dirty="0">
                <a:solidFill>
                  <a:schemeClr val="bg1">
                    <a:lumMod val="50000"/>
                  </a:schemeClr>
                </a:solidFill>
                <a:latin typeface="Arial" panose="020B0604020202020204" pitchFamily="34" charset="0"/>
                <a:cs typeface="Arial" panose="020B0604020202020204" pitchFamily="34" charset="0"/>
              </a:rPr>
              <a:t>B 08170282 </a:t>
            </a:r>
            <a:r>
              <a:rPr lang="zh-TW" altLang="en-US" dirty="0">
                <a:solidFill>
                  <a:schemeClr val="bg1">
                    <a:lumMod val="50000"/>
                  </a:schemeClr>
                </a:solidFill>
                <a:latin typeface="Arial" panose="020B0604020202020204" pitchFamily="34" charset="0"/>
                <a:cs typeface="Arial" panose="020B0604020202020204" pitchFamily="34" charset="0"/>
              </a:rPr>
              <a:t>翁丞志</a:t>
            </a:r>
            <a:endParaRPr lang="en-US" altLang="zh-TW" dirty="0">
              <a:solidFill>
                <a:schemeClr val="bg1">
                  <a:lumMod val="50000"/>
                </a:schemeClr>
              </a:solidFill>
              <a:latin typeface="Arial" panose="020B0604020202020204" pitchFamily="34" charset="0"/>
              <a:cs typeface="Arial" panose="020B0604020202020204" pitchFamily="34" charset="0"/>
            </a:endParaRPr>
          </a:p>
          <a:p>
            <a:pPr algn="ctr">
              <a:lnSpc>
                <a:spcPct val="150000"/>
              </a:lnSpc>
              <a:buNone/>
            </a:pPr>
            <a:r>
              <a:rPr lang="zh-TW" altLang="en-US" dirty="0">
                <a:solidFill>
                  <a:schemeClr val="bg1">
                    <a:lumMod val="50000"/>
                  </a:schemeClr>
                </a:solidFill>
                <a:latin typeface="Arial" panose="020B0604020202020204" pitchFamily="34" charset="0"/>
                <a:cs typeface="Arial" panose="020B0604020202020204" pitchFamily="34" charset="0"/>
              </a:rPr>
              <a:t>             巨資三</a:t>
            </a:r>
            <a:r>
              <a:rPr lang="en-US" altLang="zh-CN" dirty="0">
                <a:solidFill>
                  <a:schemeClr val="bg1">
                    <a:lumMod val="50000"/>
                  </a:schemeClr>
                </a:solidFill>
                <a:latin typeface="Arial" panose="020B0604020202020204" pitchFamily="34" charset="0"/>
                <a:cs typeface="Arial" panose="020B0604020202020204" pitchFamily="34" charset="0"/>
              </a:rPr>
              <a:t>A 07170184 </a:t>
            </a:r>
            <a:r>
              <a:rPr lang="zh-TW" altLang="en-US" dirty="0">
                <a:solidFill>
                  <a:schemeClr val="bg1">
                    <a:lumMod val="50000"/>
                  </a:schemeClr>
                </a:solidFill>
                <a:latin typeface="Arial" panose="020B0604020202020204" pitchFamily="34" charset="0"/>
                <a:cs typeface="Arial" panose="020B0604020202020204" pitchFamily="34" charset="0"/>
              </a:rPr>
              <a:t>陳亞萱</a:t>
            </a:r>
            <a:endParaRPr lang="en-US" altLang="zh-CN" dirty="0">
              <a:solidFill>
                <a:schemeClr val="bg1">
                  <a:lumMod val="50000"/>
                </a:schemeClr>
              </a:solidFill>
              <a:latin typeface="Arial" panose="020B0604020202020204" pitchFamily="34" charset="0"/>
              <a:cs typeface="Arial" panose="020B0604020202020204" pitchFamily="34" charset="0"/>
            </a:endParaRPr>
          </a:p>
          <a:p>
            <a:pPr algn="ctr">
              <a:lnSpc>
                <a:spcPct val="150000"/>
              </a:lnSpc>
              <a:buNone/>
            </a:pPr>
            <a:r>
              <a:rPr lang="zh-TW" altLang="en-US" dirty="0">
                <a:solidFill>
                  <a:schemeClr val="bg1">
                    <a:lumMod val="50000"/>
                  </a:schemeClr>
                </a:solidFill>
                <a:latin typeface="Arial" panose="020B0604020202020204" pitchFamily="34" charset="0"/>
                <a:cs typeface="Arial" panose="020B0604020202020204" pitchFamily="34" charset="0"/>
              </a:rPr>
              <a:t>          </a:t>
            </a:r>
            <a:r>
              <a:rPr lang="zh-CN" altLang="en-US" dirty="0">
                <a:solidFill>
                  <a:schemeClr val="bg1">
                    <a:lumMod val="50000"/>
                  </a:schemeClr>
                </a:solidFill>
                <a:latin typeface="Arial" panose="020B0604020202020204" pitchFamily="34" charset="0"/>
                <a:cs typeface="Arial" panose="020B0604020202020204" pitchFamily="34" charset="0"/>
              </a:rPr>
              <a:t>經四</a:t>
            </a:r>
            <a:r>
              <a:rPr lang="en" altLang="zh-CN" dirty="0">
                <a:solidFill>
                  <a:schemeClr val="bg1">
                    <a:lumMod val="50000"/>
                  </a:schemeClr>
                </a:solidFill>
                <a:latin typeface="Arial" panose="020B0604020202020204" pitchFamily="34" charset="0"/>
                <a:cs typeface="Arial" panose="020B0604020202020204" pitchFamily="34" charset="0"/>
              </a:rPr>
              <a:t>A  06151127 </a:t>
            </a:r>
            <a:r>
              <a:rPr lang="zh-CN" altLang="en-US" dirty="0">
                <a:solidFill>
                  <a:schemeClr val="bg1">
                    <a:lumMod val="50000"/>
                  </a:schemeClr>
                </a:solidFill>
                <a:latin typeface="Arial" panose="020B0604020202020204" pitchFamily="34" charset="0"/>
                <a:cs typeface="Arial" panose="020B0604020202020204" pitchFamily="34" charset="0"/>
              </a:rPr>
              <a:t>蔡丞揚</a:t>
            </a:r>
            <a:endParaRPr lang="en-US" altLang="zh-CN" dirty="0">
              <a:solidFill>
                <a:schemeClr val="bg1">
                  <a:lumMod val="50000"/>
                </a:schemeClr>
              </a:solidFill>
              <a:latin typeface="Arial" panose="020B0604020202020204" pitchFamily="34" charset="0"/>
              <a:cs typeface="Arial" panose="020B0604020202020204" pitchFamily="34" charset="0"/>
            </a:endParaRPr>
          </a:p>
          <a:p>
            <a:pPr algn="ctr">
              <a:lnSpc>
                <a:spcPct val="150000"/>
              </a:lnSpc>
              <a:buNone/>
            </a:pPr>
            <a:r>
              <a:rPr lang="zh-TW" altLang="en-US" dirty="0">
                <a:solidFill>
                  <a:schemeClr val="bg1">
                    <a:lumMod val="50000"/>
                  </a:schemeClr>
                </a:solidFill>
                <a:latin typeface="Arial" panose="020B0604020202020204" pitchFamily="34" charset="0"/>
                <a:cs typeface="Arial" panose="020B0604020202020204" pitchFamily="34" charset="0"/>
              </a:rPr>
              <a:t>         經四</a:t>
            </a:r>
            <a:r>
              <a:rPr lang="en-US" altLang="zh-CN" dirty="0">
                <a:solidFill>
                  <a:schemeClr val="bg1">
                    <a:lumMod val="50000"/>
                  </a:schemeClr>
                </a:solidFill>
                <a:latin typeface="Arial" panose="020B0604020202020204" pitchFamily="34" charset="0"/>
                <a:cs typeface="Arial" panose="020B0604020202020204" pitchFamily="34" charset="0"/>
              </a:rPr>
              <a:t>A 06151139 </a:t>
            </a:r>
            <a:r>
              <a:rPr lang="zh-TW" altLang="en-US" dirty="0">
                <a:solidFill>
                  <a:schemeClr val="bg1">
                    <a:lumMod val="50000"/>
                  </a:schemeClr>
                </a:solidFill>
                <a:latin typeface="Arial" panose="020B0604020202020204" pitchFamily="34" charset="0"/>
                <a:cs typeface="Arial" panose="020B0604020202020204" pitchFamily="34" charset="0"/>
              </a:rPr>
              <a:t>江怡瑩</a:t>
            </a:r>
            <a:endParaRPr lang="en-US" altLang="zh-CN" dirty="0">
              <a:solidFill>
                <a:schemeClr val="bg1">
                  <a:lumMod val="50000"/>
                </a:schemeClr>
              </a:solidFill>
              <a:latin typeface="Arial" panose="020B0604020202020204" pitchFamily="34" charset="0"/>
              <a:cs typeface="Arial" panose="020B0604020202020204" pitchFamily="34" charset="0"/>
            </a:endParaRPr>
          </a:p>
          <a:p>
            <a:pPr algn="ctr">
              <a:lnSpc>
                <a:spcPct val="150000"/>
              </a:lnSpc>
              <a:buNone/>
            </a:pPr>
            <a:r>
              <a:rPr lang="zh-TW" altLang="en-US" dirty="0">
                <a:solidFill>
                  <a:schemeClr val="bg1">
                    <a:lumMod val="50000"/>
                  </a:schemeClr>
                </a:solidFill>
                <a:latin typeface="Arial" panose="020B0604020202020204" pitchFamily="34" charset="0"/>
                <a:cs typeface="Arial" panose="020B0604020202020204" pitchFamily="34" charset="0"/>
              </a:rPr>
              <a:t>          </a:t>
            </a:r>
            <a:r>
              <a:rPr lang="zh-TW" altLang="en-US" dirty="0" smtClean="0">
                <a:solidFill>
                  <a:schemeClr val="bg1">
                    <a:lumMod val="50000"/>
                  </a:schemeClr>
                </a:solidFill>
                <a:latin typeface="Arial" panose="020B0604020202020204" pitchFamily="34" charset="0"/>
                <a:cs typeface="Arial" panose="020B0604020202020204" pitchFamily="34" charset="0"/>
              </a:rPr>
              <a:t>      </a:t>
            </a:r>
            <a:r>
              <a:rPr lang="zh-CN" altLang="en-US" dirty="0" smtClean="0">
                <a:solidFill>
                  <a:schemeClr val="bg1">
                    <a:lumMod val="50000"/>
                  </a:schemeClr>
                </a:solidFill>
                <a:latin typeface="Arial" panose="020B0604020202020204" pitchFamily="34" charset="0"/>
                <a:cs typeface="Arial" panose="020B0604020202020204" pitchFamily="34" charset="0"/>
              </a:rPr>
              <a:t>經</a:t>
            </a:r>
            <a:r>
              <a:rPr lang="zh-CN" altLang="en-US" dirty="0">
                <a:solidFill>
                  <a:schemeClr val="bg1">
                    <a:lumMod val="50000"/>
                  </a:schemeClr>
                </a:solidFill>
                <a:latin typeface="Arial" panose="020B0604020202020204" pitchFamily="34" charset="0"/>
                <a:cs typeface="Arial" panose="020B0604020202020204" pitchFamily="34" charset="0"/>
              </a:rPr>
              <a:t>四</a:t>
            </a:r>
            <a:r>
              <a:rPr lang="en" altLang="zh-CN" dirty="0">
                <a:solidFill>
                  <a:schemeClr val="bg1">
                    <a:lumMod val="50000"/>
                  </a:schemeClr>
                </a:solidFill>
                <a:latin typeface="Arial" panose="020B0604020202020204" pitchFamily="34" charset="0"/>
                <a:cs typeface="Arial" panose="020B0604020202020204" pitchFamily="34" charset="0"/>
              </a:rPr>
              <a:t>C 06151350 </a:t>
            </a:r>
            <a:r>
              <a:rPr lang="zh-CN" altLang="en-US" dirty="0">
                <a:solidFill>
                  <a:schemeClr val="bg1">
                    <a:lumMod val="50000"/>
                  </a:schemeClr>
                </a:solidFill>
                <a:latin typeface="Arial" panose="020B0604020202020204" pitchFamily="34" charset="0"/>
                <a:cs typeface="Arial" panose="020B0604020202020204" pitchFamily="34" charset="0"/>
              </a:rPr>
              <a:t>林芯妤</a:t>
            </a:r>
            <a:r>
              <a:rPr lang="zh-TW" altLang="en-US" dirty="0">
                <a:solidFill>
                  <a:schemeClr val="bg1">
                    <a:lumMod val="50000"/>
                  </a:schemeClr>
                </a:solidFill>
                <a:latin typeface="Arial" panose="020B0604020202020204" pitchFamily="34" charset="0"/>
                <a:cs typeface="Arial" panose="020B0604020202020204" pitchFamily="34" charset="0"/>
              </a:rPr>
              <a:t>     </a:t>
            </a:r>
            <a:endParaRPr lang="zh-CN" altLang="en-US" dirty="0">
              <a:solidFill>
                <a:schemeClr val="bg1">
                  <a:lumMod val="50000"/>
                </a:schemeClr>
              </a:solidFill>
              <a:latin typeface="Arial" panose="020B0604020202020204" pitchFamily="34" charset="0"/>
              <a:cs typeface="Arial" panose="020B0604020202020204" pitchFamily="34" charset="0"/>
            </a:endParaRPr>
          </a:p>
        </p:txBody>
      </p:sp>
      <p:sp>
        <p:nvSpPr>
          <p:cNvPr id="53" name="圆角矩形 52"/>
          <p:cNvSpPr/>
          <p:nvPr/>
        </p:nvSpPr>
        <p:spPr>
          <a:xfrm>
            <a:off x="3264949" y="3485538"/>
            <a:ext cx="5443722"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cap="all" dirty="0" smtClean="0">
                <a:solidFill>
                  <a:schemeClr val="bg1"/>
                </a:solidFill>
                <a:latin typeface="+mn-ea"/>
                <a:cs typeface="+mn-ea"/>
                <a:sym typeface="+mn-lt"/>
              </a:rPr>
              <a:t>書面報告</a:t>
            </a:r>
            <a:r>
              <a:rPr lang="en-US" altLang="zh-TW" b="1" cap="all" dirty="0" smtClean="0">
                <a:solidFill>
                  <a:schemeClr val="bg1"/>
                </a:solidFill>
                <a:latin typeface="+mn-ea"/>
                <a:cs typeface="+mn-ea"/>
                <a:sym typeface="+mn-lt"/>
              </a:rPr>
              <a:t>-</a:t>
            </a:r>
            <a:r>
              <a:rPr lang="zh-TW" altLang="en-US" b="1" cap="all" dirty="0" smtClean="0">
                <a:solidFill>
                  <a:schemeClr val="bg1"/>
                </a:solidFill>
                <a:latin typeface="+mn-ea"/>
                <a:cs typeface="+mn-ea"/>
                <a:sym typeface="+mn-lt"/>
              </a:rPr>
              <a:t>組別</a:t>
            </a:r>
            <a:r>
              <a:rPr lang="en-US" altLang="zh-TW" b="1" cap="all" dirty="0" smtClean="0">
                <a:solidFill>
                  <a:schemeClr val="bg1"/>
                </a:solidFill>
                <a:latin typeface="+mn-ea"/>
                <a:cs typeface="+mn-ea"/>
                <a:sym typeface="+mn-lt"/>
              </a:rPr>
              <a:t>:</a:t>
            </a:r>
            <a:r>
              <a:rPr lang="zh-TW" altLang="en-US" b="1" cap="all" dirty="0" smtClean="0">
                <a:solidFill>
                  <a:schemeClr val="bg1"/>
                </a:solidFill>
                <a:latin typeface="+mn-ea"/>
                <a:cs typeface="+mn-ea"/>
                <a:sym typeface="+mn-lt"/>
              </a:rPr>
              <a:t>第八組</a:t>
            </a:r>
            <a:endParaRPr lang="zh-CN" altLang="en-US" b="1" cap="all" dirty="0">
              <a:solidFill>
                <a:schemeClr val="bg1"/>
              </a:solidFill>
              <a:latin typeface="+mn-ea"/>
              <a:cs typeface="+mn-ea"/>
              <a:sym typeface="+mn-lt"/>
            </a:endParaRPr>
          </a:p>
        </p:txBody>
      </p:sp>
    </p:spTree>
    <p:extLst>
      <p:ext uri="{BB962C8B-B14F-4D97-AF65-F5344CB8AC3E}">
        <p14:creationId xmlns:p14="http://schemas.microsoft.com/office/powerpoint/2010/main" val="186917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TW" altLang="en-US" sz="2800" dirty="0">
                <a:solidFill>
                  <a:schemeClr val="bg1"/>
                </a:solidFill>
                <a:latin typeface="微軟正黑體" panose="020B0604030504040204" pitchFamily="34" charset="-120"/>
                <a:ea typeface="微軟正黑體" panose="020B0604030504040204" pitchFamily="34" charset="-120"/>
                <a:cs typeface="+mn-ea"/>
                <a:sym typeface="+mn-lt"/>
              </a:rPr>
              <a:t>使</a:t>
            </a:r>
            <a:r>
              <a:rPr lang="zh-TW" altLang="en-US" sz="2800" dirty="0" smtClean="0">
                <a:solidFill>
                  <a:schemeClr val="bg1"/>
                </a:solidFill>
                <a:latin typeface="微軟正黑體" panose="020B0604030504040204" pitchFamily="34" charset="-120"/>
                <a:ea typeface="微軟正黑體" panose="020B0604030504040204" pitchFamily="34" charset="-120"/>
                <a:cs typeface="+mn-ea"/>
                <a:sym typeface="+mn-lt"/>
              </a:rPr>
              <a:t>用者導向</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2324167"/>
            <a:ext cx="6302829" cy="2677656"/>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本次研究利用</a:t>
            </a:r>
            <a:r>
              <a:rPr lang="zh-TW" altLang="en-US" sz="2400" dirty="0" smtClean="0">
                <a:latin typeface="微軟正黑體" panose="020B0604030504040204" pitchFamily="34" charset="-120"/>
                <a:ea typeface="微軟正黑體" panose="020B0604030504040204" pitchFamily="34" charset="-120"/>
              </a:rPr>
              <a:t>網站 </a:t>
            </a:r>
            <a:r>
              <a:rPr lang="en-US" sz="2400" dirty="0" smtClean="0">
                <a:latin typeface="微軟正黑體" panose="020B0604030504040204" pitchFamily="34" charset="-120"/>
                <a:ea typeface="微軟正黑體" panose="020B0604030504040204" pitchFamily="34" charset="-120"/>
              </a:rPr>
              <a:t>Airbnb </a:t>
            </a:r>
            <a:r>
              <a:rPr lang="en-US" sz="2400" dirty="0">
                <a:latin typeface="微軟正黑體" panose="020B0604030504040204" pitchFamily="34" charset="-120"/>
                <a:ea typeface="微軟正黑體" panose="020B0604030504040204" pitchFamily="34" charset="-120"/>
              </a:rPr>
              <a:t>Inside</a:t>
            </a:r>
            <a:r>
              <a:rPr lang="zh-TW" altLang="en-US" sz="2400" dirty="0">
                <a:latin typeface="微軟正黑體" panose="020B0604030504040204" pitchFamily="34" charset="-120"/>
                <a:ea typeface="微軟正黑體" panose="020B0604030504040204" pitchFamily="34" charset="-120"/>
              </a:rPr>
              <a:t>，所提供的台北住房及客戶評論資料進行分析，其中資料包含</a:t>
            </a:r>
            <a:r>
              <a:rPr lang="en-US" sz="2400" b="1" dirty="0">
                <a:latin typeface="微軟正黑體" panose="020B0604030504040204" pitchFamily="34" charset="-120"/>
                <a:ea typeface="微軟正黑體" panose="020B0604030504040204" pitchFamily="34" charset="-120"/>
              </a:rPr>
              <a:t>listing.csv</a:t>
            </a:r>
            <a:r>
              <a:rPr lang="zh-TW" altLang="en-US" sz="2400" b="1" dirty="0">
                <a:latin typeface="微軟正黑體" panose="020B0604030504040204" pitchFamily="34" charset="-120"/>
                <a:ea typeface="微軟正黑體" panose="020B0604030504040204" pitchFamily="34" charset="-120"/>
              </a:rPr>
              <a:t>、</a:t>
            </a:r>
            <a:r>
              <a:rPr lang="en-US" sz="2400" b="1" dirty="0">
                <a:latin typeface="微軟正黑體" panose="020B0604030504040204" pitchFamily="34" charset="-120"/>
                <a:ea typeface="微軟正黑體" panose="020B0604030504040204" pitchFamily="34" charset="-120"/>
              </a:rPr>
              <a:t>reivews.csv</a:t>
            </a:r>
            <a:r>
              <a:rPr lang="zh-TW" altLang="en-US" sz="2400" b="1" dirty="0">
                <a:latin typeface="微軟正黑體" panose="020B0604030504040204" pitchFamily="34" charset="-120"/>
                <a:ea typeface="微軟正黑體" panose="020B0604030504040204" pitchFamily="34" charset="-120"/>
              </a:rPr>
              <a:t>、</a:t>
            </a:r>
            <a:r>
              <a:rPr lang="en-US" sz="2400" b="1" dirty="0">
                <a:latin typeface="微軟正黑體" panose="020B0604030504040204" pitchFamily="34" charset="-120"/>
                <a:ea typeface="微軟正黑體" panose="020B0604030504040204" pitchFamily="34" charset="-120"/>
              </a:rPr>
              <a:t>calendar.csv</a:t>
            </a:r>
            <a:r>
              <a:rPr lang="zh-TW" altLang="en-US" sz="2400" dirty="0">
                <a:latin typeface="微軟正黑體" panose="020B0604030504040204" pitchFamily="34" charset="-120"/>
                <a:ea typeface="微軟正黑體" panose="020B0604030504040204" pitchFamily="34" charset="-120"/>
              </a:rPr>
              <a:t>，並藉由Ｒ與</a:t>
            </a:r>
            <a:r>
              <a:rPr lang="en-US" sz="2400" dirty="0">
                <a:latin typeface="微軟正黑體" panose="020B0604030504040204" pitchFamily="34" charset="-120"/>
                <a:ea typeface="微軟正黑體" panose="020B0604030504040204" pitchFamily="34" charset="-120"/>
              </a:rPr>
              <a:t>Python</a:t>
            </a:r>
            <a:r>
              <a:rPr lang="zh-TW" altLang="en-US" sz="2400" dirty="0">
                <a:latin typeface="微軟正黑體" panose="020B0604030504040204" pitchFamily="34" charset="-120"/>
                <a:ea typeface="微軟正黑體" panose="020B0604030504040204" pitchFamily="34" charset="-120"/>
              </a:rPr>
              <a:t>對客戶行為、房屋價格、地區分佈進行視覺化呈現及客戶評論做文字探勘，</a:t>
            </a:r>
            <a:r>
              <a:rPr lang="zh-TW" altLang="en-US" sz="2400" b="1" dirty="0">
                <a:latin typeface="微軟正黑體" panose="020B0604030504040204" pitchFamily="34" charset="-120"/>
                <a:ea typeface="微軟正黑體" panose="020B0604030504040204" pitchFamily="34" charset="-120"/>
              </a:rPr>
              <a:t>以此分析影響消費者入住因素，及消費者在評論中所表現出對於住宿體驗的想法。</a:t>
            </a:r>
            <a:endParaRPr lang="en-US" sz="2400" b="1" dirty="0">
              <a:latin typeface="微軟正黑體" panose="020B0604030504040204" pitchFamily="34" charset="-120"/>
              <a:ea typeface="微軟正黑體" panose="020B0604030504040204" pitchFamily="34" charset="-120"/>
            </a:endParaRPr>
          </a:p>
        </p:txBody>
      </p:sp>
      <p:sp>
        <p:nvSpPr>
          <p:cNvPr id="10" name="文本框 30"/>
          <p:cNvSpPr txBox="1"/>
          <p:nvPr/>
        </p:nvSpPr>
        <p:spPr>
          <a:xfrm>
            <a:off x="1546131" y="367585"/>
            <a:ext cx="979755" cy="523220"/>
          </a:xfrm>
          <a:prstGeom prst="rect">
            <a:avLst/>
          </a:prstGeom>
          <a:noFill/>
        </p:spPr>
        <p:txBody>
          <a:bodyPr wrap="none" rtlCol="0">
            <a:spAutoFit/>
          </a:bodyPr>
          <a:lstStyle/>
          <a:p>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背景</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070910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TW" altLang="en-US" sz="2800" dirty="0" smtClean="0">
                <a:solidFill>
                  <a:schemeClr val="bg1"/>
                </a:solidFill>
                <a:latin typeface="微軟正黑體" panose="020B0604030504040204" pitchFamily="34" charset="-120"/>
                <a:ea typeface="微軟正黑體" panose="020B0604030504040204" pitchFamily="34" charset="-120"/>
                <a:cs typeface="+mn-ea"/>
                <a:sym typeface="+mn-lt"/>
              </a:rPr>
              <a:t>使用資料</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a:solidFill>
                  <a:srgbClr val="019DD5"/>
                </a:solidFill>
                <a:latin typeface="微軟正黑體" panose="020B0604030504040204" pitchFamily="34" charset="-120"/>
                <a:ea typeface="微軟正黑體" panose="020B0604030504040204" pitchFamily="34" charset="-120"/>
                <a:cs typeface="+mn-ea"/>
                <a:sym typeface="+mn-lt"/>
              </a:rPr>
              <a:t>使用</a:t>
            </a:r>
            <a:r>
              <a:rPr lang="zh-TW" altLang="en-US" sz="2800" spc="300" smtClean="0">
                <a:solidFill>
                  <a:srgbClr val="019DD5"/>
                </a:solidFill>
                <a:latin typeface="微軟正黑體" panose="020B0604030504040204" pitchFamily="34" charset="-120"/>
                <a:ea typeface="微軟正黑體" panose="020B0604030504040204" pitchFamily="34" charset="-120"/>
                <a:cs typeface="+mn-ea"/>
                <a:sym typeface="+mn-lt"/>
              </a:rPr>
              <a:t>資料</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pic>
        <p:nvPicPr>
          <p:cNvPr id="3" name="圖片 2"/>
          <p:cNvPicPr>
            <a:picLocks noChangeAspect="1"/>
          </p:cNvPicPr>
          <p:nvPr/>
        </p:nvPicPr>
        <p:blipFill>
          <a:blip r:embed="rId3"/>
          <a:stretch>
            <a:fillRect/>
          </a:stretch>
        </p:blipFill>
        <p:spPr>
          <a:xfrm>
            <a:off x="4492591" y="1414808"/>
            <a:ext cx="6810843" cy="4965130"/>
          </a:xfrm>
          <a:prstGeom prst="rect">
            <a:avLst/>
          </a:prstGeom>
        </p:spPr>
      </p:pic>
    </p:spTree>
    <p:extLst>
      <p:ext uri="{BB962C8B-B14F-4D97-AF65-F5344CB8AC3E}">
        <p14:creationId xmlns:p14="http://schemas.microsoft.com/office/powerpoint/2010/main" val="663343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639120" y="-49309"/>
            <a:ext cx="6695380" cy="6695380"/>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a:off x="2283362" y="2826000"/>
            <a:ext cx="7406896" cy="1104599"/>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cap="all"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資料分析方法與呈現</a:t>
            </a:r>
            <a:endParaRPr lang="zh-CN"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grpSp>
        <p:nvGrpSpPr>
          <p:cNvPr id="20" name="组合 19"/>
          <p:cNvGrpSpPr/>
          <p:nvPr/>
        </p:nvGrpSpPr>
        <p:grpSpPr>
          <a:xfrm>
            <a:off x="6088255" y="999047"/>
            <a:ext cx="1705434" cy="1465156"/>
            <a:chOff x="4390560" y="48558"/>
            <a:chExt cx="1705434" cy="1465156"/>
          </a:xfrm>
        </p:grpSpPr>
        <p:sp>
          <p:nvSpPr>
            <p:cNvPr id="28" name="任意多边形 2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810363" y="347077"/>
              <a:ext cx="1018227"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03</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2" name="矩形 1"/>
          <p:cNvSpPr/>
          <p:nvPr/>
        </p:nvSpPr>
        <p:spPr>
          <a:xfrm>
            <a:off x="3862735" y="4228305"/>
            <a:ext cx="4248150" cy="369332"/>
          </a:xfrm>
          <a:prstGeom prst="rect">
            <a:avLst/>
          </a:prstGeom>
        </p:spPr>
        <p:txBody>
          <a:bodyPr wrap="square">
            <a:spAutoFit/>
          </a:bodyPr>
          <a:lstStyle/>
          <a:p>
            <a:pPr algn="ctr"/>
            <a:r>
              <a:rPr lang="zh-TW" altLang="en-US" dirty="0" smtClean="0"/>
              <a:t>視覺化圖表分析</a:t>
            </a:r>
            <a:endParaRPr lang="zh-CN" altLang="en-US" dirty="0"/>
          </a:p>
        </p:txBody>
      </p:sp>
    </p:spTree>
    <p:extLst>
      <p:ext uri="{BB962C8B-B14F-4D97-AF65-F5344CB8AC3E}">
        <p14:creationId xmlns:p14="http://schemas.microsoft.com/office/powerpoint/2010/main" val="23510470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5" name="矩形 4"/>
          <p:cNvSpPr/>
          <p:nvPr/>
        </p:nvSpPr>
        <p:spPr>
          <a:xfrm>
            <a:off x="925285" y="1584136"/>
            <a:ext cx="5783628" cy="4801314"/>
          </a:xfrm>
          <a:prstGeom prst="rect">
            <a:avLst/>
          </a:prstGeom>
        </p:spPr>
        <p:txBody>
          <a:bodyPr wrap="square">
            <a:spAutoFit/>
          </a:bodyPr>
          <a:lstStyle/>
          <a:p>
            <a:r>
              <a:rPr lang="en-US" altLang="zh-TW" b="1" dirty="0" smtClean="0">
                <a:solidFill>
                  <a:srgbClr val="008000"/>
                </a:solidFill>
                <a:latin typeface="Courier New" panose="02070309020205020404" pitchFamily="49" charset="0"/>
              </a:rPr>
              <a:t>Step1.#</a:t>
            </a:r>
            <a:r>
              <a:rPr lang="zh-TW" altLang="en-US" b="1" dirty="0" smtClean="0">
                <a:solidFill>
                  <a:srgbClr val="008000"/>
                </a:solidFill>
                <a:latin typeface="Courier New" panose="02070309020205020404" pitchFamily="49" charset="0"/>
              </a:rPr>
              <a:t>擷取評論欄位、清洗資料（欄位中</a:t>
            </a:r>
            <a:r>
              <a:rPr lang="en-US" b="1" dirty="0" smtClean="0">
                <a:solidFill>
                  <a:srgbClr val="008000"/>
                </a:solidFill>
                <a:latin typeface="Courier New" panose="02070309020205020404" pitchFamily="49" charset="0"/>
              </a:rPr>
              <a:t>nan）</a:t>
            </a:r>
            <a:endParaRPr lang="en-US" b="1" dirty="0" smtClean="0">
              <a:solidFill>
                <a:srgbClr val="000000"/>
              </a:solidFill>
              <a:latin typeface="Courier New" panose="02070309020205020404" pitchFamily="49" charset="0"/>
            </a:endParaRPr>
          </a:p>
          <a:p>
            <a:r>
              <a:rPr lang="en-US" dirty="0" smtClean="0">
                <a:solidFill>
                  <a:srgbClr val="AF00DB"/>
                </a:solidFill>
                <a:latin typeface="Courier New" panose="02070309020205020404" pitchFamily="49" charset="0"/>
              </a:rPr>
              <a:t>import</a:t>
            </a:r>
            <a:r>
              <a:rPr lang="en-US" dirty="0" smtClean="0">
                <a:solidFill>
                  <a:srgbClr val="000000"/>
                </a:solidFill>
                <a:latin typeface="Courier New" panose="02070309020205020404" pitchFamily="49" charset="0"/>
              </a:rPr>
              <a:t> re</a:t>
            </a:r>
          </a:p>
          <a:p>
            <a:r>
              <a:rPr lang="en-US" dirty="0" smtClean="0">
                <a:solidFill>
                  <a:srgbClr val="AF00DB"/>
                </a:solidFill>
                <a:latin typeface="Courier New" panose="02070309020205020404" pitchFamily="49" charset="0"/>
              </a:rPr>
              <a:t>import</a:t>
            </a:r>
            <a:r>
              <a:rPr lang="en-US" dirty="0" smtClean="0">
                <a:solidFill>
                  <a:srgbClr val="000000"/>
                </a:solidFill>
                <a:latin typeface="Courier New" panose="02070309020205020404" pitchFamily="49" charset="0"/>
              </a:rPr>
              <a:t> pandas </a:t>
            </a:r>
            <a:r>
              <a:rPr lang="en-US" dirty="0" smtClean="0">
                <a:solidFill>
                  <a:srgbClr val="AF00DB"/>
                </a:solidFill>
                <a:latin typeface="Courier New" panose="02070309020205020404" pitchFamily="49" charset="0"/>
              </a:rPr>
              <a:t>as</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pd</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test=[]</a:t>
            </a:r>
          </a:p>
          <a:p>
            <a:r>
              <a:rPr lang="en-US" dirty="0" err="1" smtClean="0">
                <a:solidFill>
                  <a:srgbClr val="000000"/>
                </a:solidFill>
                <a:latin typeface="Courier New" panose="02070309020205020404" pitchFamily="49" charset="0"/>
              </a:rPr>
              <a:t>df</a:t>
            </a:r>
            <a:r>
              <a:rPr lang="en-US" dirty="0" smtClean="0">
                <a:solidFill>
                  <a:srgbClr val="000000"/>
                </a:solidFill>
                <a:latin typeface="Courier New" panose="02070309020205020404" pitchFamily="49" charset="0"/>
              </a:rPr>
              <a:t> = </a:t>
            </a:r>
            <a:r>
              <a:rPr lang="en-US" dirty="0" err="1" smtClean="0">
                <a:solidFill>
                  <a:srgbClr val="000000"/>
                </a:solidFill>
                <a:latin typeface="Courier New" panose="02070309020205020404" pitchFamily="49" charset="0"/>
              </a:rPr>
              <a:t>pd.read_csv</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"reviews.csv"</a:t>
            </a:r>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comments = list(</a:t>
            </a:r>
            <a:r>
              <a:rPr lang="en-US" dirty="0" err="1" smtClean="0">
                <a:solidFill>
                  <a:srgbClr val="000000"/>
                </a:solidFill>
                <a:latin typeface="Courier New" panose="02070309020205020404" pitchFamily="49" charset="0"/>
              </a:rPr>
              <a:t>df</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'comments'</a:t>
            </a:r>
            <a:r>
              <a:rPr lang="en-US"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newlist</a:t>
            </a:r>
            <a:r>
              <a:rPr lang="en-US" dirty="0" smtClean="0">
                <a:solidFill>
                  <a:srgbClr val="000000"/>
                </a:solidFill>
                <a:latin typeface="Courier New" panose="02070309020205020404" pitchFamily="49" charset="0"/>
              </a:rPr>
              <a:t> = [x </a:t>
            </a:r>
            <a:r>
              <a:rPr lang="en-US" dirty="0" smtClean="0">
                <a:solidFill>
                  <a:srgbClr val="AF00DB"/>
                </a:solidFill>
                <a:latin typeface="Courier New" panose="02070309020205020404" pitchFamily="49" charset="0"/>
              </a:rPr>
              <a:t>for</a:t>
            </a:r>
            <a:r>
              <a:rPr lang="en-US" dirty="0" smtClean="0">
                <a:solidFill>
                  <a:srgbClr val="000000"/>
                </a:solidFill>
                <a:latin typeface="Courier New" panose="02070309020205020404" pitchFamily="49" charset="0"/>
              </a:rPr>
              <a:t> x </a:t>
            </a:r>
            <a:r>
              <a:rPr lang="en-US" dirty="0" smtClean="0">
                <a:solidFill>
                  <a:srgbClr val="0000FF"/>
                </a:solidFill>
                <a:latin typeface="Courier New" panose="02070309020205020404" pitchFamily="49" charset="0"/>
              </a:rPr>
              <a:t>in</a:t>
            </a:r>
            <a:r>
              <a:rPr lang="en-US" dirty="0" smtClean="0">
                <a:solidFill>
                  <a:srgbClr val="000000"/>
                </a:solidFill>
                <a:latin typeface="Courier New" panose="02070309020205020404" pitchFamily="49" charset="0"/>
              </a:rPr>
              <a:t> comments </a:t>
            </a:r>
            <a:r>
              <a:rPr lang="en-US" dirty="0" smtClean="0">
                <a:solidFill>
                  <a:srgbClr val="AF00DB"/>
                </a:solidFill>
                <a:latin typeface="Courier New" panose="02070309020205020404" pitchFamily="49" charset="0"/>
              </a:rPr>
              <a:t>if</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pd.isnull</a:t>
            </a:r>
            <a:r>
              <a:rPr lang="en-US" dirty="0" smtClean="0">
                <a:solidFill>
                  <a:srgbClr val="000000"/>
                </a:solidFill>
                <a:latin typeface="Courier New" panose="02070309020205020404" pitchFamily="49" charset="0"/>
              </a:rPr>
              <a:t>(x) == </a:t>
            </a:r>
            <a:r>
              <a:rPr lang="en-US" dirty="0" smtClean="0">
                <a:solidFill>
                  <a:srgbClr val="0000FF"/>
                </a:solidFill>
                <a:latin typeface="Courier New" panose="02070309020205020404" pitchFamily="49" charset="0"/>
              </a:rPr>
              <a:t>False</a:t>
            </a:r>
            <a:r>
              <a:rPr lang="en-US" dirty="0" smtClean="0">
                <a:solidFill>
                  <a:srgbClr val="000000"/>
                </a:solidFill>
                <a:latin typeface="Courier New" panose="02070309020205020404" pitchFamily="49" charset="0"/>
              </a:rPr>
              <a:t>]</a:t>
            </a:r>
          </a:p>
          <a:p>
            <a:r>
              <a:rPr lang="en-US" altLang="zh-TW" b="1" dirty="0" smtClean="0"/>
              <a:t>Step2.#</a:t>
            </a:r>
            <a:r>
              <a:rPr lang="zh-TW" altLang="en-US" b="1" dirty="0"/>
              <a:t>中文字體轉換、清洗</a:t>
            </a:r>
          </a:p>
          <a:p>
            <a:r>
              <a:rPr lang="en-US" altLang="zh-TW" dirty="0"/>
              <a:t>!</a:t>
            </a:r>
            <a:r>
              <a:rPr lang="en-US" dirty="0"/>
              <a:t>pip install </a:t>
            </a:r>
            <a:r>
              <a:rPr lang="en-US" dirty="0" err="1"/>
              <a:t>opencc</a:t>
            </a:r>
            <a:r>
              <a:rPr lang="en-US" dirty="0"/>
              <a:t>-python-</a:t>
            </a:r>
            <a:r>
              <a:rPr lang="en-US" dirty="0" err="1"/>
              <a:t>reimplemented</a:t>
            </a:r>
            <a:endParaRPr lang="en-US" dirty="0"/>
          </a:p>
          <a:p>
            <a:r>
              <a:rPr lang="en-US" dirty="0"/>
              <a:t>from </a:t>
            </a:r>
            <a:r>
              <a:rPr lang="en-US" dirty="0" err="1"/>
              <a:t>opencc</a:t>
            </a:r>
            <a:r>
              <a:rPr lang="en-US" dirty="0"/>
              <a:t> import </a:t>
            </a:r>
            <a:r>
              <a:rPr lang="en-US" dirty="0" err="1"/>
              <a:t>OpenCC</a:t>
            </a:r>
            <a:endParaRPr lang="en-US" dirty="0"/>
          </a:p>
          <a:p>
            <a:r>
              <a:rPr lang="en-US" dirty="0"/>
              <a:t>cc = </a:t>
            </a:r>
            <a:r>
              <a:rPr lang="en-US" dirty="0" err="1"/>
              <a:t>OpenCC</a:t>
            </a:r>
            <a:r>
              <a:rPr lang="en-US" dirty="0"/>
              <a:t>('s2t')</a:t>
            </a:r>
          </a:p>
          <a:p>
            <a:r>
              <a:rPr lang="en-US" dirty="0"/>
              <a:t>clear=[]</a:t>
            </a:r>
          </a:p>
          <a:p>
            <a:r>
              <a:rPr lang="en-US" dirty="0"/>
              <a:t>for </a:t>
            </a:r>
            <a:r>
              <a:rPr lang="en-US" dirty="0" err="1"/>
              <a:t>i</a:t>
            </a:r>
            <a:r>
              <a:rPr lang="en-US" dirty="0"/>
              <a:t> in </a:t>
            </a:r>
            <a:r>
              <a:rPr lang="en-US" dirty="0" err="1"/>
              <a:t>newlist</a:t>
            </a:r>
            <a:r>
              <a:rPr lang="en-US" dirty="0"/>
              <a:t>:</a:t>
            </a:r>
          </a:p>
          <a:p>
            <a:r>
              <a:rPr lang="en-US" dirty="0"/>
              <a:t>  pattern = </a:t>
            </a:r>
            <a:r>
              <a:rPr lang="en-US" dirty="0" err="1"/>
              <a:t>re.sub</a:t>
            </a:r>
            <a:r>
              <a:rPr lang="en-US" dirty="0"/>
              <a:t>('[^\u4e00-\u9fa5]', '', </a:t>
            </a:r>
            <a:r>
              <a:rPr lang="en-US" dirty="0" err="1"/>
              <a:t>i</a:t>
            </a:r>
            <a:r>
              <a:rPr lang="en-US" dirty="0"/>
              <a:t>)</a:t>
            </a:r>
          </a:p>
          <a:p>
            <a:r>
              <a:rPr lang="en-US" dirty="0"/>
              <a:t>  </a:t>
            </a:r>
            <a:r>
              <a:rPr lang="en-US" dirty="0" err="1"/>
              <a:t>clear.append</a:t>
            </a:r>
            <a:r>
              <a:rPr lang="en-US" dirty="0"/>
              <a:t>(</a:t>
            </a:r>
            <a:r>
              <a:rPr lang="en-US" dirty="0" err="1"/>
              <a:t>cc.convert</a:t>
            </a:r>
            <a:r>
              <a:rPr lang="en-US" dirty="0"/>
              <a:t>(pattern))</a:t>
            </a:r>
          </a:p>
          <a:p>
            <a:endParaRPr lang="en-US" b="0" dirty="0">
              <a:solidFill>
                <a:srgbClr val="000000"/>
              </a:solidFill>
              <a:effectLst/>
              <a:latin typeface="Courier New" panose="02070309020205020404" pitchFamily="49" charset="0"/>
            </a:endParaRPr>
          </a:p>
        </p:txBody>
      </p:sp>
      <p:sp>
        <p:nvSpPr>
          <p:cNvPr id="6" name="矩形 5"/>
          <p:cNvSpPr/>
          <p:nvPr/>
        </p:nvSpPr>
        <p:spPr>
          <a:xfrm>
            <a:off x="6923550" y="1602874"/>
            <a:ext cx="6096000" cy="3139321"/>
          </a:xfrm>
          <a:prstGeom prst="rect">
            <a:avLst/>
          </a:prstGeom>
        </p:spPr>
        <p:txBody>
          <a:bodyPr>
            <a:spAutoFit/>
          </a:bodyPr>
          <a:lstStyle/>
          <a:p>
            <a:r>
              <a:rPr lang="en-US" b="1" dirty="0" smtClean="0">
                <a:solidFill>
                  <a:srgbClr val="008000"/>
                </a:solidFill>
                <a:latin typeface="Courier New" panose="02070309020205020404" pitchFamily="49" charset="0"/>
              </a:rPr>
              <a:t>Step.3#Jieba</a:t>
            </a:r>
            <a:r>
              <a:rPr lang="zh-TW" altLang="en-US" b="1" dirty="0">
                <a:solidFill>
                  <a:srgbClr val="008000"/>
                </a:solidFill>
                <a:latin typeface="Courier New" panose="02070309020205020404" pitchFamily="49" charset="0"/>
              </a:rPr>
              <a:t>分詞</a:t>
            </a:r>
            <a:endParaRPr lang="zh-TW" altLang="en-US" b="1" dirty="0">
              <a:solidFill>
                <a:srgbClr val="000000"/>
              </a:solidFill>
              <a:latin typeface="Courier New" panose="02070309020205020404" pitchFamily="49" charset="0"/>
            </a:endParaRPr>
          </a:p>
          <a:p>
            <a:r>
              <a:rPr lang="en-US" altLang="zh-TW" dirty="0">
                <a:solidFill>
                  <a:srgbClr val="0000FF"/>
                </a:solidFill>
                <a:latin typeface="Courier New" panose="02070309020205020404" pitchFamily="49" charset="0"/>
              </a:rPr>
              <a:t>!</a:t>
            </a:r>
            <a:r>
              <a:rPr lang="en-US" dirty="0">
                <a:solidFill>
                  <a:srgbClr val="000000"/>
                </a:solidFill>
                <a:latin typeface="Courier New" panose="02070309020205020404" pitchFamily="49" charset="0"/>
              </a:rPr>
              <a:t>pip install </a:t>
            </a:r>
            <a:r>
              <a:rPr lang="en-US" dirty="0" err="1" smtClean="0">
                <a:solidFill>
                  <a:srgbClr val="000000"/>
                </a:solidFill>
                <a:latin typeface="Courier New" panose="02070309020205020404" pitchFamily="49" charset="0"/>
              </a:rPr>
              <a:t>jieba</a:t>
            </a:r>
            <a:endParaRPr lang="en-US" dirty="0" smtClean="0">
              <a:solidFill>
                <a:srgbClr val="000000"/>
              </a:solidFill>
              <a:latin typeface="Courier New" panose="02070309020205020404" pitchFamily="49" charset="0"/>
            </a:endParaRPr>
          </a:p>
          <a:p>
            <a:r>
              <a:rPr lang="en-US" dirty="0"/>
              <a:t>import </a:t>
            </a:r>
            <a:r>
              <a:rPr lang="en-US" dirty="0" err="1"/>
              <a:t>jieba</a:t>
            </a:r>
            <a:endParaRPr lang="en-US" dirty="0"/>
          </a:p>
          <a:p>
            <a:r>
              <a:rPr lang="en-US" dirty="0" err="1"/>
              <a:t>new_list</a:t>
            </a:r>
            <a:r>
              <a:rPr lang="en-US" dirty="0"/>
              <a:t>=[]</a:t>
            </a:r>
          </a:p>
          <a:p>
            <a:r>
              <a:rPr lang="en-US" dirty="0"/>
              <a:t>for </a:t>
            </a:r>
            <a:r>
              <a:rPr lang="en-US" dirty="0" err="1"/>
              <a:t>str</a:t>
            </a:r>
            <a:r>
              <a:rPr lang="en-US" dirty="0"/>
              <a:t> in clear:</a:t>
            </a:r>
          </a:p>
          <a:p>
            <a:r>
              <a:rPr lang="en-US" dirty="0"/>
              <a:t>  </a:t>
            </a:r>
            <a:r>
              <a:rPr lang="en-US" dirty="0" err="1"/>
              <a:t>seg_list</a:t>
            </a:r>
            <a:r>
              <a:rPr lang="en-US" dirty="0"/>
              <a:t> = </a:t>
            </a:r>
            <a:r>
              <a:rPr lang="en-US" dirty="0" err="1"/>
              <a:t>jieba.cut</a:t>
            </a:r>
            <a:r>
              <a:rPr lang="en-US" dirty="0"/>
              <a:t>(</a:t>
            </a:r>
            <a:r>
              <a:rPr lang="en-US" dirty="0" err="1"/>
              <a:t>str,use_paddle</a:t>
            </a:r>
            <a:r>
              <a:rPr lang="en-US" dirty="0"/>
              <a:t>=True)</a:t>
            </a:r>
          </a:p>
          <a:p>
            <a:r>
              <a:rPr lang="en-US" dirty="0"/>
              <a:t>  temp = list(</a:t>
            </a:r>
            <a:r>
              <a:rPr lang="en-US" dirty="0" err="1"/>
              <a:t>seg_list</a:t>
            </a:r>
            <a:r>
              <a:rPr lang="en-US" dirty="0"/>
              <a:t>)</a:t>
            </a:r>
          </a:p>
          <a:p>
            <a:r>
              <a:rPr lang="en-US" dirty="0"/>
              <a:t>  if temp!=[]:</a:t>
            </a:r>
          </a:p>
          <a:p>
            <a:r>
              <a:rPr lang="en-US" dirty="0"/>
              <a:t>    </a:t>
            </a:r>
            <a:r>
              <a:rPr lang="en-US" dirty="0" err="1"/>
              <a:t>new_list.append</a:t>
            </a:r>
            <a:r>
              <a:rPr lang="en-US" dirty="0"/>
              <a:t>(temp)</a:t>
            </a:r>
          </a:p>
          <a:p>
            <a:r>
              <a:rPr lang="en-US" dirty="0"/>
              <a:t>    print(temp)</a:t>
            </a:r>
          </a:p>
          <a:p>
            <a:endParaRPr lang="en-US" b="0" dirty="0">
              <a:solidFill>
                <a:srgbClr val="000000"/>
              </a:solidFill>
              <a:effectLst/>
              <a:latin typeface="Courier New" panose="02070309020205020404" pitchFamily="49" charset="0"/>
            </a:endParaRPr>
          </a:p>
        </p:txBody>
      </p:sp>
      <p:pic>
        <p:nvPicPr>
          <p:cNvPr id="7" name="圖片 6"/>
          <p:cNvPicPr>
            <a:picLocks noChangeAspect="1"/>
          </p:cNvPicPr>
          <p:nvPr/>
        </p:nvPicPr>
        <p:blipFill>
          <a:blip r:embed="rId3"/>
          <a:stretch>
            <a:fillRect/>
          </a:stretch>
        </p:blipFill>
        <p:spPr>
          <a:xfrm>
            <a:off x="7021285" y="4691348"/>
            <a:ext cx="4522333" cy="1503923"/>
          </a:xfrm>
          <a:prstGeom prst="rect">
            <a:avLst/>
          </a:prstGeom>
        </p:spPr>
      </p:pic>
    </p:spTree>
    <p:extLst>
      <p:ext uri="{BB962C8B-B14F-4D97-AF65-F5344CB8AC3E}">
        <p14:creationId xmlns:p14="http://schemas.microsoft.com/office/powerpoint/2010/main" val="3258795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751622"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中文文字頻率圖</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4070345" cy="369332"/>
          </a:xfrm>
          <a:prstGeom prst="rect">
            <a:avLst/>
          </a:prstGeom>
        </p:spPr>
        <p:txBody>
          <a:bodyPr wrap="none">
            <a:spAutoFit/>
          </a:bodyPr>
          <a:lstStyle/>
          <a:p>
            <a:pPr indent="304800">
              <a:spcAft>
                <a:spcPts val="0"/>
              </a:spcAft>
            </a:pP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圖一</a:t>
            </a: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：最常見的前</a:t>
            </a:r>
            <a:r>
              <a:rPr lang="en-US" dirty="0">
                <a:latin typeface="標楷體" panose="03000509000000000000" pitchFamily="65" charset="-120"/>
                <a:ea typeface="新細明體" panose="02020500000000000000" pitchFamily="18" charset="-120"/>
                <a:cs typeface="新細明體" panose="02020500000000000000" pitchFamily="18" charset="-120"/>
              </a:rPr>
              <a:t>20</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名</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詞彙 中文</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108543"/>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endParaRPr lang="en-US" b="1" dirty="0" smtClean="0"/>
          </a:p>
          <a:p>
            <a:r>
              <a:rPr lang="en-US" dirty="0"/>
              <a:t>import </a:t>
            </a:r>
            <a:r>
              <a:rPr lang="en-US" dirty="0" err="1"/>
              <a:t>matplotlib</a:t>
            </a:r>
            <a:endParaRPr lang="en-US" dirty="0"/>
          </a:p>
          <a:p>
            <a:r>
              <a:rPr lang="en-US" dirty="0"/>
              <a:t>import </a:t>
            </a:r>
            <a:r>
              <a:rPr lang="en-US" dirty="0" err="1"/>
              <a:t>matplotlib.pyplot</a:t>
            </a:r>
            <a:r>
              <a:rPr lang="en-US" dirty="0"/>
              <a:t> as </a:t>
            </a:r>
            <a:r>
              <a:rPr lang="en-US" dirty="0" err="1"/>
              <a:t>plt</a:t>
            </a:r>
            <a:endParaRPr lang="en-US" dirty="0"/>
          </a:p>
          <a:p>
            <a:r>
              <a:rPr lang="en-US" dirty="0" err="1"/>
              <a:t>plt.barh</a:t>
            </a:r>
            <a:r>
              <a:rPr lang="en-US" dirty="0"/>
              <a:t>(</a:t>
            </a:r>
            <a:r>
              <a:rPr lang="en-US" dirty="0" err="1"/>
              <a:t>new_df_ch</a:t>
            </a:r>
            <a:r>
              <a:rPr lang="en-US" dirty="0"/>
              <a:t>['</a:t>
            </a:r>
            <a:r>
              <a:rPr lang="zh-TW" altLang="en-US" dirty="0"/>
              <a:t>字詞</a:t>
            </a:r>
            <a:r>
              <a:rPr lang="en-US" altLang="zh-TW" dirty="0"/>
              <a:t>'], </a:t>
            </a:r>
            <a:r>
              <a:rPr lang="en-US" dirty="0" err="1"/>
              <a:t>new_df_ch</a:t>
            </a:r>
            <a:r>
              <a:rPr lang="en-US" dirty="0"/>
              <a:t>['</a:t>
            </a:r>
            <a:r>
              <a:rPr lang="zh-TW" altLang="en-US" dirty="0"/>
              <a:t>頻率</a:t>
            </a:r>
            <a:r>
              <a:rPr lang="en-US" altLang="zh-TW" dirty="0"/>
              <a:t>'], </a:t>
            </a:r>
            <a:r>
              <a:rPr lang="en-US" dirty="0" err="1"/>
              <a:t>tick_label</a:t>
            </a:r>
            <a:r>
              <a:rPr lang="en-US" dirty="0"/>
              <a:t>=</a:t>
            </a:r>
            <a:r>
              <a:rPr lang="en-US" dirty="0" err="1"/>
              <a:t>new_df_ch</a:t>
            </a:r>
            <a:r>
              <a:rPr lang="en-US" dirty="0"/>
              <a:t>['</a:t>
            </a:r>
            <a:r>
              <a:rPr lang="zh-TW" altLang="en-US" dirty="0"/>
              <a:t>字詞</a:t>
            </a:r>
            <a:r>
              <a:rPr lang="en-US" altLang="zh-TW" dirty="0"/>
              <a:t>'])</a:t>
            </a:r>
          </a:p>
          <a:p>
            <a:r>
              <a:rPr lang="en-US" dirty="0" err="1"/>
              <a:t>plt.savefig</a:t>
            </a:r>
            <a:r>
              <a:rPr lang="en-US" dirty="0"/>
              <a:t>('</a:t>
            </a:r>
            <a:r>
              <a:rPr lang="zh-TW" altLang="en-US" dirty="0"/>
              <a:t>中文詞頻</a:t>
            </a:r>
            <a:r>
              <a:rPr lang="en-US" altLang="zh-TW" dirty="0"/>
              <a:t>.</a:t>
            </a:r>
            <a:r>
              <a:rPr lang="en-US" dirty="0" err="1"/>
              <a:t>png</a:t>
            </a:r>
            <a:r>
              <a:rPr lang="en-US" dirty="0"/>
              <a:t>')</a:t>
            </a:r>
          </a:p>
          <a:p>
            <a:r>
              <a:rPr lang="en-US" dirty="0" err="1"/>
              <a:t>plt.show</a:t>
            </a:r>
            <a:r>
              <a:rPr lang="en-US" dirty="0"/>
              <a:t>()</a:t>
            </a:r>
          </a:p>
          <a:p>
            <a:endParaRPr lang="en-US" sz="1600"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44" y="1404983"/>
            <a:ext cx="6696285" cy="4464190"/>
          </a:xfrm>
          <a:prstGeom prst="rect">
            <a:avLst/>
          </a:prstGeom>
        </p:spPr>
      </p:pic>
    </p:spTree>
    <p:extLst>
      <p:ext uri="{BB962C8B-B14F-4D97-AF65-F5344CB8AC3E}">
        <p14:creationId xmlns:p14="http://schemas.microsoft.com/office/powerpoint/2010/main" val="3465872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751622" cy="954107"/>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r>
              <a:rPr lang="en-US" altLang="zh-TW" sz="2800" spc="300" dirty="0">
                <a:solidFill>
                  <a:srgbClr val="019DD5"/>
                </a:solidFill>
                <a:latin typeface="微軟正黑體" panose="020B0604030504040204" pitchFamily="34" charset="-120"/>
                <a:ea typeface="微軟正黑體" panose="020B0604030504040204" pitchFamily="34" charset="-120"/>
                <a:cs typeface="+mn-ea"/>
                <a:sym typeface="+mn-lt"/>
              </a:rPr>
              <a:t>-</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中文文字頻率圖</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a:p>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4070345" cy="369332"/>
          </a:xfrm>
          <a:prstGeom prst="rect">
            <a:avLst/>
          </a:prstGeom>
        </p:spPr>
        <p:txBody>
          <a:bodyPr wrap="none">
            <a:spAutoFit/>
          </a:bodyPr>
          <a:lstStyle/>
          <a:p>
            <a:pPr indent="304800">
              <a:spcAft>
                <a:spcPts val="0"/>
              </a:spcAft>
            </a:pP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圖一</a:t>
            </a: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：最常見的前</a:t>
            </a:r>
            <a:r>
              <a:rPr lang="en-US" dirty="0">
                <a:latin typeface="標楷體" panose="03000509000000000000" pitchFamily="65" charset="-120"/>
                <a:ea typeface="新細明體" panose="02020500000000000000" pitchFamily="18" charset="-120"/>
                <a:cs typeface="新細明體" panose="02020500000000000000" pitchFamily="18" charset="-120"/>
              </a:rPr>
              <a:t>20</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名</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詞彙 中文</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308872"/>
          </a:xfrm>
          <a:prstGeom prst="rect">
            <a:avLst/>
          </a:prstGeom>
        </p:spPr>
        <p:txBody>
          <a:bodyPr wrap="square">
            <a:spAutoFit/>
          </a:bodyPr>
          <a:lstStyle/>
          <a:p>
            <a:r>
              <a:rPr lang="en-US" altLang="zh-TW" sz="1600" b="1" dirty="0"/>
              <a:t>&lt;</a:t>
            </a:r>
            <a:r>
              <a:rPr lang="zh-TW" altLang="en-US" sz="1600" b="1" dirty="0"/>
              <a:t>程式碼說明</a:t>
            </a:r>
            <a:r>
              <a:rPr lang="en-US" altLang="zh-TW" sz="1600" b="1" dirty="0" smtClean="0"/>
              <a:t>&gt;</a:t>
            </a:r>
            <a:endParaRPr lang="en-US" altLang="zh-TW" sz="1600" kern="0" dirty="0" smtClean="0">
              <a:latin typeface="微軟正黑體" panose="020B0604030504040204" pitchFamily="34" charset="-120"/>
              <a:ea typeface="微軟正黑體" panose="020B0604030504040204" pitchFamily="34" charset="-120"/>
              <a:cs typeface="新細明體" panose="02020500000000000000" pitchFamily="18" charset="-120"/>
            </a:endParaRPr>
          </a:p>
          <a:p>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由</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資料</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reviews.csv</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中的客戶評論進行文字探勘，利用</a:t>
            </a:r>
            <a:r>
              <a:rPr lang="en-US" sz="1600" kern="0" dirty="0" err="1">
                <a:latin typeface="微軟正黑體" panose="020B0604030504040204" pitchFamily="34" charset="-120"/>
                <a:ea typeface="微軟正黑體" panose="020B0604030504040204" pitchFamily="34" charset="-120"/>
                <a:cs typeface="新細明體" panose="02020500000000000000" pitchFamily="18" charset="-120"/>
              </a:rPr>
              <a:t>jieba</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套件進行斷詞，因其方便使用且可簡單透過自定義字典來新增原本無法被精確斷開的字詞。因為怕斷詞不夠精確，故後來增加了</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70</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個自定義詞彙，因資料中包含各國語言，故除了客戶自稱、常見的連接詞之外，韓文及日文單音節也被加入自定義字典後，自定義字典完成後，再進行斷詞的步驟。斷詞後進行計算詞彙頻率，並對其進行排序，接著</a:t>
            </a:r>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利用</a:t>
            </a:r>
            <a:r>
              <a:rPr lang="en-US" dirty="0" err="1" smtClean="0">
                <a:latin typeface="微軟正黑體" panose="020B0604030504040204" pitchFamily="34" charset="-120"/>
                <a:ea typeface="微軟正黑體" panose="020B0604030504040204" pitchFamily="34" charset="-120"/>
              </a:rPr>
              <a:t>matplotlib</a:t>
            </a:r>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套件</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繪製出最常見的前</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20</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名詞彙。</a:t>
            </a:r>
            <a:endParaRPr lang="en-US" sz="1600" dirty="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44" y="1404983"/>
            <a:ext cx="6696285" cy="4464190"/>
          </a:xfrm>
          <a:prstGeom prst="rect">
            <a:avLst/>
          </a:prstGeom>
        </p:spPr>
      </p:pic>
    </p:spTree>
    <p:extLst>
      <p:ext uri="{BB962C8B-B14F-4D97-AF65-F5344CB8AC3E}">
        <p14:creationId xmlns:p14="http://schemas.microsoft.com/office/powerpoint/2010/main" val="1261615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5" name="矩形 4"/>
          <p:cNvSpPr/>
          <p:nvPr/>
        </p:nvSpPr>
        <p:spPr>
          <a:xfrm>
            <a:off x="925285" y="1584136"/>
            <a:ext cx="6096000" cy="4524315"/>
          </a:xfrm>
          <a:prstGeom prst="rect">
            <a:avLst/>
          </a:prstGeom>
        </p:spPr>
        <p:txBody>
          <a:bodyPr>
            <a:spAutoFit/>
          </a:bodyPr>
          <a:lstStyle/>
          <a:p>
            <a:r>
              <a:rPr lang="en-US" altLang="zh-TW" b="1" dirty="0" smtClean="0">
                <a:solidFill>
                  <a:srgbClr val="008000"/>
                </a:solidFill>
                <a:latin typeface="Courier New" panose="02070309020205020404" pitchFamily="49" charset="0"/>
              </a:rPr>
              <a:t>Step1.#</a:t>
            </a:r>
            <a:r>
              <a:rPr lang="zh-TW" altLang="en-US" dirty="0"/>
              <a:t>英文資料</a:t>
            </a:r>
            <a:r>
              <a:rPr lang="zh-TW" altLang="en-US" dirty="0" smtClean="0"/>
              <a:t>清洗</a:t>
            </a:r>
            <a:endParaRPr lang="en-US" altLang="zh-TW" dirty="0" smtClean="0"/>
          </a:p>
          <a:p>
            <a:r>
              <a:rPr lang="en-US" dirty="0" err="1"/>
              <a:t>clear_en</a:t>
            </a:r>
            <a:r>
              <a:rPr lang="en-US" dirty="0"/>
              <a:t>=[]</a:t>
            </a:r>
          </a:p>
          <a:p>
            <a:r>
              <a:rPr lang="en-US" dirty="0"/>
              <a:t>for </a:t>
            </a:r>
            <a:r>
              <a:rPr lang="en-US" dirty="0" err="1"/>
              <a:t>i</a:t>
            </a:r>
            <a:r>
              <a:rPr lang="en-US" dirty="0"/>
              <a:t> in </a:t>
            </a:r>
            <a:r>
              <a:rPr lang="en-US" dirty="0" err="1"/>
              <a:t>newlist</a:t>
            </a:r>
            <a:r>
              <a:rPr lang="en-US" dirty="0"/>
              <a:t>:</a:t>
            </a:r>
          </a:p>
          <a:p>
            <a:r>
              <a:rPr lang="en-US" dirty="0"/>
              <a:t>  pattern = </a:t>
            </a:r>
            <a:r>
              <a:rPr lang="en-US" dirty="0" err="1"/>
              <a:t>re.sub</a:t>
            </a:r>
            <a:r>
              <a:rPr lang="en-US" dirty="0"/>
              <a:t>('[^</a:t>
            </a:r>
            <a:r>
              <a:rPr lang="en-US" dirty="0" err="1"/>
              <a:t>a-z^A-Z</a:t>
            </a:r>
            <a:r>
              <a:rPr lang="en-US" dirty="0"/>
              <a:t>]', ' ', </a:t>
            </a:r>
            <a:r>
              <a:rPr lang="en-US" dirty="0" err="1"/>
              <a:t>i</a:t>
            </a:r>
            <a:r>
              <a:rPr lang="en-US" dirty="0"/>
              <a:t>)</a:t>
            </a:r>
          </a:p>
          <a:p>
            <a:r>
              <a:rPr lang="en-US" dirty="0"/>
              <a:t>  </a:t>
            </a:r>
            <a:r>
              <a:rPr lang="en-US" dirty="0" err="1"/>
              <a:t>clear_en.append</a:t>
            </a:r>
            <a:r>
              <a:rPr lang="en-US" dirty="0"/>
              <a:t>(pattern)</a:t>
            </a:r>
          </a:p>
          <a:p>
            <a:r>
              <a:rPr lang="en-US" dirty="0"/>
              <a:t>print(</a:t>
            </a:r>
            <a:r>
              <a:rPr lang="en-US" dirty="0" err="1"/>
              <a:t>clear_en</a:t>
            </a:r>
            <a:r>
              <a:rPr lang="en-US" dirty="0"/>
              <a:t>)</a:t>
            </a:r>
          </a:p>
          <a:p>
            <a:r>
              <a:rPr lang="en-US" altLang="zh-TW" b="1" dirty="0" smtClean="0"/>
              <a:t>Step2.#</a:t>
            </a:r>
            <a:r>
              <a:rPr lang="en-US" dirty="0"/>
              <a:t>Jieba</a:t>
            </a:r>
            <a:r>
              <a:rPr lang="zh-TW" altLang="en-US" dirty="0" smtClean="0"/>
              <a:t>分詞</a:t>
            </a:r>
            <a:endParaRPr lang="en-US" altLang="zh-TW" dirty="0" smtClean="0"/>
          </a:p>
          <a:p>
            <a:r>
              <a:rPr lang="en-US" dirty="0" err="1"/>
              <a:t>new_list_en</a:t>
            </a:r>
            <a:r>
              <a:rPr lang="en-US" dirty="0"/>
              <a:t>=[]</a:t>
            </a:r>
          </a:p>
          <a:p>
            <a:r>
              <a:rPr lang="en-US" dirty="0"/>
              <a:t>for </a:t>
            </a:r>
            <a:r>
              <a:rPr lang="en-US" dirty="0" err="1"/>
              <a:t>str</a:t>
            </a:r>
            <a:r>
              <a:rPr lang="en-US" dirty="0"/>
              <a:t> in </a:t>
            </a:r>
            <a:r>
              <a:rPr lang="en-US" dirty="0" err="1"/>
              <a:t>clear_en</a:t>
            </a:r>
            <a:r>
              <a:rPr lang="en-US" dirty="0"/>
              <a:t>:</a:t>
            </a:r>
          </a:p>
          <a:p>
            <a:r>
              <a:rPr lang="en-US" dirty="0"/>
              <a:t>  </a:t>
            </a:r>
            <a:r>
              <a:rPr lang="en-US" dirty="0" err="1"/>
              <a:t>seg_list</a:t>
            </a:r>
            <a:r>
              <a:rPr lang="en-US" dirty="0"/>
              <a:t> = </a:t>
            </a:r>
            <a:r>
              <a:rPr lang="en-US" dirty="0" err="1"/>
              <a:t>jieba.cut</a:t>
            </a:r>
            <a:r>
              <a:rPr lang="en-US" dirty="0"/>
              <a:t>(</a:t>
            </a:r>
            <a:r>
              <a:rPr lang="en-US" dirty="0" err="1"/>
              <a:t>str,use_paddle</a:t>
            </a:r>
            <a:r>
              <a:rPr lang="en-US" dirty="0"/>
              <a:t>=True)</a:t>
            </a:r>
          </a:p>
          <a:p>
            <a:r>
              <a:rPr lang="en-US" dirty="0"/>
              <a:t>  # if list(</a:t>
            </a:r>
            <a:r>
              <a:rPr lang="en-US" dirty="0" err="1"/>
              <a:t>seg_list</a:t>
            </a:r>
            <a:r>
              <a:rPr lang="en-US" dirty="0"/>
              <a:t>)!=[]:</a:t>
            </a:r>
          </a:p>
          <a:p>
            <a:r>
              <a:rPr lang="en-US" dirty="0"/>
              <a:t>  temp = list(</a:t>
            </a:r>
            <a:r>
              <a:rPr lang="en-US" dirty="0" err="1"/>
              <a:t>seg_list</a:t>
            </a:r>
            <a:r>
              <a:rPr lang="en-US" dirty="0"/>
              <a:t>)</a:t>
            </a:r>
          </a:p>
          <a:p>
            <a:r>
              <a:rPr lang="en-US" dirty="0"/>
              <a:t>  if temp!=[]:</a:t>
            </a:r>
          </a:p>
          <a:p>
            <a:r>
              <a:rPr lang="en-US" dirty="0"/>
              <a:t>    </a:t>
            </a:r>
            <a:r>
              <a:rPr lang="en-US" dirty="0" err="1"/>
              <a:t>new_list_en.append</a:t>
            </a:r>
            <a:r>
              <a:rPr lang="en-US" dirty="0"/>
              <a:t>(temp)</a:t>
            </a:r>
          </a:p>
          <a:p>
            <a:r>
              <a:rPr lang="en-US" dirty="0"/>
              <a:t>    print(temp)</a:t>
            </a:r>
          </a:p>
          <a:p>
            <a:endParaRPr lang="en-US" b="0" dirty="0">
              <a:solidFill>
                <a:srgbClr val="000000"/>
              </a:solidFill>
              <a:effectLst/>
              <a:latin typeface="Courier New" panose="02070309020205020404" pitchFamily="49" charset="0"/>
            </a:endParaRPr>
          </a:p>
        </p:txBody>
      </p:sp>
      <p:sp>
        <p:nvSpPr>
          <p:cNvPr id="6" name="矩形 5"/>
          <p:cNvSpPr/>
          <p:nvPr/>
        </p:nvSpPr>
        <p:spPr>
          <a:xfrm>
            <a:off x="5447618" y="1497316"/>
            <a:ext cx="6096000" cy="3693319"/>
          </a:xfrm>
          <a:prstGeom prst="rect">
            <a:avLst/>
          </a:prstGeom>
        </p:spPr>
        <p:txBody>
          <a:bodyPr>
            <a:spAutoFit/>
          </a:bodyPr>
          <a:lstStyle/>
          <a:p>
            <a:r>
              <a:rPr lang="en-US" b="1" dirty="0" smtClean="0">
                <a:solidFill>
                  <a:srgbClr val="008000"/>
                </a:solidFill>
                <a:latin typeface="Courier New" panose="02070309020205020404" pitchFamily="49" charset="0"/>
              </a:rPr>
              <a:t>Step.3#</a:t>
            </a:r>
            <a:r>
              <a:rPr lang="zh-TW" altLang="en-US" dirty="0"/>
              <a:t>設英文停用詞</a:t>
            </a:r>
            <a:br>
              <a:rPr lang="zh-TW" altLang="en-US" dirty="0"/>
            </a:br>
            <a:r>
              <a:rPr lang="en-US" altLang="zh-TW" dirty="0"/>
              <a:t>NLTK</a:t>
            </a:r>
            <a:r>
              <a:rPr lang="zh-TW" altLang="en-US" dirty="0"/>
              <a:t>計算詞頻</a:t>
            </a:r>
            <a:endParaRPr lang="zh-TW" altLang="en-US" b="1" dirty="0">
              <a:solidFill>
                <a:srgbClr val="000000"/>
              </a:solidFill>
              <a:latin typeface="Courier New" panose="02070309020205020404" pitchFamily="49" charset="0"/>
            </a:endParaRPr>
          </a:p>
          <a:p>
            <a:r>
              <a:rPr lang="en-US" sz="1200" dirty="0"/>
              <a:t>import </a:t>
            </a:r>
            <a:r>
              <a:rPr lang="en-US" sz="1200" dirty="0" err="1"/>
              <a:t>nltk</a:t>
            </a:r>
            <a:endParaRPr lang="en-US" sz="1200" dirty="0"/>
          </a:p>
          <a:p>
            <a:r>
              <a:rPr lang="en-US" sz="1200" dirty="0" err="1"/>
              <a:t>word_list_en</a:t>
            </a:r>
            <a:r>
              <a:rPr lang="en-US" sz="1200" dirty="0"/>
              <a:t> = []</a:t>
            </a:r>
          </a:p>
          <a:p>
            <a:r>
              <a:rPr lang="en-US" sz="1200" dirty="0" err="1"/>
              <a:t>file_name</a:t>
            </a:r>
            <a:r>
              <a:rPr lang="en-US" sz="1200" dirty="0"/>
              <a:t> = 'stop.txt'</a:t>
            </a:r>
          </a:p>
          <a:p>
            <a:r>
              <a:rPr lang="en-US" sz="1200" dirty="0"/>
              <a:t>with open(</a:t>
            </a:r>
            <a:r>
              <a:rPr lang="en-US" sz="1200" dirty="0" err="1"/>
              <a:t>file_name,'r</a:t>
            </a:r>
            <a:r>
              <a:rPr lang="en-US" sz="1200" dirty="0"/>
              <a:t>', encoding = 'utf-8') as f:</a:t>
            </a:r>
          </a:p>
          <a:p>
            <a:r>
              <a:rPr lang="en-US" sz="1200" dirty="0"/>
              <a:t>    </a:t>
            </a:r>
            <a:r>
              <a:rPr lang="en-US" sz="1200" dirty="0" err="1"/>
              <a:t>stop_words</a:t>
            </a:r>
            <a:r>
              <a:rPr lang="en-US" sz="1200" dirty="0"/>
              <a:t> = </a:t>
            </a:r>
            <a:r>
              <a:rPr lang="en-US" sz="1200" dirty="0" err="1"/>
              <a:t>f.readlines</a:t>
            </a:r>
            <a:r>
              <a:rPr lang="en-US" sz="1200" dirty="0"/>
              <a:t>()</a:t>
            </a:r>
          </a:p>
          <a:p>
            <a:r>
              <a:rPr lang="en-US" sz="1200" dirty="0" err="1"/>
              <a:t>stop_words</a:t>
            </a:r>
            <a:r>
              <a:rPr lang="en-US" sz="1200" dirty="0"/>
              <a:t> = [</a:t>
            </a:r>
            <a:r>
              <a:rPr lang="en-US" sz="1200" dirty="0" err="1"/>
              <a:t>stop_word.rstrip</a:t>
            </a:r>
            <a:r>
              <a:rPr lang="en-US" sz="1200" dirty="0"/>
              <a:t>() for </a:t>
            </a:r>
            <a:r>
              <a:rPr lang="en-US" sz="1200" dirty="0" err="1"/>
              <a:t>stop_word</a:t>
            </a:r>
            <a:r>
              <a:rPr lang="en-US" sz="1200" dirty="0"/>
              <a:t> in </a:t>
            </a:r>
            <a:r>
              <a:rPr lang="en-US" sz="1200" dirty="0" err="1"/>
              <a:t>stop_words</a:t>
            </a:r>
            <a:r>
              <a:rPr lang="en-US" sz="1200" dirty="0"/>
              <a:t>]</a:t>
            </a:r>
          </a:p>
          <a:p>
            <a:r>
              <a:rPr lang="en-US" sz="1200" dirty="0"/>
              <a:t>for j in range(</a:t>
            </a:r>
            <a:r>
              <a:rPr lang="en-US" sz="1200" dirty="0" err="1"/>
              <a:t>len</a:t>
            </a:r>
            <a:r>
              <a:rPr lang="en-US" sz="1200" dirty="0"/>
              <a:t>(</a:t>
            </a:r>
            <a:r>
              <a:rPr lang="en-US" sz="1200" dirty="0" err="1"/>
              <a:t>new_list_en</a:t>
            </a:r>
            <a:r>
              <a:rPr lang="en-US" sz="1200" dirty="0"/>
              <a:t>)):</a:t>
            </a:r>
          </a:p>
          <a:p>
            <a:r>
              <a:rPr lang="en-US" sz="1200" dirty="0"/>
              <a:t>  for </a:t>
            </a:r>
            <a:r>
              <a:rPr lang="en-US" sz="1200" dirty="0" err="1"/>
              <a:t>i</a:t>
            </a:r>
            <a:r>
              <a:rPr lang="en-US" sz="1200" dirty="0"/>
              <a:t> in </a:t>
            </a:r>
            <a:r>
              <a:rPr lang="en-US" sz="1200" dirty="0" err="1"/>
              <a:t>new_list_en</a:t>
            </a:r>
            <a:r>
              <a:rPr lang="en-US" sz="1200" dirty="0"/>
              <a:t>[j]:</a:t>
            </a:r>
          </a:p>
          <a:p>
            <a:r>
              <a:rPr lang="en-US" sz="1200" dirty="0"/>
              <a:t>    if </a:t>
            </a:r>
            <a:r>
              <a:rPr lang="en-US" sz="1200" dirty="0" err="1"/>
              <a:t>i</a:t>
            </a:r>
            <a:r>
              <a:rPr lang="en-US" sz="1200" dirty="0"/>
              <a:t> not in </a:t>
            </a:r>
            <a:r>
              <a:rPr lang="en-US" sz="1200" dirty="0" err="1"/>
              <a:t>stop_words</a:t>
            </a:r>
            <a:r>
              <a:rPr lang="en-US" sz="1200" dirty="0"/>
              <a:t>:</a:t>
            </a:r>
          </a:p>
          <a:p>
            <a:r>
              <a:rPr lang="en-US" sz="1200" dirty="0"/>
              <a:t>      </a:t>
            </a:r>
            <a:r>
              <a:rPr lang="en-US" sz="1200" dirty="0" err="1"/>
              <a:t>word_list_en.append</a:t>
            </a:r>
            <a:r>
              <a:rPr lang="en-US" sz="1200" dirty="0"/>
              <a:t>(</a:t>
            </a:r>
            <a:r>
              <a:rPr lang="en-US" sz="1200" dirty="0" err="1"/>
              <a:t>i</a:t>
            </a:r>
            <a:r>
              <a:rPr lang="en-US" sz="1200" dirty="0"/>
              <a:t>)</a:t>
            </a:r>
          </a:p>
          <a:p>
            <a:r>
              <a:rPr lang="en-US" sz="1200" dirty="0" err="1"/>
              <a:t>wordfrequency_en</a:t>
            </a:r>
            <a:r>
              <a:rPr lang="en-US" sz="1200" dirty="0"/>
              <a:t> = </a:t>
            </a:r>
            <a:r>
              <a:rPr lang="en-US" sz="1200" dirty="0" err="1"/>
              <a:t>nltk.FreqDist</a:t>
            </a:r>
            <a:r>
              <a:rPr lang="en-US" sz="1200" dirty="0"/>
              <a:t>(</a:t>
            </a:r>
            <a:r>
              <a:rPr lang="en-US" sz="1200" dirty="0" err="1"/>
              <a:t>word_list_en</a:t>
            </a:r>
            <a:r>
              <a:rPr lang="en-US" sz="1200" dirty="0"/>
              <a:t>)</a:t>
            </a:r>
          </a:p>
          <a:p>
            <a:r>
              <a:rPr lang="en-US" sz="1200" dirty="0" err="1"/>
              <a:t>df</a:t>
            </a:r>
            <a:r>
              <a:rPr lang="en-US" sz="1200" dirty="0"/>
              <a:t> = </a:t>
            </a:r>
            <a:r>
              <a:rPr lang="en-US" sz="1200" dirty="0" err="1"/>
              <a:t>pd.DataFrame</a:t>
            </a:r>
            <a:r>
              <a:rPr lang="en-US" sz="1200" dirty="0"/>
              <a:t>(list(</a:t>
            </a:r>
            <a:r>
              <a:rPr lang="en-US" sz="1200" dirty="0" err="1"/>
              <a:t>wordfrequency_en.items</a:t>
            </a:r>
            <a:r>
              <a:rPr lang="en-US" sz="1200" dirty="0"/>
              <a:t>()),columns=['</a:t>
            </a:r>
            <a:r>
              <a:rPr lang="en-US" sz="1200" dirty="0" err="1"/>
              <a:t>word','frequency</a:t>
            </a:r>
            <a:r>
              <a:rPr lang="en-US" sz="1200" dirty="0"/>
              <a:t>'])</a:t>
            </a:r>
          </a:p>
          <a:p>
            <a:r>
              <a:rPr lang="en-US" sz="1200" dirty="0" err="1"/>
              <a:t>df_sort</a:t>
            </a:r>
            <a:r>
              <a:rPr lang="en-US" sz="1200" dirty="0"/>
              <a:t> = </a:t>
            </a:r>
            <a:r>
              <a:rPr lang="en-US" sz="1200" dirty="0" err="1"/>
              <a:t>df.sort_values</a:t>
            </a:r>
            <a:r>
              <a:rPr lang="en-US" sz="1200" dirty="0"/>
              <a:t>(['frequency'],ascending=False)</a:t>
            </a:r>
          </a:p>
          <a:p>
            <a:r>
              <a:rPr lang="en-US" sz="1200" dirty="0" err="1"/>
              <a:t>new_df</a:t>
            </a:r>
            <a:r>
              <a:rPr lang="en-US" sz="1200" dirty="0"/>
              <a:t> = </a:t>
            </a:r>
            <a:r>
              <a:rPr lang="en-US" sz="1200" dirty="0" err="1"/>
              <a:t>df_sort</a:t>
            </a:r>
            <a:r>
              <a:rPr lang="en-US" sz="1200" dirty="0"/>
              <a:t>[1:20]</a:t>
            </a:r>
          </a:p>
          <a:p>
            <a:r>
              <a:rPr lang="en-US" sz="1200" dirty="0"/>
              <a:t>    print(temp)</a:t>
            </a:r>
          </a:p>
          <a:p>
            <a:endParaRPr lang="en-US" b="0" dirty="0">
              <a:solidFill>
                <a:srgbClr val="000000"/>
              </a:solidFill>
              <a:effectLst/>
              <a:latin typeface="Courier New" panose="02070309020205020404" pitchFamily="49" charset="0"/>
            </a:endParaRPr>
          </a:p>
        </p:txBody>
      </p:sp>
      <p:pic>
        <p:nvPicPr>
          <p:cNvPr id="2" name="圖片 1"/>
          <p:cNvPicPr>
            <a:picLocks noChangeAspect="1"/>
          </p:cNvPicPr>
          <p:nvPr/>
        </p:nvPicPr>
        <p:blipFill>
          <a:blip r:embed="rId3"/>
          <a:stretch>
            <a:fillRect/>
          </a:stretch>
        </p:blipFill>
        <p:spPr>
          <a:xfrm>
            <a:off x="4793121" y="4951475"/>
            <a:ext cx="6750497" cy="1243796"/>
          </a:xfrm>
          <a:prstGeom prst="rect">
            <a:avLst/>
          </a:prstGeom>
        </p:spPr>
      </p:pic>
    </p:spTree>
    <p:extLst>
      <p:ext uri="{BB962C8B-B14F-4D97-AF65-F5344CB8AC3E}">
        <p14:creationId xmlns:p14="http://schemas.microsoft.com/office/powerpoint/2010/main" val="2920080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751622" cy="954107"/>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英文文字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頻率圖</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a:p>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4070345" cy="369332"/>
          </a:xfrm>
          <a:prstGeom prst="rect">
            <a:avLst/>
          </a:prstGeom>
        </p:spPr>
        <p:txBody>
          <a:bodyPr wrap="none">
            <a:spAutoFit/>
          </a:bodyPr>
          <a:lstStyle/>
          <a:p>
            <a:pPr indent="304800">
              <a:spcAft>
                <a:spcPts val="0"/>
              </a:spcAft>
            </a:pP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圖二</a:t>
            </a:r>
            <a:r>
              <a:rPr lang="en-US" dirty="0" smtClean="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：最常見的前</a:t>
            </a:r>
            <a:r>
              <a:rPr lang="en-US" dirty="0">
                <a:latin typeface="標楷體" panose="03000509000000000000" pitchFamily="65" charset="-120"/>
                <a:ea typeface="新細明體" panose="02020500000000000000" pitchFamily="18" charset="-120"/>
                <a:cs typeface="新細明體" panose="02020500000000000000" pitchFamily="18" charset="-120"/>
              </a:rPr>
              <a:t>20</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名</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詞彙 英文</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000548"/>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endParaRPr lang="en-US" b="1" dirty="0" smtClean="0"/>
          </a:p>
          <a:p>
            <a:r>
              <a:rPr lang="en-US" dirty="0" err="1" smtClean="0"/>
              <a:t>plt.barh</a:t>
            </a:r>
            <a:r>
              <a:rPr lang="en-US" dirty="0" smtClean="0"/>
              <a:t>(</a:t>
            </a:r>
            <a:r>
              <a:rPr lang="en-US" dirty="0" err="1" smtClean="0"/>
              <a:t>new_df</a:t>
            </a:r>
            <a:r>
              <a:rPr lang="en-US" dirty="0"/>
              <a:t>['word'], </a:t>
            </a:r>
            <a:r>
              <a:rPr lang="en-US" dirty="0" err="1"/>
              <a:t>new_df</a:t>
            </a:r>
            <a:r>
              <a:rPr lang="en-US" dirty="0"/>
              <a:t>['frequency'], </a:t>
            </a:r>
            <a:r>
              <a:rPr lang="en-US" dirty="0" err="1"/>
              <a:t>tick_label</a:t>
            </a:r>
            <a:r>
              <a:rPr lang="en-US" dirty="0"/>
              <a:t>=</a:t>
            </a:r>
            <a:r>
              <a:rPr lang="en-US" dirty="0" err="1"/>
              <a:t>new_df</a:t>
            </a:r>
            <a:r>
              <a:rPr lang="en-US" dirty="0"/>
              <a:t>['word'])</a:t>
            </a:r>
          </a:p>
          <a:p>
            <a:r>
              <a:rPr lang="en-US" dirty="0" err="1"/>
              <a:t>plt.savefig</a:t>
            </a:r>
            <a:r>
              <a:rPr lang="en-US" dirty="0"/>
              <a:t>('chart.png')</a:t>
            </a:r>
          </a:p>
          <a:p>
            <a:r>
              <a:rPr lang="en-US" dirty="0" err="1"/>
              <a:t>plt.show</a:t>
            </a:r>
            <a:r>
              <a:rPr lang="en-US" dirty="0"/>
              <a:t>()</a:t>
            </a:r>
          </a:p>
          <a:p>
            <a:endParaRPr lang="en-US" sz="1600"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7" y="1696618"/>
            <a:ext cx="7194876" cy="4230695"/>
          </a:xfrm>
          <a:prstGeom prst="rect">
            <a:avLst/>
          </a:prstGeom>
        </p:spPr>
      </p:pic>
    </p:spTree>
    <p:extLst>
      <p:ext uri="{BB962C8B-B14F-4D97-AF65-F5344CB8AC3E}">
        <p14:creationId xmlns:p14="http://schemas.microsoft.com/office/powerpoint/2010/main" val="1290180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751622" cy="954107"/>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探</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勘</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英文文字</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頻率圖</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a:p>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4070345" cy="369332"/>
          </a:xfrm>
          <a:prstGeom prst="rect">
            <a:avLst/>
          </a:prstGeom>
        </p:spPr>
        <p:txBody>
          <a:bodyPr wrap="none">
            <a:spAutoFit/>
          </a:bodyPr>
          <a:lstStyle/>
          <a:p>
            <a:pPr indent="304800">
              <a:spcAft>
                <a:spcPts val="0"/>
              </a:spcAft>
            </a:pPr>
            <a:r>
              <a:rPr lang="en-US" dirty="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圖二</a:t>
            </a:r>
            <a:r>
              <a:rPr lang="en-US" dirty="0" smtClean="0">
                <a:latin typeface="標楷體" panose="03000509000000000000" pitchFamily="65" charset="-120"/>
                <a:ea typeface="新細明體" panose="02020500000000000000" pitchFamily="18" charset="-120"/>
                <a:cs typeface="新細明體" panose="02020500000000000000" pitchFamily="18" charset="-120"/>
              </a:rPr>
              <a:t>)</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：最常見的前</a:t>
            </a:r>
            <a:r>
              <a:rPr lang="en-US" dirty="0">
                <a:latin typeface="標楷體" panose="03000509000000000000" pitchFamily="65" charset="-120"/>
                <a:ea typeface="新細明體" panose="02020500000000000000" pitchFamily="18" charset="-120"/>
                <a:cs typeface="新細明體" panose="02020500000000000000" pitchFamily="18" charset="-120"/>
              </a:rPr>
              <a:t>20</a:t>
            </a:r>
            <a:r>
              <a:rPr lang="zh-TW" altLang="en-US" dirty="0">
                <a:latin typeface="標楷體" panose="03000509000000000000" pitchFamily="65" charset="-120"/>
                <a:ea typeface="新細明體" panose="02020500000000000000" pitchFamily="18" charset="-120"/>
                <a:cs typeface="新細明體" panose="02020500000000000000" pitchFamily="18" charset="-120"/>
              </a:rPr>
              <a:t>名</a:t>
            </a:r>
            <a:r>
              <a:rPr lang="zh-TW" altLang="en-US" dirty="0" smtClean="0">
                <a:latin typeface="標楷體" panose="03000509000000000000" pitchFamily="65" charset="-120"/>
                <a:ea typeface="新細明體" panose="02020500000000000000" pitchFamily="18" charset="-120"/>
                <a:cs typeface="新細明體" panose="02020500000000000000" pitchFamily="18" charset="-120"/>
              </a:rPr>
              <a:t>詞彙 英文</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308872"/>
          </a:xfrm>
          <a:prstGeom prst="rect">
            <a:avLst/>
          </a:prstGeom>
        </p:spPr>
        <p:txBody>
          <a:bodyPr wrap="square">
            <a:spAutoFit/>
          </a:bodyPr>
          <a:lstStyle/>
          <a:p>
            <a:r>
              <a:rPr lang="en-US" altLang="zh-TW" sz="1600" b="1" dirty="0" smtClean="0"/>
              <a:t>&lt;</a:t>
            </a:r>
            <a:r>
              <a:rPr lang="zh-TW" altLang="en-US" sz="1600" b="1" dirty="0" smtClean="0"/>
              <a:t>程式碼說明</a:t>
            </a:r>
            <a:r>
              <a:rPr lang="en-US" altLang="zh-TW" sz="1600" b="1" dirty="0" smtClean="0"/>
              <a:t>&gt;</a:t>
            </a:r>
            <a:endParaRPr lang="en-US" altLang="zh-TW" sz="1600" kern="0" dirty="0" smtClean="0">
              <a:latin typeface="微軟正黑體" panose="020B0604030504040204" pitchFamily="34" charset="-120"/>
              <a:ea typeface="微軟正黑體" panose="020B0604030504040204" pitchFamily="34" charset="-120"/>
              <a:cs typeface="新細明體" panose="02020500000000000000" pitchFamily="18" charset="-120"/>
            </a:endParaRPr>
          </a:p>
          <a:p>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由</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資料</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reviews.csv</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中的客戶評論進行文字探勘，利用</a:t>
            </a:r>
            <a:r>
              <a:rPr lang="en-US" sz="1600" kern="0" dirty="0" err="1">
                <a:latin typeface="微軟正黑體" panose="020B0604030504040204" pitchFamily="34" charset="-120"/>
                <a:ea typeface="微軟正黑體" panose="020B0604030504040204" pitchFamily="34" charset="-120"/>
                <a:cs typeface="新細明體" panose="02020500000000000000" pitchFamily="18" charset="-120"/>
              </a:rPr>
              <a:t>jieba</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套件進行斷詞，因其方便使用且可簡單透過自定義字典來新增原本無法被精確斷開的字詞。因為怕斷詞不夠精確，故後來增加了</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70</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個自定義詞彙，因資料中包含各國語言，故除了客戶自稱、常見的連接詞之外，韓文及日文單音節也被加入自定義字典後，自定義字典完成後，再進行斷詞的步驟。斷詞後進行計算詞彙頻率，並對其進行排序，接著</a:t>
            </a:r>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利用</a:t>
            </a:r>
            <a:r>
              <a:rPr lang="en-US" dirty="0" err="1" smtClean="0">
                <a:latin typeface="微軟正黑體" panose="020B0604030504040204" pitchFamily="34" charset="-120"/>
                <a:ea typeface="微軟正黑體" panose="020B0604030504040204" pitchFamily="34" charset="-120"/>
              </a:rPr>
              <a:t>matplotlib</a:t>
            </a:r>
            <a:r>
              <a:rPr lang="zh-TW" altLang="en-US" sz="1600" kern="0" dirty="0" smtClean="0">
                <a:latin typeface="微軟正黑體" panose="020B0604030504040204" pitchFamily="34" charset="-120"/>
                <a:ea typeface="微軟正黑體" panose="020B0604030504040204" pitchFamily="34" charset="-120"/>
                <a:cs typeface="新細明體" panose="02020500000000000000" pitchFamily="18" charset="-120"/>
              </a:rPr>
              <a:t>套件</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繪製出最常見的前</a:t>
            </a:r>
            <a:r>
              <a:rPr lang="en-US" sz="1600" kern="0" dirty="0">
                <a:latin typeface="微軟正黑體" panose="020B0604030504040204" pitchFamily="34" charset="-120"/>
                <a:ea typeface="微軟正黑體" panose="020B0604030504040204" pitchFamily="34" charset="-120"/>
                <a:cs typeface="新細明體" panose="02020500000000000000" pitchFamily="18" charset="-120"/>
              </a:rPr>
              <a:t>20</a:t>
            </a:r>
            <a:r>
              <a:rPr lang="zh-TW" altLang="en-US" sz="1600" kern="0" dirty="0">
                <a:latin typeface="微軟正黑體" panose="020B0604030504040204" pitchFamily="34" charset="-120"/>
                <a:ea typeface="微軟正黑體" panose="020B0604030504040204" pitchFamily="34" charset="-120"/>
                <a:cs typeface="新細明體" panose="02020500000000000000" pitchFamily="18" charset="-120"/>
              </a:rPr>
              <a:t>名詞彙。</a:t>
            </a:r>
            <a:endParaRPr lang="en-US" sz="16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7" y="1696618"/>
            <a:ext cx="7194876" cy="4230695"/>
          </a:xfrm>
          <a:prstGeom prst="rect">
            <a:avLst/>
          </a:prstGeom>
        </p:spPr>
      </p:pic>
    </p:spTree>
    <p:extLst>
      <p:ext uri="{BB962C8B-B14F-4D97-AF65-F5344CB8AC3E}">
        <p14:creationId xmlns:p14="http://schemas.microsoft.com/office/powerpoint/2010/main" val="905052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377300"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文字雲</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1415772" cy="646331"/>
          </a:xfrm>
          <a:prstGeom prst="rect">
            <a:avLst/>
          </a:prstGeom>
        </p:spPr>
        <p:txBody>
          <a:bodyPr wrap="none">
            <a:spAutoFit/>
          </a:bodyPr>
          <a:lstStyle/>
          <a:p>
            <a:pPr indent="304800"/>
            <a:r>
              <a:rPr lang="zh-TW" altLang="en-US" dirty="0" smtClean="0"/>
              <a:t>（圖三）</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7436869" y="1696619"/>
            <a:ext cx="4123762" cy="5078313"/>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endParaRPr lang="en-US" b="1" dirty="0" smtClean="0"/>
          </a:p>
          <a:p>
            <a:r>
              <a:rPr lang="en-US" altLang="zh-TW" sz="1400" dirty="0"/>
              <a:t>#</a:t>
            </a:r>
            <a:r>
              <a:rPr lang="zh-TW" altLang="en-US" sz="1400" dirty="0"/>
              <a:t>製作</a:t>
            </a:r>
            <a:r>
              <a:rPr lang="en-US" sz="1400" dirty="0"/>
              <a:t>Word Cloud</a:t>
            </a:r>
            <a:r>
              <a:rPr lang="zh-TW" altLang="en-US" sz="1400" dirty="0"/>
              <a:t>文字雲</a:t>
            </a:r>
          </a:p>
          <a:p>
            <a:r>
              <a:rPr lang="zh-TW" altLang="en-US" sz="1400" dirty="0"/>
              <a:t/>
            </a:r>
            <a:br>
              <a:rPr lang="zh-TW" altLang="en-US" sz="1400" dirty="0"/>
            </a:br>
            <a:r>
              <a:rPr lang="en-US" altLang="zh-TW" sz="1400" dirty="0"/>
              <a:t>#</a:t>
            </a:r>
            <a:r>
              <a:rPr lang="zh-TW" altLang="en-US" sz="1400" dirty="0"/>
              <a:t>從 </a:t>
            </a:r>
            <a:r>
              <a:rPr lang="en-US" sz="1400" dirty="0"/>
              <a:t>Google </a:t>
            </a:r>
            <a:r>
              <a:rPr lang="zh-TW" altLang="en-US" sz="1400" dirty="0"/>
              <a:t>下載的中文字型</a:t>
            </a:r>
          </a:p>
          <a:p>
            <a:r>
              <a:rPr lang="en-US" sz="1400" dirty="0"/>
              <a:t>font = '/Users/</a:t>
            </a:r>
            <a:r>
              <a:rPr lang="en-US" sz="1400" dirty="0" err="1"/>
              <a:t>cyh</a:t>
            </a:r>
            <a:r>
              <a:rPr lang="en-US" sz="1400" dirty="0"/>
              <a:t>/</a:t>
            </a:r>
            <a:r>
              <a:rPr lang="en-US" sz="1400" dirty="0" err="1"/>
              <a:t>airbnb</a:t>
            </a:r>
            <a:r>
              <a:rPr lang="en-US" sz="1400" dirty="0"/>
              <a:t>/SourceHanSansTW-Regular.otf'</a:t>
            </a:r>
          </a:p>
          <a:p>
            <a:r>
              <a:rPr lang="en-US" sz="1400" dirty="0"/>
              <a:t/>
            </a:r>
            <a:br>
              <a:rPr lang="en-US" sz="1400" dirty="0"/>
            </a:br>
            <a:r>
              <a:rPr lang="en-US" sz="1400" dirty="0"/>
              <a:t>#</a:t>
            </a:r>
            <a:r>
              <a:rPr lang="zh-TW" altLang="en-US" sz="1400" dirty="0"/>
              <a:t>背景顏色預設黑色，改為白色、使用指定圖形、使用指定字體</a:t>
            </a:r>
          </a:p>
          <a:p>
            <a:r>
              <a:rPr lang="en-US" sz="1400" dirty="0" err="1"/>
              <a:t>myWordClode</a:t>
            </a:r>
            <a:r>
              <a:rPr lang="en-US" sz="1400" dirty="0"/>
              <a:t> = </a:t>
            </a:r>
            <a:r>
              <a:rPr lang="en-US" sz="1400" dirty="0" err="1"/>
              <a:t>WordCloud</a:t>
            </a:r>
            <a:r>
              <a:rPr lang="en-US" sz="1400" dirty="0"/>
              <a:t>(</a:t>
            </a:r>
            <a:r>
              <a:rPr lang="en-US" sz="1400" dirty="0" err="1"/>
              <a:t>font_path</a:t>
            </a:r>
            <a:r>
              <a:rPr lang="en-US" sz="1400" dirty="0"/>
              <a:t>=font, width = 1200, height = 700, </a:t>
            </a:r>
            <a:r>
              <a:rPr lang="en-US" sz="1400" dirty="0" err="1"/>
              <a:t>background_color</a:t>
            </a:r>
            <a:r>
              <a:rPr lang="en-US" sz="1400" dirty="0"/>
              <a:t>="white").generate(words)</a:t>
            </a:r>
          </a:p>
          <a:p>
            <a:r>
              <a:rPr lang="en-US" sz="1400" dirty="0"/>
              <a:t/>
            </a:r>
            <a:br>
              <a:rPr lang="en-US" sz="1400" dirty="0"/>
            </a:br>
            <a:r>
              <a:rPr lang="en-US" sz="1400" dirty="0" err="1"/>
              <a:t>plt.imshow</a:t>
            </a:r>
            <a:r>
              <a:rPr lang="en-US" sz="1400" dirty="0"/>
              <a:t>(</a:t>
            </a:r>
            <a:r>
              <a:rPr lang="en-US" sz="1400" dirty="0" err="1"/>
              <a:t>myWordClode</a:t>
            </a:r>
            <a:r>
              <a:rPr lang="en-US" sz="1400" dirty="0"/>
              <a:t>)</a:t>
            </a:r>
          </a:p>
          <a:p>
            <a:r>
              <a:rPr lang="en-US" sz="1400" dirty="0" err="1"/>
              <a:t>plt.axis</a:t>
            </a:r>
            <a:r>
              <a:rPr lang="en-US" sz="1400" dirty="0"/>
              <a:t>("off")</a:t>
            </a:r>
          </a:p>
          <a:p>
            <a:r>
              <a:rPr lang="en-US" sz="1400" dirty="0" err="1"/>
              <a:t>plt.show</a:t>
            </a:r>
            <a:r>
              <a:rPr lang="en-US" sz="1400" dirty="0"/>
              <a:t>()</a:t>
            </a:r>
          </a:p>
          <a:p>
            <a:r>
              <a:rPr lang="en-US" sz="1400" dirty="0"/>
              <a:t/>
            </a:r>
            <a:br>
              <a:rPr lang="en-US" sz="1400" dirty="0"/>
            </a:br>
            <a:r>
              <a:rPr lang="en-US" sz="1400" dirty="0"/>
              <a:t>#</a:t>
            </a:r>
            <a:r>
              <a:rPr lang="zh-TW" altLang="en-US" sz="1400" dirty="0"/>
              <a:t>存檔</a:t>
            </a:r>
          </a:p>
          <a:p>
            <a:r>
              <a:rPr lang="en-US" sz="1400" dirty="0" err="1"/>
              <a:t>myWordClode.to_file</a:t>
            </a:r>
            <a:r>
              <a:rPr lang="en-US" sz="1400" dirty="0"/>
              <a:t>('airbnb_comments.png')</a:t>
            </a:r>
          </a:p>
          <a:p>
            <a:r>
              <a:rPr lang="en-US" dirty="0"/>
              <a:t/>
            </a:r>
            <a:br>
              <a:rPr lang="en-US" dirty="0"/>
            </a:br>
            <a:endParaRPr lang="en-US" dirty="0"/>
          </a:p>
          <a:p>
            <a:pPr lvl="0"/>
            <a:endParaRPr 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27" y="1901420"/>
            <a:ext cx="6162869" cy="3595007"/>
          </a:xfrm>
          <a:prstGeom prst="rect">
            <a:avLst/>
          </a:prstGeom>
        </p:spPr>
      </p:pic>
    </p:spTree>
    <p:extLst>
      <p:ext uri="{BB962C8B-B14F-4D97-AF65-F5344CB8AC3E}">
        <p14:creationId xmlns:p14="http://schemas.microsoft.com/office/powerpoint/2010/main" val="1898117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836891" y="1148462"/>
            <a:ext cx="4299838" cy="4299838"/>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928352" y="2755148"/>
            <a:ext cx="2134371" cy="1246304"/>
            <a:chOff x="5037540" y="1821397"/>
            <a:chExt cx="2134371" cy="1246304"/>
          </a:xfrm>
        </p:grpSpPr>
        <p:sp>
          <p:nvSpPr>
            <p:cNvPr id="8" name="TextBox 10"/>
            <p:cNvSpPr txBox="1"/>
            <p:nvPr/>
          </p:nvSpPr>
          <p:spPr>
            <a:xfrm>
              <a:off x="5260899" y="1821397"/>
              <a:ext cx="1670201" cy="988989"/>
            </a:xfrm>
            <a:prstGeom prst="rect">
              <a:avLst/>
            </a:prstGeom>
            <a:noFill/>
          </p:spPr>
          <p:txBody>
            <a:bodyPr wrap="none" lIns="65024" tIns="32512" rIns="65024" bIns="32512">
              <a:spAutoFit/>
            </a:bodyPr>
            <a:lstStyle/>
            <a:p>
              <a:pPr algn="ctr">
                <a:buNone/>
              </a:pPr>
              <a:r>
                <a:rPr lang="zh-TW" altLang="en-US" sz="60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目錄</a:t>
              </a:r>
              <a:endParaRPr lang="zh-CN" altLang="en-US" sz="60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sp>
          <p:nvSpPr>
            <p:cNvPr id="15" name="矩形 14"/>
            <p:cNvSpPr/>
            <p:nvPr/>
          </p:nvSpPr>
          <p:spPr>
            <a:xfrm>
              <a:off x="5037540" y="2806091"/>
              <a:ext cx="2134371" cy="261610"/>
            </a:xfrm>
            <a:prstGeom prst="rect">
              <a:avLst/>
            </a:prstGeom>
          </p:spPr>
          <p:txBody>
            <a:bodyPr wrap="square">
              <a:spAutoFit/>
            </a:bodyPr>
            <a:lstStyle/>
            <a:p>
              <a:pPr algn="dist"/>
              <a:r>
                <a:rPr lang="en-US" altLang="zh-CN" sz="1100" dirty="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CONTENTS</a:t>
              </a:r>
              <a:endParaRPr lang="zh-CN" altLang="en-US" sz="1100" dirty="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sp>
        <p:nvSpPr>
          <p:cNvPr id="53" name="圆角矩形 52"/>
          <p:cNvSpPr/>
          <p:nvPr/>
        </p:nvSpPr>
        <p:spPr>
          <a:xfrm>
            <a:off x="1222754" y="2064550"/>
            <a:ext cx="3752857"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cap="all" dirty="0" smtClean="0">
                <a:solidFill>
                  <a:schemeClr val="bg1"/>
                </a:solidFill>
                <a:latin typeface="+mn-ea"/>
                <a:cs typeface="+mn-ea"/>
                <a:sym typeface="+mn-lt"/>
              </a:rPr>
              <a:t>01/</a:t>
            </a:r>
            <a:r>
              <a:rPr lang="zh-TW" altLang="en-US" sz="2000" cap="all" dirty="0" smtClean="0">
                <a:solidFill>
                  <a:schemeClr val="bg1"/>
                </a:solidFill>
                <a:latin typeface="+mn-ea"/>
                <a:cs typeface="+mn-ea"/>
                <a:sym typeface="+mn-lt"/>
              </a:rPr>
              <a:t>前情提要與團隊</a:t>
            </a:r>
            <a:r>
              <a:rPr lang="zh-TW" altLang="en-US" sz="2000" cap="all" dirty="0">
                <a:solidFill>
                  <a:schemeClr val="bg1"/>
                </a:solidFill>
                <a:latin typeface="+mn-ea"/>
                <a:cs typeface="+mn-ea"/>
                <a:sym typeface="+mn-lt"/>
              </a:rPr>
              <a:t>介紹</a:t>
            </a:r>
            <a:endParaRPr lang="zh-CN" altLang="en-US" cap="all" dirty="0">
              <a:solidFill>
                <a:schemeClr val="bg1"/>
              </a:solidFill>
              <a:latin typeface="+mn-ea"/>
              <a:cs typeface="+mn-ea"/>
              <a:sym typeface="+mn-lt"/>
            </a:endParaRPr>
          </a:p>
        </p:txBody>
      </p:sp>
      <p:sp>
        <p:nvSpPr>
          <p:cNvPr id="21" name="圆角矩形 20"/>
          <p:cNvSpPr/>
          <p:nvPr/>
        </p:nvSpPr>
        <p:spPr>
          <a:xfrm>
            <a:off x="7023565" y="2064550"/>
            <a:ext cx="3752857"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cap="all" dirty="0" smtClean="0">
                <a:solidFill>
                  <a:schemeClr val="bg1"/>
                </a:solidFill>
                <a:latin typeface="+mn-ea"/>
                <a:cs typeface="+mn-ea"/>
                <a:sym typeface="+mn-lt"/>
              </a:rPr>
              <a:t>02/</a:t>
            </a:r>
            <a:r>
              <a:rPr lang="zh-TW" altLang="en-US" sz="2000" cap="all" dirty="0" smtClean="0">
                <a:solidFill>
                  <a:schemeClr val="bg1"/>
                </a:solidFill>
                <a:latin typeface="+mn-ea"/>
                <a:cs typeface="+mn-ea"/>
                <a:sym typeface="+mn-lt"/>
              </a:rPr>
              <a:t>專案創作理念</a:t>
            </a:r>
            <a:endParaRPr lang="zh-CN" altLang="en-US" cap="all" dirty="0">
              <a:solidFill>
                <a:schemeClr val="bg1"/>
              </a:solidFill>
              <a:latin typeface="+mn-ea"/>
              <a:cs typeface="+mn-ea"/>
              <a:sym typeface="+mn-lt"/>
            </a:endParaRPr>
          </a:p>
        </p:txBody>
      </p:sp>
      <p:sp>
        <p:nvSpPr>
          <p:cNvPr id="23" name="圆角矩形 22"/>
          <p:cNvSpPr/>
          <p:nvPr/>
        </p:nvSpPr>
        <p:spPr>
          <a:xfrm>
            <a:off x="1222754" y="4060194"/>
            <a:ext cx="3752857"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cap="all" dirty="0" smtClean="0">
                <a:solidFill>
                  <a:schemeClr val="bg1"/>
                </a:solidFill>
                <a:latin typeface="+mn-ea"/>
                <a:cs typeface="+mn-ea"/>
                <a:sym typeface="+mn-lt"/>
              </a:rPr>
              <a:t>03/</a:t>
            </a:r>
            <a:r>
              <a:rPr lang="zh-TW" altLang="en-US" sz="2000" cap="all" dirty="0" smtClean="0">
                <a:solidFill>
                  <a:schemeClr val="bg1"/>
                </a:solidFill>
                <a:latin typeface="+mn-ea"/>
                <a:cs typeface="+mn-ea"/>
                <a:sym typeface="+mn-lt"/>
              </a:rPr>
              <a:t>資</a:t>
            </a:r>
            <a:r>
              <a:rPr lang="zh-TW" altLang="en-US" sz="2000" cap="all" dirty="0">
                <a:solidFill>
                  <a:schemeClr val="bg1"/>
                </a:solidFill>
                <a:latin typeface="+mn-ea"/>
                <a:cs typeface="+mn-ea"/>
                <a:sym typeface="+mn-lt"/>
              </a:rPr>
              <a:t>料</a:t>
            </a:r>
            <a:r>
              <a:rPr lang="zh-TW" altLang="en-US" sz="2000" cap="all" dirty="0" smtClean="0">
                <a:solidFill>
                  <a:schemeClr val="bg1"/>
                </a:solidFill>
                <a:latin typeface="+mn-ea"/>
                <a:cs typeface="+mn-ea"/>
                <a:sym typeface="+mn-lt"/>
              </a:rPr>
              <a:t>分析方法與呈現</a:t>
            </a:r>
            <a:endParaRPr lang="zh-CN" altLang="en-US" cap="all" dirty="0">
              <a:solidFill>
                <a:schemeClr val="bg1"/>
              </a:solidFill>
              <a:latin typeface="+mn-ea"/>
              <a:cs typeface="+mn-ea"/>
              <a:sym typeface="+mn-lt"/>
            </a:endParaRPr>
          </a:p>
        </p:txBody>
      </p:sp>
      <p:sp>
        <p:nvSpPr>
          <p:cNvPr id="25" name="圆角矩形 24"/>
          <p:cNvSpPr/>
          <p:nvPr/>
        </p:nvSpPr>
        <p:spPr>
          <a:xfrm>
            <a:off x="7023565" y="4060194"/>
            <a:ext cx="3752857"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cap="all" dirty="0" smtClean="0">
                <a:solidFill>
                  <a:schemeClr val="bg1"/>
                </a:solidFill>
                <a:latin typeface="+mn-ea"/>
                <a:cs typeface="+mn-ea"/>
                <a:sym typeface="+mn-lt"/>
              </a:rPr>
              <a:t>04/</a:t>
            </a:r>
            <a:r>
              <a:rPr lang="zh-TW" altLang="en-US" sz="2000" cap="all" dirty="0" smtClean="0">
                <a:solidFill>
                  <a:schemeClr val="bg1"/>
                </a:solidFill>
                <a:latin typeface="+mn-ea"/>
                <a:cs typeface="+mn-ea"/>
                <a:sym typeface="+mn-lt"/>
              </a:rPr>
              <a:t>結論</a:t>
            </a:r>
            <a:endParaRPr lang="zh-CN" altLang="en-US" cap="all" dirty="0">
              <a:solidFill>
                <a:schemeClr val="bg1"/>
              </a:solidFill>
              <a:latin typeface="+mn-ea"/>
              <a:cs typeface="+mn-ea"/>
              <a:sym typeface="+mn-lt"/>
            </a:endParaRPr>
          </a:p>
        </p:txBody>
      </p:sp>
      <p:sp>
        <p:nvSpPr>
          <p:cNvPr id="19" name="圆角矩形 24"/>
          <p:cNvSpPr/>
          <p:nvPr/>
        </p:nvSpPr>
        <p:spPr>
          <a:xfrm>
            <a:off x="4134432" y="5321323"/>
            <a:ext cx="3752857"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cap="all" dirty="0" smtClean="0">
                <a:solidFill>
                  <a:schemeClr val="bg1"/>
                </a:solidFill>
                <a:latin typeface="+mn-ea"/>
                <a:cs typeface="+mn-ea"/>
                <a:sym typeface="+mn-lt"/>
              </a:rPr>
              <a:t>05/</a:t>
            </a:r>
            <a:r>
              <a:rPr lang="zh-TW" altLang="en-US" sz="2000" cap="all" dirty="0" smtClean="0">
                <a:solidFill>
                  <a:schemeClr val="bg1"/>
                </a:solidFill>
                <a:latin typeface="+mn-ea"/>
                <a:cs typeface="+mn-ea"/>
                <a:sym typeface="+mn-lt"/>
              </a:rPr>
              <a:t>組員心得分享</a:t>
            </a:r>
            <a:endParaRPr lang="zh-CN" altLang="en-US" cap="all" dirty="0">
              <a:solidFill>
                <a:schemeClr val="bg1"/>
              </a:solidFill>
              <a:latin typeface="+mn-ea"/>
              <a:cs typeface="+mn-ea"/>
              <a:sym typeface="+mn-lt"/>
            </a:endParaRPr>
          </a:p>
        </p:txBody>
      </p:sp>
    </p:spTree>
    <p:extLst>
      <p:ext uri="{BB962C8B-B14F-4D97-AF65-F5344CB8AC3E}">
        <p14:creationId xmlns:p14="http://schemas.microsoft.com/office/powerpoint/2010/main" val="2782455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377300"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文字雲</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1415772" cy="646331"/>
          </a:xfrm>
          <a:prstGeom prst="rect">
            <a:avLst/>
          </a:prstGeom>
        </p:spPr>
        <p:txBody>
          <a:bodyPr wrap="none">
            <a:spAutoFit/>
          </a:bodyPr>
          <a:lstStyle/>
          <a:p>
            <a:pPr indent="304800"/>
            <a:r>
              <a:rPr lang="zh-TW" altLang="en-US" dirty="0" smtClean="0"/>
              <a:t>（圖三）</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585323"/>
          </a:xfrm>
          <a:prstGeom prst="rect">
            <a:avLst/>
          </a:prstGeom>
        </p:spPr>
        <p:txBody>
          <a:bodyPr wrap="square">
            <a:spAutoFit/>
          </a:bodyPr>
          <a:lstStyle/>
          <a:p>
            <a:pPr lvl="0"/>
            <a:r>
              <a:rPr lang="en-US" altLang="zh-TW" b="1" dirty="0" smtClean="0"/>
              <a:t>&lt;</a:t>
            </a:r>
            <a:r>
              <a:rPr lang="zh-TW" altLang="en-US" b="1" dirty="0" smtClean="0"/>
              <a:t>程式碼說明</a:t>
            </a:r>
            <a:r>
              <a:rPr lang="en-US" altLang="zh-TW" b="1" dirty="0" smtClean="0"/>
              <a:t>&gt;</a:t>
            </a:r>
          </a:p>
          <a:p>
            <a:pPr lvl="0"/>
            <a:r>
              <a:rPr lang="zh-TW" altLang="en-US" dirty="0" smtClean="0"/>
              <a:t>文字</a:t>
            </a:r>
            <a:r>
              <a:rPr lang="zh-TW" altLang="en-US" dirty="0"/>
              <a:t>雲</a:t>
            </a:r>
            <a:endParaRPr lang="en-US" dirty="0"/>
          </a:p>
          <a:p>
            <a:r>
              <a:rPr lang="zh-TW" altLang="en-US" dirty="0" smtClean="0"/>
              <a:t>利用文字</a:t>
            </a:r>
            <a:r>
              <a:rPr lang="zh-TW" altLang="en-US" dirty="0"/>
              <a:t>雲</a:t>
            </a:r>
            <a:r>
              <a:rPr lang="zh-TW" altLang="en-US" dirty="0" smtClean="0"/>
              <a:t>套件生成</a:t>
            </a:r>
            <a:r>
              <a:rPr lang="zh-TW" altLang="en-US" dirty="0"/>
              <a:t>文字雲能使資料更清楚呈現，其存在目的在於能讓閱讀者在不閱讀所有文章的前提下，快速聚焦在大批文章中的主要內容。下圖為文字雲所呈現之結果</a:t>
            </a:r>
            <a:r>
              <a:rPr lang="zh-TW" altLang="en-US" dirty="0" smtClean="0"/>
              <a:t>。</a:t>
            </a:r>
            <a:endParaRPr lang="en-US"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27" y="1901420"/>
            <a:ext cx="6162869" cy="3595007"/>
          </a:xfrm>
          <a:prstGeom prst="rect">
            <a:avLst/>
          </a:prstGeom>
        </p:spPr>
      </p:pic>
    </p:spTree>
    <p:extLst>
      <p:ext uri="{BB962C8B-B14F-4D97-AF65-F5344CB8AC3E}">
        <p14:creationId xmlns:p14="http://schemas.microsoft.com/office/powerpoint/2010/main" val="15985235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6295313"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透過</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TF-IDF</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找出句子的英文關鍵字</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1415772" cy="646331"/>
          </a:xfrm>
          <a:prstGeom prst="rect">
            <a:avLst/>
          </a:prstGeom>
        </p:spPr>
        <p:txBody>
          <a:bodyPr wrap="none">
            <a:spAutoFit/>
          </a:bodyPr>
          <a:lstStyle/>
          <a:p>
            <a:pPr indent="304800"/>
            <a:r>
              <a:rPr lang="zh-TW" altLang="en-US" dirty="0" smtClean="0"/>
              <a:t>（圖四）</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229601" y="1907301"/>
            <a:ext cx="2873829" cy="4247317"/>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p>
          <a:p>
            <a:r>
              <a:rPr lang="en-US" altLang="zh-TW" dirty="0" smtClean="0"/>
              <a:t>#</a:t>
            </a:r>
            <a:r>
              <a:rPr lang="zh-TW" altLang="en-US" dirty="0"/>
              <a:t>透過 </a:t>
            </a:r>
            <a:r>
              <a:rPr lang="en-US" dirty="0"/>
              <a:t>TF-IDF </a:t>
            </a:r>
            <a:r>
              <a:rPr lang="zh-TW" altLang="en-US" dirty="0"/>
              <a:t>找出句子關鍵字</a:t>
            </a:r>
          </a:p>
          <a:p>
            <a:r>
              <a:rPr lang="en-US" dirty="0"/>
              <a:t>import </a:t>
            </a:r>
            <a:r>
              <a:rPr lang="en-US" dirty="0" err="1"/>
              <a:t>jieba.analyse</a:t>
            </a:r>
            <a:endParaRPr lang="en-US" dirty="0"/>
          </a:p>
          <a:p>
            <a:r>
              <a:rPr lang="en-US" dirty="0"/>
              <a:t/>
            </a:r>
            <a:br>
              <a:rPr lang="en-US" dirty="0"/>
            </a:br>
            <a:r>
              <a:rPr lang="en-US" dirty="0"/>
              <a:t>#</a:t>
            </a:r>
            <a:r>
              <a:rPr lang="en-US" dirty="0" err="1"/>
              <a:t>allowPOS</a:t>
            </a:r>
            <a:r>
              <a:rPr lang="en-US" dirty="0"/>
              <a:t> </a:t>
            </a:r>
            <a:r>
              <a:rPr lang="zh-TW" altLang="en-US" dirty="0"/>
              <a:t>代表指定詞性，默認為空，也就是不篩選</a:t>
            </a:r>
          </a:p>
          <a:p>
            <a:r>
              <a:rPr lang="en-US" dirty="0"/>
              <a:t>tags = </a:t>
            </a:r>
            <a:r>
              <a:rPr lang="en-US" dirty="0" err="1"/>
              <a:t>jieba.analyse.extract_tags</a:t>
            </a:r>
            <a:r>
              <a:rPr lang="en-US" dirty="0"/>
              <a:t>(word, </a:t>
            </a:r>
            <a:r>
              <a:rPr lang="en-US" dirty="0" err="1"/>
              <a:t>topK</a:t>
            </a:r>
            <a:r>
              <a:rPr lang="en-US" dirty="0"/>
              <a:t>=20, </a:t>
            </a:r>
            <a:r>
              <a:rPr lang="en-US" dirty="0" err="1"/>
              <a:t>withWeight</a:t>
            </a:r>
            <a:r>
              <a:rPr lang="en-US" dirty="0"/>
              <a:t>=True)</a:t>
            </a:r>
          </a:p>
          <a:p>
            <a:r>
              <a:rPr lang="en-US" dirty="0"/>
              <a:t/>
            </a:r>
            <a:br>
              <a:rPr lang="en-US" dirty="0"/>
            </a:br>
            <a:r>
              <a:rPr lang="en-US" dirty="0"/>
              <a:t>for tag in tags:</a:t>
            </a:r>
          </a:p>
          <a:p>
            <a:r>
              <a:rPr lang="en-US" dirty="0"/>
              <a:t>    print('word:', tag[0], '</a:t>
            </a:r>
            <a:r>
              <a:rPr lang="en-US" dirty="0" err="1"/>
              <a:t>tf-idf</a:t>
            </a:r>
            <a:r>
              <a:rPr lang="en-US" dirty="0"/>
              <a:t>:', tag[1])</a:t>
            </a:r>
          </a:p>
          <a:p>
            <a:pPr lvl="0"/>
            <a:endParaRPr lang="en-US" altLang="zh-TW" b="1" dirty="0" smtClean="0"/>
          </a:p>
        </p:txBody>
      </p:sp>
      <p:pic>
        <p:nvPicPr>
          <p:cNvPr id="5" name="圖片 4"/>
          <p:cNvPicPr>
            <a:picLocks noChangeAspect="1"/>
          </p:cNvPicPr>
          <p:nvPr/>
        </p:nvPicPr>
        <p:blipFill>
          <a:blip r:embed="rId3"/>
          <a:stretch>
            <a:fillRect/>
          </a:stretch>
        </p:blipFill>
        <p:spPr>
          <a:xfrm>
            <a:off x="1208314" y="1696619"/>
            <a:ext cx="6792687" cy="3943350"/>
          </a:xfrm>
          <a:prstGeom prst="rect">
            <a:avLst/>
          </a:prstGeom>
        </p:spPr>
      </p:pic>
    </p:spTree>
    <p:extLst>
      <p:ext uri="{BB962C8B-B14F-4D97-AF65-F5344CB8AC3E}">
        <p14:creationId xmlns:p14="http://schemas.microsoft.com/office/powerpoint/2010/main" val="4129714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6295313"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透過</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TF-IDF</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找出句子的中文關鍵字</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3320976" y="6010605"/>
            <a:ext cx="1415772" cy="646331"/>
          </a:xfrm>
          <a:prstGeom prst="rect">
            <a:avLst/>
          </a:prstGeom>
        </p:spPr>
        <p:txBody>
          <a:bodyPr wrap="none">
            <a:spAutoFit/>
          </a:bodyPr>
          <a:lstStyle/>
          <a:p>
            <a:pPr indent="304800"/>
            <a:r>
              <a:rPr lang="zh-TW" altLang="en-US" dirty="0" smtClean="0"/>
              <a:t>（圖五）</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229601" y="1907301"/>
            <a:ext cx="2873829" cy="3416320"/>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p>
          <a:p>
            <a:r>
              <a:rPr lang="zh-TW" altLang="en-US" dirty="0"/>
              <a:t> </a:t>
            </a:r>
            <a:r>
              <a:rPr lang="en-US" dirty="0"/>
              <a:t># 'n':</a:t>
            </a:r>
            <a:r>
              <a:rPr lang="zh-TW" altLang="en-US" dirty="0"/>
              <a:t>普通名詞 </a:t>
            </a:r>
            <a:r>
              <a:rPr lang="en-US" altLang="zh-TW" dirty="0"/>
              <a:t>,'</a:t>
            </a:r>
            <a:r>
              <a:rPr lang="en-US" dirty="0"/>
              <a:t>ns':</a:t>
            </a:r>
            <a:r>
              <a:rPr lang="zh-TW" altLang="en-US" dirty="0"/>
              <a:t>地名 </a:t>
            </a:r>
            <a:r>
              <a:rPr lang="en-US" altLang="zh-TW" dirty="0"/>
              <a:t>,'</a:t>
            </a:r>
            <a:r>
              <a:rPr lang="en-US" dirty="0"/>
              <a:t>a':</a:t>
            </a:r>
            <a:r>
              <a:rPr lang="zh-TW" altLang="en-US" dirty="0"/>
              <a:t>形容詞 </a:t>
            </a:r>
            <a:r>
              <a:rPr lang="en-US" altLang="zh-TW" dirty="0"/>
              <a:t>,'</a:t>
            </a:r>
            <a:r>
              <a:rPr lang="en-US" dirty="0"/>
              <a:t>v':</a:t>
            </a:r>
            <a:r>
              <a:rPr lang="zh-TW" altLang="en-US" dirty="0"/>
              <a:t>普通動詞</a:t>
            </a:r>
          </a:p>
          <a:p>
            <a:r>
              <a:rPr lang="en-US" dirty="0"/>
              <a:t>tags = </a:t>
            </a:r>
            <a:r>
              <a:rPr lang="en-US" dirty="0" err="1"/>
              <a:t>jieba.analyse.extract_tags</a:t>
            </a:r>
            <a:r>
              <a:rPr lang="en-US" dirty="0"/>
              <a:t>(word, </a:t>
            </a:r>
            <a:r>
              <a:rPr lang="en-US" dirty="0" err="1"/>
              <a:t>topK</a:t>
            </a:r>
            <a:r>
              <a:rPr lang="en-US" dirty="0"/>
              <a:t>=20, </a:t>
            </a:r>
            <a:r>
              <a:rPr lang="en-US" dirty="0" err="1"/>
              <a:t>withWeight</a:t>
            </a:r>
            <a:r>
              <a:rPr lang="en-US" dirty="0"/>
              <a:t>=True, </a:t>
            </a:r>
            <a:r>
              <a:rPr lang="en-US" dirty="0" err="1"/>
              <a:t>allowPOS</a:t>
            </a:r>
            <a:r>
              <a:rPr lang="en-US" dirty="0"/>
              <a:t>=('</a:t>
            </a:r>
            <a:r>
              <a:rPr lang="en-US" dirty="0" err="1"/>
              <a:t>n','ns','a</a:t>
            </a:r>
            <a:r>
              <a:rPr lang="en-US" dirty="0"/>
              <a:t>'))</a:t>
            </a:r>
          </a:p>
          <a:p>
            <a:r>
              <a:rPr lang="en-US" dirty="0"/>
              <a:t/>
            </a:r>
            <a:br>
              <a:rPr lang="en-US" dirty="0"/>
            </a:br>
            <a:r>
              <a:rPr lang="en-US" dirty="0"/>
              <a:t>for tag in tags:</a:t>
            </a:r>
          </a:p>
          <a:p>
            <a:r>
              <a:rPr lang="en-US" dirty="0"/>
              <a:t>    print('word:', tag[0], '</a:t>
            </a:r>
            <a:r>
              <a:rPr lang="en-US" dirty="0" err="1"/>
              <a:t>tf-idf</a:t>
            </a:r>
            <a:r>
              <a:rPr lang="en-US" dirty="0"/>
              <a:t>:', tag[1])</a:t>
            </a:r>
          </a:p>
          <a:p>
            <a:pPr lvl="0"/>
            <a:endParaRPr lang="en-US" altLang="zh-TW" b="1" dirty="0" smtClean="0"/>
          </a:p>
        </p:txBody>
      </p:sp>
      <p:pic>
        <p:nvPicPr>
          <p:cNvPr id="2" name="圖片 1"/>
          <p:cNvPicPr>
            <a:picLocks noChangeAspect="1"/>
          </p:cNvPicPr>
          <p:nvPr/>
        </p:nvPicPr>
        <p:blipFill>
          <a:blip r:embed="rId3"/>
          <a:stretch>
            <a:fillRect/>
          </a:stretch>
        </p:blipFill>
        <p:spPr>
          <a:xfrm>
            <a:off x="506186" y="1721543"/>
            <a:ext cx="7409089" cy="4180114"/>
          </a:xfrm>
          <a:prstGeom prst="rect">
            <a:avLst/>
          </a:prstGeom>
        </p:spPr>
      </p:pic>
    </p:spTree>
    <p:extLst>
      <p:ext uri="{BB962C8B-B14F-4D97-AF65-F5344CB8AC3E}">
        <p14:creationId xmlns:p14="http://schemas.microsoft.com/office/powerpoint/2010/main" val="2934908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3200941" cy="523220"/>
          </a:xfrm>
          <a:prstGeom prst="rect">
            <a:avLst/>
          </a:prstGeom>
          <a:noFill/>
        </p:spPr>
        <p:txBody>
          <a:bodyPr wrap="none" rtlCol="0">
            <a:spAutoFit/>
          </a:bodyPr>
          <a:lstStyle/>
          <a:p>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Python</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資料處理</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4365362" cy="923330"/>
          </a:xfrm>
          <a:prstGeom prst="rect">
            <a:avLst/>
          </a:prstGeom>
        </p:spPr>
        <p:txBody>
          <a:bodyPr wrap="none">
            <a:spAutoFit/>
          </a:bodyPr>
          <a:lstStyle/>
          <a:p>
            <a:pPr indent="304800"/>
            <a:r>
              <a:rPr lang="zh-TW" altLang="en-US" dirty="0" smtClean="0"/>
              <a:t>圖（六）：</a:t>
            </a:r>
            <a:r>
              <a:rPr lang="en-US" dirty="0"/>
              <a:t>Calendar.csv</a:t>
            </a:r>
            <a:r>
              <a:rPr lang="zh-TW" altLang="en-US" dirty="0"/>
              <a:t>的前五筆資料</a:t>
            </a:r>
            <a:endParaRPr lang="en-US" dirty="0"/>
          </a:p>
          <a:p>
            <a:pPr indent="304800"/>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149304" y="2053317"/>
            <a:ext cx="7537497" cy="3563711"/>
          </a:xfrm>
          <a:prstGeom prst="rect">
            <a:avLst/>
          </a:prstGeom>
        </p:spPr>
      </p:pic>
      <p:sp>
        <p:nvSpPr>
          <p:cNvPr id="2" name="矩形 1"/>
          <p:cNvSpPr/>
          <p:nvPr/>
        </p:nvSpPr>
        <p:spPr>
          <a:xfrm>
            <a:off x="8162963" y="2219990"/>
            <a:ext cx="3286585" cy="3693319"/>
          </a:xfrm>
          <a:prstGeom prst="rect">
            <a:avLst/>
          </a:prstGeom>
        </p:spPr>
        <p:txBody>
          <a:bodyPr wrap="square">
            <a:spAutoFit/>
          </a:bodyPr>
          <a:lstStyle/>
          <a:p>
            <a:r>
              <a:rPr lang="en-US" altLang="zh-TW" b="1" dirty="0" smtClean="0">
                <a:solidFill>
                  <a:srgbClr val="000000"/>
                </a:solidFill>
                <a:latin typeface="Courier New" panose="02070309020205020404" pitchFamily="49" charset="0"/>
              </a:rPr>
              <a:t>&lt;</a:t>
            </a:r>
            <a:r>
              <a:rPr lang="zh-TW" altLang="en-US" b="1" dirty="0" smtClean="0">
                <a:solidFill>
                  <a:srgbClr val="000000"/>
                </a:solidFill>
                <a:latin typeface="Courier New" panose="02070309020205020404" pitchFamily="49" charset="0"/>
              </a:rPr>
              <a:t>重點程式碼</a:t>
            </a:r>
            <a:r>
              <a:rPr lang="en-US" altLang="zh-TW" b="1" dirty="0" smtClean="0">
                <a:solidFill>
                  <a:srgbClr val="000000"/>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calendar</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pd.read_csv</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'calendar.csv'</a:t>
            </a:r>
            <a:r>
              <a:rPr lang="en-US" dirty="0">
                <a:solidFill>
                  <a:srgbClr val="000000"/>
                </a:solidFill>
                <a:latin typeface="Courier New" panose="02070309020205020404" pitchFamily="49" charset="0"/>
              </a:rPr>
              <a:t>)</a:t>
            </a:r>
          </a:p>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zh-TW" altLang="en-US" dirty="0">
                <a:solidFill>
                  <a:srgbClr val="A31515"/>
                </a:solidFill>
                <a:latin typeface="Courier New" panose="02070309020205020404" pitchFamily="49" charset="0"/>
              </a:rPr>
              <a:t>我們有</a:t>
            </a:r>
            <a:r>
              <a:rPr lang="en-US" altLang="zh-TW" dirty="0">
                <a:solidFill>
                  <a:srgbClr val="A31515"/>
                </a:solidFill>
                <a:latin typeface="Courier New" panose="02070309020205020404" pitchFamily="49" charset="0"/>
              </a:rPr>
              <a:t>'</a:t>
            </a:r>
            <a:r>
              <a:rPr lang="en-US" altLang="zh-TW"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calendar.date.nunique</a:t>
            </a:r>
            <a:r>
              <a:rPr lang="en-US" dirty="0">
                <a:solidFill>
                  <a:srgbClr val="000000"/>
                </a:solidFill>
                <a:latin typeface="Courier New" panose="02070309020205020404" pitchFamily="49" charset="0"/>
              </a:rPr>
              <a:t>() , </a:t>
            </a:r>
            <a:r>
              <a:rPr lang="en-US" dirty="0">
                <a:solidFill>
                  <a:srgbClr val="A31515"/>
                </a:solidFill>
                <a:latin typeface="Courier New" panose="02070309020205020404" pitchFamily="49" charset="0"/>
              </a:rPr>
              <a:t>'</a:t>
            </a:r>
            <a:r>
              <a:rPr lang="zh-TW" altLang="en-US" dirty="0">
                <a:solidFill>
                  <a:srgbClr val="A31515"/>
                </a:solidFill>
                <a:latin typeface="Courier New" panose="02070309020205020404" pitchFamily="49" charset="0"/>
              </a:rPr>
              <a:t>天還有</a:t>
            </a:r>
            <a:r>
              <a:rPr lang="en-US" altLang="zh-TW" dirty="0">
                <a:solidFill>
                  <a:srgbClr val="A31515"/>
                </a:solidFill>
                <a:latin typeface="Courier New" panose="02070309020205020404" pitchFamily="49" charset="0"/>
              </a:rPr>
              <a:t>'</a:t>
            </a:r>
            <a:r>
              <a:rPr lang="zh-TW" altLang="en-US" dirty="0">
                <a:solidFill>
                  <a:srgbClr val="000000"/>
                </a:solidFill>
                <a:latin typeface="Courier New" panose="02070309020205020404" pitchFamily="49" charset="0"/>
              </a:rPr>
              <a:t> </a:t>
            </a:r>
            <a:r>
              <a:rPr lang="en-US" altLang="zh-TW"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calendar.listing_id.nunique</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a:t>
            </a:r>
            <a:r>
              <a:rPr lang="zh-TW" altLang="en-US" dirty="0">
                <a:solidFill>
                  <a:srgbClr val="A31515"/>
                </a:solidFill>
                <a:latin typeface="Courier New" panose="02070309020205020404" pitchFamily="49" charset="0"/>
              </a:rPr>
              <a:t>不同的清單在我們的</a:t>
            </a:r>
            <a:r>
              <a:rPr lang="en-US" dirty="0">
                <a:solidFill>
                  <a:srgbClr val="A31515"/>
                </a:solidFill>
                <a:latin typeface="Courier New" panose="02070309020205020404" pitchFamily="49" charset="0"/>
              </a:rPr>
              <a:t>calendar</a:t>
            </a:r>
            <a:r>
              <a:rPr lang="zh-TW" altLang="en-US" dirty="0">
                <a:solidFill>
                  <a:srgbClr val="A31515"/>
                </a:solidFill>
                <a:latin typeface="Courier New" panose="02070309020205020404" pitchFamily="49" charset="0"/>
              </a:rPr>
              <a:t>中</a:t>
            </a:r>
            <a:r>
              <a:rPr lang="en-US" altLang="zh-TW" dirty="0">
                <a:solidFill>
                  <a:srgbClr val="A31515"/>
                </a:solidFill>
                <a:latin typeface="Courier New" panose="02070309020205020404" pitchFamily="49" charset="0"/>
              </a:rPr>
              <a:t>'</a:t>
            </a:r>
            <a:r>
              <a:rPr lang="en-US" altLang="zh-TW" dirty="0">
                <a:solidFill>
                  <a:srgbClr val="000000"/>
                </a:solidFill>
                <a:latin typeface="Courier New" panose="02070309020205020404" pitchFamily="49" charset="0"/>
              </a:rPr>
              <a:t>)</a:t>
            </a:r>
          </a:p>
          <a:p>
            <a:r>
              <a:rPr lang="en-US" dirty="0">
                <a:solidFill>
                  <a:srgbClr val="795E26"/>
                </a:solidFill>
                <a:latin typeface="Courier New" panose="02070309020205020404" pitchFamily="49" charset="0"/>
              </a:rPr>
              <a:t>print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calendar.date.</a:t>
            </a:r>
            <a:r>
              <a:rPr lang="en-US" dirty="0" err="1">
                <a:solidFill>
                  <a:srgbClr val="795E26"/>
                </a:solidFill>
                <a:latin typeface="Courier New" panose="02070309020205020404" pitchFamily="49" charset="0"/>
              </a:rPr>
              <a:t>min</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calendar.date.</a:t>
            </a:r>
            <a:r>
              <a:rPr lang="en-US" dirty="0" err="1">
                <a:solidFill>
                  <a:srgbClr val="795E26"/>
                </a:solidFill>
                <a:latin typeface="Courier New" panose="02070309020205020404" pitchFamily="49" charset="0"/>
              </a:rPr>
              <a:t>max</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calendar.head</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639579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3200941" cy="523220"/>
          </a:xfrm>
          <a:prstGeom prst="rect">
            <a:avLst/>
          </a:prstGeom>
          <a:noFill/>
        </p:spPr>
        <p:txBody>
          <a:bodyPr wrap="none" rtlCol="0">
            <a:spAutoFit/>
          </a:bodyPr>
          <a:lstStyle/>
          <a:p>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Python</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資料處理</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4365362" cy="923330"/>
          </a:xfrm>
          <a:prstGeom prst="rect">
            <a:avLst/>
          </a:prstGeom>
        </p:spPr>
        <p:txBody>
          <a:bodyPr wrap="none">
            <a:spAutoFit/>
          </a:bodyPr>
          <a:lstStyle/>
          <a:p>
            <a:pPr indent="304800"/>
            <a:r>
              <a:rPr lang="zh-TW" altLang="en-US" dirty="0" smtClean="0"/>
              <a:t>圖（六）：</a:t>
            </a:r>
            <a:r>
              <a:rPr lang="en-US" dirty="0"/>
              <a:t>Calendar.csv</a:t>
            </a:r>
            <a:r>
              <a:rPr lang="zh-TW" altLang="en-US" dirty="0"/>
              <a:t>的前五筆資料</a:t>
            </a:r>
            <a:endParaRPr lang="en-US" dirty="0"/>
          </a:p>
          <a:p>
            <a:pPr indent="304800"/>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719172" y="1519521"/>
            <a:ext cx="2873829" cy="5078313"/>
          </a:xfrm>
          <a:prstGeom prst="rect">
            <a:avLst/>
          </a:prstGeom>
        </p:spPr>
        <p:txBody>
          <a:bodyPr wrap="square">
            <a:spAutoFit/>
          </a:bodyPr>
          <a:lstStyle/>
          <a:p>
            <a:r>
              <a:rPr lang="en-US" altLang="zh-TW" b="1" dirty="0">
                <a:solidFill>
                  <a:srgbClr val="000000"/>
                </a:solidFill>
                <a:latin typeface="Courier New" panose="02070309020205020404" pitchFamily="49" charset="0"/>
              </a:rPr>
              <a:t>&lt;</a:t>
            </a:r>
            <a:r>
              <a:rPr lang="zh-TW" altLang="en-US" b="1" dirty="0">
                <a:solidFill>
                  <a:srgbClr val="000000"/>
                </a:solidFill>
                <a:latin typeface="Courier New" panose="02070309020205020404" pitchFamily="49" charset="0"/>
              </a:rPr>
              <a:t>程式碼說明</a:t>
            </a:r>
            <a:r>
              <a:rPr lang="en-US" altLang="zh-TW" b="1" dirty="0">
                <a:solidFill>
                  <a:srgbClr val="000000"/>
                </a:solidFill>
                <a:latin typeface="Courier New" panose="02070309020205020404" pitchFamily="49" charset="0"/>
              </a:rPr>
              <a:t>:&gt;</a:t>
            </a:r>
            <a:endParaRPr lang="en-US" b="1" dirty="0">
              <a:solidFill>
                <a:srgbClr val="000000"/>
              </a:solidFill>
              <a:latin typeface="Courier New" panose="02070309020205020404" pitchFamily="49" charset="0"/>
            </a:endParaRPr>
          </a:p>
          <a:p>
            <a:endParaRPr lang="en-US" dirty="0" smtClean="0"/>
          </a:p>
          <a:p>
            <a:r>
              <a:rPr lang="en-US" dirty="0" smtClean="0"/>
              <a:t>python</a:t>
            </a:r>
            <a:r>
              <a:rPr lang="zh-TW" altLang="en-US" dirty="0"/>
              <a:t>資料視覺化</a:t>
            </a:r>
            <a:endParaRPr lang="en-US" dirty="0"/>
          </a:p>
          <a:p>
            <a:r>
              <a:rPr lang="zh-TW" altLang="en-US" dirty="0"/>
              <a:t>首先我們讀入需要用到的套件，包括視覺化工具</a:t>
            </a:r>
            <a:r>
              <a:rPr lang="en-US" dirty="0" err="1"/>
              <a:t>matplotlib</a:t>
            </a:r>
            <a:r>
              <a:rPr lang="zh-TW" altLang="en-US" dirty="0"/>
              <a:t>、</a:t>
            </a:r>
            <a:r>
              <a:rPr lang="en-US" dirty="0"/>
              <a:t>cufflinks</a:t>
            </a:r>
            <a:r>
              <a:rPr lang="zh-TW" altLang="en-US" dirty="0"/>
              <a:t>、</a:t>
            </a:r>
            <a:r>
              <a:rPr lang="en-US" dirty="0" err="1"/>
              <a:t>plotly</a:t>
            </a:r>
            <a:r>
              <a:rPr lang="zh-TW" altLang="en-US" dirty="0"/>
              <a:t>，將</a:t>
            </a:r>
            <a:r>
              <a:rPr lang="en-US" dirty="0" err="1"/>
              <a:t>init_notebook_mode</a:t>
            </a:r>
            <a:r>
              <a:rPr lang="zh-TW" altLang="en-US" dirty="0"/>
              <a:t>設定為</a:t>
            </a:r>
            <a:r>
              <a:rPr lang="en-US" dirty="0"/>
              <a:t>True</a:t>
            </a:r>
            <a:r>
              <a:rPr lang="zh-TW" altLang="en-US" dirty="0"/>
              <a:t>，才能讓我們在本地端使用</a:t>
            </a:r>
            <a:r>
              <a:rPr lang="en-US" dirty="0" err="1"/>
              <a:t>plotly</a:t>
            </a:r>
            <a:r>
              <a:rPr lang="zh-TW" altLang="en-US" dirty="0"/>
              <a:t>的視覺化套件，以及像是</a:t>
            </a:r>
            <a:r>
              <a:rPr lang="en-US" dirty="0"/>
              <a:t>pandas</a:t>
            </a:r>
            <a:r>
              <a:rPr lang="zh-TW" altLang="en-US" dirty="0"/>
              <a:t>、</a:t>
            </a:r>
            <a:r>
              <a:rPr lang="en-US" dirty="0" err="1"/>
              <a:t>numpy</a:t>
            </a:r>
            <a:r>
              <a:rPr lang="zh-TW" altLang="en-US" dirty="0"/>
              <a:t>等資料分析。</a:t>
            </a:r>
            <a:endParaRPr lang="en-US" dirty="0"/>
          </a:p>
          <a:p>
            <a:r>
              <a:rPr lang="zh-TW" altLang="en-US" dirty="0"/>
              <a:t>先以</a:t>
            </a:r>
            <a:r>
              <a:rPr lang="en-US" dirty="0"/>
              <a:t>Calendar.csv</a:t>
            </a:r>
            <a:r>
              <a:rPr lang="zh-TW" altLang="en-US" dirty="0"/>
              <a:t>的資料進行分析，其資料日期分佈為</a:t>
            </a:r>
            <a:r>
              <a:rPr lang="en-US" dirty="0"/>
              <a:t>2020/10/1</a:t>
            </a:r>
            <a:r>
              <a:rPr lang="zh-TW" altLang="en-US" dirty="0"/>
              <a:t>～</a:t>
            </a:r>
            <a:r>
              <a:rPr lang="en-US" dirty="0"/>
              <a:t>2021/2/9</a:t>
            </a:r>
            <a:r>
              <a:rPr lang="zh-TW" altLang="en-US" dirty="0"/>
              <a:t>，一開始先顯示前五筆資料，如（圖四）。</a:t>
            </a:r>
            <a:endParaRPr lang="en-US" dirty="0"/>
          </a:p>
          <a:p>
            <a:pPr lvl="0"/>
            <a:endParaRPr lang="en-US"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149304" y="2053317"/>
            <a:ext cx="7537497" cy="3563711"/>
          </a:xfrm>
          <a:prstGeom prst="rect">
            <a:avLst/>
          </a:prstGeom>
        </p:spPr>
      </p:pic>
    </p:spTree>
    <p:extLst>
      <p:ext uri="{BB962C8B-B14F-4D97-AF65-F5344CB8AC3E}">
        <p14:creationId xmlns:p14="http://schemas.microsoft.com/office/powerpoint/2010/main" val="3585089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56993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住宿熱度分析</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753606" y="5658245"/>
            <a:ext cx="6955750" cy="646331"/>
          </a:xfrm>
          <a:prstGeom prst="rect">
            <a:avLst/>
          </a:prstGeom>
        </p:spPr>
        <p:txBody>
          <a:bodyPr wrap="none">
            <a:spAutoFit/>
          </a:bodyPr>
          <a:lstStyle/>
          <a:p>
            <a:pPr indent="304800"/>
            <a:r>
              <a:rPr lang="zh-TW" altLang="en-US" dirty="0" smtClean="0"/>
              <a:t>圖（七）：</a:t>
            </a:r>
            <a:r>
              <a:rPr lang="zh-TW" altLang="en-US" dirty="0"/>
              <a:t>利用定義熱度，來分析台北幾月份的住宿較為</a:t>
            </a:r>
            <a:r>
              <a:rPr lang="zh-TW" altLang="en-US" dirty="0" smtClean="0"/>
              <a:t>熱門</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646331"/>
          </a:xfrm>
          <a:prstGeom prst="rect">
            <a:avLst/>
          </a:prstGeom>
        </p:spPr>
        <p:txBody>
          <a:bodyPr wrap="square">
            <a:spAutoFit/>
          </a:bodyPr>
          <a:lstStyle/>
          <a:p>
            <a:r>
              <a:rPr lang="en-US" dirty="0"/>
              <a:t> </a:t>
            </a:r>
          </a:p>
          <a:p>
            <a:endParaRPr lang="en-US" dirty="0"/>
          </a:p>
        </p:txBody>
      </p:sp>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846855" y="1696619"/>
            <a:ext cx="7415402" cy="3993156"/>
          </a:xfrm>
          <a:prstGeom prst="rect">
            <a:avLst/>
          </a:prstGeom>
        </p:spPr>
      </p:pic>
      <p:sp>
        <p:nvSpPr>
          <p:cNvPr id="2" name="矩形 1"/>
          <p:cNvSpPr/>
          <p:nvPr/>
        </p:nvSpPr>
        <p:spPr>
          <a:xfrm>
            <a:off x="7756073" y="1934525"/>
            <a:ext cx="4000498" cy="3323987"/>
          </a:xfrm>
          <a:prstGeom prst="rect">
            <a:avLst/>
          </a:prstGeom>
        </p:spPr>
        <p:txBody>
          <a:bodyPr wrap="square">
            <a:spAutoFit/>
          </a:bodyPr>
          <a:lstStyle/>
          <a:p>
            <a:r>
              <a:rPr lang="en-US" altLang="zh-TW" b="1" dirty="0" smtClean="0">
                <a:solidFill>
                  <a:srgbClr val="000000"/>
                </a:solidFill>
                <a:latin typeface="Courier New" panose="02070309020205020404" pitchFamily="49" charset="0"/>
              </a:rPr>
              <a:t>&lt;</a:t>
            </a:r>
            <a:r>
              <a:rPr lang="zh-TW" altLang="en-US" b="1" dirty="0" smtClean="0">
                <a:solidFill>
                  <a:srgbClr val="000000"/>
                </a:solidFill>
                <a:latin typeface="Courier New" panose="02070309020205020404" pitchFamily="49" charset="0"/>
              </a:rPr>
              <a:t>重點程式碼</a:t>
            </a:r>
            <a:r>
              <a:rPr lang="en-US" altLang="zh-TW" b="1" dirty="0" smtClean="0">
                <a:solidFill>
                  <a:srgbClr val="000000"/>
                </a:solidFill>
                <a:latin typeface="Courier New" panose="02070309020205020404" pitchFamily="49" charset="0"/>
              </a:rPr>
              <a:t>:&gt;</a:t>
            </a:r>
            <a:endParaRPr lang="en-US" b="1"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 = calendar[[</a:t>
            </a:r>
            <a:r>
              <a:rPr lang="en-US" sz="1200" dirty="0">
                <a:solidFill>
                  <a:srgbClr val="A31515"/>
                </a:solidFill>
                <a:latin typeface="Courier New" panose="02070309020205020404" pitchFamily="49" charset="0"/>
              </a:rPr>
              <a:t>'date'</a:t>
            </a:r>
            <a:r>
              <a:rPr lang="en-US" sz="1200" dirty="0">
                <a:solidFill>
                  <a:srgbClr val="000000"/>
                </a:solidFill>
                <a:latin typeface="Courier New" panose="02070309020205020404" pitchFamily="49" charset="0"/>
              </a:rPr>
              <a:t> , </a:t>
            </a:r>
            <a:r>
              <a:rPr lang="en-US" sz="1200" dirty="0">
                <a:solidFill>
                  <a:srgbClr val="A31515"/>
                </a:solidFill>
                <a:latin typeface="Courier New" panose="02070309020205020404" pitchFamily="49" charset="0"/>
              </a:rPr>
              <a:t>'available'</a:t>
            </a:r>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#available : False，</a:t>
            </a:r>
            <a:r>
              <a:rPr lang="zh-TW" altLang="en-US" sz="1200" dirty="0">
                <a:solidFill>
                  <a:srgbClr val="008000"/>
                </a:solidFill>
                <a:latin typeface="Courier New" panose="02070309020205020404" pitchFamily="49" charset="0"/>
              </a:rPr>
              <a:t>代表說是旺季（比較熱門）</a:t>
            </a:r>
            <a:endParaRPr lang="zh-TW" altLang="en-US" sz="1200" dirty="0">
              <a:solidFill>
                <a:srgbClr val="000000"/>
              </a:solidFill>
              <a:latin typeface="Courier New" panose="02070309020205020404" pitchFamily="49" charset="0"/>
            </a:endParaRPr>
          </a:p>
          <a:p>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'busy'</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new_calendar.available.</a:t>
            </a:r>
            <a:r>
              <a:rPr lang="en-US" sz="1200" dirty="0" err="1">
                <a:solidFill>
                  <a:srgbClr val="795E26"/>
                </a:solidFill>
                <a:latin typeface="Courier New" panose="02070309020205020404" pitchFamily="49" charset="0"/>
              </a:rPr>
              <a:t>map</a:t>
            </a:r>
            <a:r>
              <a:rPr lang="en-US" sz="1200" dirty="0">
                <a:solidFill>
                  <a:srgbClr val="000000"/>
                </a:solidFill>
                <a:latin typeface="Courier New" panose="02070309020205020404" pitchFamily="49" charset="0"/>
              </a:rPr>
              <a:t>(</a:t>
            </a:r>
            <a:r>
              <a:rPr lang="en-US" sz="1200" dirty="0">
                <a:solidFill>
                  <a:srgbClr val="0000FF"/>
                </a:solidFill>
                <a:latin typeface="Courier New" panose="02070309020205020404" pitchFamily="49" charset="0"/>
              </a:rPr>
              <a:t>lambda</a:t>
            </a:r>
            <a:r>
              <a:rPr lang="en-US" sz="1200" dirty="0">
                <a:solidFill>
                  <a:srgbClr val="000000"/>
                </a:solidFill>
                <a:latin typeface="Courier New" panose="02070309020205020404" pitchFamily="49" charset="0"/>
              </a:rPr>
              <a:t> x:</a:t>
            </a:r>
            <a:r>
              <a:rPr lang="en-US" sz="1200" dirty="0">
                <a:solidFill>
                  <a:srgbClr val="09885A"/>
                </a:solidFill>
                <a:latin typeface="Courier New" panose="02070309020205020404" pitchFamily="49" charset="0"/>
              </a:rPr>
              <a:t>0</a:t>
            </a:r>
            <a:r>
              <a:rPr lang="en-US" sz="1200" dirty="0">
                <a:solidFill>
                  <a:srgbClr val="000000"/>
                </a:solidFill>
                <a:latin typeface="Courier New" panose="02070309020205020404" pitchFamily="49" charset="0"/>
              </a:rPr>
              <a:t> </a:t>
            </a:r>
            <a:r>
              <a:rPr lang="en-US" sz="1200" dirty="0">
                <a:solidFill>
                  <a:srgbClr val="AF00DB"/>
                </a:solidFill>
                <a:latin typeface="Courier New" panose="02070309020205020404" pitchFamily="49" charset="0"/>
              </a:rPr>
              <a:t>if</a:t>
            </a:r>
            <a:r>
              <a:rPr lang="en-US" sz="1200" dirty="0">
                <a:solidFill>
                  <a:srgbClr val="000000"/>
                </a:solidFill>
                <a:latin typeface="Courier New" panose="02070309020205020404" pitchFamily="49" charset="0"/>
              </a:rPr>
              <a:t> x == </a:t>
            </a:r>
            <a:r>
              <a:rPr lang="en-US" sz="1200" dirty="0">
                <a:solidFill>
                  <a:srgbClr val="A31515"/>
                </a:solidFill>
                <a:latin typeface="Courier New" panose="02070309020205020404" pitchFamily="49" charset="0"/>
              </a:rPr>
              <a:t>'t'</a:t>
            </a:r>
            <a:r>
              <a:rPr lang="en-US" sz="1200" dirty="0">
                <a:solidFill>
                  <a:srgbClr val="000000"/>
                </a:solidFill>
                <a:latin typeface="Courier New" panose="02070309020205020404" pitchFamily="49" charset="0"/>
              </a:rPr>
              <a:t> </a:t>
            </a:r>
            <a:r>
              <a:rPr lang="en-US" sz="1200" dirty="0">
                <a:solidFill>
                  <a:srgbClr val="AF00DB"/>
                </a:solidFill>
                <a:latin typeface="Courier New" panose="02070309020205020404" pitchFamily="49" charset="0"/>
              </a:rPr>
              <a:t>else</a:t>
            </a:r>
            <a:r>
              <a:rPr lang="en-US" sz="1200" dirty="0">
                <a:solidFill>
                  <a:srgbClr val="000000"/>
                </a:solidFill>
                <a:latin typeface="Courier New" panose="02070309020205020404" pitchFamily="49" charset="0"/>
              </a:rPr>
              <a:t> </a:t>
            </a:r>
            <a:r>
              <a:rPr lang="en-US" sz="1200" dirty="0">
                <a:solidFill>
                  <a:srgbClr val="09885A"/>
                </a:solidFill>
                <a:latin typeface="Courier New" panose="02070309020205020404" pitchFamily="49" charset="0"/>
              </a:rPr>
              <a:t>1</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new_calendar.groupby</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'date'</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'busy'</a:t>
            </a:r>
            <a:r>
              <a:rPr lang="en-US" sz="1200" dirty="0">
                <a:solidFill>
                  <a:srgbClr val="000000"/>
                </a:solidFill>
                <a:latin typeface="Courier New" panose="02070309020205020404" pitchFamily="49" charset="0"/>
              </a:rPr>
              <a:t>].mean().</a:t>
            </a:r>
            <a:r>
              <a:rPr lang="en-US" sz="1200" dirty="0" err="1">
                <a:solidFill>
                  <a:srgbClr val="000000"/>
                </a:solidFill>
                <a:latin typeface="Courier New" panose="02070309020205020404" pitchFamily="49" charset="0"/>
              </a:rPr>
              <a:t>reset_index</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r>
            <a:br>
              <a:rPr lang="en-US" sz="1200" dirty="0">
                <a:solidFill>
                  <a:srgbClr val="000000"/>
                </a:solidFill>
                <a:latin typeface="Courier New" panose="02070309020205020404" pitchFamily="49" charset="0"/>
              </a:rPr>
            </a:br>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pd.to_datetime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'date'</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r>
            <a:br>
              <a:rPr lang="en-US" sz="1200" dirty="0">
                <a:solidFill>
                  <a:srgbClr val="000000"/>
                </a:solidFill>
                <a:latin typeface="Courier New" panose="02070309020205020404" pitchFamily="49" charset="0"/>
              </a:rPr>
            </a:br>
            <a:r>
              <a:rPr lang="en-US" sz="1200" dirty="0" err="1">
                <a:solidFill>
                  <a:srgbClr val="000000"/>
                </a:solidFill>
                <a:latin typeface="Courier New" panose="02070309020205020404" pitchFamily="49" charset="0"/>
              </a:rPr>
              <a:t>plt.figure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figsize</a:t>
            </a:r>
            <a:r>
              <a:rPr lang="en-US" sz="1200" dirty="0">
                <a:solidFill>
                  <a:srgbClr val="000000"/>
                </a:solidFill>
                <a:latin typeface="Courier New" panose="02070309020205020404" pitchFamily="49" charset="0"/>
              </a:rPr>
              <a:t> = (</a:t>
            </a:r>
            <a:r>
              <a:rPr lang="en-US" sz="1200" dirty="0">
                <a:solidFill>
                  <a:srgbClr val="09885A"/>
                </a:solidFill>
                <a:latin typeface="Courier New" panose="02070309020205020404" pitchFamily="49" charset="0"/>
              </a:rPr>
              <a:t>10</a:t>
            </a:r>
            <a:r>
              <a:rPr lang="en-US" sz="1200" dirty="0">
                <a:solidFill>
                  <a:srgbClr val="000000"/>
                </a:solidFill>
                <a:latin typeface="Courier New" panose="02070309020205020404" pitchFamily="49" charset="0"/>
              </a:rPr>
              <a:t> , </a:t>
            </a:r>
            <a:r>
              <a:rPr lang="en-US" sz="1200" dirty="0">
                <a:solidFill>
                  <a:srgbClr val="09885A"/>
                </a:solidFill>
                <a:latin typeface="Courier New" panose="02070309020205020404" pitchFamily="49" charset="0"/>
              </a:rPr>
              <a:t>5</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plt.plot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'date'</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new_calendar</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'busy'</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plt.title</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'Airbnb Taipei Calendar'</a:t>
            </a:r>
            <a:r>
              <a:rPr lang="en-US" sz="1200"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plt.ylabel</a:t>
            </a:r>
            <a:r>
              <a:rPr lang="en-US" sz="1200" dirty="0">
                <a:solidFill>
                  <a:srgbClr val="000000"/>
                </a:solidFill>
                <a:latin typeface="Courier New" panose="02070309020205020404" pitchFamily="49" charset="0"/>
              </a:rPr>
              <a:t>(</a:t>
            </a:r>
            <a:r>
              <a:rPr lang="en-US" sz="1200" dirty="0">
                <a:solidFill>
                  <a:srgbClr val="A31515"/>
                </a:solidFill>
                <a:latin typeface="Courier New" panose="02070309020205020404" pitchFamily="49" charset="0"/>
              </a:rPr>
              <a:t>'%Busy'</a:t>
            </a:r>
            <a:r>
              <a:rPr lang="en-US" sz="1200" dirty="0">
                <a:solidFill>
                  <a:srgbClr val="000000"/>
                </a:solidFill>
                <a:latin typeface="Courier New" panose="02070309020205020404" pitchFamily="49" charset="0"/>
              </a:rPr>
              <a:t>)</a:t>
            </a:r>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162148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56993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住宿熱度分析</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6955750" cy="646331"/>
          </a:xfrm>
          <a:prstGeom prst="rect">
            <a:avLst/>
          </a:prstGeom>
        </p:spPr>
        <p:txBody>
          <a:bodyPr wrap="none">
            <a:spAutoFit/>
          </a:bodyPr>
          <a:lstStyle/>
          <a:p>
            <a:pPr indent="304800"/>
            <a:r>
              <a:rPr lang="zh-TW" altLang="en-US" dirty="0" smtClean="0"/>
              <a:t>圖（七）：</a:t>
            </a:r>
            <a:r>
              <a:rPr lang="zh-TW" altLang="en-US" dirty="0"/>
              <a:t>利用定義熱度，來分析台北幾月份的住宿較為</a:t>
            </a:r>
            <a:r>
              <a:rPr lang="zh-TW" altLang="en-US" dirty="0" smtClean="0"/>
              <a:t>熱門</a:t>
            </a:r>
            <a:endParaRPr lang="en-US" dirty="0"/>
          </a:p>
          <a:p>
            <a:pPr indent="304800">
              <a:spcAft>
                <a:spcPts val="0"/>
              </a:spcAft>
            </a:pP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700390" y="1696619"/>
            <a:ext cx="2873829" cy="5078313"/>
          </a:xfrm>
          <a:prstGeom prst="rect">
            <a:avLst/>
          </a:prstGeom>
        </p:spPr>
        <p:txBody>
          <a:bodyPr wrap="square">
            <a:spAutoFit/>
          </a:bodyPr>
          <a:lstStyle/>
          <a:p>
            <a:r>
              <a:rPr lang="en-US" altLang="zh-TW" b="1" dirty="0" smtClean="0">
                <a:solidFill>
                  <a:srgbClr val="000000"/>
                </a:solidFill>
                <a:latin typeface="Courier New" panose="02070309020205020404" pitchFamily="49" charset="0"/>
              </a:rPr>
              <a:t>&lt;</a:t>
            </a:r>
            <a:r>
              <a:rPr lang="zh-TW" altLang="en-US" b="1" dirty="0" smtClean="0">
                <a:solidFill>
                  <a:srgbClr val="000000"/>
                </a:solidFill>
                <a:latin typeface="Courier New" panose="02070309020205020404" pitchFamily="49" charset="0"/>
              </a:rPr>
              <a:t>程式碼說明</a:t>
            </a:r>
            <a:r>
              <a:rPr lang="en-US" altLang="zh-TW" b="1" dirty="0" smtClean="0">
                <a:solidFill>
                  <a:srgbClr val="000000"/>
                </a:solidFill>
                <a:latin typeface="Courier New" panose="02070309020205020404" pitchFamily="49" charset="0"/>
              </a:rPr>
              <a:t>:&gt;</a:t>
            </a:r>
            <a:endParaRPr lang="en-US" altLang="zh-TW" dirty="0" smtClean="0"/>
          </a:p>
          <a:p>
            <a:r>
              <a:rPr lang="zh-TW" altLang="en-US" dirty="0" smtClean="0"/>
              <a:t>利用</a:t>
            </a:r>
            <a:r>
              <a:rPr lang="zh-TW" altLang="en-US" dirty="0"/>
              <a:t>定義熱度，來分析台北幾月份的住宿較為熱門，由圖可看出</a:t>
            </a:r>
            <a:r>
              <a:rPr lang="en-US" dirty="0"/>
              <a:t>2020</a:t>
            </a:r>
            <a:r>
              <a:rPr lang="zh-TW" altLang="en-US" dirty="0"/>
              <a:t>年</a:t>
            </a:r>
            <a:r>
              <a:rPr lang="en-US" dirty="0"/>
              <a:t>3-5</a:t>
            </a:r>
            <a:r>
              <a:rPr lang="zh-TW" altLang="en-US" dirty="0"/>
              <a:t>月份較為熱門，而</a:t>
            </a:r>
            <a:r>
              <a:rPr lang="en-US" dirty="0"/>
              <a:t>5</a:t>
            </a:r>
            <a:r>
              <a:rPr lang="zh-TW" altLang="en-US" dirty="0"/>
              <a:t>月份過後，則較少人訂房，可預訂的房源</a:t>
            </a:r>
            <a:r>
              <a:rPr lang="zh-TW" altLang="en-US" dirty="0" smtClean="0"/>
              <a:t>升高</a:t>
            </a:r>
            <a:r>
              <a:rPr lang="zh-TW" altLang="en-US" dirty="0"/>
              <a:t>。</a:t>
            </a:r>
            <a:endParaRPr lang="en-US" dirty="0"/>
          </a:p>
          <a:p>
            <a:r>
              <a:rPr lang="zh-TW" altLang="en-US" dirty="0"/>
              <a:t>定義熱度：當不可以預定的時候（</a:t>
            </a:r>
            <a:r>
              <a:rPr lang="en-US" dirty="0"/>
              <a:t>available</a:t>
            </a:r>
            <a:r>
              <a:rPr lang="zh-TW" altLang="en-US" dirty="0"/>
              <a:t>為ｆ），就表示是熱門的房源已經被搶走了。我們可以直接針對</a:t>
            </a:r>
            <a:r>
              <a:rPr lang="en-US" dirty="0"/>
              <a:t>available</a:t>
            </a:r>
            <a:r>
              <a:rPr lang="zh-TW" altLang="en-US" dirty="0"/>
              <a:t>這個欄位做匿名函數，創造新的‘</a:t>
            </a:r>
            <a:r>
              <a:rPr lang="en-US" dirty="0"/>
              <a:t>busy</a:t>
            </a:r>
            <a:r>
              <a:rPr lang="zh-TW" altLang="en-US" dirty="0"/>
              <a:t>’作為熱度的衡量指標，以此了解台北市</a:t>
            </a:r>
            <a:r>
              <a:rPr lang="en-US" dirty="0"/>
              <a:t>Air </a:t>
            </a:r>
            <a:r>
              <a:rPr lang="en-US" dirty="0" err="1"/>
              <a:t>bnb</a:t>
            </a:r>
            <a:r>
              <a:rPr lang="zh-TW" altLang="en-US" dirty="0"/>
              <a:t>熱門住宿的月份</a:t>
            </a:r>
            <a:r>
              <a:rPr lang="zh-TW" altLang="en-US" dirty="0" smtClean="0"/>
              <a:t>。</a:t>
            </a:r>
            <a:endParaRPr lang="en-US" dirty="0"/>
          </a:p>
          <a:p>
            <a:r>
              <a:rPr lang="en-US" dirty="0"/>
              <a:t> </a:t>
            </a:r>
          </a:p>
          <a:p>
            <a:endParaRPr lang="en-US" dirty="0"/>
          </a:p>
        </p:txBody>
      </p:sp>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846855" y="1696619"/>
            <a:ext cx="7415402" cy="3993156"/>
          </a:xfrm>
          <a:prstGeom prst="rect">
            <a:avLst/>
          </a:prstGeom>
        </p:spPr>
      </p:pic>
    </p:spTree>
    <p:extLst>
      <p:ext uri="{BB962C8B-B14F-4D97-AF65-F5344CB8AC3E}">
        <p14:creationId xmlns:p14="http://schemas.microsoft.com/office/powerpoint/2010/main" val="2081966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平均價格</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圖（八）</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877985"/>
          </a:xfrm>
          <a:prstGeom prst="rect">
            <a:avLst/>
          </a:prstGeom>
        </p:spPr>
        <p:txBody>
          <a:bodyPr wrap="square">
            <a:spAutoFit/>
          </a:bodyPr>
          <a:lstStyle/>
          <a:p>
            <a:r>
              <a:rPr lang="en-US" b="1" dirty="0" smtClean="0"/>
              <a:t> </a:t>
            </a:r>
          </a:p>
          <a:p>
            <a:r>
              <a:rPr lang="en-US" altLang="zh-TW" b="1" dirty="0" smtClean="0"/>
              <a:t>&lt;</a:t>
            </a:r>
            <a:r>
              <a:rPr lang="zh-TW" altLang="en-US" b="1" dirty="0" smtClean="0"/>
              <a:t>重點程式碼</a:t>
            </a:r>
            <a:r>
              <a:rPr lang="en-US" altLang="zh-TW" b="1" dirty="0" smtClean="0"/>
              <a:t>:&gt;</a:t>
            </a:r>
          </a:p>
          <a:p>
            <a:endParaRPr lang="en-US" sz="1200" b="1" dirty="0"/>
          </a:p>
          <a:p>
            <a:r>
              <a:rPr lang="en-US" altLang="zh-TW" sz="1200" dirty="0"/>
              <a:t>#</a:t>
            </a:r>
            <a:r>
              <a:rPr lang="zh-TW" altLang="en-US" sz="1200" dirty="0"/>
              <a:t>處理一下價格資料</a:t>
            </a:r>
          </a:p>
          <a:p>
            <a:r>
              <a:rPr lang="en-US" sz="1200" dirty="0"/>
              <a:t>calendar['date'] = </a:t>
            </a:r>
            <a:r>
              <a:rPr lang="en-US" sz="1200" dirty="0" err="1"/>
              <a:t>pd.to_datetime</a:t>
            </a:r>
            <a:r>
              <a:rPr lang="en-US" sz="1200" dirty="0"/>
              <a:t>(calendar['date'])</a:t>
            </a:r>
          </a:p>
          <a:p>
            <a:r>
              <a:rPr lang="en-US" sz="1200" dirty="0"/>
              <a:t>calendar['price'] = calendar['price'].</a:t>
            </a:r>
            <a:r>
              <a:rPr lang="en-US" sz="1200" dirty="0" err="1"/>
              <a:t>str.replace</a:t>
            </a:r>
            <a:r>
              <a:rPr lang="en-US" sz="1200" dirty="0"/>
              <a:t>(',','').</a:t>
            </a:r>
            <a:r>
              <a:rPr lang="en-US" sz="1200" dirty="0" err="1"/>
              <a:t>str.replace</a:t>
            </a:r>
            <a:r>
              <a:rPr lang="en-US" sz="1200" dirty="0"/>
              <a:t>('$' , '').</a:t>
            </a:r>
            <a:r>
              <a:rPr lang="en-US" sz="1200" dirty="0" err="1"/>
              <a:t>astype</a:t>
            </a:r>
            <a:r>
              <a:rPr lang="en-US" sz="1200" dirty="0"/>
              <a:t>(float)</a:t>
            </a:r>
          </a:p>
          <a:p>
            <a:r>
              <a:rPr lang="en-US" sz="1200" dirty="0"/>
              <a:t/>
            </a:r>
            <a:br>
              <a:rPr lang="en-US" sz="1200" dirty="0"/>
            </a:br>
            <a:r>
              <a:rPr lang="en-US" sz="1200" dirty="0" err="1"/>
              <a:t>mean_of_month</a:t>
            </a:r>
            <a:r>
              <a:rPr lang="en-US" sz="1200" dirty="0"/>
              <a:t> = </a:t>
            </a:r>
            <a:r>
              <a:rPr lang="en-US" sz="1200" dirty="0" err="1"/>
              <a:t>calendar.groupby</a:t>
            </a:r>
            <a:r>
              <a:rPr lang="en-US" sz="1200" dirty="0"/>
              <a:t>(calendar['date'].</a:t>
            </a:r>
            <a:r>
              <a:rPr lang="en-US" sz="1200" dirty="0" err="1"/>
              <a:t>dt.strftime</a:t>
            </a:r>
            <a:r>
              <a:rPr lang="en-US" sz="1200" dirty="0"/>
              <a:t>('%B') , sort = False)['price'].mean()</a:t>
            </a:r>
          </a:p>
          <a:p>
            <a:r>
              <a:rPr lang="en-US" sz="1200" dirty="0"/>
              <a:t/>
            </a:r>
            <a:br>
              <a:rPr lang="en-US" sz="1200" dirty="0"/>
            </a:br>
            <a:r>
              <a:rPr lang="en-US" sz="1200" dirty="0" err="1"/>
              <a:t>mean_of_month.plot</a:t>
            </a:r>
            <a:r>
              <a:rPr lang="en-US" sz="1200" dirty="0"/>
              <a:t>(kind = '</a:t>
            </a:r>
            <a:r>
              <a:rPr lang="en-US" sz="1200" dirty="0" err="1"/>
              <a:t>barh</a:t>
            </a:r>
            <a:r>
              <a:rPr lang="en-US" sz="1200" dirty="0"/>
              <a:t>' , </a:t>
            </a:r>
            <a:r>
              <a:rPr lang="en-US" sz="1200" dirty="0" err="1"/>
              <a:t>figsize</a:t>
            </a:r>
            <a:r>
              <a:rPr lang="en-US" sz="1200" dirty="0"/>
              <a:t> = (12,7))</a:t>
            </a:r>
          </a:p>
          <a:p>
            <a:r>
              <a:rPr lang="en-US" sz="1200" dirty="0" err="1"/>
              <a:t>plt.xlabel</a:t>
            </a:r>
            <a:r>
              <a:rPr lang="en-US" sz="1200" dirty="0"/>
              <a:t>('average monthly price')</a:t>
            </a:r>
          </a:p>
          <a:p>
            <a:r>
              <a:rPr lang="en-US" sz="1200" dirty="0" err="1"/>
              <a:t>plt.ylabel</a:t>
            </a:r>
            <a:r>
              <a:rPr lang="en-US" sz="1200" dirty="0"/>
              <a:t>('Month')</a:t>
            </a:r>
          </a:p>
          <a:p>
            <a:endParaRPr lang="en-US" b="1"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319802" y="1900465"/>
            <a:ext cx="6942458" cy="3789310"/>
          </a:xfrm>
          <a:prstGeom prst="rect">
            <a:avLst/>
          </a:prstGeom>
        </p:spPr>
      </p:pic>
    </p:spTree>
    <p:extLst>
      <p:ext uri="{BB962C8B-B14F-4D97-AF65-F5344CB8AC3E}">
        <p14:creationId xmlns:p14="http://schemas.microsoft.com/office/powerpoint/2010/main" val="2673540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平均價格</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圖（八）</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139321"/>
          </a:xfrm>
          <a:prstGeom prst="rect">
            <a:avLst/>
          </a:prstGeom>
        </p:spPr>
        <p:txBody>
          <a:bodyPr wrap="square">
            <a:spAutoFit/>
          </a:bodyPr>
          <a:lstStyle/>
          <a:p>
            <a:r>
              <a:rPr lang="en-US" dirty="0" smtClean="0"/>
              <a:t> </a:t>
            </a:r>
            <a:endParaRPr lang="en-US" b="1" dirty="0" smtClean="0"/>
          </a:p>
          <a:p>
            <a:r>
              <a:rPr lang="en-US" altLang="zh-TW" b="1" dirty="0" smtClean="0"/>
              <a:t>&lt;</a:t>
            </a:r>
            <a:r>
              <a:rPr lang="zh-TW" altLang="en-US" b="1" dirty="0" smtClean="0"/>
              <a:t>程式碼說明</a:t>
            </a:r>
            <a:r>
              <a:rPr lang="en-US" altLang="zh-TW" b="1" dirty="0"/>
              <a:t>&gt;</a:t>
            </a:r>
            <a:endParaRPr lang="en-US" altLang="zh-TW" b="1" dirty="0" smtClean="0"/>
          </a:p>
          <a:p>
            <a:r>
              <a:rPr lang="zh-TW" altLang="en-US" dirty="0" smtClean="0"/>
              <a:t>接著</a:t>
            </a:r>
            <a:r>
              <a:rPr lang="zh-TW" altLang="en-US" dirty="0"/>
              <a:t>以資料進行繪圖呈現每月平均價格，我們可以觀察到</a:t>
            </a:r>
            <a:r>
              <a:rPr lang="zh-TW" altLang="en-US" b="1" dirty="0"/>
              <a:t>一、二月是最高的，而三、四月價格較低</a:t>
            </a:r>
            <a:r>
              <a:rPr lang="zh-TW" altLang="en-US" dirty="0"/>
              <a:t>。與我們想像中寒暑假旺季價格為最高的想法，有所不同，但平均價格大多皆介於</a:t>
            </a:r>
            <a:r>
              <a:rPr lang="en-US" dirty="0"/>
              <a:t>2500~3000</a:t>
            </a:r>
            <a:r>
              <a:rPr lang="zh-TW" altLang="en-US" dirty="0"/>
              <a:t>之間。</a:t>
            </a:r>
            <a:endParaRPr lang="en-US" dirty="0"/>
          </a:p>
          <a:p>
            <a:endParaRPr lang="en-US"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319802" y="1900465"/>
            <a:ext cx="6942458" cy="3789310"/>
          </a:xfrm>
          <a:prstGeom prst="rect">
            <a:avLst/>
          </a:prstGeom>
        </p:spPr>
      </p:pic>
    </p:spTree>
    <p:extLst>
      <p:ext uri="{BB962C8B-B14F-4D97-AF65-F5344CB8AC3E}">
        <p14:creationId xmlns:p14="http://schemas.microsoft.com/office/powerpoint/2010/main" val="2500319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357822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哪個區域最多房源</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圖（九）</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431983"/>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endParaRPr lang="en-US" b="1" dirty="0" smtClean="0"/>
          </a:p>
          <a:p>
            <a:r>
              <a:rPr lang="en-US" dirty="0" smtClean="0"/>
              <a:t>Listing</a:t>
            </a:r>
            <a:r>
              <a:rPr lang="en-US" dirty="0"/>
              <a:t> = </a:t>
            </a:r>
            <a:r>
              <a:rPr lang="en-US" dirty="0" err="1"/>
              <a:t>pd.read_csv</a:t>
            </a:r>
            <a:r>
              <a:rPr lang="en-US" dirty="0"/>
              <a:t>('listings.csv')</a:t>
            </a:r>
          </a:p>
          <a:p>
            <a:r>
              <a:rPr lang="en-US" dirty="0"/>
              <a:t>print('We have' , </a:t>
            </a:r>
            <a:r>
              <a:rPr lang="en-US" dirty="0" err="1"/>
              <a:t>listing.id.nunique</a:t>
            </a:r>
            <a:r>
              <a:rPr lang="en-US" dirty="0"/>
              <a:t>() , 'listings in the listing data')</a:t>
            </a:r>
          </a:p>
          <a:p>
            <a:r>
              <a:rPr lang="en-US" dirty="0"/>
              <a:t>listing.info()</a:t>
            </a:r>
          </a:p>
          <a:p>
            <a:r>
              <a:rPr lang="en-US" dirty="0" err="1"/>
              <a:t>listing.head</a:t>
            </a:r>
            <a:r>
              <a:rPr lang="en-US" dirty="0"/>
              <a:t>(3)</a:t>
            </a:r>
          </a:p>
          <a:p>
            <a:r>
              <a:rPr lang="en-US" dirty="0" err="1"/>
              <a:t>grouped_df</a:t>
            </a:r>
            <a:r>
              <a:rPr lang="en-US" dirty="0"/>
              <a:t> = </a:t>
            </a:r>
            <a:r>
              <a:rPr lang="en-US" dirty="0" err="1"/>
              <a:t>listing.groupby</a:t>
            </a:r>
            <a:r>
              <a:rPr lang="en-US" dirty="0"/>
              <a:t>('</a:t>
            </a:r>
            <a:r>
              <a:rPr lang="en-US" dirty="0" err="1"/>
              <a:t>neighbourhood_cleansed</a:t>
            </a:r>
            <a:r>
              <a:rPr lang="en-US" dirty="0"/>
              <a:t>').count()[['id']].</a:t>
            </a:r>
            <a:r>
              <a:rPr lang="en-US" dirty="0" err="1"/>
              <a:t>sort_values</a:t>
            </a:r>
            <a:r>
              <a:rPr lang="en-US" dirty="0"/>
              <a:t>('id' , ascending = False).head(10)</a:t>
            </a:r>
          </a:p>
          <a:p>
            <a:r>
              <a:rPr lang="en-US" dirty="0" err="1"/>
              <a:t>grouped_df.plot</a:t>
            </a:r>
            <a:r>
              <a:rPr lang="en-US" dirty="0"/>
              <a:t>(kind = 'bar' ,title='</a:t>
            </a:r>
            <a:r>
              <a:rPr lang="zh-TW" altLang="en-US" dirty="0"/>
              <a:t>哪個區最多房源？</a:t>
            </a:r>
            <a:r>
              <a:rPr lang="en-US" altLang="zh-TW" dirty="0"/>
              <a:t>')</a:t>
            </a:r>
          </a:p>
          <a:p>
            <a:endParaRPr lang="en-US" sz="1200" dirty="0"/>
          </a:p>
        </p:txBody>
      </p:sp>
      <p:pic>
        <p:nvPicPr>
          <p:cNvPr id="9" name="圖片 8"/>
          <p:cNvPicPr/>
          <p:nvPr/>
        </p:nvPicPr>
        <p:blipFill>
          <a:blip r:embed="rId3">
            <a:extLst>
              <a:ext uri="{28A0092B-C50C-407E-A947-70E740481C1C}">
                <a14:useLocalDpi xmlns:a14="http://schemas.microsoft.com/office/drawing/2010/main" val="0"/>
              </a:ext>
            </a:extLst>
          </a:blip>
          <a:stretch>
            <a:fillRect/>
          </a:stretch>
        </p:blipFill>
        <p:spPr>
          <a:xfrm>
            <a:off x="1575565" y="1961327"/>
            <a:ext cx="6041857" cy="3728448"/>
          </a:xfrm>
          <a:prstGeom prst="rect">
            <a:avLst/>
          </a:prstGeom>
        </p:spPr>
      </p:pic>
    </p:spTree>
    <p:extLst>
      <p:ext uri="{BB962C8B-B14F-4D97-AF65-F5344CB8AC3E}">
        <p14:creationId xmlns:p14="http://schemas.microsoft.com/office/powerpoint/2010/main" val="1127607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639120" y="-49309"/>
            <a:ext cx="6695380" cy="6695380"/>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a:off x="2283362" y="2826000"/>
            <a:ext cx="7406896" cy="1104599"/>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cap="all"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前情</a:t>
            </a:r>
            <a:r>
              <a:rPr lang="zh-TW" altLang="en-US" sz="3600" cap="all"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提要與團隊介紹</a:t>
            </a:r>
            <a:endParaRPr lang="zh-CN"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grpSp>
        <p:nvGrpSpPr>
          <p:cNvPr id="20" name="组合 19"/>
          <p:cNvGrpSpPr/>
          <p:nvPr/>
        </p:nvGrpSpPr>
        <p:grpSpPr>
          <a:xfrm>
            <a:off x="6088255" y="999047"/>
            <a:ext cx="1705434" cy="1465156"/>
            <a:chOff x="4390560" y="48558"/>
            <a:chExt cx="1705434" cy="1465156"/>
          </a:xfrm>
        </p:grpSpPr>
        <p:sp>
          <p:nvSpPr>
            <p:cNvPr id="28" name="任意多边形 2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810363" y="347077"/>
              <a:ext cx="1018227"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01</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2" name="矩形 1"/>
          <p:cNvSpPr/>
          <p:nvPr/>
        </p:nvSpPr>
        <p:spPr>
          <a:xfrm>
            <a:off x="3862735" y="4228305"/>
            <a:ext cx="4248150" cy="369332"/>
          </a:xfrm>
          <a:prstGeom prst="rect">
            <a:avLst/>
          </a:prstGeom>
        </p:spPr>
        <p:txBody>
          <a:bodyPr wrap="square">
            <a:spAutoFit/>
          </a:bodyPr>
          <a:lstStyle/>
          <a:p>
            <a:pPr algn="ctr"/>
            <a:r>
              <a:rPr lang="en-US" altLang="zh-CN" dirty="0" err="1" smtClean="0"/>
              <a:t>Aiirbnb</a:t>
            </a:r>
            <a:r>
              <a:rPr lang="zh-TW" altLang="en-US" dirty="0"/>
              <a:t>介紹</a:t>
            </a:r>
            <a:r>
              <a:rPr lang="zh-TW" altLang="en-US" dirty="0" smtClean="0"/>
              <a:t>與其運作模式簡介</a:t>
            </a:r>
            <a:endParaRPr lang="zh-CN" altLang="en-US" dirty="0"/>
          </a:p>
        </p:txBody>
      </p:sp>
    </p:spTree>
    <p:extLst>
      <p:ext uri="{BB962C8B-B14F-4D97-AF65-F5344CB8AC3E}">
        <p14:creationId xmlns:p14="http://schemas.microsoft.com/office/powerpoint/2010/main" val="3927797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3578224" cy="523220"/>
          </a:xfrm>
          <a:prstGeom prst="rect">
            <a:avLst/>
          </a:prstGeom>
          <a:noFill/>
        </p:spPr>
        <p:txBody>
          <a:bodyPr wrap="none" rtlCol="0">
            <a:spAutoFit/>
          </a:bodyPr>
          <a:lstStyle/>
          <a:p>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哪個區域最多房源</a:t>
            </a:r>
            <a:r>
              <a:rPr lang="en-US" altLang="zh-TW" sz="2800" spc="300" dirty="0">
                <a:solidFill>
                  <a:srgbClr val="019DD5"/>
                </a:solidFill>
                <a:latin typeface="微軟正黑體" panose="020B0604030504040204" pitchFamily="34" charset="-120"/>
                <a:ea typeface="微軟正黑體" panose="020B0604030504040204" pitchFamily="34" charset="-120"/>
                <a:cs typeface="+mn-ea"/>
                <a:sym typeface="+mn-lt"/>
              </a:rPr>
              <a:t>?</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圖（九）</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247317"/>
          </a:xfrm>
          <a:prstGeom prst="rect">
            <a:avLst/>
          </a:prstGeom>
        </p:spPr>
        <p:txBody>
          <a:bodyPr wrap="square">
            <a:spAutoFit/>
          </a:bodyPr>
          <a:lstStyle/>
          <a:p>
            <a:r>
              <a:rPr lang="en-US" dirty="0" smtClean="0"/>
              <a:t> </a:t>
            </a:r>
          </a:p>
          <a:p>
            <a:r>
              <a:rPr lang="en-US" altLang="zh-TW" b="1" dirty="0" smtClean="0"/>
              <a:t>&lt;</a:t>
            </a:r>
            <a:r>
              <a:rPr lang="zh-TW" altLang="en-US" b="1" dirty="0" smtClean="0"/>
              <a:t>程式碼說明</a:t>
            </a:r>
            <a:r>
              <a:rPr lang="en-US" altLang="zh-TW" b="1" dirty="0" smtClean="0"/>
              <a:t>&gt;</a:t>
            </a:r>
          </a:p>
          <a:p>
            <a:r>
              <a:rPr lang="zh-TW" altLang="en-US" dirty="0" smtClean="0"/>
              <a:t>之後</a:t>
            </a:r>
            <a:r>
              <a:rPr lang="zh-TW" altLang="en-US" dirty="0"/>
              <a:t>我們匯入</a:t>
            </a:r>
            <a:r>
              <a:rPr lang="en-US" dirty="0"/>
              <a:t>listings.csv</a:t>
            </a:r>
            <a:r>
              <a:rPr lang="zh-TW" altLang="en-US" dirty="0"/>
              <a:t>，對其進行分析，首先先以</a:t>
            </a:r>
            <a:r>
              <a:rPr lang="en-US" dirty="0"/>
              <a:t>id</a:t>
            </a:r>
            <a:r>
              <a:rPr lang="zh-TW" altLang="en-US" dirty="0"/>
              <a:t>進行分群，以了解房源所在位置，接著進行繪圖，統計出各地區房源所在，由圖可了解，前三名分別為：萬華區、中正區、大安區，而後三名為：士林區、北投區、文山區，可觀察到後三名相對於其他地區離台北車站較遠，遊客偏向居住於交通方便的地區。</a:t>
            </a:r>
            <a:endParaRPr lang="en-US" dirty="0"/>
          </a:p>
        </p:txBody>
      </p:sp>
      <p:pic>
        <p:nvPicPr>
          <p:cNvPr id="9" name="圖片 8"/>
          <p:cNvPicPr/>
          <p:nvPr/>
        </p:nvPicPr>
        <p:blipFill>
          <a:blip r:embed="rId3">
            <a:extLst>
              <a:ext uri="{28A0092B-C50C-407E-A947-70E740481C1C}">
                <a14:useLocalDpi xmlns:a14="http://schemas.microsoft.com/office/drawing/2010/main" val="0"/>
              </a:ext>
            </a:extLst>
          </a:blip>
          <a:stretch>
            <a:fillRect/>
          </a:stretch>
        </p:blipFill>
        <p:spPr>
          <a:xfrm>
            <a:off x="1575565" y="1961327"/>
            <a:ext cx="6041857" cy="3728448"/>
          </a:xfrm>
          <a:prstGeom prst="rect">
            <a:avLst/>
          </a:prstGeom>
        </p:spPr>
      </p:pic>
    </p:spTree>
    <p:extLst>
      <p:ext uri="{BB962C8B-B14F-4D97-AF65-F5344CB8AC3E}">
        <p14:creationId xmlns:p14="http://schemas.microsoft.com/office/powerpoint/2010/main" val="1348337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967479"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台北市平均價格</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圖（十）</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585323"/>
          </a:xfrm>
          <a:prstGeom prst="rect">
            <a:avLst/>
          </a:prstGeom>
        </p:spPr>
        <p:txBody>
          <a:bodyPr wrap="square">
            <a:spAutoFit/>
          </a:bodyPr>
          <a:lstStyle/>
          <a:p>
            <a:r>
              <a:rPr lang="en-US" b="1" dirty="0" smtClean="0"/>
              <a:t> </a:t>
            </a:r>
            <a:r>
              <a:rPr lang="en-US" altLang="zh-TW" b="1" dirty="0" smtClean="0"/>
              <a:t>&lt;</a:t>
            </a:r>
            <a:r>
              <a:rPr lang="zh-TW" altLang="en-US" b="1" dirty="0" smtClean="0"/>
              <a:t>重點程式碼</a:t>
            </a:r>
            <a:r>
              <a:rPr lang="en-US" altLang="zh-TW" b="1" dirty="0" smtClean="0"/>
              <a:t>:&gt;</a:t>
            </a:r>
            <a:endParaRPr lang="en-US" b="1" dirty="0"/>
          </a:p>
          <a:p>
            <a:r>
              <a:rPr lang="en-US" dirty="0" err="1"/>
              <a:t>plt.figure</a:t>
            </a:r>
            <a:r>
              <a:rPr lang="en-US" dirty="0"/>
              <a:t>(</a:t>
            </a:r>
            <a:r>
              <a:rPr lang="en-US" dirty="0" err="1"/>
              <a:t>figsize</a:t>
            </a:r>
            <a:r>
              <a:rPr lang="en-US" dirty="0"/>
              <a:t> = (12,6))</a:t>
            </a:r>
          </a:p>
          <a:p>
            <a:r>
              <a:rPr lang="en-US" dirty="0" err="1"/>
              <a:t>listing.loc</a:t>
            </a:r>
            <a:r>
              <a:rPr lang="en-US" dirty="0"/>
              <a:t>[(</a:t>
            </a:r>
            <a:r>
              <a:rPr lang="en-US" dirty="0" err="1"/>
              <a:t>listing.price</a:t>
            </a:r>
            <a:r>
              <a:rPr lang="en-US" dirty="0"/>
              <a:t> &lt; 10000) &amp; (</a:t>
            </a:r>
            <a:r>
              <a:rPr lang="en-US" dirty="0" err="1"/>
              <a:t>listing.price</a:t>
            </a:r>
            <a:r>
              <a:rPr lang="en-US" dirty="0"/>
              <a:t> &gt; 300)].</a:t>
            </a:r>
            <a:r>
              <a:rPr lang="en-US" dirty="0" err="1"/>
              <a:t>price.hist</a:t>
            </a:r>
            <a:r>
              <a:rPr lang="en-US" dirty="0"/>
              <a:t>(bins  = 20)</a:t>
            </a:r>
          </a:p>
          <a:p>
            <a:r>
              <a:rPr lang="en-US" dirty="0" err="1"/>
              <a:t>plt.ylabel</a:t>
            </a:r>
            <a:r>
              <a:rPr lang="en-US" dirty="0"/>
              <a:t>('Count')</a:t>
            </a:r>
          </a:p>
          <a:p>
            <a:r>
              <a:rPr lang="en-US" dirty="0" err="1"/>
              <a:t>plt.xlabel</a:t>
            </a:r>
            <a:r>
              <a:rPr lang="en-US" dirty="0"/>
              <a:t>('Listing price')</a:t>
            </a:r>
          </a:p>
          <a:p>
            <a:r>
              <a:rPr lang="en-US" dirty="0" err="1"/>
              <a:t>plt.title</a:t>
            </a:r>
            <a:r>
              <a:rPr lang="en-US" dirty="0"/>
              <a:t>('</a:t>
            </a:r>
            <a:r>
              <a:rPr lang="zh-TW" altLang="en-US" dirty="0"/>
              <a:t>房間價格</a:t>
            </a:r>
            <a:r>
              <a:rPr lang="en-US" altLang="zh-TW" dirty="0"/>
              <a:t>')</a:t>
            </a:r>
          </a:p>
          <a:p>
            <a:endParaRPr lang="en-US"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985445" y="1910353"/>
            <a:ext cx="7146183" cy="3756584"/>
          </a:xfrm>
          <a:prstGeom prst="rect">
            <a:avLst/>
          </a:prstGeom>
        </p:spPr>
      </p:pic>
    </p:spTree>
    <p:extLst>
      <p:ext uri="{BB962C8B-B14F-4D97-AF65-F5344CB8AC3E}">
        <p14:creationId xmlns:p14="http://schemas.microsoft.com/office/powerpoint/2010/main" val="1474685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967479"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台北市平均價格</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415772" cy="369332"/>
          </a:xfrm>
          <a:prstGeom prst="rect">
            <a:avLst/>
          </a:prstGeom>
        </p:spPr>
        <p:txBody>
          <a:bodyPr wrap="none">
            <a:spAutoFit/>
          </a:bodyPr>
          <a:lstStyle/>
          <a:p>
            <a:pPr indent="304800"/>
            <a:r>
              <a:rPr lang="zh-TW" altLang="en-US" dirty="0" smtClean="0"/>
              <a:t>圖（十）</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139321"/>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r>
              <a:rPr lang="en-US" dirty="0"/>
              <a:t> </a:t>
            </a:r>
          </a:p>
          <a:p>
            <a:r>
              <a:rPr lang="zh-TW" altLang="en-US" dirty="0" smtClean="0"/>
              <a:t>對</a:t>
            </a:r>
            <a:r>
              <a:rPr lang="zh-TW" altLang="en-US" dirty="0"/>
              <a:t>房源價格進行分析，在程式碼中將價格設於</a:t>
            </a:r>
            <a:r>
              <a:rPr lang="en-US" dirty="0"/>
              <a:t>300~10000</a:t>
            </a:r>
            <a:r>
              <a:rPr lang="zh-TW" altLang="en-US" dirty="0"/>
              <a:t>元之間，為大部分房價所分佈之區域，避免極端的價格分佈使圖變的複雜，而我們也可以由圖中發現台北市住宿房價大致上落於</a:t>
            </a:r>
            <a:r>
              <a:rPr lang="en-US" dirty="0"/>
              <a:t>300~2000</a:t>
            </a:r>
            <a:r>
              <a:rPr lang="zh-TW" altLang="en-US" dirty="0"/>
              <a:t>之間居多。</a:t>
            </a:r>
            <a:endParaRPr lang="en-US" dirty="0"/>
          </a:p>
          <a:p>
            <a:endParaRPr lang="en-US"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985445" y="1910353"/>
            <a:ext cx="7146183" cy="3756584"/>
          </a:xfrm>
          <a:prstGeom prst="rect">
            <a:avLst/>
          </a:prstGeom>
        </p:spPr>
      </p:pic>
    </p:spTree>
    <p:extLst>
      <p:ext uri="{BB962C8B-B14F-4D97-AF65-F5344CB8AC3E}">
        <p14:creationId xmlns:p14="http://schemas.microsoft.com/office/powerpoint/2010/main" val="422271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967479" cy="523220"/>
          </a:xfrm>
          <a:prstGeom prst="rect">
            <a:avLst/>
          </a:prstGeom>
          <a:noFill/>
        </p:spPr>
        <p:txBody>
          <a:bodyPr wrap="none" rtlCol="0">
            <a:spAutoFit/>
          </a:bodyPr>
          <a:lstStyle/>
          <a:p>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各區域房價分布</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圖（十一）</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062651"/>
          </a:xfrm>
          <a:prstGeom prst="rect">
            <a:avLst/>
          </a:prstGeom>
        </p:spPr>
        <p:txBody>
          <a:bodyPr wrap="square">
            <a:spAutoFit/>
          </a:bodyPr>
          <a:lstStyle/>
          <a:p>
            <a:r>
              <a:rPr lang="en-US" sz="1200" dirty="0" smtClean="0"/>
              <a:t> </a:t>
            </a:r>
            <a:endParaRPr lang="en-US" b="1" dirty="0" smtClean="0"/>
          </a:p>
          <a:p>
            <a:r>
              <a:rPr lang="en-US" altLang="zh-TW" b="1" dirty="0" smtClean="0"/>
              <a:t>&lt;</a:t>
            </a:r>
            <a:r>
              <a:rPr lang="zh-TW" altLang="en-US" b="1" dirty="0" smtClean="0"/>
              <a:t>重點程式碼</a:t>
            </a:r>
            <a:r>
              <a:rPr lang="en-US" altLang="zh-TW" b="1" dirty="0" smtClean="0"/>
              <a:t>:&gt;</a:t>
            </a:r>
            <a:endParaRPr lang="en-US" b="1" dirty="0" smtClean="0"/>
          </a:p>
          <a:p>
            <a:r>
              <a:rPr lang="en-US" sz="1200" dirty="0" err="1" smtClean="0"/>
              <a:t>drop_outlier_price_condition</a:t>
            </a:r>
            <a:r>
              <a:rPr lang="en-US" sz="1200" dirty="0"/>
              <a:t> = </a:t>
            </a:r>
            <a:r>
              <a:rPr lang="en-US" sz="1200" dirty="0" err="1"/>
              <a:t>listing.loc</a:t>
            </a:r>
            <a:r>
              <a:rPr lang="en-US" sz="1200" dirty="0"/>
              <a:t>[(</a:t>
            </a:r>
            <a:r>
              <a:rPr lang="en-US" sz="1200" dirty="0" err="1"/>
              <a:t>listing.price</a:t>
            </a:r>
            <a:r>
              <a:rPr lang="en-US" sz="1200" dirty="0"/>
              <a:t>&lt;=10000) &amp; (</a:t>
            </a:r>
            <a:r>
              <a:rPr lang="en-US" sz="1200" dirty="0" err="1"/>
              <a:t>listing.price</a:t>
            </a:r>
            <a:r>
              <a:rPr lang="en-US" sz="1200" dirty="0"/>
              <a:t> &gt; 300)]</a:t>
            </a:r>
          </a:p>
          <a:p>
            <a:r>
              <a:rPr lang="en-US" sz="1200" dirty="0" err="1"/>
              <a:t>sort_price</a:t>
            </a:r>
            <a:r>
              <a:rPr lang="en-US" sz="1200" dirty="0"/>
              <a:t> = </a:t>
            </a:r>
            <a:r>
              <a:rPr lang="en-US" sz="1200" dirty="0" err="1"/>
              <a:t>drop_outlier_price_condition</a:t>
            </a:r>
            <a:r>
              <a:rPr lang="en-US" sz="1200" dirty="0"/>
              <a:t>\</a:t>
            </a:r>
          </a:p>
          <a:p>
            <a:r>
              <a:rPr lang="en-US" sz="1200" dirty="0"/>
              <a:t>        .</a:t>
            </a:r>
            <a:r>
              <a:rPr lang="en-US" sz="1200" dirty="0" err="1"/>
              <a:t>groupby</a:t>
            </a:r>
            <a:r>
              <a:rPr lang="en-US" sz="1200" dirty="0"/>
              <a:t>('</a:t>
            </a:r>
            <a:r>
              <a:rPr lang="en-US" sz="1200" dirty="0" err="1"/>
              <a:t>neighbourhood_cleansed</a:t>
            </a:r>
            <a:r>
              <a:rPr lang="en-US" sz="1200" dirty="0"/>
              <a:t>')['price']\</a:t>
            </a:r>
          </a:p>
          <a:p>
            <a:r>
              <a:rPr lang="en-US" sz="1200" dirty="0"/>
              <a:t>        .median()\</a:t>
            </a:r>
          </a:p>
          <a:p>
            <a:r>
              <a:rPr lang="en-US" sz="1200" dirty="0"/>
              <a:t>        .</a:t>
            </a:r>
            <a:r>
              <a:rPr lang="en-US" sz="1200" dirty="0" err="1"/>
              <a:t>sort_values</a:t>
            </a:r>
            <a:r>
              <a:rPr lang="en-US" sz="1200" dirty="0"/>
              <a:t>(ascending = False)\</a:t>
            </a:r>
          </a:p>
          <a:p>
            <a:r>
              <a:rPr lang="en-US" sz="1200" dirty="0"/>
              <a:t>        .index</a:t>
            </a:r>
          </a:p>
          <a:p>
            <a:r>
              <a:rPr lang="en-US" sz="1200" dirty="0" err="1"/>
              <a:t>plt.figure</a:t>
            </a:r>
            <a:r>
              <a:rPr lang="en-US" sz="1200" dirty="0"/>
              <a:t>(</a:t>
            </a:r>
            <a:r>
              <a:rPr lang="en-US" sz="1200" dirty="0" err="1"/>
              <a:t>figsize</a:t>
            </a:r>
            <a:r>
              <a:rPr lang="en-US" sz="1200" dirty="0"/>
              <a:t> = (16 , 6))   </a:t>
            </a:r>
          </a:p>
          <a:p>
            <a:r>
              <a:rPr lang="en-US" sz="1200" dirty="0" err="1"/>
              <a:t>plt.title</a:t>
            </a:r>
            <a:r>
              <a:rPr lang="en-US" sz="1200" dirty="0"/>
              <a:t>('</a:t>
            </a:r>
            <a:r>
              <a:rPr lang="zh-TW" altLang="en-US" sz="1200" dirty="0"/>
              <a:t>各個區域的房價分佈</a:t>
            </a:r>
            <a:r>
              <a:rPr lang="en-US" altLang="zh-TW" sz="1200" dirty="0"/>
              <a:t>'</a:t>
            </a:r>
            <a:r>
              <a:rPr lang="zh-TW" altLang="en-US" sz="1200" dirty="0"/>
              <a:t> </a:t>
            </a:r>
            <a:r>
              <a:rPr lang="en-US" altLang="zh-TW" sz="1200" dirty="0"/>
              <a:t>, </a:t>
            </a:r>
            <a:r>
              <a:rPr lang="en-US" sz="1200" dirty="0" err="1"/>
              <a:t>fontsize</a:t>
            </a:r>
            <a:r>
              <a:rPr lang="en-US" sz="1200" dirty="0"/>
              <a:t> = 16)</a:t>
            </a:r>
          </a:p>
          <a:p>
            <a:r>
              <a:rPr lang="en-US" sz="1200" dirty="0" err="1"/>
              <a:t>plt.rcParams</a:t>
            </a:r>
            <a:r>
              <a:rPr lang="en-US" sz="1200" dirty="0"/>
              <a:t>['</a:t>
            </a:r>
            <a:r>
              <a:rPr lang="en-US" sz="1200" dirty="0" err="1"/>
              <a:t>font.sans</a:t>
            </a:r>
            <a:r>
              <a:rPr lang="en-US" sz="1200" dirty="0"/>
              <a:t>-serif'] = ['</a:t>
            </a:r>
            <a:r>
              <a:rPr lang="en-US" sz="1200" dirty="0" err="1"/>
              <a:t>simhei</a:t>
            </a:r>
            <a:r>
              <a:rPr lang="en-US" sz="1200" dirty="0"/>
              <a:t>'] </a:t>
            </a:r>
          </a:p>
          <a:p>
            <a:r>
              <a:rPr lang="en-US" sz="1200" dirty="0" err="1"/>
              <a:t>sns.boxplot</a:t>
            </a:r>
            <a:r>
              <a:rPr lang="en-US" sz="1200" dirty="0"/>
              <a:t>(y='price' , x = '</a:t>
            </a:r>
            <a:r>
              <a:rPr lang="en-US" sz="1200" dirty="0" err="1"/>
              <a:t>neighbourhood_cleansed</a:t>
            </a:r>
            <a:r>
              <a:rPr lang="en-US" sz="1200" dirty="0"/>
              <a:t>' , data = </a:t>
            </a:r>
            <a:r>
              <a:rPr lang="en-US" sz="1200" dirty="0" err="1"/>
              <a:t>drop_outlier_price_condition</a:t>
            </a:r>
            <a:r>
              <a:rPr lang="en-US" sz="1200" dirty="0"/>
              <a:t> , order=  </a:t>
            </a:r>
            <a:r>
              <a:rPr lang="en-US" sz="1200" dirty="0" err="1"/>
              <a:t>sort_price</a:t>
            </a:r>
            <a:r>
              <a:rPr lang="en-US" sz="1200" dirty="0"/>
              <a:t>)</a:t>
            </a:r>
          </a:p>
          <a:p>
            <a:endParaRPr lang="en-US" sz="1200" dirty="0"/>
          </a:p>
        </p:txBody>
      </p:sp>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820873" y="1567543"/>
            <a:ext cx="7523027" cy="3889063"/>
          </a:xfrm>
          <a:prstGeom prst="rect">
            <a:avLst/>
          </a:prstGeom>
        </p:spPr>
      </p:pic>
    </p:spTree>
    <p:extLst>
      <p:ext uri="{BB962C8B-B14F-4D97-AF65-F5344CB8AC3E}">
        <p14:creationId xmlns:p14="http://schemas.microsoft.com/office/powerpoint/2010/main" val="2747706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967479"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各區域房價分</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布</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圖（十一）</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031325"/>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r>
              <a:rPr lang="en-US" dirty="0"/>
              <a:t> </a:t>
            </a:r>
          </a:p>
          <a:p>
            <a:r>
              <a:rPr lang="zh-TW" altLang="en-US" dirty="0" smtClean="0"/>
              <a:t>各</a:t>
            </a:r>
            <a:r>
              <a:rPr lang="zh-TW" altLang="en-US" dirty="0"/>
              <a:t>地區房價分布也呈現差不多的價格分佈，其中北投、大同、內湖這三個區域盒狀圖拉的比較長。而中正區價格分佈極廣。</a:t>
            </a:r>
            <a:endParaRPr lang="en-US" dirty="0"/>
          </a:p>
          <a:p>
            <a:endParaRPr lang="en-US" dirty="0"/>
          </a:p>
        </p:txBody>
      </p:sp>
      <p:pic>
        <p:nvPicPr>
          <p:cNvPr id="9" name="圖片 8"/>
          <p:cNvPicPr/>
          <p:nvPr/>
        </p:nvPicPr>
        <p:blipFill>
          <a:blip r:embed="rId3" cstate="print">
            <a:extLst>
              <a:ext uri="{28A0092B-C50C-407E-A947-70E740481C1C}">
                <a14:useLocalDpi xmlns:a14="http://schemas.microsoft.com/office/drawing/2010/main" val="0"/>
              </a:ext>
            </a:extLst>
          </a:blip>
          <a:stretch>
            <a:fillRect/>
          </a:stretch>
        </p:blipFill>
        <p:spPr>
          <a:xfrm>
            <a:off x="820873" y="1567543"/>
            <a:ext cx="7523027" cy="3889063"/>
          </a:xfrm>
          <a:prstGeom prst="rect">
            <a:avLst/>
          </a:prstGeom>
        </p:spPr>
      </p:pic>
    </p:spTree>
    <p:extLst>
      <p:ext uri="{BB962C8B-B14F-4D97-AF65-F5344CB8AC3E}">
        <p14:creationId xmlns:p14="http://schemas.microsoft.com/office/powerpoint/2010/main" val="3778735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955203"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使用者對於房型選擇之偏好</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圖（十二）</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400657"/>
          </a:xfrm>
          <a:prstGeom prst="rect">
            <a:avLst/>
          </a:prstGeom>
        </p:spPr>
        <p:txBody>
          <a:bodyPr wrap="square">
            <a:spAutoFit/>
          </a:bodyPr>
          <a:lstStyle/>
          <a:p>
            <a:r>
              <a:rPr lang="en-US" altLang="zh-TW" b="1" dirty="0" smtClean="0"/>
              <a:t>&lt;</a:t>
            </a:r>
            <a:r>
              <a:rPr lang="zh-TW" altLang="en-US" b="1" dirty="0" smtClean="0"/>
              <a:t>重</a:t>
            </a:r>
            <a:r>
              <a:rPr lang="zh-TW" altLang="en-US" b="1" dirty="0"/>
              <a:t>點</a:t>
            </a:r>
            <a:r>
              <a:rPr lang="zh-TW" altLang="en-US" b="1" dirty="0" smtClean="0"/>
              <a:t>點程式碼</a:t>
            </a:r>
            <a:r>
              <a:rPr lang="en-US" altLang="zh-TW" b="1" dirty="0" smtClean="0"/>
              <a:t>&gt;</a:t>
            </a:r>
            <a:r>
              <a:rPr lang="en-US" sz="1200" dirty="0"/>
              <a:t> </a:t>
            </a:r>
            <a:endParaRPr lang="en-US" sz="1200" dirty="0" smtClean="0"/>
          </a:p>
          <a:p>
            <a:r>
              <a:rPr lang="en-US" sz="1200" dirty="0" smtClean="0"/>
              <a:t>listing</a:t>
            </a:r>
            <a:r>
              <a:rPr lang="en-US" sz="1200" dirty="0"/>
              <a:t>['amenities'] = </a:t>
            </a:r>
            <a:r>
              <a:rPr lang="en-US" sz="1200" dirty="0" err="1"/>
              <a:t>listing.amenities.str.replace</a:t>
            </a:r>
            <a:r>
              <a:rPr lang="en-US" sz="1200" dirty="0"/>
              <a:t>('[{}]' , '').</a:t>
            </a:r>
            <a:r>
              <a:rPr lang="en-US" sz="1200" dirty="0" err="1"/>
              <a:t>str.replace</a:t>
            </a:r>
            <a:r>
              <a:rPr lang="en-US" sz="1200" dirty="0"/>
              <a:t>('"','')</a:t>
            </a:r>
          </a:p>
          <a:p>
            <a:r>
              <a:rPr lang="en-US" sz="1200" dirty="0" err="1"/>
              <a:t>listing.amenities.head</a:t>
            </a:r>
            <a:r>
              <a:rPr lang="en-US" sz="1200" dirty="0"/>
              <a:t>()</a:t>
            </a:r>
          </a:p>
          <a:p>
            <a:r>
              <a:rPr lang="en-US" sz="1200" dirty="0" err="1"/>
              <a:t>all_item_ls</a:t>
            </a:r>
            <a:r>
              <a:rPr lang="en-US" sz="1200" dirty="0"/>
              <a:t> = </a:t>
            </a:r>
            <a:r>
              <a:rPr lang="en-US" sz="1200" dirty="0" err="1"/>
              <a:t>np.concatenate</a:t>
            </a:r>
            <a:r>
              <a:rPr lang="en-US" sz="1200" dirty="0"/>
              <a:t>(</a:t>
            </a:r>
            <a:r>
              <a:rPr lang="en-US" sz="1200" dirty="0" err="1"/>
              <a:t>listing.amenities.map</a:t>
            </a:r>
            <a:r>
              <a:rPr lang="en-US" sz="1200" dirty="0"/>
              <a:t>(lambda </a:t>
            </a:r>
            <a:r>
              <a:rPr lang="en-US" sz="1200" dirty="0" err="1"/>
              <a:t>am:am.split</a:t>
            </a:r>
            <a:r>
              <a:rPr lang="en-US" sz="1200" dirty="0"/>
              <a:t>(',')))</a:t>
            </a:r>
          </a:p>
          <a:p>
            <a:r>
              <a:rPr lang="en-US" sz="1200" dirty="0"/>
              <a:t>Top20_item = </a:t>
            </a:r>
            <a:r>
              <a:rPr lang="en-US" sz="1200" dirty="0" err="1"/>
              <a:t>pd.Series</a:t>
            </a:r>
            <a:r>
              <a:rPr lang="en-US" sz="1200" dirty="0"/>
              <a:t>(</a:t>
            </a:r>
            <a:r>
              <a:rPr lang="en-US" sz="1200" dirty="0" err="1"/>
              <a:t>all_item_ls</a:t>
            </a:r>
            <a:r>
              <a:rPr lang="en-US" sz="1200" dirty="0"/>
              <a:t>).</a:t>
            </a:r>
            <a:r>
              <a:rPr lang="en-US" sz="1200" dirty="0" err="1"/>
              <a:t>value_counts</a:t>
            </a:r>
            <a:r>
              <a:rPr lang="en-US" sz="1200" dirty="0"/>
              <a:t>().head(20)</a:t>
            </a:r>
          </a:p>
          <a:p>
            <a:r>
              <a:rPr lang="en-US" sz="1200" dirty="0" err="1"/>
              <a:t>plt.figure</a:t>
            </a:r>
            <a:r>
              <a:rPr lang="en-US" sz="1200" dirty="0"/>
              <a:t>(</a:t>
            </a:r>
            <a:r>
              <a:rPr lang="en-US" sz="1200" dirty="0" err="1"/>
              <a:t>figsize</a:t>
            </a:r>
            <a:r>
              <a:rPr lang="en-US" sz="1200" dirty="0"/>
              <a:t>=  (18 , 6))</a:t>
            </a:r>
          </a:p>
          <a:p>
            <a:r>
              <a:rPr lang="en-US" sz="1200" dirty="0"/>
              <a:t>Top20_item.plot(kind = 'bar')</a:t>
            </a:r>
          </a:p>
          <a:p>
            <a:r>
              <a:rPr lang="en-US" sz="1200" dirty="0" err="1"/>
              <a:t>plt.xticks</a:t>
            </a:r>
            <a:r>
              <a:rPr lang="en-US" sz="1200" dirty="0"/>
              <a:t>(rotation = 45)</a:t>
            </a:r>
          </a:p>
          <a:p>
            <a:endParaRPr lang="en-US" sz="1200"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301202" y="1828800"/>
            <a:ext cx="6760939" cy="3540145"/>
          </a:xfrm>
          <a:prstGeom prst="rect">
            <a:avLst/>
          </a:prstGeom>
        </p:spPr>
      </p:pic>
    </p:spTree>
    <p:extLst>
      <p:ext uri="{BB962C8B-B14F-4D97-AF65-F5344CB8AC3E}">
        <p14:creationId xmlns:p14="http://schemas.microsoft.com/office/powerpoint/2010/main" val="2483820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4955203" cy="523220"/>
          </a:xfrm>
          <a:prstGeom prst="rect">
            <a:avLst/>
          </a:prstGeom>
          <a:noFill/>
        </p:spPr>
        <p:txBody>
          <a:bodyPr wrap="none" rtlCol="0">
            <a:spAutoFit/>
          </a:bodyPr>
          <a:lstStyle/>
          <a:p>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使用者對於房型選擇之偏好</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圖（十二）</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308324"/>
          </a:xfrm>
          <a:prstGeom prst="rect">
            <a:avLst/>
          </a:prstGeom>
        </p:spPr>
        <p:txBody>
          <a:bodyPr wrap="square">
            <a:spAutoFit/>
          </a:bodyPr>
          <a:lstStyle/>
          <a:p>
            <a:r>
              <a:rPr lang="en-US" dirty="0"/>
              <a:t> </a:t>
            </a:r>
          </a:p>
          <a:p>
            <a:r>
              <a:rPr lang="zh-TW" altLang="en-US" dirty="0"/>
              <a:t>其中設備也是旅客在住宿選擇中相當重視的一部分，前三名分別為：</a:t>
            </a:r>
            <a:r>
              <a:rPr lang="zh-TW" altLang="en-US" b="1" dirty="0"/>
              <a:t>是否能長期居住、</a:t>
            </a:r>
            <a:r>
              <a:rPr lang="en-US" b="1" dirty="0" err="1"/>
              <a:t>wi-fi</a:t>
            </a:r>
            <a:r>
              <a:rPr lang="zh-TW" altLang="en-US" b="1" dirty="0"/>
              <a:t>、吹風機，相較於前三名</a:t>
            </a:r>
            <a:r>
              <a:rPr lang="zh-TW" altLang="en-US" dirty="0"/>
              <a:t>，廚房及電梯等要素，相對不是那麼重要。</a:t>
            </a:r>
            <a:endParaRPr lang="en-US" dirty="0"/>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1301202" y="1828800"/>
            <a:ext cx="6760939" cy="3540145"/>
          </a:xfrm>
          <a:prstGeom prst="rect">
            <a:avLst/>
          </a:prstGeom>
        </p:spPr>
      </p:pic>
    </p:spTree>
    <p:extLst>
      <p:ext uri="{BB962C8B-B14F-4D97-AF65-F5344CB8AC3E}">
        <p14:creationId xmlns:p14="http://schemas.microsoft.com/office/powerpoint/2010/main" val="2767078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5750292"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使用者對於房型選擇之評分分析</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圖（十三）</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492990"/>
          </a:xfrm>
          <a:prstGeom prst="rect">
            <a:avLst/>
          </a:prstGeom>
        </p:spPr>
        <p:txBody>
          <a:bodyPr wrap="square">
            <a:spAutoFit/>
          </a:bodyPr>
          <a:lstStyle/>
          <a:p>
            <a:r>
              <a:rPr lang="en-US" altLang="zh-TW" b="1" dirty="0" smtClean="0"/>
              <a:t>&lt;</a:t>
            </a:r>
            <a:r>
              <a:rPr lang="zh-TW" altLang="en-US" b="1" dirty="0" smtClean="0"/>
              <a:t>重</a:t>
            </a:r>
            <a:r>
              <a:rPr lang="zh-TW" altLang="en-US" b="1" dirty="0"/>
              <a:t>點</a:t>
            </a:r>
            <a:r>
              <a:rPr lang="zh-TW" altLang="en-US" b="1" dirty="0" smtClean="0"/>
              <a:t>點程式碼</a:t>
            </a:r>
            <a:r>
              <a:rPr lang="en-US" altLang="zh-TW" b="1" dirty="0" smtClean="0"/>
              <a:t>&gt;</a:t>
            </a:r>
            <a:r>
              <a:rPr lang="en-US" sz="1200" dirty="0"/>
              <a:t> </a:t>
            </a:r>
            <a:endParaRPr lang="en-US" sz="1200" dirty="0" smtClean="0"/>
          </a:p>
          <a:p>
            <a:r>
              <a:rPr lang="en-US" dirty="0" err="1"/>
              <a:t>plt.figure</a:t>
            </a:r>
            <a:r>
              <a:rPr lang="en-US" dirty="0"/>
              <a:t>(</a:t>
            </a:r>
            <a:r>
              <a:rPr lang="en-US" dirty="0" err="1"/>
              <a:t>figsize</a:t>
            </a:r>
            <a:r>
              <a:rPr lang="en-US" dirty="0"/>
              <a:t> = (12 , 6))</a:t>
            </a:r>
          </a:p>
          <a:p>
            <a:r>
              <a:rPr lang="en-US" dirty="0" err="1"/>
              <a:t>plt.title</a:t>
            </a:r>
            <a:r>
              <a:rPr lang="en-US" dirty="0"/>
              <a:t>('score' , </a:t>
            </a:r>
            <a:r>
              <a:rPr lang="en-US" dirty="0" err="1"/>
              <a:t>fontsize</a:t>
            </a:r>
            <a:r>
              <a:rPr lang="en-US" dirty="0"/>
              <a:t> = 15)</a:t>
            </a:r>
          </a:p>
          <a:p>
            <a:r>
              <a:rPr lang="en-US" dirty="0" err="1"/>
              <a:t>sns.distplot</a:t>
            </a:r>
            <a:r>
              <a:rPr lang="en-US" dirty="0"/>
              <a:t>(</a:t>
            </a:r>
            <a:r>
              <a:rPr lang="en-US" dirty="0" err="1"/>
              <a:t>listing.review_scores_rating.dropna</a:t>
            </a:r>
            <a:r>
              <a:rPr lang="en-US" dirty="0"/>
              <a:t>() , rug = True)</a:t>
            </a:r>
          </a:p>
          <a:p>
            <a:r>
              <a:rPr lang="en-US" dirty="0" err="1"/>
              <a:t>sns.despine</a:t>
            </a:r>
            <a:r>
              <a:rPr lang="en-US" dirty="0"/>
              <a:t>()</a:t>
            </a:r>
          </a:p>
          <a:p>
            <a:endParaRPr lang="en-US" sz="1200" dirty="0"/>
          </a:p>
        </p:txBody>
      </p:sp>
      <p:pic>
        <p:nvPicPr>
          <p:cNvPr id="2" name="圖片 1"/>
          <p:cNvPicPr>
            <a:picLocks noChangeAspect="1"/>
          </p:cNvPicPr>
          <p:nvPr/>
        </p:nvPicPr>
        <p:blipFill>
          <a:blip r:embed="rId3"/>
          <a:stretch>
            <a:fillRect/>
          </a:stretch>
        </p:blipFill>
        <p:spPr>
          <a:xfrm>
            <a:off x="582798" y="1696619"/>
            <a:ext cx="7525382" cy="4017508"/>
          </a:xfrm>
          <a:prstGeom prst="rect">
            <a:avLst/>
          </a:prstGeom>
        </p:spPr>
      </p:pic>
    </p:spTree>
    <p:extLst>
      <p:ext uri="{BB962C8B-B14F-4D97-AF65-F5344CB8AC3E}">
        <p14:creationId xmlns:p14="http://schemas.microsoft.com/office/powerpoint/2010/main" val="14107375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177484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房價分布</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圖（十四）</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877985"/>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p>
          <a:p>
            <a:r>
              <a:rPr lang="en-US" dirty="0"/>
              <a:t>listing['price'] = listing['price'].</a:t>
            </a:r>
            <a:r>
              <a:rPr lang="en-US" dirty="0" err="1"/>
              <a:t>str.replace</a:t>
            </a:r>
            <a:r>
              <a:rPr lang="en-US" dirty="0"/>
              <a:t>(',' , '').</a:t>
            </a:r>
            <a:r>
              <a:rPr lang="en-US" dirty="0" err="1"/>
              <a:t>str.replace</a:t>
            </a:r>
            <a:r>
              <a:rPr lang="en-US" dirty="0"/>
              <a:t>('$' , '').</a:t>
            </a:r>
            <a:r>
              <a:rPr lang="en-US" dirty="0" err="1"/>
              <a:t>astype</a:t>
            </a:r>
            <a:r>
              <a:rPr lang="en-US" dirty="0"/>
              <a:t>(float)</a:t>
            </a:r>
          </a:p>
          <a:p>
            <a:r>
              <a:rPr lang="en-US" dirty="0"/>
              <a:t/>
            </a:r>
            <a:br>
              <a:rPr lang="en-US" dirty="0"/>
            </a:br>
            <a:r>
              <a:rPr lang="en-US" dirty="0"/>
              <a:t>print(</a:t>
            </a:r>
            <a:r>
              <a:rPr lang="en-US" dirty="0" err="1"/>
              <a:t>listing.price.describe</a:t>
            </a:r>
            <a:r>
              <a:rPr lang="en-US" dirty="0"/>
              <a:t>())</a:t>
            </a:r>
          </a:p>
          <a:p>
            <a:r>
              <a:rPr lang="en-US" dirty="0" err="1"/>
              <a:t>plt.figure</a:t>
            </a:r>
            <a:r>
              <a:rPr lang="en-US" dirty="0"/>
              <a:t>(</a:t>
            </a:r>
            <a:r>
              <a:rPr lang="en-US" dirty="0" err="1"/>
              <a:t>figsize</a:t>
            </a:r>
            <a:r>
              <a:rPr lang="en-US" dirty="0"/>
              <a:t> = (12 , 6))</a:t>
            </a:r>
          </a:p>
          <a:p>
            <a:r>
              <a:rPr lang="en-US" dirty="0" err="1"/>
              <a:t>plt.title</a:t>
            </a:r>
            <a:r>
              <a:rPr lang="en-US" dirty="0"/>
              <a:t>('House price distribution' , </a:t>
            </a:r>
            <a:r>
              <a:rPr lang="en-US" dirty="0" err="1"/>
              <a:t>fontsize</a:t>
            </a:r>
            <a:r>
              <a:rPr lang="en-US" dirty="0"/>
              <a:t> = 15)</a:t>
            </a:r>
          </a:p>
          <a:p>
            <a:r>
              <a:rPr lang="en-US" dirty="0" err="1"/>
              <a:t>sns.distplot</a:t>
            </a:r>
            <a:r>
              <a:rPr lang="en-US" dirty="0"/>
              <a:t>(</a:t>
            </a:r>
            <a:r>
              <a:rPr lang="en-US" dirty="0" err="1"/>
              <a:t>listing.price.dropna</a:t>
            </a:r>
            <a:r>
              <a:rPr lang="en-US" dirty="0"/>
              <a:t>() , rug = True)</a:t>
            </a:r>
          </a:p>
          <a:p>
            <a:r>
              <a:rPr lang="en-US" dirty="0" err="1"/>
              <a:t>sns.despine</a:t>
            </a:r>
            <a:r>
              <a:rPr lang="en-US" dirty="0"/>
              <a:t>()</a:t>
            </a:r>
          </a:p>
          <a:p>
            <a:r>
              <a:rPr lang="en-US" sz="1200" dirty="0"/>
              <a:t> </a:t>
            </a:r>
            <a:endParaRPr lang="en-US" sz="1200" dirty="0" smtClean="0"/>
          </a:p>
        </p:txBody>
      </p:sp>
      <p:pic>
        <p:nvPicPr>
          <p:cNvPr id="5" name="圖片 4"/>
          <p:cNvPicPr>
            <a:picLocks noChangeAspect="1"/>
          </p:cNvPicPr>
          <p:nvPr/>
        </p:nvPicPr>
        <p:blipFill>
          <a:blip r:embed="rId3"/>
          <a:stretch>
            <a:fillRect/>
          </a:stretch>
        </p:blipFill>
        <p:spPr>
          <a:xfrm>
            <a:off x="961345" y="2430173"/>
            <a:ext cx="5913282" cy="2866344"/>
          </a:xfrm>
          <a:prstGeom prst="rect">
            <a:avLst/>
          </a:prstGeom>
        </p:spPr>
      </p:pic>
      <p:sp>
        <p:nvSpPr>
          <p:cNvPr id="8" name="矩形 7"/>
          <p:cNvSpPr/>
          <p:nvPr/>
        </p:nvSpPr>
        <p:spPr>
          <a:xfrm>
            <a:off x="8686801" y="5412776"/>
            <a:ext cx="2873829" cy="923330"/>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p>
          <a:p>
            <a:r>
              <a:rPr lang="zh-TW" altLang="en-US" dirty="0" smtClean="0"/>
              <a:t>房價分布大多分布於</a:t>
            </a:r>
            <a:r>
              <a:rPr lang="en-US" altLang="zh-TW" b="1" dirty="0" smtClean="0"/>
              <a:t>0~100000</a:t>
            </a:r>
            <a:r>
              <a:rPr lang="zh-TW" altLang="en-US" dirty="0" smtClean="0"/>
              <a:t>區間左右</a:t>
            </a:r>
            <a:r>
              <a:rPr lang="en-US" dirty="0"/>
              <a:t> </a:t>
            </a:r>
            <a:endParaRPr lang="en-US" dirty="0" smtClean="0"/>
          </a:p>
        </p:txBody>
      </p:sp>
    </p:spTree>
    <p:extLst>
      <p:ext uri="{BB962C8B-B14F-4D97-AF65-F5344CB8AC3E}">
        <p14:creationId xmlns:p14="http://schemas.microsoft.com/office/powerpoint/2010/main" val="1749643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5750292"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使用者對於房型選擇之評分分析</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圖（十五）</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1477328"/>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r>
              <a:rPr lang="en-US" sz="1200" dirty="0"/>
              <a:t> </a:t>
            </a:r>
            <a:endParaRPr lang="en-US" sz="1200" dirty="0" smtClean="0"/>
          </a:p>
          <a:p>
            <a:r>
              <a:rPr lang="zh-TW" altLang="en-US" dirty="0" smtClean="0"/>
              <a:t>以</a:t>
            </a:r>
            <a:r>
              <a:rPr lang="zh-TW" altLang="en-US" dirty="0"/>
              <a:t>客戶給的評價進行繪圖，結果呈現出客戶給予的分數大多落於</a:t>
            </a:r>
            <a:r>
              <a:rPr lang="en-US" altLang="zh-TW" b="1" dirty="0"/>
              <a:t>80-100</a:t>
            </a:r>
            <a:r>
              <a:rPr lang="zh-TW" altLang="en-US" dirty="0"/>
              <a:t>，其中以滿分佔多數</a:t>
            </a:r>
            <a:endParaRPr lang="en-US" dirty="0"/>
          </a:p>
        </p:txBody>
      </p:sp>
      <p:pic>
        <p:nvPicPr>
          <p:cNvPr id="2" name="圖片 1"/>
          <p:cNvPicPr>
            <a:picLocks noChangeAspect="1"/>
          </p:cNvPicPr>
          <p:nvPr/>
        </p:nvPicPr>
        <p:blipFill>
          <a:blip r:embed="rId3"/>
          <a:stretch>
            <a:fillRect/>
          </a:stretch>
        </p:blipFill>
        <p:spPr>
          <a:xfrm>
            <a:off x="582798" y="1696619"/>
            <a:ext cx="7525382" cy="4017508"/>
          </a:xfrm>
          <a:prstGeom prst="rect">
            <a:avLst/>
          </a:prstGeom>
        </p:spPr>
      </p:pic>
    </p:spTree>
    <p:extLst>
      <p:ext uri="{BB962C8B-B14F-4D97-AF65-F5344CB8AC3E}">
        <p14:creationId xmlns:p14="http://schemas.microsoft.com/office/powerpoint/2010/main" val="39346002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904736" y="1934059"/>
            <a:ext cx="4342809" cy="3505267"/>
            <a:chOff x="3904736" y="2152499"/>
            <a:chExt cx="4342809" cy="3505267"/>
          </a:xfrm>
        </p:grpSpPr>
        <p:pic>
          <p:nvPicPr>
            <p:cNvPr id="7" name="PA_图片 25"/>
            <p:cNvPicPr>
              <a:picLocks noChangeAspect="1"/>
            </p:cNvPicPr>
            <p:nvPr>
              <p:custDataLst>
                <p:tags r:id="rId13"/>
              </p:custDataLst>
            </p:nvPr>
          </p:nvPicPr>
          <p:blipFill>
            <a:blip r:embed="rId17" cstate="print">
              <a:extLst>
                <a:ext uri="{28A0092B-C50C-407E-A947-70E740481C1C}">
                  <a14:useLocalDpi xmlns:a14="http://schemas.microsoft.com/office/drawing/2010/main"/>
                </a:ext>
              </a:extLst>
            </a:blip>
            <a:stretch>
              <a:fillRect/>
            </a:stretch>
          </p:blipFill>
          <p:spPr>
            <a:xfrm>
              <a:off x="3904736" y="2152499"/>
              <a:ext cx="4342809" cy="3505267"/>
            </a:xfrm>
            <a:prstGeom prst="rect">
              <a:avLst/>
            </a:prstGeom>
          </p:spPr>
        </p:pic>
        <p:pic>
          <p:nvPicPr>
            <p:cNvPr id="8" name="PA_图片 2"/>
            <p:cNvPicPr>
              <a:picLocks noChangeAspect="1" noChangeArrowheads="1"/>
            </p:cNvPicPr>
            <p:nvPr>
              <p:custDataLst>
                <p:tags r:id="rId14"/>
              </p:custDataLst>
            </p:nvPr>
          </p:nvPicPr>
          <p:blipFill>
            <a:blip r:embed="rId18" cstate="print">
              <a:extLst>
                <a:ext uri="{28A0092B-C50C-407E-A947-70E740481C1C}">
                  <a14:useLocalDpi xmlns:a14="http://schemas.microsoft.com/office/drawing/2010/main" val="0"/>
                </a:ext>
              </a:extLst>
            </a:blip>
            <a:stretch>
              <a:fillRect/>
            </a:stretch>
          </p:blipFill>
          <p:spPr bwMode="auto">
            <a:xfrm>
              <a:off x="4052731" y="2376617"/>
              <a:ext cx="4043519" cy="22336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p:cNvGrpSpPr/>
          <p:nvPr/>
        </p:nvGrpSpPr>
        <p:grpSpPr>
          <a:xfrm>
            <a:off x="8748515" y="4374652"/>
            <a:ext cx="548635" cy="548635"/>
            <a:chOff x="8839955" y="4593092"/>
            <a:chExt cx="548635" cy="548635"/>
          </a:xfrm>
        </p:grpSpPr>
        <p:sp>
          <p:nvSpPr>
            <p:cNvPr id="10" name="PA_椭圆 78"/>
            <p:cNvSpPr/>
            <p:nvPr>
              <p:custDataLst>
                <p:tags r:id="rId11"/>
              </p:custDataLst>
            </p:nvPr>
          </p:nvSpPr>
          <p:spPr>
            <a:xfrm>
              <a:off x="8839955" y="4593092"/>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11" name="PA_任意多边形 9"/>
            <p:cNvSpPr>
              <a:spLocks noEditPoints="1"/>
            </p:cNvSpPr>
            <p:nvPr>
              <p:custDataLst>
                <p:tags r:id="rId12"/>
              </p:custDataLst>
            </p:nvPr>
          </p:nvSpPr>
          <p:spPr bwMode="auto">
            <a:xfrm>
              <a:off x="9009697" y="4734781"/>
              <a:ext cx="209153" cy="265260"/>
            </a:xfrm>
            <a:custGeom>
              <a:avLst/>
              <a:gdLst>
                <a:gd name="T0" fmla="*/ 227 w 671"/>
                <a:gd name="T1" fmla="*/ 767 h 851"/>
                <a:gd name="T2" fmla="*/ 221 w 671"/>
                <a:gd name="T3" fmla="*/ 776 h 851"/>
                <a:gd name="T4" fmla="*/ 223 w 671"/>
                <a:gd name="T5" fmla="*/ 796 h 851"/>
                <a:gd name="T6" fmla="*/ 231 w 671"/>
                <a:gd name="T7" fmla="*/ 803 h 851"/>
                <a:gd name="T8" fmla="*/ 356 w 671"/>
                <a:gd name="T9" fmla="*/ 803 h 851"/>
                <a:gd name="T10" fmla="*/ 363 w 671"/>
                <a:gd name="T11" fmla="*/ 792 h 851"/>
                <a:gd name="T12" fmla="*/ 363 w 671"/>
                <a:gd name="T13" fmla="*/ 771 h 851"/>
                <a:gd name="T14" fmla="*/ 352 w 671"/>
                <a:gd name="T15" fmla="*/ 765 h 851"/>
                <a:gd name="T16" fmla="*/ 671 w 671"/>
                <a:gd name="T17" fmla="*/ 350 h 851"/>
                <a:gd name="T18" fmla="*/ 671 w 671"/>
                <a:gd name="T19" fmla="*/ 598 h 851"/>
                <a:gd name="T20" fmla="*/ 671 w 671"/>
                <a:gd name="T21" fmla="*/ 358 h 851"/>
                <a:gd name="T22" fmla="*/ 671 w 671"/>
                <a:gd name="T23" fmla="*/ 350 h 851"/>
                <a:gd name="T24" fmla="*/ 350 w 671"/>
                <a:gd name="T25" fmla="*/ 479 h 851"/>
                <a:gd name="T26" fmla="*/ 183 w 671"/>
                <a:gd name="T27" fmla="*/ 358 h 851"/>
                <a:gd name="T28" fmla="*/ 646 w 671"/>
                <a:gd name="T29" fmla="*/ 331 h 851"/>
                <a:gd name="T30" fmla="*/ 296 w 671"/>
                <a:gd name="T31" fmla="*/ 308 h 851"/>
                <a:gd name="T32" fmla="*/ 427 w 671"/>
                <a:gd name="T33" fmla="*/ 162 h 851"/>
                <a:gd name="T34" fmla="*/ 327 w 671"/>
                <a:gd name="T35" fmla="*/ 331 h 851"/>
                <a:gd name="T36" fmla="*/ 527 w 671"/>
                <a:gd name="T37" fmla="*/ 331 h 851"/>
                <a:gd name="T38" fmla="*/ 327 w 671"/>
                <a:gd name="T39" fmla="*/ 365 h 851"/>
                <a:gd name="T40" fmla="*/ 327 w 671"/>
                <a:gd name="T41" fmla="*/ 375 h 851"/>
                <a:gd name="T42" fmla="*/ 327 w 671"/>
                <a:gd name="T43" fmla="*/ 400 h 851"/>
                <a:gd name="T44" fmla="*/ 327 w 671"/>
                <a:gd name="T45" fmla="*/ 411 h 851"/>
                <a:gd name="T46" fmla="*/ 642 w 671"/>
                <a:gd name="T47" fmla="*/ 625 h 851"/>
                <a:gd name="T48" fmla="*/ 632 w 671"/>
                <a:gd name="T49" fmla="*/ 627 h 851"/>
                <a:gd name="T50" fmla="*/ 217 w 671"/>
                <a:gd name="T51" fmla="*/ 627 h 851"/>
                <a:gd name="T52" fmla="*/ 427 w 671"/>
                <a:gd name="T53" fmla="*/ 538 h 851"/>
                <a:gd name="T54" fmla="*/ 642 w 671"/>
                <a:gd name="T55" fmla="*/ 625 h 851"/>
                <a:gd name="T56" fmla="*/ 546 w 671"/>
                <a:gd name="T57" fmla="*/ 0 h 851"/>
                <a:gd name="T58" fmla="*/ 559 w 671"/>
                <a:gd name="T59" fmla="*/ 4 h 851"/>
                <a:gd name="T60" fmla="*/ 573 w 671"/>
                <a:gd name="T61" fmla="*/ 16 h 851"/>
                <a:gd name="T62" fmla="*/ 580 w 671"/>
                <a:gd name="T63" fmla="*/ 35 h 851"/>
                <a:gd name="T64" fmla="*/ 507 w 671"/>
                <a:gd name="T65" fmla="*/ 73 h 851"/>
                <a:gd name="T66" fmla="*/ 507 w 671"/>
                <a:gd name="T67" fmla="*/ 717 h 851"/>
                <a:gd name="T68" fmla="*/ 580 w 671"/>
                <a:gd name="T69" fmla="*/ 817 h 851"/>
                <a:gd name="T70" fmla="*/ 577 w 671"/>
                <a:gd name="T71" fmla="*/ 832 h 851"/>
                <a:gd name="T72" fmla="*/ 565 w 671"/>
                <a:gd name="T73" fmla="*/ 846 h 851"/>
                <a:gd name="T74" fmla="*/ 546 w 671"/>
                <a:gd name="T75" fmla="*/ 851 h 851"/>
                <a:gd name="T76" fmla="*/ 27 w 671"/>
                <a:gd name="T77" fmla="*/ 851 h 851"/>
                <a:gd name="T78" fmla="*/ 10 w 671"/>
                <a:gd name="T79" fmla="*/ 842 h 851"/>
                <a:gd name="T80" fmla="*/ 0 w 671"/>
                <a:gd name="T81" fmla="*/ 824 h 851"/>
                <a:gd name="T82" fmla="*/ 0 w 671"/>
                <a:gd name="T83" fmla="*/ 35 h 851"/>
                <a:gd name="T84" fmla="*/ 6 w 671"/>
                <a:gd name="T85" fmla="*/ 16 h 851"/>
                <a:gd name="T86" fmla="*/ 21 w 671"/>
                <a:gd name="T87" fmla="*/ 4 h 851"/>
                <a:gd name="T88" fmla="*/ 33 w 671"/>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1" h="851">
                  <a:moveTo>
                    <a:pt x="231" y="765"/>
                  </a:moveTo>
                  <a:lnTo>
                    <a:pt x="231" y="765"/>
                  </a:lnTo>
                  <a:lnTo>
                    <a:pt x="227" y="767"/>
                  </a:lnTo>
                  <a:lnTo>
                    <a:pt x="225" y="769"/>
                  </a:lnTo>
                  <a:lnTo>
                    <a:pt x="223" y="771"/>
                  </a:lnTo>
                  <a:lnTo>
                    <a:pt x="221" y="776"/>
                  </a:lnTo>
                  <a:lnTo>
                    <a:pt x="221" y="792"/>
                  </a:lnTo>
                  <a:lnTo>
                    <a:pt x="221" y="792"/>
                  </a:lnTo>
                  <a:lnTo>
                    <a:pt x="223" y="796"/>
                  </a:lnTo>
                  <a:lnTo>
                    <a:pt x="225" y="801"/>
                  </a:lnTo>
                  <a:lnTo>
                    <a:pt x="227" y="803"/>
                  </a:lnTo>
                  <a:lnTo>
                    <a:pt x="231" y="803"/>
                  </a:lnTo>
                  <a:lnTo>
                    <a:pt x="352" y="803"/>
                  </a:lnTo>
                  <a:lnTo>
                    <a:pt x="352" y="803"/>
                  </a:lnTo>
                  <a:lnTo>
                    <a:pt x="356" y="803"/>
                  </a:lnTo>
                  <a:lnTo>
                    <a:pt x="361" y="801"/>
                  </a:lnTo>
                  <a:lnTo>
                    <a:pt x="363" y="796"/>
                  </a:lnTo>
                  <a:lnTo>
                    <a:pt x="363" y="792"/>
                  </a:lnTo>
                  <a:lnTo>
                    <a:pt x="363" y="776"/>
                  </a:lnTo>
                  <a:lnTo>
                    <a:pt x="363" y="776"/>
                  </a:lnTo>
                  <a:lnTo>
                    <a:pt x="363" y="771"/>
                  </a:lnTo>
                  <a:lnTo>
                    <a:pt x="361" y="769"/>
                  </a:lnTo>
                  <a:lnTo>
                    <a:pt x="356" y="767"/>
                  </a:lnTo>
                  <a:lnTo>
                    <a:pt x="352" y="765"/>
                  </a:lnTo>
                  <a:lnTo>
                    <a:pt x="231" y="765"/>
                  </a:lnTo>
                  <a:lnTo>
                    <a:pt x="231" y="765"/>
                  </a:lnTo>
                  <a:close/>
                  <a:moveTo>
                    <a:pt x="671" y="350"/>
                  </a:moveTo>
                  <a:lnTo>
                    <a:pt x="507" y="477"/>
                  </a:lnTo>
                  <a:lnTo>
                    <a:pt x="671" y="598"/>
                  </a:lnTo>
                  <a:lnTo>
                    <a:pt x="671" y="598"/>
                  </a:lnTo>
                  <a:lnTo>
                    <a:pt x="671" y="586"/>
                  </a:lnTo>
                  <a:lnTo>
                    <a:pt x="671" y="358"/>
                  </a:lnTo>
                  <a:lnTo>
                    <a:pt x="671" y="358"/>
                  </a:lnTo>
                  <a:lnTo>
                    <a:pt x="671" y="350"/>
                  </a:lnTo>
                  <a:lnTo>
                    <a:pt x="671" y="350"/>
                  </a:lnTo>
                  <a:lnTo>
                    <a:pt x="671" y="350"/>
                  </a:lnTo>
                  <a:close/>
                  <a:moveTo>
                    <a:pt x="183" y="358"/>
                  </a:moveTo>
                  <a:lnTo>
                    <a:pt x="185" y="600"/>
                  </a:lnTo>
                  <a:lnTo>
                    <a:pt x="350" y="479"/>
                  </a:lnTo>
                  <a:lnTo>
                    <a:pt x="183" y="354"/>
                  </a:lnTo>
                  <a:lnTo>
                    <a:pt x="183" y="354"/>
                  </a:lnTo>
                  <a:lnTo>
                    <a:pt x="183" y="358"/>
                  </a:lnTo>
                  <a:lnTo>
                    <a:pt x="183" y="358"/>
                  </a:lnTo>
                  <a:lnTo>
                    <a:pt x="183" y="358"/>
                  </a:lnTo>
                  <a:close/>
                  <a:moveTo>
                    <a:pt x="646" y="331"/>
                  </a:moveTo>
                  <a:lnTo>
                    <a:pt x="559" y="396"/>
                  </a:lnTo>
                  <a:lnTo>
                    <a:pt x="559" y="308"/>
                  </a:lnTo>
                  <a:lnTo>
                    <a:pt x="296" y="308"/>
                  </a:lnTo>
                  <a:lnTo>
                    <a:pt x="296" y="396"/>
                  </a:lnTo>
                  <a:lnTo>
                    <a:pt x="204" y="329"/>
                  </a:lnTo>
                  <a:lnTo>
                    <a:pt x="427" y="162"/>
                  </a:lnTo>
                  <a:lnTo>
                    <a:pt x="646" y="331"/>
                  </a:lnTo>
                  <a:lnTo>
                    <a:pt x="646" y="331"/>
                  </a:lnTo>
                  <a:close/>
                  <a:moveTo>
                    <a:pt x="327" y="331"/>
                  </a:moveTo>
                  <a:lnTo>
                    <a:pt x="327" y="342"/>
                  </a:lnTo>
                  <a:lnTo>
                    <a:pt x="527" y="342"/>
                  </a:lnTo>
                  <a:lnTo>
                    <a:pt x="527" y="331"/>
                  </a:lnTo>
                  <a:lnTo>
                    <a:pt x="327" y="331"/>
                  </a:lnTo>
                  <a:lnTo>
                    <a:pt x="327" y="331"/>
                  </a:lnTo>
                  <a:close/>
                  <a:moveTo>
                    <a:pt x="327" y="365"/>
                  </a:moveTo>
                  <a:lnTo>
                    <a:pt x="527" y="365"/>
                  </a:lnTo>
                  <a:lnTo>
                    <a:pt x="527" y="375"/>
                  </a:lnTo>
                  <a:lnTo>
                    <a:pt x="327" y="375"/>
                  </a:lnTo>
                  <a:lnTo>
                    <a:pt x="327" y="365"/>
                  </a:lnTo>
                  <a:lnTo>
                    <a:pt x="327" y="365"/>
                  </a:lnTo>
                  <a:close/>
                  <a:moveTo>
                    <a:pt x="327" y="400"/>
                  </a:moveTo>
                  <a:lnTo>
                    <a:pt x="527" y="400"/>
                  </a:lnTo>
                  <a:lnTo>
                    <a:pt x="527" y="411"/>
                  </a:lnTo>
                  <a:lnTo>
                    <a:pt x="327" y="411"/>
                  </a:lnTo>
                  <a:lnTo>
                    <a:pt x="327" y="400"/>
                  </a:lnTo>
                  <a:lnTo>
                    <a:pt x="327" y="400"/>
                  </a:lnTo>
                  <a:close/>
                  <a:moveTo>
                    <a:pt x="642" y="625"/>
                  </a:moveTo>
                  <a:lnTo>
                    <a:pt x="642" y="625"/>
                  </a:lnTo>
                  <a:lnTo>
                    <a:pt x="642" y="625"/>
                  </a:lnTo>
                  <a:lnTo>
                    <a:pt x="632" y="627"/>
                  </a:lnTo>
                  <a:lnTo>
                    <a:pt x="225" y="627"/>
                  </a:lnTo>
                  <a:lnTo>
                    <a:pt x="225" y="627"/>
                  </a:lnTo>
                  <a:lnTo>
                    <a:pt x="217" y="627"/>
                  </a:lnTo>
                  <a:lnTo>
                    <a:pt x="383" y="504"/>
                  </a:lnTo>
                  <a:lnTo>
                    <a:pt x="417" y="529"/>
                  </a:lnTo>
                  <a:lnTo>
                    <a:pt x="427" y="538"/>
                  </a:lnTo>
                  <a:lnTo>
                    <a:pt x="440" y="529"/>
                  </a:lnTo>
                  <a:lnTo>
                    <a:pt x="473" y="502"/>
                  </a:lnTo>
                  <a:lnTo>
                    <a:pt x="642" y="625"/>
                  </a:lnTo>
                  <a:lnTo>
                    <a:pt x="642" y="625"/>
                  </a:lnTo>
                  <a:close/>
                  <a:moveTo>
                    <a:pt x="33" y="0"/>
                  </a:moveTo>
                  <a:lnTo>
                    <a:pt x="546" y="0"/>
                  </a:lnTo>
                  <a:lnTo>
                    <a:pt x="546" y="0"/>
                  </a:lnTo>
                  <a:lnTo>
                    <a:pt x="552" y="2"/>
                  </a:lnTo>
                  <a:lnTo>
                    <a:pt x="559" y="4"/>
                  </a:lnTo>
                  <a:lnTo>
                    <a:pt x="565" y="6"/>
                  </a:lnTo>
                  <a:lnTo>
                    <a:pt x="569" y="10"/>
                  </a:lnTo>
                  <a:lnTo>
                    <a:pt x="573" y="16"/>
                  </a:lnTo>
                  <a:lnTo>
                    <a:pt x="577" y="21"/>
                  </a:lnTo>
                  <a:lnTo>
                    <a:pt x="580" y="27"/>
                  </a:lnTo>
                  <a:lnTo>
                    <a:pt x="580" y="35"/>
                  </a:lnTo>
                  <a:lnTo>
                    <a:pt x="580" y="217"/>
                  </a:lnTo>
                  <a:lnTo>
                    <a:pt x="507" y="160"/>
                  </a:lnTo>
                  <a:lnTo>
                    <a:pt x="507" y="73"/>
                  </a:lnTo>
                  <a:lnTo>
                    <a:pt x="77" y="73"/>
                  </a:lnTo>
                  <a:lnTo>
                    <a:pt x="77" y="717"/>
                  </a:lnTo>
                  <a:lnTo>
                    <a:pt x="507" y="717"/>
                  </a:lnTo>
                  <a:lnTo>
                    <a:pt x="507" y="678"/>
                  </a:lnTo>
                  <a:lnTo>
                    <a:pt x="580" y="678"/>
                  </a:lnTo>
                  <a:lnTo>
                    <a:pt x="580" y="817"/>
                  </a:lnTo>
                  <a:lnTo>
                    <a:pt x="580" y="817"/>
                  </a:lnTo>
                  <a:lnTo>
                    <a:pt x="580" y="824"/>
                  </a:lnTo>
                  <a:lnTo>
                    <a:pt x="577" y="832"/>
                  </a:lnTo>
                  <a:lnTo>
                    <a:pt x="573" y="836"/>
                  </a:lnTo>
                  <a:lnTo>
                    <a:pt x="569" y="842"/>
                  </a:lnTo>
                  <a:lnTo>
                    <a:pt x="565" y="846"/>
                  </a:lnTo>
                  <a:lnTo>
                    <a:pt x="559" y="849"/>
                  </a:lnTo>
                  <a:lnTo>
                    <a:pt x="552" y="851"/>
                  </a:lnTo>
                  <a:lnTo>
                    <a:pt x="546" y="851"/>
                  </a:lnTo>
                  <a:lnTo>
                    <a:pt x="33" y="851"/>
                  </a:lnTo>
                  <a:lnTo>
                    <a:pt x="33" y="851"/>
                  </a:lnTo>
                  <a:lnTo>
                    <a:pt x="27" y="851"/>
                  </a:lnTo>
                  <a:lnTo>
                    <a:pt x="21" y="849"/>
                  </a:lnTo>
                  <a:lnTo>
                    <a:pt x="14" y="846"/>
                  </a:lnTo>
                  <a:lnTo>
                    <a:pt x="10" y="842"/>
                  </a:lnTo>
                  <a:lnTo>
                    <a:pt x="6" y="836"/>
                  </a:lnTo>
                  <a:lnTo>
                    <a:pt x="2" y="832"/>
                  </a:lnTo>
                  <a:lnTo>
                    <a:pt x="0" y="824"/>
                  </a:lnTo>
                  <a:lnTo>
                    <a:pt x="0" y="817"/>
                  </a:lnTo>
                  <a:lnTo>
                    <a:pt x="0" y="35"/>
                  </a:lnTo>
                  <a:lnTo>
                    <a:pt x="0" y="35"/>
                  </a:lnTo>
                  <a:lnTo>
                    <a:pt x="0" y="27"/>
                  </a:lnTo>
                  <a:lnTo>
                    <a:pt x="2" y="21"/>
                  </a:lnTo>
                  <a:lnTo>
                    <a:pt x="6" y="16"/>
                  </a:lnTo>
                  <a:lnTo>
                    <a:pt x="10" y="10"/>
                  </a:lnTo>
                  <a:lnTo>
                    <a:pt x="14" y="6"/>
                  </a:lnTo>
                  <a:lnTo>
                    <a:pt x="21" y="4"/>
                  </a:lnTo>
                  <a:lnTo>
                    <a:pt x="27" y="2"/>
                  </a:lnTo>
                  <a:lnTo>
                    <a:pt x="33" y="0"/>
                  </a:lnTo>
                  <a:lnTo>
                    <a:pt x="33" y="0"/>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12" name="组合 11"/>
          <p:cNvGrpSpPr/>
          <p:nvPr/>
        </p:nvGrpSpPr>
        <p:grpSpPr>
          <a:xfrm>
            <a:off x="2875881" y="3143019"/>
            <a:ext cx="548635" cy="548635"/>
            <a:chOff x="2764121" y="3361459"/>
            <a:chExt cx="548635" cy="548635"/>
          </a:xfrm>
        </p:grpSpPr>
        <p:sp>
          <p:nvSpPr>
            <p:cNvPr id="13" name="PA_椭圆 43"/>
            <p:cNvSpPr/>
            <p:nvPr>
              <p:custDataLst>
                <p:tags r:id="rId9"/>
              </p:custDataLst>
            </p:nvPr>
          </p:nvSpPr>
          <p:spPr>
            <a:xfrm>
              <a:off x="2764121" y="3361459"/>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14" name="PA_任意多边形 10"/>
            <p:cNvSpPr>
              <a:spLocks noEditPoints="1"/>
            </p:cNvSpPr>
            <p:nvPr>
              <p:custDataLst>
                <p:tags r:id="rId10"/>
              </p:custDataLst>
            </p:nvPr>
          </p:nvSpPr>
          <p:spPr bwMode="auto">
            <a:xfrm>
              <a:off x="2950540" y="3526681"/>
              <a:ext cx="175801" cy="218193"/>
            </a:xfrm>
            <a:custGeom>
              <a:avLst/>
              <a:gdLst>
                <a:gd name="T0" fmla="*/ 336 w 564"/>
                <a:gd name="T1" fmla="*/ 333 h 700"/>
                <a:gd name="T2" fmla="*/ 17 w 564"/>
                <a:gd name="T3" fmla="*/ 331 h 700"/>
                <a:gd name="T4" fmla="*/ 0 w 564"/>
                <a:gd name="T5" fmla="*/ 306 h 700"/>
                <a:gd name="T6" fmla="*/ 2 w 564"/>
                <a:gd name="T7" fmla="*/ 204 h 700"/>
                <a:gd name="T8" fmla="*/ 27 w 564"/>
                <a:gd name="T9" fmla="*/ 187 h 700"/>
                <a:gd name="T10" fmla="*/ 564 w 564"/>
                <a:gd name="T11" fmla="*/ 623 h 700"/>
                <a:gd name="T12" fmla="*/ 403 w 564"/>
                <a:gd name="T13" fmla="*/ 623 h 700"/>
                <a:gd name="T14" fmla="*/ 370 w 564"/>
                <a:gd name="T15" fmla="*/ 700 h 700"/>
                <a:gd name="T16" fmla="*/ 0 w 564"/>
                <a:gd name="T17" fmla="*/ 682 h 700"/>
                <a:gd name="T18" fmla="*/ 205 w 564"/>
                <a:gd name="T19" fmla="*/ 604 h 700"/>
                <a:gd name="T20" fmla="*/ 27 w 564"/>
                <a:gd name="T21" fmla="*/ 523 h 700"/>
                <a:gd name="T22" fmla="*/ 7 w 564"/>
                <a:gd name="T23" fmla="*/ 515 h 700"/>
                <a:gd name="T24" fmla="*/ 0 w 564"/>
                <a:gd name="T25" fmla="*/ 404 h 700"/>
                <a:gd name="T26" fmla="*/ 7 w 564"/>
                <a:gd name="T27" fmla="*/ 383 h 700"/>
                <a:gd name="T28" fmla="*/ 336 w 564"/>
                <a:gd name="T29" fmla="*/ 375 h 700"/>
                <a:gd name="T30" fmla="*/ 307 w 564"/>
                <a:gd name="T31" fmla="*/ 604 h 700"/>
                <a:gd name="T32" fmla="*/ 370 w 564"/>
                <a:gd name="T33" fmla="*/ 682 h 700"/>
                <a:gd name="T34" fmla="*/ 336 w 564"/>
                <a:gd name="T35" fmla="*/ 0 h 700"/>
                <a:gd name="T36" fmla="*/ 27 w 564"/>
                <a:gd name="T37" fmla="*/ 146 h 700"/>
                <a:gd name="T38" fmla="*/ 2 w 564"/>
                <a:gd name="T39" fmla="*/ 129 h 700"/>
                <a:gd name="T40" fmla="*/ 0 w 564"/>
                <a:gd name="T41" fmla="*/ 27 h 700"/>
                <a:gd name="T42" fmla="*/ 17 w 564"/>
                <a:gd name="T43" fmla="*/ 2 h 700"/>
                <a:gd name="T44" fmla="*/ 367 w 564"/>
                <a:gd name="T45" fmla="*/ 375 h 700"/>
                <a:gd name="T46" fmla="*/ 534 w 564"/>
                <a:gd name="T47" fmla="*/ 523 h 700"/>
                <a:gd name="T48" fmla="*/ 561 w 564"/>
                <a:gd name="T49" fmla="*/ 506 h 700"/>
                <a:gd name="T50" fmla="*/ 564 w 564"/>
                <a:gd name="T51" fmla="*/ 404 h 700"/>
                <a:gd name="T52" fmla="*/ 547 w 564"/>
                <a:gd name="T53" fmla="*/ 377 h 700"/>
                <a:gd name="T54" fmla="*/ 367 w 564"/>
                <a:gd name="T55" fmla="*/ 375 h 700"/>
                <a:gd name="T56" fmla="*/ 480 w 564"/>
                <a:gd name="T57" fmla="*/ 87 h 700"/>
                <a:gd name="T58" fmla="*/ 411 w 564"/>
                <a:gd name="T59" fmla="*/ 56 h 700"/>
                <a:gd name="T60" fmla="*/ 480 w 564"/>
                <a:gd name="T61" fmla="*/ 465 h 700"/>
                <a:gd name="T62" fmla="*/ 411 w 564"/>
                <a:gd name="T63" fmla="*/ 433 h 700"/>
                <a:gd name="T64" fmla="*/ 480 w 564"/>
                <a:gd name="T65" fmla="*/ 277 h 700"/>
                <a:gd name="T66" fmla="*/ 411 w 564"/>
                <a:gd name="T67" fmla="*/ 246 h 700"/>
                <a:gd name="T68" fmla="*/ 534 w 564"/>
                <a:gd name="T69" fmla="*/ 146 h 700"/>
                <a:gd name="T70" fmla="*/ 555 w 564"/>
                <a:gd name="T71" fmla="*/ 139 h 700"/>
                <a:gd name="T72" fmla="*/ 564 w 564"/>
                <a:gd name="T73" fmla="*/ 27 h 700"/>
                <a:gd name="T74" fmla="*/ 555 w 564"/>
                <a:gd name="T75" fmla="*/ 8 h 700"/>
                <a:gd name="T76" fmla="*/ 367 w 564"/>
                <a:gd name="T77" fmla="*/ 0 h 700"/>
                <a:gd name="T78" fmla="*/ 367 w 564"/>
                <a:gd name="T79" fmla="*/ 333 h 700"/>
                <a:gd name="T80" fmla="*/ 547 w 564"/>
                <a:gd name="T81" fmla="*/ 331 h 700"/>
                <a:gd name="T82" fmla="*/ 564 w 564"/>
                <a:gd name="T83" fmla="*/ 306 h 700"/>
                <a:gd name="T84" fmla="*/ 561 w 564"/>
                <a:gd name="T85" fmla="*/ 204 h 700"/>
                <a:gd name="T86" fmla="*/ 534 w 564"/>
                <a:gd name="T87" fmla="*/ 187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4" h="700">
                  <a:moveTo>
                    <a:pt x="27" y="187"/>
                  </a:moveTo>
                  <a:lnTo>
                    <a:pt x="336" y="187"/>
                  </a:lnTo>
                  <a:lnTo>
                    <a:pt x="336" y="333"/>
                  </a:lnTo>
                  <a:lnTo>
                    <a:pt x="27" y="333"/>
                  </a:lnTo>
                  <a:lnTo>
                    <a:pt x="27" y="333"/>
                  </a:lnTo>
                  <a:lnTo>
                    <a:pt x="17" y="331"/>
                  </a:lnTo>
                  <a:lnTo>
                    <a:pt x="7" y="325"/>
                  </a:lnTo>
                  <a:lnTo>
                    <a:pt x="2" y="317"/>
                  </a:lnTo>
                  <a:lnTo>
                    <a:pt x="0" y="306"/>
                  </a:lnTo>
                  <a:lnTo>
                    <a:pt x="0" y="214"/>
                  </a:lnTo>
                  <a:lnTo>
                    <a:pt x="0" y="214"/>
                  </a:lnTo>
                  <a:lnTo>
                    <a:pt x="2" y="204"/>
                  </a:lnTo>
                  <a:lnTo>
                    <a:pt x="7" y="196"/>
                  </a:lnTo>
                  <a:lnTo>
                    <a:pt x="17" y="189"/>
                  </a:lnTo>
                  <a:lnTo>
                    <a:pt x="27" y="187"/>
                  </a:lnTo>
                  <a:lnTo>
                    <a:pt x="27" y="187"/>
                  </a:lnTo>
                  <a:close/>
                  <a:moveTo>
                    <a:pt x="403" y="623"/>
                  </a:moveTo>
                  <a:lnTo>
                    <a:pt x="564" y="623"/>
                  </a:lnTo>
                  <a:lnTo>
                    <a:pt x="564" y="682"/>
                  </a:lnTo>
                  <a:lnTo>
                    <a:pt x="403" y="682"/>
                  </a:lnTo>
                  <a:lnTo>
                    <a:pt x="403" y="623"/>
                  </a:lnTo>
                  <a:lnTo>
                    <a:pt x="403" y="623"/>
                  </a:lnTo>
                  <a:close/>
                  <a:moveTo>
                    <a:pt x="370" y="682"/>
                  </a:moveTo>
                  <a:lnTo>
                    <a:pt x="370" y="700"/>
                  </a:lnTo>
                  <a:lnTo>
                    <a:pt x="205" y="700"/>
                  </a:lnTo>
                  <a:lnTo>
                    <a:pt x="205" y="682"/>
                  </a:lnTo>
                  <a:lnTo>
                    <a:pt x="0" y="682"/>
                  </a:lnTo>
                  <a:lnTo>
                    <a:pt x="0" y="623"/>
                  </a:lnTo>
                  <a:lnTo>
                    <a:pt x="205" y="623"/>
                  </a:lnTo>
                  <a:lnTo>
                    <a:pt x="205" y="604"/>
                  </a:lnTo>
                  <a:lnTo>
                    <a:pt x="265" y="604"/>
                  </a:lnTo>
                  <a:lnTo>
                    <a:pt x="265" y="523"/>
                  </a:lnTo>
                  <a:lnTo>
                    <a:pt x="27" y="523"/>
                  </a:lnTo>
                  <a:lnTo>
                    <a:pt x="27" y="523"/>
                  </a:lnTo>
                  <a:lnTo>
                    <a:pt x="17" y="521"/>
                  </a:lnTo>
                  <a:lnTo>
                    <a:pt x="7" y="515"/>
                  </a:lnTo>
                  <a:lnTo>
                    <a:pt x="2" y="506"/>
                  </a:lnTo>
                  <a:lnTo>
                    <a:pt x="0" y="496"/>
                  </a:lnTo>
                  <a:lnTo>
                    <a:pt x="0" y="404"/>
                  </a:lnTo>
                  <a:lnTo>
                    <a:pt x="0" y="404"/>
                  </a:lnTo>
                  <a:lnTo>
                    <a:pt x="2" y="392"/>
                  </a:lnTo>
                  <a:lnTo>
                    <a:pt x="7" y="383"/>
                  </a:lnTo>
                  <a:lnTo>
                    <a:pt x="17" y="377"/>
                  </a:lnTo>
                  <a:lnTo>
                    <a:pt x="27" y="375"/>
                  </a:lnTo>
                  <a:lnTo>
                    <a:pt x="336" y="375"/>
                  </a:lnTo>
                  <a:lnTo>
                    <a:pt x="336" y="523"/>
                  </a:lnTo>
                  <a:lnTo>
                    <a:pt x="307" y="523"/>
                  </a:lnTo>
                  <a:lnTo>
                    <a:pt x="307" y="604"/>
                  </a:lnTo>
                  <a:lnTo>
                    <a:pt x="370" y="604"/>
                  </a:lnTo>
                  <a:lnTo>
                    <a:pt x="370" y="623"/>
                  </a:lnTo>
                  <a:lnTo>
                    <a:pt x="370" y="682"/>
                  </a:lnTo>
                  <a:lnTo>
                    <a:pt x="370" y="682"/>
                  </a:lnTo>
                  <a:close/>
                  <a:moveTo>
                    <a:pt x="27" y="0"/>
                  </a:moveTo>
                  <a:lnTo>
                    <a:pt x="336" y="0"/>
                  </a:lnTo>
                  <a:lnTo>
                    <a:pt x="336" y="146"/>
                  </a:lnTo>
                  <a:lnTo>
                    <a:pt x="27" y="146"/>
                  </a:lnTo>
                  <a:lnTo>
                    <a:pt x="27" y="146"/>
                  </a:lnTo>
                  <a:lnTo>
                    <a:pt x="17" y="144"/>
                  </a:lnTo>
                  <a:lnTo>
                    <a:pt x="7" y="139"/>
                  </a:lnTo>
                  <a:lnTo>
                    <a:pt x="2" y="129"/>
                  </a:lnTo>
                  <a:lnTo>
                    <a:pt x="0" y="118"/>
                  </a:lnTo>
                  <a:lnTo>
                    <a:pt x="0" y="27"/>
                  </a:lnTo>
                  <a:lnTo>
                    <a:pt x="0" y="27"/>
                  </a:lnTo>
                  <a:lnTo>
                    <a:pt x="2" y="16"/>
                  </a:lnTo>
                  <a:lnTo>
                    <a:pt x="7" y="8"/>
                  </a:lnTo>
                  <a:lnTo>
                    <a:pt x="17" y="2"/>
                  </a:lnTo>
                  <a:lnTo>
                    <a:pt x="27" y="0"/>
                  </a:lnTo>
                  <a:lnTo>
                    <a:pt x="27" y="0"/>
                  </a:lnTo>
                  <a:close/>
                  <a:moveTo>
                    <a:pt x="367" y="375"/>
                  </a:moveTo>
                  <a:lnTo>
                    <a:pt x="367" y="523"/>
                  </a:lnTo>
                  <a:lnTo>
                    <a:pt x="534" y="523"/>
                  </a:lnTo>
                  <a:lnTo>
                    <a:pt x="534" y="523"/>
                  </a:lnTo>
                  <a:lnTo>
                    <a:pt x="547" y="521"/>
                  </a:lnTo>
                  <a:lnTo>
                    <a:pt x="555" y="515"/>
                  </a:lnTo>
                  <a:lnTo>
                    <a:pt x="561" y="506"/>
                  </a:lnTo>
                  <a:lnTo>
                    <a:pt x="564" y="496"/>
                  </a:lnTo>
                  <a:lnTo>
                    <a:pt x="564" y="404"/>
                  </a:lnTo>
                  <a:lnTo>
                    <a:pt x="564" y="404"/>
                  </a:lnTo>
                  <a:lnTo>
                    <a:pt x="561" y="392"/>
                  </a:lnTo>
                  <a:lnTo>
                    <a:pt x="555" y="383"/>
                  </a:lnTo>
                  <a:lnTo>
                    <a:pt x="547" y="377"/>
                  </a:lnTo>
                  <a:lnTo>
                    <a:pt x="534" y="375"/>
                  </a:lnTo>
                  <a:lnTo>
                    <a:pt x="367" y="375"/>
                  </a:lnTo>
                  <a:lnTo>
                    <a:pt x="367" y="375"/>
                  </a:lnTo>
                  <a:close/>
                  <a:moveTo>
                    <a:pt x="411" y="56"/>
                  </a:moveTo>
                  <a:lnTo>
                    <a:pt x="480" y="56"/>
                  </a:lnTo>
                  <a:lnTo>
                    <a:pt x="480" y="87"/>
                  </a:lnTo>
                  <a:lnTo>
                    <a:pt x="411" y="87"/>
                  </a:lnTo>
                  <a:lnTo>
                    <a:pt x="411" y="56"/>
                  </a:lnTo>
                  <a:lnTo>
                    <a:pt x="411" y="56"/>
                  </a:lnTo>
                  <a:close/>
                  <a:moveTo>
                    <a:pt x="411" y="433"/>
                  </a:moveTo>
                  <a:lnTo>
                    <a:pt x="480" y="433"/>
                  </a:lnTo>
                  <a:lnTo>
                    <a:pt x="480" y="465"/>
                  </a:lnTo>
                  <a:lnTo>
                    <a:pt x="411" y="465"/>
                  </a:lnTo>
                  <a:lnTo>
                    <a:pt x="411" y="433"/>
                  </a:lnTo>
                  <a:lnTo>
                    <a:pt x="411" y="433"/>
                  </a:lnTo>
                  <a:close/>
                  <a:moveTo>
                    <a:pt x="411" y="246"/>
                  </a:moveTo>
                  <a:lnTo>
                    <a:pt x="480" y="246"/>
                  </a:lnTo>
                  <a:lnTo>
                    <a:pt x="480" y="277"/>
                  </a:lnTo>
                  <a:lnTo>
                    <a:pt x="411" y="277"/>
                  </a:lnTo>
                  <a:lnTo>
                    <a:pt x="411" y="246"/>
                  </a:lnTo>
                  <a:lnTo>
                    <a:pt x="411" y="246"/>
                  </a:lnTo>
                  <a:close/>
                  <a:moveTo>
                    <a:pt x="367" y="0"/>
                  </a:moveTo>
                  <a:lnTo>
                    <a:pt x="367" y="146"/>
                  </a:lnTo>
                  <a:lnTo>
                    <a:pt x="534" y="146"/>
                  </a:lnTo>
                  <a:lnTo>
                    <a:pt x="534" y="146"/>
                  </a:lnTo>
                  <a:lnTo>
                    <a:pt x="547" y="144"/>
                  </a:lnTo>
                  <a:lnTo>
                    <a:pt x="555" y="139"/>
                  </a:lnTo>
                  <a:lnTo>
                    <a:pt x="561" y="129"/>
                  </a:lnTo>
                  <a:lnTo>
                    <a:pt x="564" y="118"/>
                  </a:lnTo>
                  <a:lnTo>
                    <a:pt x="564" y="27"/>
                  </a:lnTo>
                  <a:lnTo>
                    <a:pt x="564" y="27"/>
                  </a:lnTo>
                  <a:lnTo>
                    <a:pt x="561" y="16"/>
                  </a:lnTo>
                  <a:lnTo>
                    <a:pt x="555" y="8"/>
                  </a:lnTo>
                  <a:lnTo>
                    <a:pt x="547" y="2"/>
                  </a:lnTo>
                  <a:lnTo>
                    <a:pt x="534" y="0"/>
                  </a:lnTo>
                  <a:lnTo>
                    <a:pt x="367" y="0"/>
                  </a:lnTo>
                  <a:lnTo>
                    <a:pt x="367" y="0"/>
                  </a:lnTo>
                  <a:close/>
                  <a:moveTo>
                    <a:pt x="367" y="187"/>
                  </a:moveTo>
                  <a:lnTo>
                    <a:pt x="367" y="333"/>
                  </a:lnTo>
                  <a:lnTo>
                    <a:pt x="534" y="333"/>
                  </a:lnTo>
                  <a:lnTo>
                    <a:pt x="534" y="333"/>
                  </a:lnTo>
                  <a:lnTo>
                    <a:pt x="547" y="331"/>
                  </a:lnTo>
                  <a:lnTo>
                    <a:pt x="555" y="325"/>
                  </a:lnTo>
                  <a:lnTo>
                    <a:pt x="561" y="317"/>
                  </a:lnTo>
                  <a:lnTo>
                    <a:pt x="564" y="306"/>
                  </a:lnTo>
                  <a:lnTo>
                    <a:pt x="564" y="214"/>
                  </a:lnTo>
                  <a:lnTo>
                    <a:pt x="564" y="214"/>
                  </a:lnTo>
                  <a:lnTo>
                    <a:pt x="561" y="204"/>
                  </a:lnTo>
                  <a:lnTo>
                    <a:pt x="555" y="196"/>
                  </a:lnTo>
                  <a:lnTo>
                    <a:pt x="547" y="189"/>
                  </a:lnTo>
                  <a:lnTo>
                    <a:pt x="534" y="187"/>
                  </a:lnTo>
                  <a:lnTo>
                    <a:pt x="367" y="187"/>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15" name="组合 14"/>
          <p:cNvGrpSpPr/>
          <p:nvPr/>
        </p:nvGrpSpPr>
        <p:grpSpPr>
          <a:xfrm>
            <a:off x="2875881" y="4363316"/>
            <a:ext cx="548635" cy="548635"/>
            <a:chOff x="2764121" y="4581756"/>
            <a:chExt cx="548635" cy="548635"/>
          </a:xfrm>
        </p:grpSpPr>
        <p:sp>
          <p:nvSpPr>
            <p:cNvPr id="16" name="PA_椭圆 44"/>
            <p:cNvSpPr/>
            <p:nvPr>
              <p:custDataLst>
                <p:tags r:id="rId7"/>
              </p:custDataLst>
            </p:nvPr>
          </p:nvSpPr>
          <p:spPr>
            <a:xfrm>
              <a:off x="2764121" y="4581756"/>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17" name="PA_任意多边形 11"/>
            <p:cNvSpPr>
              <a:spLocks noEditPoints="1"/>
            </p:cNvSpPr>
            <p:nvPr>
              <p:custDataLst>
                <p:tags r:id="rId8"/>
              </p:custDataLst>
            </p:nvPr>
          </p:nvSpPr>
          <p:spPr bwMode="auto">
            <a:xfrm>
              <a:off x="2908303" y="4758199"/>
              <a:ext cx="260272" cy="195749"/>
            </a:xfrm>
            <a:custGeom>
              <a:avLst/>
              <a:gdLst>
                <a:gd name="T0" fmla="*/ 392 w 835"/>
                <a:gd name="T1" fmla="*/ 139 h 628"/>
                <a:gd name="T2" fmla="*/ 405 w 835"/>
                <a:gd name="T3" fmla="*/ 92 h 628"/>
                <a:gd name="T4" fmla="*/ 455 w 835"/>
                <a:gd name="T5" fmla="*/ 12 h 628"/>
                <a:gd name="T6" fmla="*/ 499 w 835"/>
                <a:gd name="T7" fmla="*/ 0 h 628"/>
                <a:gd name="T8" fmla="*/ 553 w 835"/>
                <a:gd name="T9" fmla="*/ 14 h 628"/>
                <a:gd name="T10" fmla="*/ 626 w 835"/>
                <a:gd name="T11" fmla="*/ 56 h 628"/>
                <a:gd name="T12" fmla="*/ 697 w 835"/>
                <a:gd name="T13" fmla="*/ 81 h 628"/>
                <a:gd name="T14" fmla="*/ 747 w 835"/>
                <a:gd name="T15" fmla="*/ 71 h 628"/>
                <a:gd name="T16" fmla="*/ 795 w 835"/>
                <a:gd name="T17" fmla="*/ 21 h 628"/>
                <a:gd name="T18" fmla="*/ 801 w 835"/>
                <a:gd name="T19" fmla="*/ 89 h 628"/>
                <a:gd name="T20" fmla="*/ 737 w 835"/>
                <a:gd name="T21" fmla="*/ 131 h 628"/>
                <a:gd name="T22" fmla="*/ 670 w 835"/>
                <a:gd name="T23" fmla="*/ 127 h 628"/>
                <a:gd name="T24" fmla="*/ 578 w 835"/>
                <a:gd name="T25" fmla="*/ 81 h 628"/>
                <a:gd name="T26" fmla="*/ 522 w 835"/>
                <a:gd name="T27" fmla="*/ 52 h 628"/>
                <a:gd name="T28" fmla="*/ 482 w 835"/>
                <a:gd name="T29" fmla="*/ 54 h 628"/>
                <a:gd name="T30" fmla="*/ 449 w 835"/>
                <a:gd name="T31" fmla="*/ 106 h 628"/>
                <a:gd name="T32" fmla="*/ 463 w 835"/>
                <a:gd name="T33" fmla="*/ 139 h 628"/>
                <a:gd name="T34" fmla="*/ 780 w 835"/>
                <a:gd name="T35" fmla="*/ 221 h 628"/>
                <a:gd name="T36" fmla="*/ 810 w 835"/>
                <a:gd name="T37" fmla="*/ 242 h 628"/>
                <a:gd name="T38" fmla="*/ 818 w 835"/>
                <a:gd name="T39" fmla="*/ 580 h 628"/>
                <a:gd name="T40" fmla="*/ 810 w 835"/>
                <a:gd name="T41" fmla="*/ 607 h 628"/>
                <a:gd name="T42" fmla="*/ 780 w 835"/>
                <a:gd name="T43" fmla="*/ 628 h 628"/>
                <a:gd name="T44" fmla="*/ 40 w 835"/>
                <a:gd name="T45" fmla="*/ 628 h 628"/>
                <a:gd name="T46" fmla="*/ 8 w 835"/>
                <a:gd name="T47" fmla="*/ 607 h 628"/>
                <a:gd name="T48" fmla="*/ 0 w 835"/>
                <a:gd name="T49" fmla="*/ 269 h 628"/>
                <a:gd name="T50" fmla="*/ 8 w 835"/>
                <a:gd name="T51" fmla="*/ 242 h 628"/>
                <a:gd name="T52" fmla="*/ 40 w 835"/>
                <a:gd name="T53" fmla="*/ 221 h 628"/>
                <a:gd name="T54" fmla="*/ 77 w 835"/>
                <a:gd name="T55" fmla="*/ 373 h 628"/>
                <a:gd name="T56" fmla="*/ 77 w 835"/>
                <a:gd name="T57" fmla="*/ 323 h 628"/>
                <a:gd name="T58" fmla="*/ 759 w 835"/>
                <a:gd name="T59" fmla="*/ 496 h 628"/>
                <a:gd name="T60" fmla="*/ 557 w 835"/>
                <a:gd name="T61" fmla="*/ 496 h 628"/>
                <a:gd name="T62" fmla="*/ 638 w 835"/>
                <a:gd name="T63" fmla="*/ 546 h 628"/>
                <a:gd name="T64" fmla="*/ 557 w 835"/>
                <a:gd name="T65" fmla="*/ 496 h 628"/>
                <a:gd name="T66" fmla="*/ 196 w 835"/>
                <a:gd name="T67" fmla="*/ 546 h 628"/>
                <a:gd name="T68" fmla="*/ 520 w 835"/>
                <a:gd name="T69" fmla="*/ 496 h 628"/>
                <a:gd name="T70" fmla="*/ 77 w 835"/>
                <a:gd name="T71" fmla="*/ 546 h 628"/>
                <a:gd name="T72" fmla="*/ 77 w 835"/>
                <a:gd name="T73" fmla="*/ 496 h 628"/>
                <a:gd name="T74" fmla="*/ 759 w 835"/>
                <a:gd name="T75" fmla="*/ 411 h 628"/>
                <a:gd name="T76" fmla="*/ 509 w 835"/>
                <a:gd name="T77" fmla="*/ 411 h 628"/>
                <a:gd name="T78" fmla="*/ 593 w 835"/>
                <a:gd name="T79" fmla="*/ 461 h 628"/>
                <a:gd name="T80" fmla="*/ 509 w 835"/>
                <a:gd name="T81" fmla="*/ 411 h 628"/>
                <a:gd name="T82" fmla="*/ 390 w 835"/>
                <a:gd name="T83" fmla="*/ 461 h 628"/>
                <a:gd name="T84" fmla="*/ 472 w 835"/>
                <a:gd name="T85" fmla="*/ 411 h 628"/>
                <a:gd name="T86" fmla="*/ 269 w 835"/>
                <a:gd name="T87" fmla="*/ 411 h 628"/>
                <a:gd name="T88" fmla="*/ 351 w 835"/>
                <a:gd name="T89" fmla="*/ 461 h 628"/>
                <a:gd name="T90" fmla="*/ 269 w 835"/>
                <a:gd name="T91" fmla="*/ 411 h 628"/>
                <a:gd name="T92" fmla="*/ 150 w 835"/>
                <a:gd name="T93" fmla="*/ 461 h 628"/>
                <a:gd name="T94" fmla="*/ 232 w 835"/>
                <a:gd name="T95" fmla="*/ 411 h 628"/>
                <a:gd name="T96" fmla="*/ 77 w 835"/>
                <a:gd name="T97" fmla="*/ 461 h 628"/>
                <a:gd name="T98" fmla="*/ 77 w 835"/>
                <a:gd name="T99" fmla="*/ 411 h 628"/>
                <a:gd name="T100" fmla="*/ 759 w 835"/>
                <a:gd name="T101" fmla="*/ 323 h 628"/>
                <a:gd name="T102" fmla="*/ 196 w 835"/>
                <a:gd name="T103" fmla="*/ 323 h 628"/>
                <a:gd name="T104" fmla="*/ 280 w 835"/>
                <a:gd name="T105" fmla="*/ 373 h 628"/>
                <a:gd name="T106" fmla="*/ 196 w 835"/>
                <a:gd name="T107" fmla="*/ 323 h 628"/>
                <a:gd name="T108" fmla="*/ 317 w 835"/>
                <a:gd name="T109" fmla="*/ 373 h 628"/>
                <a:gd name="T110" fmla="*/ 399 w 835"/>
                <a:gd name="T111" fmla="*/ 323 h 628"/>
                <a:gd name="T112" fmla="*/ 436 w 835"/>
                <a:gd name="T113" fmla="*/ 323 h 628"/>
                <a:gd name="T114" fmla="*/ 520 w 835"/>
                <a:gd name="T115" fmla="*/ 373 h 628"/>
                <a:gd name="T116" fmla="*/ 436 w 835"/>
                <a:gd name="T117" fmla="*/ 323 h 628"/>
                <a:gd name="T118" fmla="*/ 557 w 835"/>
                <a:gd name="T119" fmla="*/ 373 h 628"/>
                <a:gd name="T120" fmla="*/ 638 w 835"/>
                <a:gd name="T121" fmla="*/ 323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5" h="628">
                  <a:moveTo>
                    <a:pt x="50" y="221"/>
                  </a:moveTo>
                  <a:lnTo>
                    <a:pt x="351" y="221"/>
                  </a:lnTo>
                  <a:lnTo>
                    <a:pt x="363" y="139"/>
                  </a:lnTo>
                  <a:lnTo>
                    <a:pt x="392" y="139"/>
                  </a:lnTo>
                  <a:lnTo>
                    <a:pt x="392" y="139"/>
                  </a:lnTo>
                  <a:lnTo>
                    <a:pt x="396" y="119"/>
                  </a:lnTo>
                  <a:lnTo>
                    <a:pt x="405" y="92"/>
                  </a:lnTo>
                  <a:lnTo>
                    <a:pt x="405" y="92"/>
                  </a:lnTo>
                  <a:lnTo>
                    <a:pt x="417" y="60"/>
                  </a:lnTo>
                  <a:lnTo>
                    <a:pt x="432" y="37"/>
                  </a:lnTo>
                  <a:lnTo>
                    <a:pt x="447" y="19"/>
                  </a:lnTo>
                  <a:lnTo>
                    <a:pt x="455" y="12"/>
                  </a:lnTo>
                  <a:lnTo>
                    <a:pt x="463" y="8"/>
                  </a:lnTo>
                  <a:lnTo>
                    <a:pt x="472" y="4"/>
                  </a:lnTo>
                  <a:lnTo>
                    <a:pt x="480" y="2"/>
                  </a:lnTo>
                  <a:lnTo>
                    <a:pt x="499" y="0"/>
                  </a:lnTo>
                  <a:lnTo>
                    <a:pt x="517" y="2"/>
                  </a:lnTo>
                  <a:lnTo>
                    <a:pt x="536" y="8"/>
                  </a:lnTo>
                  <a:lnTo>
                    <a:pt x="536" y="8"/>
                  </a:lnTo>
                  <a:lnTo>
                    <a:pt x="553" y="14"/>
                  </a:lnTo>
                  <a:lnTo>
                    <a:pt x="570" y="23"/>
                  </a:lnTo>
                  <a:lnTo>
                    <a:pt x="601" y="41"/>
                  </a:lnTo>
                  <a:lnTo>
                    <a:pt x="601" y="41"/>
                  </a:lnTo>
                  <a:lnTo>
                    <a:pt x="626" y="56"/>
                  </a:lnTo>
                  <a:lnTo>
                    <a:pt x="649" y="69"/>
                  </a:lnTo>
                  <a:lnTo>
                    <a:pt x="674" y="77"/>
                  </a:lnTo>
                  <a:lnTo>
                    <a:pt x="684" y="81"/>
                  </a:lnTo>
                  <a:lnTo>
                    <a:pt x="697" y="81"/>
                  </a:lnTo>
                  <a:lnTo>
                    <a:pt x="709" y="81"/>
                  </a:lnTo>
                  <a:lnTo>
                    <a:pt x="722" y="81"/>
                  </a:lnTo>
                  <a:lnTo>
                    <a:pt x="734" y="77"/>
                  </a:lnTo>
                  <a:lnTo>
                    <a:pt x="747" y="71"/>
                  </a:lnTo>
                  <a:lnTo>
                    <a:pt x="759" y="62"/>
                  </a:lnTo>
                  <a:lnTo>
                    <a:pt x="772" y="52"/>
                  </a:lnTo>
                  <a:lnTo>
                    <a:pt x="782" y="37"/>
                  </a:lnTo>
                  <a:lnTo>
                    <a:pt x="795" y="21"/>
                  </a:lnTo>
                  <a:lnTo>
                    <a:pt x="835" y="46"/>
                  </a:lnTo>
                  <a:lnTo>
                    <a:pt x="835" y="46"/>
                  </a:lnTo>
                  <a:lnTo>
                    <a:pt x="818" y="69"/>
                  </a:lnTo>
                  <a:lnTo>
                    <a:pt x="801" y="89"/>
                  </a:lnTo>
                  <a:lnTo>
                    <a:pt x="784" y="104"/>
                  </a:lnTo>
                  <a:lnTo>
                    <a:pt x="768" y="117"/>
                  </a:lnTo>
                  <a:lnTo>
                    <a:pt x="751" y="125"/>
                  </a:lnTo>
                  <a:lnTo>
                    <a:pt x="737" y="131"/>
                  </a:lnTo>
                  <a:lnTo>
                    <a:pt x="720" y="133"/>
                  </a:lnTo>
                  <a:lnTo>
                    <a:pt x="703" y="133"/>
                  </a:lnTo>
                  <a:lnTo>
                    <a:pt x="686" y="131"/>
                  </a:lnTo>
                  <a:lnTo>
                    <a:pt x="670" y="127"/>
                  </a:lnTo>
                  <a:lnTo>
                    <a:pt x="655" y="123"/>
                  </a:lnTo>
                  <a:lnTo>
                    <a:pt x="638" y="117"/>
                  </a:lnTo>
                  <a:lnTo>
                    <a:pt x="607" y="100"/>
                  </a:lnTo>
                  <a:lnTo>
                    <a:pt x="578" y="81"/>
                  </a:lnTo>
                  <a:lnTo>
                    <a:pt x="578" y="81"/>
                  </a:lnTo>
                  <a:lnTo>
                    <a:pt x="549" y="64"/>
                  </a:lnTo>
                  <a:lnTo>
                    <a:pt x="522" y="52"/>
                  </a:lnTo>
                  <a:lnTo>
                    <a:pt x="522" y="52"/>
                  </a:lnTo>
                  <a:lnTo>
                    <a:pt x="511" y="50"/>
                  </a:lnTo>
                  <a:lnTo>
                    <a:pt x="501" y="48"/>
                  </a:lnTo>
                  <a:lnTo>
                    <a:pt x="490" y="50"/>
                  </a:lnTo>
                  <a:lnTo>
                    <a:pt x="482" y="54"/>
                  </a:lnTo>
                  <a:lnTo>
                    <a:pt x="474" y="62"/>
                  </a:lnTo>
                  <a:lnTo>
                    <a:pt x="465" y="73"/>
                  </a:lnTo>
                  <a:lnTo>
                    <a:pt x="457" y="87"/>
                  </a:lnTo>
                  <a:lnTo>
                    <a:pt x="449" y="106"/>
                  </a:lnTo>
                  <a:lnTo>
                    <a:pt x="449" y="106"/>
                  </a:lnTo>
                  <a:lnTo>
                    <a:pt x="442" y="125"/>
                  </a:lnTo>
                  <a:lnTo>
                    <a:pt x="440" y="139"/>
                  </a:lnTo>
                  <a:lnTo>
                    <a:pt x="463" y="139"/>
                  </a:lnTo>
                  <a:lnTo>
                    <a:pt x="476" y="221"/>
                  </a:lnTo>
                  <a:lnTo>
                    <a:pt x="770" y="221"/>
                  </a:lnTo>
                  <a:lnTo>
                    <a:pt x="770" y="221"/>
                  </a:lnTo>
                  <a:lnTo>
                    <a:pt x="780" y="221"/>
                  </a:lnTo>
                  <a:lnTo>
                    <a:pt x="789" y="225"/>
                  </a:lnTo>
                  <a:lnTo>
                    <a:pt x="797" y="229"/>
                  </a:lnTo>
                  <a:lnTo>
                    <a:pt x="805" y="235"/>
                  </a:lnTo>
                  <a:lnTo>
                    <a:pt x="810" y="242"/>
                  </a:lnTo>
                  <a:lnTo>
                    <a:pt x="816" y="250"/>
                  </a:lnTo>
                  <a:lnTo>
                    <a:pt x="818" y="260"/>
                  </a:lnTo>
                  <a:lnTo>
                    <a:pt x="818" y="269"/>
                  </a:lnTo>
                  <a:lnTo>
                    <a:pt x="818" y="580"/>
                  </a:lnTo>
                  <a:lnTo>
                    <a:pt x="818" y="580"/>
                  </a:lnTo>
                  <a:lnTo>
                    <a:pt x="818" y="588"/>
                  </a:lnTo>
                  <a:lnTo>
                    <a:pt x="816" y="598"/>
                  </a:lnTo>
                  <a:lnTo>
                    <a:pt x="810" y="607"/>
                  </a:lnTo>
                  <a:lnTo>
                    <a:pt x="805" y="613"/>
                  </a:lnTo>
                  <a:lnTo>
                    <a:pt x="797" y="619"/>
                  </a:lnTo>
                  <a:lnTo>
                    <a:pt x="789" y="623"/>
                  </a:lnTo>
                  <a:lnTo>
                    <a:pt x="780" y="628"/>
                  </a:lnTo>
                  <a:lnTo>
                    <a:pt x="770" y="628"/>
                  </a:lnTo>
                  <a:lnTo>
                    <a:pt x="50" y="628"/>
                  </a:lnTo>
                  <a:lnTo>
                    <a:pt x="50" y="628"/>
                  </a:lnTo>
                  <a:lnTo>
                    <a:pt x="40" y="628"/>
                  </a:lnTo>
                  <a:lnTo>
                    <a:pt x="31" y="623"/>
                  </a:lnTo>
                  <a:lnTo>
                    <a:pt x="23" y="619"/>
                  </a:lnTo>
                  <a:lnTo>
                    <a:pt x="15" y="613"/>
                  </a:lnTo>
                  <a:lnTo>
                    <a:pt x="8" y="607"/>
                  </a:lnTo>
                  <a:lnTo>
                    <a:pt x="4" y="598"/>
                  </a:lnTo>
                  <a:lnTo>
                    <a:pt x="2" y="588"/>
                  </a:lnTo>
                  <a:lnTo>
                    <a:pt x="0" y="580"/>
                  </a:lnTo>
                  <a:lnTo>
                    <a:pt x="0" y="269"/>
                  </a:lnTo>
                  <a:lnTo>
                    <a:pt x="0" y="269"/>
                  </a:lnTo>
                  <a:lnTo>
                    <a:pt x="2" y="260"/>
                  </a:lnTo>
                  <a:lnTo>
                    <a:pt x="4" y="250"/>
                  </a:lnTo>
                  <a:lnTo>
                    <a:pt x="8" y="242"/>
                  </a:lnTo>
                  <a:lnTo>
                    <a:pt x="15" y="235"/>
                  </a:lnTo>
                  <a:lnTo>
                    <a:pt x="23" y="229"/>
                  </a:lnTo>
                  <a:lnTo>
                    <a:pt x="31" y="225"/>
                  </a:lnTo>
                  <a:lnTo>
                    <a:pt x="40" y="221"/>
                  </a:lnTo>
                  <a:lnTo>
                    <a:pt x="50" y="221"/>
                  </a:lnTo>
                  <a:lnTo>
                    <a:pt x="50" y="221"/>
                  </a:lnTo>
                  <a:close/>
                  <a:moveTo>
                    <a:pt x="77" y="323"/>
                  </a:moveTo>
                  <a:lnTo>
                    <a:pt x="77" y="373"/>
                  </a:lnTo>
                  <a:lnTo>
                    <a:pt x="159" y="373"/>
                  </a:lnTo>
                  <a:lnTo>
                    <a:pt x="159" y="323"/>
                  </a:lnTo>
                  <a:lnTo>
                    <a:pt x="77" y="323"/>
                  </a:lnTo>
                  <a:lnTo>
                    <a:pt x="77" y="323"/>
                  </a:lnTo>
                  <a:close/>
                  <a:moveTo>
                    <a:pt x="676" y="496"/>
                  </a:moveTo>
                  <a:lnTo>
                    <a:pt x="676" y="546"/>
                  </a:lnTo>
                  <a:lnTo>
                    <a:pt x="759" y="546"/>
                  </a:lnTo>
                  <a:lnTo>
                    <a:pt x="759" y="496"/>
                  </a:lnTo>
                  <a:lnTo>
                    <a:pt x="676" y="496"/>
                  </a:lnTo>
                  <a:lnTo>
                    <a:pt x="676" y="496"/>
                  </a:lnTo>
                  <a:close/>
                  <a:moveTo>
                    <a:pt x="557" y="496"/>
                  </a:moveTo>
                  <a:lnTo>
                    <a:pt x="557" y="496"/>
                  </a:lnTo>
                  <a:lnTo>
                    <a:pt x="557" y="546"/>
                  </a:lnTo>
                  <a:lnTo>
                    <a:pt x="557" y="546"/>
                  </a:lnTo>
                  <a:lnTo>
                    <a:pt x="638" y="546"/>
                  </a:lnTo>
                  <a:lnTo>
                    <a:pt x="638" y="546"/>
                  </a:lnTo>
                  <a:lnTo>
                    <a:pt x="638" y="496"/>
                  </a:lnTo>
                  <a:lnTo>
                    <a:pt x="638" y="496"/>
                  </a:lnTo>
                  <a:lnTo>
                    <a:pt x="557" y="496"/>
                  </a:lnTo>
                  <a:lnTo>
                    <a:pt x="557" y="496"/>
                  </a:lnTo>
                  <a:close/>
                  <a:moveTo>
                    <a:pt x="196" y="496"/>
                  </a:moveTo>
                  <a:lnTo>
                    <a:pt x="196" y="496"/>
                  </a:lnTo>
                  <a:lnTo>
                    <a:pt x="196" y="546"/>
                  </a:lnTo>
                  <a:lnTo>
                    <a:pt x="196" y="546"/>
                  </a:lnTo>
                  <a:lnTo>
                    <a:pt x="520" y="546"/>
                  </a:lnTo>
                  <a:lnTo>
                    <a:pt x="520" y="546"/>
                  </a:lnTo>
                  <a:lnTo>
                    <a:pt x="520" y="496"/>
                  </a:lnTo>
                  <a:lnTo>
                    <a:pt x="520" y="496"/>
                  </a:lnTo>
                  <a:lnTo>
                    <a:pt x="196" y="496"/>
                  </a:lnTo>
                  <a:lnTo>
                    <a:pt x="196" y="496"/>
                  </a:lnTo>
                  <a:close/>
                  <a:moveTo>
                    <a:pt x="77" y="496"/>
                  </a:moveTo>
                  <a:lnTo>
                    <a:pt x="77" y="546"/>
                  </a:lnTo>
                  <a:lnTo>
                    <a:pt x="159" y="546"/>
                  </a:lnTo>
                  <a:lnTo>
                    <a:pt x="159" y="496"/>
                  </a:lnTo>
                  <a:lnTo>
                    <a:pt x="77" y="496"/>
                  </a:lnTo>
                  <a:lnTo>
                    <a:pt x="77" y="496"/>
                  </a:lnTo>
                  <a:close/>
                  <a:moveTo>
                    <a:pt x="630" y="411"/>
                  </a:moveTo>
                  <a:lnTo>
                    <a:pt x="630" y="461"/>
                  </a:lnTo>
                  <a:lnTo>
                    <a:pt x="759" y="461"/>
                  </a:lnTo>
                  <a:lnTo>
                    <a:pt x="759" y="411"/>
                  </a:lnTo>
                  <a:lnTo>
                    <a:pt x="630" y="411"/>
                  </a:lnTo>
                  <a:lnTo>
                    <a:pt x="630" y="411"/>
                  </a:lnTo>
                  <a:close/>
                  <a:moveTo>
                    <a:pt x="509" y="411"/>
                  </a:moveTo>
                  <a:lnTo>
                    <a:pt x="509" y="411"/>
                  </a:lnTo>
                  <a:lnTo>
                    <a:pt x="509" y="461"/>
                  </a:lnTo>
                  <a:lnTo>
                    <a:pt x="509" y="461"/>
                  </a:lnTo>
                  <a:lnTo>
                    <a:pt x="593" y="461"/>
                  </a:lnTo>
                  <a:lnTo>
                    <a:pt x="593" y="461"/>
                  </a:lnTo>
                  <a:lnTo>
                    <a:pt x="593" y="411"/>
                  </a:lnTo>
                  <a:lnTo>
                    <a:pt x="593" y="411"/>
                  </a:lnTo>
                  <a:lnTo>
                    <a:pt x="509" y="411"/>
                  </a:lnTo>
                  <a:lnTo>
                    <a:pt x="509" y="411"/>
                  </a:lnTo>
                  <a:close/>
                  <a:moveTo>
                    <a:pt x="390" y="411"/>
                  </a:moveTo>
                  <a:lnTo>
                    <a:pt x="390" y="411"/>
                  </a:lnTo>
                  <a:lnTo>
                    <a:pt x="390" y="461"/>
                  </a:lnTo>
                  <a:lnTo>
                    <a:pt x="390" y="461"/>
                  </a:lnTo>
                  <a:lnTo>
                    <a:pt x="472" y="461"/>
                  </a:lnTo>
                  <a:lnTo>
                    <a:pt x="472" y="461"/>
                  </a:lnTo>
                  <a:lnTo>
                    <a:pt x="472" y="411"/>
                  </a:lnTo>
                  <a:lnTo>
                    <a:pt x="472" y="411"/>
                  </a:lnTo>
                  <a:lnTo>
                    <a:pt x="390" y="411"/>
                  </a:lnTo>
                  <a:lnTo>
                    <a:pt x="390" y="411"/>
                  </a:lnTo>
                  <a:close/>
                  <a:moveTo>
                    <a:pt x="269" y="411"/>
                  </a:moveTo>
                  <a:lnTo>
                    <a:pt x="269" y="411"/>
                  </a:lnTo>
                  <a:lnTo>
                    <a:pt x="269" y="461"/>
                  </a:lnTo>
                  <a:lnTo>
                    <a:pt x="269" y="461"/>
                  </a:lnTo>
                  <a:lnTo>
                    <a:pt x="351" y="461"/>
                  </a:lnTo>
                  <a:lnTo>
                    <a:pt x="351" y="461"/>
                  </a:lnTo>
                  <a:lnTo>
                    <a:pt x="351" y="411"/>
                  </a:lnTo>
                  <a:lnTo>
                    <a:pt x="351" y="411"/>
                  </a:lnTo>
                  <a:lnTo>
                    <a:pt x="269" y="411"/>
                  </a:lnTo>
                  <a:lnTo>
                    <a:pt x="269" y="411"/>
                  </a:lnTo>
                  <a:close/>
                  <a:moveTo>
                    <a:pt x="150" y="411"/>
                  </a:moveTo>
                  <a:lnTo>
                    <a:pt x="150" y="411"/>
                  </a:lnTo>
                  <a:lnTo>
                    <a:pt x="150" y="461"/>
                  </a:lnTo>
                  <a:lnTo>
                    <a:pt x="150" y="461"/>
                  </a:lnTo>
                  <a:lnTo>
                    <a:pt x="232" y="461"/>
                  </a:lnTo>
                  <a:lnTo>
                    <a:pt x="232" y="461"/>
                  </a:lnTo>
                  <a:lnTo>
                    <a:pt x="232" y="411"/>
                  </a:lnTo>
                  <a:lnTo>
                    <a:pt x="232" y="411"/>
                  </a:lnTo>
                  <a:lnTo>
                    <a:pt x="150" y="411"/>
                  </a:lnTo>
                  <a:lnTo>
                    <a:pt x="150" y="411"/>
                  </a:lnTo>
                  <a:close/>
                  <a:moveTo>
                    <a:pt x="77" y="411"/>
                  </a:moveTo>
                  <a:lnTo>
                    <a:pt x="77" y="461"/>
                  </a:lnTo>
                  <a:lnTo>
                    <a:pt x="109" y="461"/>
                  </a:lnTo>
                  <a:lnTo>
                    <a:pt x="109" y="411"/>
                  </a:lnTo>
                  <a:lnTo>
                    <a:pt x="77" y="411"/>
                  </a:lnTo>
                  <a:lnTo>
                    <a:pt x="77" y="411"/>
                  </a:lnTo>
                  <a:close/>
                  <a:moveTo>
                    <a:pt x="676" y="323"/>
                  </a:moveTo>
                  <a:lnTo>
                    <a:pt x="676" y="373"/>
                  </a:lnTo>
                  <a:lnTo>
                    <a:pt x="759" y="373"/>
                  </a:lnTo>
                  <a:lnTo>
                    <a:pt x="759" y="323"/>
                  </a:lnTo>
                  <a:lnTo>
                    <a:pt x="676" y="323"/>
                  </a:lnTo>
                  <a:lnTo>
                    <a:pt x="676" y="323"/>
                  </a:lnTo>
                  <a:close/>
                  <a:moveTo>
                    <a:pt x="196" y="323"/>
                  </a:moveTo>
                  <a:lnTo>
                    <a:pt x="196" y="323"/>
                  </a:lnTo>
                  <a:lnTo>
                    <a:pt x="196" y="373"/>
                  </a:lnTo>
                  <a:lnTo>
                    <a:pt x="196" y="373"/>
                  </a:lnTo>
                  <a:lnTo>
                    <a:pt x="280" y="373"/>
                  </a:lnTo>
                  <a:lnTo>
                    <a:pt x="280" y="373"/>
                  </a:lnTo>
                  <a:lnTo>
                    <a:pt x="280" y="323"/>
                  </a:lnTo>
                  <a:lnTo>
                    <a:pt x="280" y="323"/>
                  </a:lnTo>
                  <a:lnTo>
                    <a:pt x="196" y="323"/>
                  </a:lnTo>
                  <a:lnTo>
                    <a:pt x="196" y="323"/>
                  </a:lnTo>
                  <a:close/>
                  <a:moveTo>
                    <a:pt x="317" y="323"/>
                  </a:moveTo>
                  <a:lnTo>
                    <a:pt x="317" y="323"/>
                  </a:lnTo>
                  <a:lnTo>
                    <a:pt x="317" y="373"/>
                  </a:lnTo>
                  <a:lnTo>
                    <a:pt x="317" y="373"/>
                  </a:lnTo>
                  <a:lnTo>
                    <a:pt x="399" y="373"/>
                  </a:lnTo>
                  <a:lnTo>
                    <a:pt x="399" y="373"/>
                  </a:lnTo>
                  <a:lnTo>
                    <a:pt x="399" y="323"/>
                  </a:lnTo>
                  <a:lnTo>
                    <a:pt x="399" y="323"/>
                  </a:lnTo>
                  <a:lnTo>
                    <a:pt x="317" y="323"/>
                  </a:lnTo>
                  <a:lnTo>
                    <a:pt x="317" y="323"/>
                  </a:lnTo>
                  <a:close/>
                  <a:moveTo>
                    <a:pt x="436" y="323"/>
                  </a:moveTo>
                  <a:lnTo>
                    <a:pt x="436" y="323"/>
                  </a:lnTo>
                  <a:lnTo>
                    <a:pt x="436" y="373"/>
                  </a:lnTo>
                  <a:lnTo>
                    <a:pt x="436" y="373"/>
                  </a:lnTo>
                  <a:lnTo>
                    <a:pt x="520" y="373"/>
                  </a:lnTo>
                  <a:lnTo>
                    <a:pt x="520" y="373"/>
                  </a:lnTo>
                  <a:lnTo>
                    <a:pt x="520" y="323"/>
                  </a:lnTo>
                  <a:lnTo>
                    <a:pt x="520" y="323"/>
                  </a:lnTo>
                  <a:lnTo>
                    <a:pt x="436" y="323"/>
                  </a:lnTo>
                  <a:lnTo>
                    <a:pt x="436" y="323"/>
                  </a:lnTo>
                  <a:close/>
                  <a:moveTo>
                    <a:pt x="557" y="323"/>
                  </a:moveTo>
                  <a:lnTo>
                    <a:pt x="557" y="323"/>
                  </a:lnTo>
                  <a:lnTo>
                    <a:pt x="557" y="373"/>
                  </a:lnTo>
                  <a:lnTo>
                    <a:pt x="557" y="373"/>
                  </a:lnTo>
                  <a:lnTo>
                    <a:pt x="638" y="373"/>
                  </a:lnTo>
                  <a:lnTo>
                    <a:pt x="638" y="373"/>
                  </a:lnTo>
                  <a:lnTo>
                    <a:pt x="638" y="323"/>
                  </a:lnTo>
                  <a:lnTo>
                    <a:pt x="638" y="323"/>
                  </a:lnTo>
                  <a:lnTo>
                    <a:pt x="557" y="323"/>
                  </a:lnTo>
                  <a:lnTo>
                    <a:pt x="557" y="323"/>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18" name="组合 17"/>
          <p:cNvGrpSpPr/>
          <p:nvPr/>
        </p:nvGrpSpPr>
        <p:grpSpPr>
          <a:xfrm>
            <a:off x="8748515" y="3154355"/>
            <a:ext cx="548635" cy="548635"/>
            <a:chOff x="8839955" y="3372795"/>
            <a:chExt cx="548635" cy="548635"/>
          </a:xfrm>
        </p:grpSpPr>
        <p:sp>
          <p:nvSpPr>
            <p:cNvPr id="19" name="PA_椭圆 77"/>
            <p:cNvSpPr/>
            <p:nvPr>
              <p:custDataLst>
                <p:tags r:id="rId5"/>
              </p:custDataLst>
            </p:nvPr>
          </p:nvSpPr>
          <p:spPr>
            <a:xfrm>
              <a:off x="8839955" y="3372795"/>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20" name="PA_任意多边形 12"/>
            <p:cNvSpPr>
              <a:spLocks noEditPoints="1"/>
            </p:cNvSpPr>
            <p:nvPr>
              <p:custDataLst>
                <p:tags r:id="rId6"/>
              </p:custDataLst>
            </p:nvPr>
          </p:nvSpPr>
          <p:spPr bwMode="auto">
            <a:xfrm>
              <a:off x="9009541" y="3517289"/>
              <a:ext cx="209465" cy="259649"/>
            </a:xfrm>
            <a:custGeom>
              <a:avLst/>
              <a:gdLst>
                <a:gd name="T0" fmla="*/ 463 w 672"/>
                <a:gd name="T1" fmla="*/ 753 h 833"/>
                <a:gd name="T2" fmla="*/ 269 w 672"/>
                <a:gd name="T3" fmla="*/ 7 h 833"/>
                <a:gd name="T4" fmla="*/ 123 w 672"/>
                <a:gd name="T5" fmla="*/ 78 h 833"/>
                <a:gd name="T6" fmla="*/ 42 w 672"/>
                <a:gd name="T7" fmla="*/ 176 h 833"/>
                <a:gd name="T8" fmla="*/ 0 w 672"/>
                <a:gd name="T9" fmla="*/ 336 h 833"/>
                <a:gd name="T10" fmla="*/ 27 w 672"/>
                <a:gd name="T11" fmla="*/ 468 h 833"/>
                <a:gd name="T12" fmla="*/ 100 w 672"/>
                <a:gd name="T13" fmla="*/ 574 h 833"/>
                <a:gd name="T14" fmla="*/ 227 w 672"/>
                <a:gd name="T15" fmla="*/ 653 h 833"/>
                <a:gd name="T16" fmla="*/ 254 w 672"/>
                <a:gd name="T17" fmla="*/ 732 h 833"/>
                <a:gd name="T18" fmla="*/ 254 w 672"/>
                <a:gd name="T19" fmla="*/ 833 h 833"/>
                <a:gd name="T20" fmla="*/ 363 w 672"/>
                <a:gd name="T21" fmla="*/ 732 h 833"/>
                <a:gd name="T22" fmla="*/ 451 w 672"/>
                <a:gd name="T23" fmla="*/ 651 h 833"/>
                <a:gd name="T24" fmla="*/ 574 w 672"/>
                <a:gd name="T25" fmla="*/ 574 h 833"/>
                <a:gd name="T26" fmla="*/ 647 w 672"/>
                <a:gd name="T27" fmla="*/ 468 h 833"/>
                <a:gd name="T28" fmla="*/ 672 w 672"/>
                <a:gd name="T29" fmla="*/ 336 h 833"/>
                <a:gd name="T30" fmla="*/ 632 w 672"/>
                <a:gd name="T31" fmla="*/ 176 h 833"/>
                <a:gd name="T32" fmla="*/ 551 w 672"/>
                <a:gd name="T33" fmla="*/ 78 h 833"/>
                <a:gd name="T34" fmla="*/ 405 w 672"/>
                <a:gd name="T35" fmla="*/ 7 h 833"/>
                <a:gd name="T36" fmla="*/ 595 w 672"/>
                <a:gd name="T37" fmla="*/ 365 h 833"/>
                <a:gd name="T38" fmla="*/ 534 w 672"/>
                <a:gd name="T39" fmla="*/ 418 h 833"/>
                <a:gd name="T40" fmla="*/ 595 w 672"/>
                <a:gd name="T41" fmla="*/ 365 h 833"/>
                <a:gd name="T42" fmla="*/ 448 w 672"/>
                <a:gd name="T43" fmla="*/ 447 h 833"/>
                <a:gd name="T44" fmla="*/ 459 w 672"/>
                <a:gd name="T45" fmla="*/ 365 h 833"/>
                <a:gd name="T46" fmla="*/ 265 w 672"/>
                <a:gd name="T47" fmla="*/ 455 h 833"/>
                <a:gd name="T48" fmla="*/ 309 w 672"/>
                <a:gd name="T49" fmla="*/ 365 h 833"/>
                <a:gd name="T50" fmla="*/ 152 w 672"/>
                <a:gd name="T51" fmla="*/ 424 h 833"/>
                <a:gd name="T52" fmla="*/ 102 w 672"/>
                <a:gd name="T53" fmla="*/ 392 h 833"/>
                <a:gd name="T54" fmla="*/ 79 w 672"/>
                <a:gd name="T55" fmla="*/ 305 h 833"/>
                <a:gd name="T56" fmla="*/ 140 w 672"/>
                <a:gd name="T57" fmla="*/ 255 h 833"/>
                <a:gd name="T58" fmla="*/ 146 w 672"/>
                <a:gd name="T59" fmla="*/ 305 h 833"/>
                <a:gd name="T60" fmla="*/ 219 w 672"/>
                <a:gd name="T61" fmla="*/ 263 h 833"/>
                <a:gd name="T62" fmla="*/ 309 w 672"/>
                <a:gd name="T63" fmla="*/ 305 h 833"/>
                <a:gd name="T64" fmla="*/ 369 w 672"/>
                <a:gd name="T65" fmla="*/ 213 h 833"/>
                <a:gd name="T66" fmla="*/ 459 w 672"/>
                <a:gd name="T67" fmla="*/ 305 h 833"/>
                <a:gd name="T68" fmla="*/ 526 w 672"/>
                <a:gd name="T69" fmla="*/ 278 h 833"/>
                <a:gd name="T70" fmla="*/ 553 w 672"/>
                <a:gd name="T71" fmla="*/ 267 h 833"/>
                <a:gd name="T72" fmla="*/ 528 w 672"/>
                <a:gd name="T73" fmla="*/ 305 h 833"/>
                <a:gd name="T74" fmla="*/ 407 w 672"/>
                <a:gd name="T75" fmla="*/ 119 h 833"/>
                <a:gd name="T76" fmla="*/ 398 w 672"/>
                <a:gd name="T77" fmla="*/ 148 h 833"/>
                <a:gd name="T78" fmla="*/ 369 w 672"/>
                <a:gd name="T79" fmla="*/ 528 h 833"/>
                <a:gd name="T80" fmla="*/ 417 w 672"/>
                <a:gd name="T81" fmla="*/ 534 h 833"/>
                <a:gd name="T82" fmla="*/ 369 w 672"/>
                <a:gd name="T83" fmla="*/ 528 h 833"/>
                <a:gd name="T84" fmla="*/ 282 w 672"/>
                <a:gd name="T85" fmla="*/ 572 h 833"/>
                <a:gd name="T86" fmla="*/ 250 w 672"/>
                <a:gd name="T87" fmla="*/ 522 h 833"/>
                <a:gd name="T88" fmla="*/ 309 w 672"/>
                <a:gd name="T89" fmla="*/ 144 h 833"/>
                <a:gd name="T90" fmla="*/ 257 w 672"/>
                <a:gd name="T91" fmla="*/ 138 h 833"/>
                <a:gd name="T92" fmla="*/ 309 w 672"/>
                <a:gd name="T93" fmla="*/ 78 h 833"/>
                <a:gd name="T94" fmla="*/ 544 w 672"/>
                <a:gd name="T95" fmla="*/ 503 h 833"/>
                <a:gd name="T96" fmla="*/ 480 w 672"/>
                <a:gd name="T97" fmla="*/ 561 h 833"/>
                <a:gd name="T98" fmla="*/ 563 w 672"/>
                <a:gd name="T99" fmla="*/ 480 h 833"/>
                <a:gd name="T100" fmla="*/ 194 w 672"/>
                <a:gd name="T101" fmla="*/ 561 h 833"/>
                <a:gd name="T102" fmla="*/ 129 w 672"/>
                <a:gd name="T103" fmla="*/ 503 h 833"/>
                <a:gd name="T104" fmla="*/ 169 w 672"/>
                <a:gd name="T105" fmla="*/ 503 h 833"/>
                <a:gd name="T106" fmla="*/ 148 w 672"/>
                <a:gd name="T107" fmla="*/ 146 h 833"/>
                <a:gd name="T108" fmla="*/ 169 w 672"/>
                <a:gd name="T109" fmla="*/ 169 h 833"/>
                <a:gd name="T110" fmla="*/ 505 w 672"/>
                <a:gd name="T111" fmla="*/ 169 h 833"/>
                <a:gd name="T112" fmla="*/ 505 w 672"/>
                <a:gd name="T113" fmla="*/ 128 h 833"/>
                <a:gd name="T114" fmla="*/ 563 w 672"/>
                <a:gd name="T115" fmla="*/ 192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2" h="833">
                  <a:moveTo>
                    <a:pt x="463" y="753"/>
                  </a:moveTo>
                  <a:lnTo>
                    <a:pt x="630" y="753"/>
                  </a:lnTo>
                  <a:lnTo>
                    <a:pt x="630" y="812"/>
                  </a:lnTo>
                  <a:lnTo>
                    <a:pt x="463" y="812"/>
                  </a:lnTo>
                  <a:lnTo>
                    <a:pt x="463" y="753"/>
                  </a:lnTo>
                  <a:lnTo>
                    <a:pt x="463" y="753"/>
                  </a:lnTo>
                  <a:close/>
                  <a:moveTo>
                    <a:pt x="336" y="0"/>
                  </a:moveTo>
                  <a:lnTo>
                    <a:pt x="336" y="0"/>
                  </a:lnTo>
                  <a:lnTo>
                    <a:pt x="302" y="2"/>
                  </a:lnTo>
                  <a:lnTo>
                    <a:pt x="269" y="7"/>
                  </a:lnTo>
                  <a:lnTo>
                    <a:pt x="238" y="15"/>
                  </a:lnTo>
                  <a:lnTo>
                    <a:pt x="207" y="27"/>
                  </a:lnTo>
                  <a:lnTo>
                    <a:pt x="177" y="40"/>
                  </a:lnTo>
                  <a:lnTo>
                    <a:pt x="148" y="59"/>
                  </a:lnTo>
                  <a:lnTo>
                    <a:pt x="123" y="78"/>
                  </a:lnTo>
                  <a:lnTo>
                    <a:pt x="100" y="98"/>
                  </a:lnTo>
                  <a:lnTo>
                    <a:pt x="100" y="98"/>
                  </a:lnTo>
                  <a:lnTo>
                    <a:pt x="77" y="123"/>
                  </a:lnTo>
                  <a:lnTo>
                    <a:pt x="58" y="148"/>
                  </a:lnTo>
                  <a:lnTo>
                    <a:pt x="42" y="176"/>
                  </a:lnTo>
                  <a:lnTo>
                    <a:pt x="27" y="205"/>
                  </a:lnTo>
                  <a:lnTo>
                    <a:pt x="17" y="236"/>
                  </a:lnTo>
                  <a:lnTo>
                    <a:pt x="8" y="269"/>
                  </a:lnTo>
                  <a:lnTo>
                    <a:pt x="2" y="303"/>
                  </a:lnTo>
                  <a:lnTo>
                    <a:pt x="0" y="336"/>
                  </a:lnTo>
                  <a:lnTo>
                    <a:pt x="0" y="336"/>
                  </a:lnTo>
                  <a:lnTo>
                    <a:pt x="2" y="372"/>
                  </a:lnTo>
                  <a:lnTo>
                    <a:pt x="8" y="403"/>
                  </a:lnTo>
                  <a:lnTo>
                    <a:pt x="17" y="436"/>
                  </a:lnTo>
                  <a:lnTo>
                    <a:pt x="27" y="468"/>
                  </a:lnTo>
                  <a:lnTo>
                    <a:pt x="42" y="497"/>
                  </a:lnTo>
                  <a:lnTo>
                    <a:pt x="58" y="524"/>
                  </a:lnTo>
                  <a:lnTo>
                    <a:pt x="77" y="549"/>
                  </a:lnTo>
                  <a:lnTo>
                    <a:pt x="100" y="574"/>
                  </a:lnTo>
                  <a:lnTo>
                    <a:pt x="100" y="574"/>
                  </a:lnTo>
                  <a:lnTo>
                    <a:pt x="121" y="595"/>
                  </a:lnTo>
                  <a:lnTo>
                    <a:pt x="146" y="612"/>
                  </a:lnTo>
                  <a:lnTo>
                    <a:pt x="171" y="628"/>
                  </a:lnTo>
                  <a:lnTo>
                    <a:pt x="198" y="643"/>
                  </a:lnTo>
                  <a:lnTo>
                    <a:pt x="227" y="653"/>
                  </a:lnTo>
                  <a:lnTo>
                    <a:pt x="257" y="662"/>
                  </a:lnTo>
                  <a:lnTo>
                    <a:pt x="286" y="668"/>
                  </a:lnTo>
                  <a:lnTo>
                    <a:pt x="319" y="672"/>
                  </a:lnTo>
                  <a:lnTo>
                    <a:pt x="319" y="732"/>
                  </a:lnTo>
                  <a:lnTo>
                    <a:pt x="254" y="732"/>
                  </a:lnTo>
                  <a:lnTo>
                    <a:pt x="254" y="753"/>
                  </a:lnTo>
                  <a:lnTo>
                    <a:pt x="40" y="753"/>
                  </a:lnTo>
                  <a:lnTo>
                    <a:pt x="40" y="812"/>
                  </a:lnTo>
                  <a:lnTo>
                    <a:pt x="254" y="812"/>
                  </a:lnTo>
                  <a:lnTo>
                    <a:pt x="254" y="833"/>
                  </a:lnTo>
                  <a:lnTo>
                    <a:pt x="428" y="833"/>
                  </a:lnTo>
                  <a:lnTo>
                    <a:pt x="428" y="812"/>
                  </a:lnTo>
                  <a:lnTo>
                    <a:pt x="428" y="753"/>
                  </a:lnTo>
                  <a:lnTo>
                    <a:pt x="428" y="732"/>
                  </a:lnTo>
                  <a:lnTo>
                    <a:pt x="363" y="732"/>
                  </a:lnTo>
                  <a:lnTo>
                    <a:pt x="363" y="672"/>
                  </a:lnTo>
                  <a:lnTo>
                    <a:pt x="363" y="672"/>
                  </a:lnTo>
                  <a:lnTo>
                    <a:pt x="392" y="668"/>
                  </a:lnTo>
                  <a:lnTo>
                    <a:pt x="421" y="662"/>
                  </a:lnTo>
                  <a:lnTo>
                    <a:pt x="451" y="651"/>
                  </a:lnTo>
                  <a:lnTo>
                    <a:pt x="478" y="641"/>
                  </a:lnTo>
                  <a:lnTo>
                    <a:pt x="505" y="626"/>
                  </a:lnTo>
                  <a:lnTo>
                    <a:pt x="530" y="612"/>
                  </a:lnTo>
                  <a:lnTo>
                    <a:pt x="553" y="593"/>
                  </a:lnTo>
                  <a:lnTo>
                    <a:pt x="574" y="574"/>
                  </a:lnTo>
                  <a:lnTo>
                    <a:pt x="574" y="574"/>
                  </a:lnTo>
                  <a:lnTo>
                    <a:pt x="597" y="549"/>
                  </a:lnTo>
                  <a:lnTo>
                    <a:pt x="615" y="524"/>
                  </a:lnTo>
                  <a:lnTo>
                    <a:pt x="632" y="497"/>
                  </a:lnTo>
                  <a:lnTo>
                    <a:pt x="647" y="468"/>
                  </a:lnTo>
                  <a:lnTo>
                    <a:pt x="657" y="436"/>
                  </a:lnTo>
                  <a:lnTo>
                    <a:pt x="665" y="403"/>
                  </a:lnTo>
                  <a:lnTo>
                    <a:pt x="672" y="372"/>
                  </a:lnTo>
                  <a:lnTo>
                    <a:pt x="672" y="336"/>
                  </a:lnTo>
                  <a:lnTo>
                    <a:pt x="672" y="336"/>
                  </a:lnTo>
                  <a:lnTo>
                    <a:pt x="672" y="303"/>
                  </a:lnTo>
                  <a:lnTo>
                    <a:pt x="665" y="269"/>
                  </a:lnTo>
                  <a:lnTo>
                    <a:pt x="657" y="236"/>
                  </a:lnTo>
                  <a:lnTo>
                    <a:pt x="647" y="205"/>
                  </a:lnTo>
                  <a:lnTo>
                    <a:pt x="632" y="176"/>
                  </a:lnTo>
                  <a:lnTo>
                    <a:pt x="615" y="148"/>
                  </a:lnTo>
                  <a:lnTo>
                    <a:pt x="597" y="123"/>
                  </a:lnTo>
                  <a:lnTo>
                    <a:pt x="574" y="98"/>
                  </a:lnTo>
                  <a:lnTo>
                    <a:pt x="574" y="98"/>
                  </a:lnTo>
                  <a:lnTo>
                    <a:pt x="551" y="78"/>
                  </a:lnTo>
                  <a:lnTo>
                    <a:pt x="524" y="59"/>
                  </a:lnTo>
                  <a:lnTo>
                    <a:pt x="496" y="40"/>
                  </a:lnTo>
                  <a:lnTo>
                    <a:pt x="467" y="27"/>
                  </a:lnTo>
                  <a:lnTo>
                    <a:pt x="436" y="15"/>
                  </a:lnTo>
                  <a:lnTo>
                    <a:pt x="405" y="7"/>
                  </a:lnTo>
                  <a:lnTo>
                    <a:pt x="371" y="2"/>
                  </a:lnTo>
                  <a:lnTo>
                    <a:pt x="336" y="0"/>
                  </a:lnTo>
                  <a:lnTo>
                    <a:pt x="336" y="0"/>
                  </a:lnTo>
                  <a:close/>
                  <a:moveTo>
                    <a:pt x="595" y="365"/>
                  </a:moveTo>
                  <a:lnTo>
                    <a:pt x="595" y="365"/>
                  </a:lnTo>
                  <a:lnTo>
                    <a:pt x="584" y="380"/>
                  </a:lnTo>
                  <a:lnTo>
                    <a:pt x="572" y="392"/>
                  </a:lnTo>
                  <a:lnTo>
                    <a:pt x="555" y="405"/>
                  </a:lnTo>
                  <a:lnTo>
                    <a:pt x="534" y="418"/>
                  </a:lnTo>
                  <a:lnTo>
                    <a:pt x="534" y="418"/>
                  </a:lnTo>
                  <a:lnTo>
                    <a:pt x="522" y="424"/>
                  </a:lnTo>
                  <a:lnTo>
                    <a:pt x="522" y="424"/>
                  </a:lnTo>
                  <a:lnTo>
                    <a:pt x="526" y="395"/>
                  </a:lnTo>
                  <a:lnTo>
                    <a:pt x="528" y="365"/>
                  </a:lnTo>
                  <a:lnTo>
                    <a:pt x="595" y="365"/>
                  </a:lnTo>
                  <a:lnTo>
                    <a:pt x="595" y="365"/>
                  </a:lnTo>
                  <a:close/>
                  <a:moveTo>
                    <a:pt x="459" y="365"/>
                  </a:moveTo>
                  <a:lnTo>
                    <a:pt x="459" y="365"/>
                  </a:lnTo>
                  <a:lnTo>
                    <a:pt x="455" y="409"/>
                  </a:lnTo>
                  <a:lnTo>
                    <a:pt x="448" y="447"/>
                  </a:lnTo>
                  <a:lnTo>
                    <a:pt x="448" y="447"/>
                  </a:lnTo>
                  <a:lnTo>
                    <a:pt x="411" y="455"/>
                  </a:lnTo>
                  <a:lnTo>
                    <a:pt x="369" y="459"/>
                  </a:lnTo>
                  <a:lnTo>
                    <a:pt x="369" y="365"/>
                  </a:lnTo>
                  <a:lnTo>
                    <a:pt x="459" y="365"/>
                  </a:lnTo>
                  <a:lnTo>
                    <a:pt x="459" y="365"/>
                  </a:lnTo>
                  <a:close/>
                  <a:moveTo>
                    <a:pt x="309" y="365"/>
                  </a:moveTo>
                  <a:lnTo>
                    <a:pt x="309" y="459"/>
                  </a:lnTo>
                  <a:lnTo>
                    <a:pt x="309" y="459"/>
                  </a:lnTo>
                  <a:lnTo>
                    <a:pt x="265" y="455"/>
                  </a:lnTo>
                  <a:lnTo>
                    <a:pt x="225" y="447"/>
                  </a:lnTo>
                  <a:lnTo>
                    <a:pt x="225" y="447"/>
                  </a:lnTo>
                  <a:lnTo>
                    <a:pt x="219" y="409"/>
                  </a:lnTo>
                  <a:lnTo>
                    <a:pt x="215" y="365"/>
                  </a:lnTo>
                  <a:lnTo>
                    <a:pt x="309" y="365"/>
                  </a:lnTo>
                  <a:lnTo>
                    <a:pt x="309" y="365"/>
                  </a:lnTo>
                  <a:close/>
                  <a:moveTo>
                    <a:pt x="146" y="365"/>
                  </a:moveTo>
                  <a:lnTo>
                    <a:pt x="146" y="365"/>
                  </a:lnTo>
                  <a:lnTo>
                    <a:pt x="148" y="395"/>
                  </a:lnTo>
                  <a:lnTo>
                    <a:pt x="152" y="424"/>
                  </a:lnTo>
                  <a:lnTo>
                    <a:pt x="152" y="424"/>
                  </a:lnTo>
                  <a:lnTo>
                    <a:pt x="140" y="418"/>
                  </a:lnTo>
                  <a:lnTo>
                    <a:pt x="140" y="418"/>
                  </a:lnTo>
                  <a:lnTo>
                    <a:pt x="119" y="405"/>
                  </a:lnTo>
                  <a:lnTo>
                    <a:pt x="102" y="392"/>
                  </a:lnTo>
                  <a:lnTo>
                    <a:pt x="90" y="380"/>
                  </a:lnTo>
                  <a:lnTo>
                    <a:pt x="79" y="365"/>
                  </a:lnTo>
                  <a:lnTo>
                    <a:pt x="146" y="365"/>
                  </a:lnTo>
                  <a:lnTo>
                    <a:pt x="146" y="365"/>
                  </a:lnTo>
                  <a:close/>
                  <a:moveTo>
                    <a:pt x="79" y="305"/>
                  </a:moveTo>
                  <a:lnTo>
                    <a:pt x="79" y="305"/>
                  </a:lnTo>
                  <a:lnTo>
                    <a:pt x="90" y="292"/>
                  </a:lnTo>
                  <a:lnTo>
                    <a:pt x="102" y="278"/>
                  </a:lnTo>
                  <a:lnTo>
                    <a:pt x="119" y="267"/>
                  </a:lnTo>
                  <a:lnTo>
                    <a:pt x="140" y="255"/>
                  </a:lnTo>
                  <a:lnTo>
                    <a:pt x="140" y="255"/>
                  </a:lnTo>
                  <a:lnTo>
                    <a:pt x="152" y="249"/>
                  </a:lnTo>
                  <a:lnTo>
                    <a:pt x="152" y="249"/>
                  </a:lnTo>
                  <a:lnTo>
                    <a:pt x="148" y="278"/>
                  </a:lnTo>
                  <a:lnTo>
                    <a:pt x="146" y="305"/>
                  </a:lnTo>
                  <a:lnTo>
                    <a:pt x="79" y="305"/>
                  </a:lnTo>
                  <a:lnTo>
                    <a:pt x="79" y="305"/>
                  </a:lnTo>
                  <a:close/>
                  <a:moveTo>
                    <a:pt x="215" y="305"/>
                  </a:moveTo>
                  <a:lnTo>
                    <a:pt x="215" y="305"/>
                  </a:lnTo>
                  <a:lnTo>
                    <a:pt x="219" y="263"/>
                  </a:lnTo>
                  <a:lnTo>
                    <a:pt x="225" y="226"/>
                  </a:lnTo>
                  <a:lnTo>
                    <a:pt x="225" y="226"/>
                  </a:lnTo>
                  <a:lnTo>
                    <a:pt x="265" y="217"/>
                  </a:lnTo>
                  <a:lnTo>
                    <a:pt x="309" y="213"/>
                  </a:lnTo>
                  <a:lnTo>
                    <a:pt x="309" y="305"/>
                  </a:lnTo>
                  <a:lnTo>
                    <a:pt x="215" y="305"/>
                  </a:lnTo>
                  <a:lnTo>
                    <a:pt x="215" y="305"/>
                  </a:lnTo>
                  <a:close/>
                  <a:moveTo>
                    <a:pt x="369" y="305"/>
                  </a:moveTo>
                  <a:lnTo>
                    <a:pt x="369" y="213"/>
                  </a:lnTo>
                  <a:lnTo>
                    <a:pt x="369" y="213"/>
                  </a:lnTo>
                  <a:lnTo>
                    <a:pt x="411" y="217"/>
                  </a:lnTo>
                  <a:lnTo>
                    <a:pt x="448" y="226"/>
                  </a:lnTo>
                  <a:lnTo>
                    <a:pt x="448" y="226"/>
                  </a:lnTo>
                  <a:lnTo>
                    <a:pt x="455" y="263"/>
                  </a:lnTo>
                  <a:lnTo>
                    <a:pt x="459" y="305"/>
                  </a:lnTo>
                  <a:lnTo>
                    <a:pt x="369" y="305"/>
                  </a:lnTo>
                  <a:lnTo>
                    <a:pt x="369" y="305"/>
                  </a:lnTo>
                  <a:close/>
                  <a:moveTo>
                    <a:pt x="528" y="305"/>
                  </a:moveTo>
                  <a:lnTo>
                    <a:pt x="528" y="305"/>
                  </a:lnTo>
                  <a:lnTo>
                    <a:pt x="526" y="278"/>
                  </a:lnTo>
                  <a:lnTo>
                    <a:pt x="522" y="249"/>
                  </a:lnTo>
                  <a:lnTo>
                    <a:pt x="522" y="249"/>
                  </a:lnTo>
                  <a:lnTo>
                    <a:pt x="534" y="255"/>
                  </a:lnTo>
                  <a:lnTo>
                    <a:pt x="534" y="255"/>
                  </a:lnTo>
                  <a:lnTo>
                    <a:pt x="553" y="267"/>
                  </a:lnTo>
                  <a:lnTo>
                    <a:pt x="572" y="278"/>
                  </a:lnTo>
                  <a:lnTo>
                    <a:pt x="584" y="292"/>
                  </a:lnTo>
                  <a:lnTo>
                    <a:pt x="595" y="305"/>
                  </a:lnTo>
                  <a:lnTo>
                    <a:pt x="528" y="305"/>
                  </a:lnTo>
                  <a:lnTo>
                    <a:pt x="528" y="305"/>
                  </a:lnTo>
                  <a:close/>
                  <a:moveTo>
                    <a:pt x="369" y="80"/>
                  </a:moveTo>
                  <a:lnTo>
                    <a:pt x="369" y="80"/>
                  </a:lnTo>
                  <a:lnTo>
                    <a:pt x="384" y="90"/>
                  </a:lnTo>
                  <a:lnTo>
                    <a:pt x="396" y="105"/>
                  </a:lnTo>
                  <a:lnTo>
                    <a:pt x="407" y="119"/>
                  </a:lnTo>
                  <a:lnTo>
                    <a:pt x="417" y="138"/>
                  </a:lnTo>
                  <a:lnTo>
                    <a:pt x="417" y="138"/>
                  </a:lnTo>
                  <a:lnTo>
                    <a:pt x="423" y="151"/>
                  </a:lnTo>
                  <a:lnTo>
                    <a:pt x="423" y="151"/>
                  </a:lnTo>
                  <a:lnTo>
                    <a:pt x="398" y="148"/>
                  </a:lnTo>
                  <a:lnTo>
                    <a:pt x="369" y="146"/>
                  </a:lnTo>
                  <a:lnTo>
                    <a:pt x="369" y="80"/>
                  </a:lnTo>
                  <a:lnTo>
                    <a:pt x="369" y="80"/>
                  </a:lnTo>
                  <a:close/>
                  <a:moveTo>
                    <a:pt x="369" y="528"/>
                  </a:moveTo>
                  <a:lnTo>
                    <a:pt x="369" y="528"/>
                  </a:lnTo>
                  <a:lnTo>
                    <a:pt x="398" y="526"/>
                  </a:lnTo>
                  <a:lnTo>
                    <a:pt x="423" y="522"/>
                  </a:lnTo>
                  <a:lnTo>
                    <a:pt x="423" y="522"/>
                  </a:lnTo>
                  <a:lnTo>
                    <a:pt x="417" y="534"/>
                  </a:lnTo>
                  <a:lnTo>
                    <a:pt x="417" y="534"/>
                  </a:lnTo>
                  <a:lnTo>
                    <a:pt x="407" y="553"/>
                  </a:lnTo>
                  <a:lnTo>
                    <a:pt x="396" y="568"/>
                  </a:lnTo>
                  <a:lnTo>
                    <a:pt x="384" y="582"/>
                  </a:lnTo>
                  <a:lnTo>
                    <a:pt x="369" y="593"/>
                  </a:lnTo>
                  <a:lnTo>
                    <a:pt x="369" y="528"/>
                  </a:lnTo>
                  <a:lnTo>
                    <a:pt x="369" y="528"/>
                  </a:lnTo>
                  <a:close/>
                  <a:moveTo>
                    <a:pt x="309" y="597"/>
                  </a:moveTo>
                  <a:lnTo>
                    <a:pt x="309" y="597"/>
                  </a:lnTo>
                  <a:lnTo>
                    <a:pt x="294" y="586"/>
                  </a:lnTo>
                  <a:lnTo>
                    <a:pt x="282" y="572"/>
                  </a:lnTo>
                  <a:lnTo>
                    <a:pt x="267" y="555"/>
                  </a:lnTo>
                  <a:lnTo>
                    <a:pt x="257" y="534"/>
                  </a:lnTo>
                  <a:lnTo>
                    <a:pt x="257" y="534"/>
                  </a:lnTo>
                  <a:lnTo>
                    <a:pt x="250" y="522"/>
                  </a:lnTo>
                  <a:lnTo>
                    <a:pt x="250" y="522"/>
                  </a:lnTo>
                  <a:lnTo>
                    <a:pt x="280" y="526"/>
                  </a:lnTo>
                  <a:lnTo>
                    <a:pt x="309" y="528"/>
                  </a:lnTo>
                  <a:lnTo>
                    <a:pt x="309" y="597"/>
                  </a:lnTo>
                  <a:lnTo>
                    <a:pt x="309" y="597"/>
                  </a:lnTo>
                  <a:close/>
                  <a:moveTo>
                    <a:pt x="309" y="144"/>
                  </a:moveTo>
                  <a:lnTo>
                    <a:pt x="309" y="144"/>
                  </a:lnTo>
                  <a:lnTo>
                    <a:pt x="280" y="146"/>
                  </a:lnTo>
                  <a:lnTo>
                    <a:pt x="250" y="151"/>
                  </a:lnTo>
                  <a:lnTo>
                    <a:pt x="250" y="151"/>
                  </a:lnTo>
                  <a:lnTo>
                    <a:pt x="257" y="138"/>
                  </a:lnTo>
                  <a:lnTo>
                    <a:pt x="257" y="138"/>
                  </a:lnTo>
                  <a:lnTo>
                    <a:pt x="267" y="117"/>
                  </a:lnTo>
                  <a:lnTo>
                    <a:pt x="282" y="100"/>
                  </a:lnTo>
                  <a:lnTo>
                    <a:pt x="294" y="86"/>
                  </a:lnTo>
                  <a:lnTo>
                    <a:pt x="309" y="78"/>
                  </a:lnTo>
                  <a:lnTo>
                    <a:pt x="309" y="144"/>
                  </a:lnTo>
                  <a:lnTo>
                    <a:pt x="309" y="144"/>
                  </a:lnTo>
                  <a:close/>
                  <a:moveTo>
                    <a:pt x="563" y="480"/>
                  </a:moveTo>
                  <a:lnTo>
                    <a:pt x="563" y="480"/>
                  </a:lnTo>
                  <a:lnTo>
                    <a:pt x="544" y="503"/>
                  </a:lnTo>
                  <a:lnTo>
                    <a:pt x="526" y="526"/>
                  </a:lnTo>
                  <a:lnTo>
                    <a:pt x="526" y="526"/>
                  </a:lnTo>
                  <a:lnTo>
                    <a:pt x="505" y="545"/>
                  </a:lnTo>
                  <a:lnTo>
                    <a:pt x="480" y="561"/>
                  </a:lnTo>
                  <a:lnTo>
                    <a:pt x="480" y="561"/>
                  </a:lnTo>
                  <a:lnTo>
                    <a:pt x="492" y="534"/>
                  </a:lnTo>
                  <a:lnTo>
                    <a:pt x="505" y="503"/>
                  </a:lnTo>
                  <a:lnTo>
                    <a:pt x="505" y="503"/>
                  </a:lnTo>
                  <a:lnTo>
                    <a:pt x="534" y="493"/>
                  </a:lnTo>
                  <a:lnTo>
                    <a:pt x="563" y="480"/>
                  </a:lnTo>
                  <a:lnTo>
                    <a:pt x="563" y="480"/>
                  </a:lnTo>
                  <a:close/>
                  <a:moveTo>
                    <a:pt x="169" y="503"/>
                  </a:moveTo>
                  <a:lnTo>
                    <a:pt x="169" y="503"/>
                  </a:lnTo>
                  <a:lnTo>
                    <a:pt x="181" y="534"/>
                  </a:lnTo>
                  <a:lnTo>
                    <a:pt x="194" y="561"/>
                  </a:lnTo>
                  <a:lnTo>
                    <a:pt x="194" y="561"/>
                  </a:lnTo>
                  <a:lnTo>
                    <a:pt x="169" y="545"/>
                  </a:lnTo>
                  <a:lnTo>
                    <a:pt x="148" y="526"/>
                  </a:lnTo>
                  <a:lnTo>
                    <a:pt x="148" y="526"/>
                  </a:lnTo>
                  <a:lnTo>
                    <a:pt x="129" y="503"/>
                  </a:lnTo>
                  <a:lnTo>
                    <a:pt x="111" y="480"/>
                  </a:lnTo>
                  <a:lnTo>
                    <a:pt x="111" y="480"/>
                  </a:lnTo>
                  <a:lnTo>
                    <a:pt x="140" y="493"/>
                  </a:lnTo>
                  <a:lnTo>
                    <a:pt x="169" y="503"/>
                  </a:lnTo>
                  <a:lnTo>
                    <a:pt x="169" y="503"/>
                  </a:lnTo>
                  <a:close/>
                  <a:moveTo>
                    <a:pt x="111" y="192"/>
                  </a:moveTo>
                  <a:lnTo>
                    <a:pt x="111" y="192"/>
                  </a:lnTo>
                  <a:lnTo>
                    <a:pt x="129" y="169"/>
                  </a:lnTo>
                  <a:lnTo>
                    <a:pt x="148" y="146"/>
                  </a:lnTo>
                  <a:lnTo>
                    <a:pt x="148" y="146"/>
                  </a:lnTo>
                  <a:lnTo>
                    <a:pt x="169" y="128"/>
                  </a:lnTo>
                  <a:lnTo>
                    <a:pt x="194" y="111"/>
                  </a:lnTo>
                  <a:lnTo>
                    <a:pt x="194" y="111"/>
                  </a:lnTo>
                  <a:lnTo>
                    <a:pt x="181" y="138"/>
                  </a:lnTo>
                  <a:lnTo>
                    <a:pt x="169" y="169"/>
                  </a:lnTo>
                  <a:lnTo>
                    <a:pt x="169" y="169"/>
                  </a:lnTo>
                  <a:lnTo>
                    <a:pt x="140" y="180"/>
                  </a:lnTo>
                  <a:lnTo>
                    <a:pt x="111" y="192"/>
                  </a:lnTo>
                  <a:lnTo>
                    <a:pt x="111" y="192"/>
                  </a:lnTo>
                  <a:close/>
                  <a:moveTo>
                    <a:pt x="505" y="169"/>
                  </a:moveTo>
                  <a:lnTo>
                    <a:pt x="505" y="169"/>
                  </a:lnTo>
                  <a:lnTo>
                    <a:pt x="492" y="138"/>
                  </a:lnTo>
                  <a:lnTo>
                    <a:pt x="480" y="111"/>
                  </a:lnTo>
                  <a:lnTo>
                    <a:pt x="480" y="111"/>
                  </a:lnTo>
                  <a:lnTo>
                    <a:pt x="505" y="128"/>
                  </a:lnTo>
                  <a:lnTo>
                    <a:pt x="526" y="146"/>
                  </a:lnTo>
                  <a:lnTo>
                    <a:pt x="526" y="146"/>
                  </a:lnTo>
                  <a:lnTo>
                    <a:pt x="544" y="169"/>
                  </a:lnTo>
                  <a:lnTo>
                    <a:pt x="563" y="192"/>
                  </a:lnTo>
                  <a:lnTo>
                    <a:pt x="563" y="192"/>
                  </a:lnTo>
                  <a:lnTo>
                    <a:pt x="534" y="180"/>
                  </a:lnTo>
                  <a:lnTo>
                    <a:pt x="505" y="169"/>
                  </a:lnTo>
                  <a:lnTo>
                    <a:pt x="505" y="169"/>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21" name="组合 20"/>
          <p:cNvGrpSpPr/>
          <p:nvPr/>
        </p:nvGrpSpPr>
        <p:grpSpPr>
          <a:xfrm>
            <a:off x="2875881" y="1922723"/>
            <a:ext cx="548635" cy="548635"/>
            <a:chOff x="2764121" y="2141163"/>
            <a:chExt cx="548635" cy="548635"/>
          </a:xfrm>
        </p:grpSpPr>
        <p:sp>
          <p:nvSpPr>
            <p:cNvPr id="22" name="PA_椭圆 42"/>
            <p:cNvSpPr/>
            <p:nvPr>
              <p:custDataLst>
                <p:tags r:id="rId3"/>
              </p:custDataLst>
            </p:nvPr>
          </p:nvSpPr>
          <p:spPr>
            <a:xfrm>
              <a:off x="2764121" y="2141163"/>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23" name="PA_任意多边形 15"/>
            <p:cNvSpPr>
              <a:spLocks noEditPoints="1"/>
            </p:cNvSpPr>
            <p:nvPr>
              <p:custDataLst>
                <p:tags r:id="rId4"/>
              </p:custDataLst>
            </p:nvPr>
          </p:nvSpPr>
          <p:spPr bwMode="auto">
            <a:xfrm>
              <a:off x="2942589" y="2284098"/>
              <a:ext cx="191699" cy="262767"/>
            </a:xfrm>
            <a:custGeom>
              <a:avLst/>
              <a:gdLst>
                <a:gd name="T0" fmla="*/ 611 w 615"/>
                <a:gd name="T1" fmla="*/ 809 h 843"/>
                <a:gd name="T2" fmla="*/ 2 w 615"/>
                <a:gd name="T3" fmla="*/ 799 h 843"/>
                <a:gd name="T4" fmla="*/ 198 w 615"/>
                <a:gd name="T5" fmla="*/ 169 h 843"/>
                <a:gd name="T6" fmla="*/ 146 w 615"/>
                <a:gd name="T7" fmla="*/ 127 h 843"/>
                <a:gd name="T8" fmla="*/ 177 w 615"/>
                <a:gd name="T9" fmla="*/ 148 h 843"/>
                <a:gd name="T10" fmla="*/ 177 w 615"/>
                <a:gd name="T11" fmla="*/ 204 h 843"/>
                <a:gd name="T12" fmla="*/ 140 w 615"/>
                <a:gd name="T13" fmla="*/ 213 h 843"/>
                <a:gd name="T14" fmla="*/ 204 w 615"/>
                <a:gd name="T15" fmla="*/ 215 h 843"/>
                <a:gd name="T16" fmla="*/ 498 w 615"/>
                <a:gd name="T17" fmla="*/ 131 h 843"/>
                <a:gd name="T18" fmla="*/ 438 w 615"/>
                <a:gd name="T19" fmla="*/ 200 h 843"/>
                <a:gd name="T20" fmla="*/ 496 w 615"/>
                <a:gd name="T21" fmla="*/ 227 h 843"/>
                <a:gd name="T22" fmla="*/ 469 w 615"/>
                <a:gd name="T23" fmla="*/ 140 h 843"/>
                <a:gd name="T24" fmla="*/ 475 w 615"/>
                <a:gd name="T25" fmla="*/ 152 h 843"/>
                <a:gd name="T26" fmla="*/ 384 w 615"/>
                <a:gd name="T27" fmla="*/ 123 h 843"/>
                <a:gd name="T28" fmla="*/ 379 w 615"/>
                <a:gd name="T29" fmla="*/ 236 h 843"/>
                <a:gd name="T30" fmla="*/ 427 w 615"/>
                <a:gd name="T31" fmla="*/ 161 h 843"/>
                <a:gd name="T32" fmla="*/ 390 w 615"/>
                <a:gd name="T33" fmla="*/ 219 h 843"/>
                <a:gd name="T34" fmla="*/ 313 w 615"/>
                <a:gd name="T35" fmla="*/ 173 h 843"/>
                <a:gd name="T36" fmla="*/ 323 w 615"/>
                <a:gd name="T37" fmla="*/ 219 h 843"/>
                <a:gd name="T38" fmla="*/ 300 w 615"/>
                <a:gd name="T39" fmla="*/ 234 h 843"/>
                <a:gd name="T40" fmla="*/ 352 w 615"/>
                <a:gd name="T41" fmla="*/ 183 h 843"/>
                <a:gd name="T42" fmla="*/ 273 w 615"/>
                <a:gd name="T43" fmla="*/ 123 h 843"/>
                <a:gd name="T44" fmla="*/ 231 w 615"/>
                <a:gd name="T45" fmla="*/ 196 h 843"/>
                <a:gd name="T46" fmla="*/ 106 w 615"/>
                <a:gd name="T47" fmla="*/ 398 h 843"/>
                <a:gd name="T48" fmla="*/ 185 w 615"/>
                <a:gd name="T49" fmla="*/ 382 h 843"/>
                <a:gd name="T50" fmla="*/ 121 w 615"/>
                <a:gd name="T51" fmla="*/ 565 h 843"/>
                <a:gd name="T52" fmla="*/ 144 w 615"/>
                <a:gd name="T53" fmla="*/ 638 h 843"/>
                <a:gd name="T54" fmla="*/ 160 w 615"/>
                <a:gd name="T55" fmla="*/ 561 h 843"/>
                <a:gd name="T56" fmla="*/ 331 w 615"/>
                <a:gd name="T57" fmla="*/ 607 h 843"/>
                <a:gd name="T58" fmla="*/ 411 w 615"/>
                <a:gd name="T59" fmla="*/ 607 h 843"/>
                <a:gd name="T60" fmla="*/ 244 w 615"/>
                <a:gd name="T61" fmla="*/ 561 h 843"/>
                <a:gd name="T62" fmla="*/ 258 w 615"/>
                <a:gd name="T63" fmla="*/ 638 h 843"/>
                <a:gd name="T64" fmla="*/ 281 w 615"/>
                <a:gd name="T65" fmla="*/ 565 h 843"/>
                <a:gd name="T66" fmla="*/ 104 w 615"/>
                <a:gd name="T67" fmla="*/ 709 h 843"/>
                <a:gd name="T68" fmla="*/ 181 w 615"/>
                <a:gd name="T69" fmla="*/ 726 h 843"/>
                <a:gd name="T70" fmla="*/ 523 w 615"/>
                <a:gd name="T71" fmla="*/ 599 h 843"/>
                <a:gd name="T72" fmla="*/ 448 w 615"/>
                <a:gd name="T73" fmla="*/ 576 h 843"/>
                <a:gd name="T74" fmla="*/ 482 w 615"/>
                <a:gd name="T75" fmla="*/ 751 h 843"/>
                <a:gd name="T76" fmla="*/ 356 w 615"/>
                <a:gd name="T77" fmla="*/ 672 h 843"/>
                <a:gd name="T78" fmla="*/ 371 w 615"/>
                <a:gd name="T79" fmla="*/ 751 h 843"/>
                <a:gd name="T80" fmla="*/ 394 w 615"/>
                <a:gd name="T81" fmla="*/ 676 h 843"/>
                <a:gd name="T82" fmla="*/ 219 w 615"/>
                <a:gd name="T83" fmla="*/ 709 h 843"/>
                <a:gd name="T84" fmla="*/ 296 w 615"/>
                <a:gd name="T85" fmla="*/ 726 h 843"/>
                <a:gd name="T86" fmla="*/ 135 w 615"/>
                <a:gd name="T87" fmla="*/ 453 h 843"/>
                <a:gd name="T88" fmla="*/ 135 w 615"/>
                <a:gd name="T89" fmla="*/ 532 h 843"/>
                <a:gd name="T90" fmla="*/ 173 w 615"/>
                <a:gd name="T91" fmla="*/ 465 h 843"/>
                <a:gd name="T92" fmla="*/ 442 w 615"/>
                <a:gd name="T93" fmla="*/ 492 h 843"/>
                <a:gd name="T94" fmla="*/ 515 w 615"/>
                <a:gd name="T95" fmla="*/ 515 h 843"/>
                <a:gd name="T96" fmla="*/ 371 w 615"/>
                <a:gd name="T97" fmla="*/ 453 h 843"/>
                <a:gd name="T98" fmla="*/ 356 w 615"/>
                <a:gd name="T99" fmla="*/ 530 h 843"/>
                <a:gd name="T100" fmla="*/ 404 w 615"/>
                <a:gd name="T101" fmla="*/ 469 h 843"/>
                <a:gd name="T102" fmla="*/ 219 w 615"/>
                <a:gd name="T103" fmla="*/ 484 h 843"/>
                <a:gd name="T104" fmla="*/ 288 w 615"/>
                <a:gd name="T105" fmla="*/ 521 h 843"/>
                <a:gd name="T106" fmla="*/ 482 w 615"/>
                <a:gd name="T107" fmla="*/ 342 h 843"/>
                <a:gd name="T108" fmla="*/ 461 w 615"/>
                <a:gd name="T109" fmla="*/ 415 h 843"/>
                <a:gd name="T110" fmla="*/ 519 w 615"/>
                <a:gd name="T111" fmla="*/ 367 h 843"/>
                <a:gd name="T112" fmla="*/ 334 w 615"/>
                <a:gd name="T113" fmla="*/ 367 h 843"/>
                <a:gd name="T114" fmla="*/ 394 w 615"/>
                <a:gd name="T115" fmla="*/ 415 h 843"/>
                <a:gd name="T116" fmla="*/ 371 w 615"/>
                <a:gd name="T117" fmla="*/ 342 h 843"/>
                <a:gd name="T118" fmla="*/ 231 w 615"/>
                <a:gd name="T119" fmla="*/ 411 h 843"/>
                <a:gd name="T120" fmla="*/ 298 w 615"/>
                <a:gd name="T121" fmla="*/ 37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5" h="843">
                  <a:moveTo>
                    <a:pt x="56" y="0"/>
                  </a:moveTo>
                  <a:lnTo>
                    <a:pt x="561" y="0"/>
                  </a:lnTo>
                  <a:lnTo>
                    <a:pt x="561" y="0"/>
                  </a:lnTo>
                  <a:lnTo>
                    <a:pt x="571" y="0"/>
                  </a:lnTo>
                  <a:lnTo>
                    <a:pt x="582" y="4"/>
                  </a:lnTo>
                  <a:lnTo>
                    <a:pt x="592" y="8"/>
                  </a:lnTo>
                  <a:lnTo>
                    <a:pt x="601" y="17"/>
                  </a:lnTo>
                  <a:lnTo>
                    <a:pt x="607" y="25"/>
                  </a:lnTo>
                  <a:lnTo>
                    <a:pt x="611" y="33"/>
                  </a:lnTo>
                  <a:lnTo>
                    <a:pt x="615" y="44"/>
                  </a:lnTo>
                  <a:lnTo>
                    <a:pt x="615" y="54"/>
                  </a:lnTo>
                  <a:lnTo>
                    <a:pt x="615" y="788"/>
                  </a:lnTo>
                  <a:lnTo>
                    <a:pt x="615" y="788"/>
                  </a:lnTo>
                  <a:lnTo>
                    <a:pt x="615" y="799"/>
                  </a:lnTo>
                  <a:lnTo>
                    <a:pt x="611" y="809"/>
                  </a:lnTo>
                  <a:lnTo>
                    <a:pt x="607" y="818"/>
                  </a:lnTo>
                  <a:lnTo>
                    <a:pt x="601" y="826"/>
                  </a:lnTo>
                  <a:lnTo>
                    <a:pt x="592" y="834"/>
                  </a:lnTo>
                  <a:lnTo>
                    <a:pt x="582" y="838"/>
                  </a:lnTo>
                  <a:lnTo>
                    <a:pt x="571" y="843"/>
                  </a:lnTo>
                  <a:lnTo>
                    <a:pt x="561" y="843"/>
                  </a:lnTo>
                  <a:lnTo>
                    <a:pt x="56" y="843"/>
                  </a:lnTo>
                  <a:lnTo>
                    <a:pt x="56" y="843"/>
                  </a:lnTo>
                  <a:lnTo>
                    <a:pt x="44" y="843"/>
                  </a:lnTo>
                  <a:lnTo>
                    <a:pt x="33" y="838"/>
                  </a:lnTo>
                  <a:lnTo>
                    <a:pt x="25" y="834"/>
                  </a:lnTo>
                  <a:lnTo>
                    <a:pt x="16" y="826"/>
                  </a:lnTo>
                  <a:lnTo>
                    <a:pt x="10" y="818"/>
                  </a:lnTo>
                  <a:lnTo>
                    <a:pt x="4" y="809"/>
                  </a:lnTo>
                  <a:lnTo>
                    <a:pt x="2" y="799"/>
                  </a:lnTo>
                  <a:lnTo>
                    <a:pt x="0" y="788"/>
                  </a:lnTo>
                  <a:lnTo>
                    <a:pt x="0" y="54"/>
                  </a:lnTo>
                  <a:lnTo>
                    <a:pt x="0" y="54"/>
                  </a:lnTo>
                  <a:lnTo>
                    <a:pt x="2" y="44"/>
                  </a:lnTo>
                  <a:lnTo>
                    <a:pt x="4" y="33"/>
                  </a:lnTo>
                  <a:lnTo>
                    <a:pt x="10" y="25"/>
                  </a:lnTo>
                  <a:lnTo>
                    <a:pt x="16" y="17"/>
                  </a:lnTo>
                  <a:lnTo>
                    <a:pt x="25" y="8"/>
                  </a:lnTo>
                  <a:lnTo>
                    <a:pt x="33" y="4"/>
                  </a:lnTo>
                  <a:lnTo>
                    <a:pt x="44" y="0"/>
                  </a:lnTo>
                  <a:lnTo>
                    <a:pt x="56" y="0"/>
                  </a:lnTo>
                  <a:lnTo>
                    <a:pt x="56" y="0"/>
                  </a:lnTo>
                  <a:close/>
                  <a:moveTo>
                    <a:pt x="192" y="173"/>
                  </a:moveTo>
                  <a:lnTo>
                    <a:pt x="192" y="173"/>
                  </a:lnTo>
                  <a:lnTo>
                    <a:pt x="198" y="169"/>
                  </a:lnTo>
                  <a:lnTo>
                    <a:pt x="202" y="165"/>
                  </a:lnTo>
                  <a:lnTo>
                    <a:pt x="202" y="165"/>
                  </a:lnTo>
                  <a:lnTo>
                    <a:pt x="202" y="158"/>
                  </a:lnTo>
                  <a:lnTo>
                    <a:pt x="204" y="150"/>
                  </a:lnTo>
                  <a:lnTo>
                    <a:pt x="204" y="150"/>
                  </a:lnTo>
                  <a:lnTo>
                    <a:pt x="202" y="138"/>
                  </a:lnTo>
                  <a:lnTo>
                    <a:pt x="196" y="129"/>
                  </a:lnTo>
                  <a:lnTo>
                    <a:pt x="196" y="129"/>
                  </a:lnTo>
                  <a:lnTo>
                    <a:pt x="192" y="125"/>
                  </a:lnTo>
                  <a:lnTo>
                    <a:pt x="185" y="123"/>
                  </a:lnTo>
                  <a:lnTo>
                    <a:pt x="169" y="121"/>
                  </a:lnTo>
                  <a:lnTo>
                    <a:pt x="169" y="121"/>
                  </a:lnTo>
                  <a:lnTo>
                    <a:pt x="156" y="123"/>
                  </a:lnTo>
                  <a:lnTo>
                    <a:pt x="146" y="127"/>
                  </a:lnTo>
                  <a:lnTo>
                    <a:pt x="146" y="127"/>
                  </a:lnTo>
                  <a:lnTo>
                    <a:pt x="144" y="131"/>
                  </a:lnTo>
                  <a:lnTo>
                    <a:pt x="142" y="136"/>
                  </a:lnTo>
                  <a:lnTo>
                    <a:pt x="140" y="148"/>
                  </a:lnTo>
                  <a:lnTo>
                    <a:pt x="140" y="158"/>
                  </a:lnTo>
                  <a:lnTo>
                    <a:pt x="167" y="158"/>
                  </a:lnTo>
                  <a:lnTo>
                    <a:pt x="167" y="148"/>
                  </a:lnTo>
                  <a:lnTo>
                    <a:pt x="167" y="148"/>
                  </a:lnTo>
                  <a:lnTo>
                    <a:pt x="169" y="140"/>
                  </a:lnTo>
                  <a:lnTo>
                    <a:pt x="169" y="140"/>
                  </a:lnTo>
                  <a:lnTo>
                    <a:pt x="169" y="140"/>
                  </a:lnTo>
                  <a:lnTo>
                    <a:pt x="171" y="138"/>
                  </a:lnTo>
                  <a:lnTo>
                    <a:pt x="171" y="138"/>
                  </a:lnTo>
                  <a:lnTo>
                    <a:pt x="175" y="140"/>
                  </a:lnTo>
                  <a:lnTo>
                    <a:pt x="175" y="140"/>
                  </a:lnTo>
                  <a:lnTo>
                    <a:pt x="177" y="148"/>
                  </a:lnTo>
                  <a:lnTo>
                    <a:pt x="177" y="154"/>
                  </a:lnTo>
                  <a:lnTo>
                    <a:pt x="177" y="154"/>
                  </a:lnTo>
                  <a:lnTo>
                    <a:pt x="175" y="163"/>
                  </a:lnTo>
                  <a:lnTo>
                    <a:pt x="175" y="163"/>
                  </a:lnTo>
                  <a:lnTo>
                    <a:pt x="173" y="165"/>
                  </a:lnTo>
                  <a:lnTo>
                    <a:pt x="173" y="165"/>
                  </a:lnTo>
                  <a:lnTo>
                    <a:pt x="160" y="167"/>
                  </a:lnTo>
                  <a:lnTo>
                    <a:pt x="160" y="183"/>
                  </a:lnTo>
                  <a:lnTo>
                    <a:pt x="160" y="183"/>
                  </a:lnTo>
                  <a:lnTo>
                    <a:pt x="171" y="183"/>
                  </a:lnTo>
                  <a:lnTo>
                    <a:pt x="171" y="183"/>
                  </a:lnTo>
                  <a:lnTo>
                    <a:pt x="175" y="188"/>
                  </a:lnTo>
                  <a:lnTo>
                    <a:pt x="175" y="188"/>
                  </a:lnTo>
                  <a:lnTo>
                    <a:pt x="177" y="198"/>
                  </a:lnTo>
                  <a:lnTo>
                    <a:pt x="177" y="204"/>
                  </a:lnTo>
                  <a:lnTo>
                    <a:pt x="177" y="204"/>
                  </a:lnTo>
                  <a:lnTo>
                    <a:pt x="175" y="219"/>
                  </a:lnTo>
                  <a:lnTo>
                    <a:pt x="175" y="219"/>
                  </a:lnTo>
                  <a:lnTo>
                    <a:pt x="175" y="219"/>
                  </a:lnTo>
                  <a:lnTo>
                    <a:pt x="171" y="221"/>
                  </a:lnTo>
                  <a:lnTo>
                    <a:pt x="171" y="221"/>
                  </a:lnTo>
                  <a:lnTo>
                    <a:pt x="169" y="219"/>
                  </a:lnTo>
                  <a:lnTo>
                    <a:pt x="167" y="219"/>
                  </a:lnTo>
                  <a:lnTo>
                    <a:pt x="167" y="219"/>
                  </a:lnTo>
                  <a:lnTo>
                    <a:pt x="167" y="209"/>
                  </a:lnTo>
                  <a:lnTo>
                    <a:pt x="167" y="192"/>
                  </a:lnTo>
                  <a:lnTo>
                    <a:pt x="140" y="192"/>
                  </a:lnTo>
                  <a:lnTo>
                    <a:pt x="140" y="200"/>
                  </a:lnTo>
                  <a:lnTo>
                    <a:pt x="140" y="200"/>
                  </a:lnTo>
                  <a:lnTo>
                    <a:pt x="140" y="213"/>
                  </a:lnTo>
                  <a:lnTo>
                    <a:pt x="142" y="223"/>
                  </a:lnTo>
                  <a:lnTo>
                    <a:pt x="142" y="223"/>
                  </a:lnTo>
                  <a:lnTo>
                    <a:pt x="146" y="227"/>
                  </a:lnTo>
                  <a:lnTo>
                    <a:pt x="152" y="234"/>
                  </a:lnTo>
                  <a:lnTo>
                    <a:pt x="152" y="234"/>
                  </a:lnTo>
                  <a:lnTo>
                    <a:pt x="160" y="236"/>
                  </a:lnTo>
                  <a:lnTo>
                    <a:pt x="173" y="238"/>
                  </a:lnTo>
                  <a:lnTo>
                    <a:pt x="173" y="238"/>
                  </a:lnTo>
                  <a:lnTo>
                    <a:pt x="183" y="238"/>
                  </a:lnTo>
                  <a:lnTo>
                    <a:pt x="192" y="234"/>
                  </a:lnTo>
                  <a:lnTo>
                    <a:pt x="192" y="234"/>
                  </a:lnTo>
                  <a:lnTo>
                    <a:pt x="198" y="229"/>
                  </a:lnTo>
                  <a:lnTo>
                    <a:pt x="202" y="223"/>
                  </a:lnTo>
                  <a:lnTo>
                    <a:pt x="202" y="223"/>
                  </a:lnTo>
                  <a:lnTo>
                    <a:pt x="204" y="215"/>
                  </a:lnTo>
                  <a:lnTo>
                    <a:pt x="204" y="202"/>
                  </a:lnTo>
                  <a:lnTo>
                    <a:pt x="204" y="202"/>
                  </a:lnTo>
                  <a:lnTo>
                    <a:pt x="204" y="188"/>
                  </a:lnTo>
                  <a:lnTo>
                    <a:pt x="202" y="179"/>
                  </a:lnTo>
                  <a:lnTo>
                    <a:pt x="202" y="179"/>
                  </a:lnTo>
                  <a:lnTo>
                    <a:pt x="198" y="175"/>
                  </a:lnTo>
                  <a:lnTo>
                    <a:pt x="192" y="173"/>
                  </a:lnTo>
                  <a:lnTo>
                    <a:pt x="192" y="173"/>
                  </a:lnTo>
                  <a:close/>
                  <a:moveTo>
                    <a:pt x="505" y="161"/>
                  </a:moveTo>
                  <a:lnTo>
                    <a:pt x="505" y="161"/>
                  </a:lnTo>
                  <a:lnTo>
                    <a:pt x="502" y="142"/>
                  </a:lnTo>
                  <a:lnTo>
                    <a:pt x="502" y="142"/>
                  </a:lnTo>
                  <a:lnTo>
                    <a:pt x="500" y="138"/>
                  </a:lnTo>
                  <a:lnTo>
                    <a:pt x="498" y="131"/>
                  </a:lnTo>
                  <a:lnTo>
                    <a:pt x="498" y="131"/>
                  </a:lnTo>
                  <a:lnTo>
                    <a:pt x="492" y="127"/>
                  </a:lnTo>
                  <a:lnTo>
                    <a:pt x="486" y="125"/>
                  </a:lnTo>
                  <a:lnTo>
                    <a:pt x="486" y="125"/>
                  </a:lnTo>
                  <a:lnTo>
                    <a:pt x="480" y="123"/>
                  </a:lnTo>
                  <a:lnTo>
                    <a:pt x="471" y="121"/>
                  </a:lnTo>
                  <a:lnTo>
                    <a:pt x="471" y="121"/>
                  </a:lnTo>
                  <a:lnTo>
                    <a:pt x="461" y="123"/>
                  </a:lnTo>
                  <a:lnTo>
                    <a:pt x="450" y="125"/>
                  </a:lnTo>
                  <a:lnTo>
                    <a:pt x="450" y="125"/>
                  </a:lnTo>
                  <a:lnTo>
                    <a:pt x="444" y="131"/>
                  </a:lnTo>
                  <a:lnTo>
                    <a:pt x="440" y="138"/>
                  </a:lnTo>
                  <a:lnTo>
                    <a:pt x="440" y="138"/>
                  </a:lnTo>
                  <a:lnTo>
                    <a:pt x="438" y="148"/>
                  </a:lnTo>
                  <a:lnTo>
                    <a:pt x="438" y="161"/>
                  </a:lnTo>
                  <a:lnTo>
                    <a:pt x="438" y="200"/>
                  </a:lnTo>
                  <a:lnTo>
                    <a:pt x="438" y="200"/>
                  </a:lnTo>
                  <a:lnTo>
                    <a:pt x="440" y="217"/>
                  </a:lnTo>
                  <a:lnTo>
                    <a:pt x="440" y="217"/>
                  </a:lnTo>
                  <a:lnTo>
                    <a:pt x="444" y="227"/>
                  </a:lnTo>
                  <a:lnTo>
                    <a:pt x="444" y="227"/>
                  </a:lnTo>
                  <a:lnTo>
                    <a:pt x="450" y="231"/>
                  </a:lnTo>
                  <a:lnTo>
                    <a:pt x="457" y="236"/>
                  </a:lnTo>
                  <a:lnTo>
                    <a:pt x="457" y="236"/>
                  </a:lnTo>
                  <a:lnTo>
                    <a:pt x="463" y="238"/>
                  </a:lnTo>
                  <a:lnTo>
                    <a:pt x="473" y="238"/>
                  </a:lnTo>
                  <a:lnTo>
                    <a:pt x="473" y="238"/>
                  </a:lnTo>
                  <a:lnTo>
                    <a:pt x="486" y="236"/>
                  </a:lnTo>
                  <a:lnTo>
                    <a:pt x="486" y="236"/>
                  </a:lnTo>
                  <a:lnTo>
                    <a:pt x="492" y="231"/>
                  </a:lnTo>
                  <a:lnTo>
                    <a:pt x="496" y="227"/>
                  </a:lnTo>
                  <a:lnTo>
                    <a:pt x="496" y="227"/>
                  </a:lnTo>
                  <a:lnTo>
                    <a:pt x="500" y="223"/>
                  </a:lnTo>
                  <a:lnTo>
                    <a:pt x="502" y="217"/>
                  </a:lnTo>
                  <a:lnTo>
                    <a:pt x="502" y="217"/>
                  </a:lnTo>
                  <a:lnTo>
                    <a:pt x="505" y="198"/>
                  </a:lnTo>
                  <a:lnTo>
                    <a:pt x="505" y="161"/>
                  </a:lnTo>
                  <a:lnTo>
                    <a:pt x="505" y="161"/>
                  </a:lnTo>
                  <a:close/>
                  <a:moveTo>
                    <a:pt x="475" y="152"/>
                  </a:moveTo>
                  <a:lnTo>
                    <a:pt x="475" y="152"/>
                  </a:lnTo>
                  <a:lnTo>
                    <a:pt x="475" y="142"/>
                  </a:lnTo>
                  <a:lnTo>
                    <a:pt x="475" y="142"/>
                  </a:lnTo>
                  <a:lnTo>
                    <a:pt x="473" y="140"/>
                  </a:lnTo>
                  <a:lnTo>
                    <a:pt x="471" y="138"/>
                  </a:lnTo>
                  <a:lnTo>
                    <a:pt x="471" y="138"/>
                  </a:lnTo>
                  <a:lnTo>
                    <a:pt x="469" y="140"/>
                  </a:lnTo>
                  <a:lnTo>
                    <a:pt x="467" y="142"/>
                  </a:lnTo>
                  <a:lnTo>
                    <a:pt x="467" y="142"/>
                  </a:lnTo>
                  <a:lnTo>
                    <a:pt x="465" y="152"/>
                  </a:lnTo>
                  <a:lnTo>
                    <a:pt x="465" y="206"/>
                  </a:lnTo>
                  <a:lnTo>
                    <a:pt x="465" y="206"/>
                  </a:lnTo>
                  <a:lnTo>
                    <a:pt x="467" y="219"/>
                  </a:lnTo>
                  <a:lnTo>
                    <a:pt x="467" y="219"/>
                  </a:lnTo>
                  <a:lnTo>
                    <a:pt x="469" y="219"/>
                  </a:lnTo>
                  <a:lnTo>
                    <a:pt x="471" y="221"/>
                  </a:lnTo>
                  <a:lnTo>
                    <a:pt x="471" y="221"/>
                  </a:lnTo>
                  <a:lnTo>
                    <a:pt x="473" y="219"/>
                  </a:lnTo>
                  <a:lnTo>
                    <a:pt x="475" y="219"/>
                  </a:lnTo>
                  <a:lnTo>
                    <a:pt x="475" y="219"/>
                  </a:lnTo>
                  <a:lnTo>
                    <a:pt x="475" y="206"/>
                  </a:lnTo>
                  <a:lnTo>
                    <a:pt x="475" y="152"/>
                  </a:lnTo>
                  <a:lnTo>
                    <a:pt x="475" y="152"/>
                  </a:lnTo>
                  <a:close/>
                  <a:moveTo>
                    <a:pt x="427" y="161"/>
                  </a:moveTo>
                  <a:lnTo>
                    <a:pt x="427" y="161"/>
                  </a:lnTo>
                  <a:lnTo>
                    <a:pt x="427" y="142"/>
                  </a:lnTo>
                  <a:lnTo>
                    <a:pt x="427" y="142"/>
                  </a:lnTo>
                  <a:lnTo>
                    <a:pt x="425" y="138"/>
                  </a:lnTo>
                  <a:lnTo>
                    <a:pt x="421" y="131"/>
                  </a:lnTo>
                  <a:lnTo>
                    <a:pt x="421" y="131"/>
                  </a:lnTo>
                  <a:lnTo>
                    <a:pt x="417" y="127"/>
                  </a:lnTo>
                  <a:lnTo>
                    <a:pt x="411" y="125"/>
                  </a:lnTo>
                  <a:lnTo>
                    <a:pt x="411" y="125"/>
                  </a:lnTo>
                  <a:lnTo>
                    <a:pt x="402" y="123"/>
                  </a:lnTo>
                  <a:lnTo>
                    <a:pt x="394" y="121"/>
                  </a:lnTo>
                  <a:lnTo>
                    <a:pt x="394" y="121"/>
                  </a:lnTo>
                  <a:lnTo>
                    <a:pt x="384" y="123"/>
                  </a:lnTo>
                  <a:lnTo>
                    <a:pt x="375" y="125"/>
                  </a:lnTo>
                  <a:lnTo>
                    <a:pt x="375" y="125"/>
                  </a:lnTo>
                  <a:lnTo>
                    <a:pt x="369" y="131"/>
                  </a:lnTo>
                  <a:lnTo>
                    <a:pt x="365" y="138"/>
                  </a:lnTo>
                  <a:lnTo>
                    <a:pt x="365" y="138"/>
                  </a:lnTo>
                  <a:lnTo>
                    <a:pt x="363" y="148"/>
                  </a:lnTo>
                  <a:lnTo>
                    <a:pt x="363" y="161"/>
                  </a:lnTo>
                  <a:lnTo>
                    <a:pt x="363" y="200"/>
                  </a:lnTo>
                  <a:lnTo>
                    <a:pt x="363" y="200"/>
                  </a:lnTo>
                  <a:lnTo>
                    <a:pt x="363" y="217"/>
                  </a:lnTo>
                  <a:lnTo>
                    <a:pt x="363" y="217"/>
                  </a:lnTo>
                  <a:lnTo>
                    <a:pt x="369" y="227"/>
                  </a:lnTo>
                  <a:lnTo>
                    <a:pt x="369" y="227"/>
                  </a:lnTo>
                  <a:lnTo>
                    <a:pt x="373" y="231"/>
                  </a:lnTo>
                  <a:lnTo>
                    <a:pt x="379" y="236"/>
                  </a:lnTo>
                  <a:lnTo>
                    <a:pt x="379" y="236"/>
                  </a:lnTo>
                  <a:lnTo>
                    <a:pt x="388" y="238"/>
                  </a:lnTo>
                  <a:lnTo>
                    <a:pt x="396" y="238"/>
                  </a:lnTo>
                  <a:lnTo>
                    <a:pt x="396" y="238"/>
                  </a:lnTo>
                  <a:lnTo>
                    <a:pt x="411" y="236"/>
                  </a:lnTo>
                  <a:lnTo>
                    <a:pt x="411" y="236"/>
                  </a:lnTo>
                  <a:lnTo>
                    <a:pt x="415" y="231"/>
                  </a:lnTo>
                  <a:lnTo>
                    <a:pt x="421" y="227"/>
                  </a:lnTo>
                  <a:lnTo>
                    <a:pt x="421" y="227"/>
                  </a:lnTo>
                  <a:lnTo>
                    <a:pt x="423" y="223"/>
                  </a:lnTo>
                  <a:lnTo>
                    <a:pt x="425" y="217"/>
                  </a:lnTo>
                  <a:lnTo>
                    <a:pt x="425" y="217"/>
                  </a:lnTo>
                  <a:lnTo>
                    <a:pt x="427" y="198"/>
                  </a:lnTo>
                  <a:lnTo>
                    <a:pt x="427" y="161"/>
                  </a:lnTo>
                  <a:lnTo>
                    <a:pt x="427" y="161"/>
                  </a:lnTo>
                  <a:close/>
                  <a:moveTo>
                    <a:pt x="400" y="152"/>
                  </a:moveTo>
                  <a:lnTo>
                    <a:pt x="400" y="152"/>
                  </a:lnTo>
                  <a:lnTo>
                    <a:pt x="398" y="142"/>
                  </a:lnTo>
                  <a:lnTo>
                    <a:pt x="398" y="142"/>
                  </a:lnTo>
                  <a:lnTo>
                    <a:pt x="398" y="140"/>
                  </a:lnTo>
                  <a:lnTo>
                    <a:pt x="394" y="138"/>
                  </a:lnTo>
                  <a:lnTo>
                    <a:pt x="394" y="138"/>
                  </a:lnTo>
                  <a:lnTo>
                    <a:pt x="392" y="140"/>
                  </a:lnTo>
                  <a:lnTo>
                    <a:pt x="390" y="142"/>
                  </a:lnTo>
                  <a:lnTo>
                    <a:pt x="390" y="142"/>
                  </a:lnTo>
                  <a:lnTo>
                    <a:pt x="390" y="152"/>
                  </a:lnTo>
                  <a:lnTo>
                    <a:pt x="390" y="206"/>
                  </a:lnTo>
                  <a:lnTo>
                    <a:pt x="390" y="206"/>
                  </a:lnTo>
                  <a:lnTo>
                    <a:pt x="390" y="219"/>
                  </a:lnTo>
                  <a:lnTo>
                    <a:pt x="390" y="219"/>
                  </a:lnTo>
                  <a:lnTo>
                    <a:pt x="392" y="219"/>
                  </a:lnTo>
                  <a:lnTo>
                    <a:pt x="394" y="221"/>
                  </a:lnTo>
                  <a:lnTo>
                    <a:pt x="394" y="221"/>
                  </a:lnTo>
                  <a:lnTo>
                    <a:pt x="398" y="219"/>
                  </a:lnTo>
                  <a:lnTo>
                    <a:pt x="398" y="219"/>
                  </a:lnTo>
                  <a:lnTo>
                    <a:pt x="398" y="219"/>
                  </a:lnTo>
                  <a:lnTo>
                    <a:pt x="400" y="206"/>
                  </a:lnTo>
                  <a:lnTo>
                    <a:pt x="400" y="152"/>
                  </a:lnTo>
                  <a:lnTo>
                    <a:pt x="400" y="152"/>
                  </a:lnTo>
                  <a:close/>
                  <a:moveTo>
                    <a:pt x="346" y="123"/>
                  </a:moveTo>
                  <a:lnTo>
                    <a:pt x="288" y="123"/>
                  </a:lnTo>
                  <a:lnTo>
                    <a:pt x="286" y="179"/>
                  </a:lnTo>
                  <a:lnTo>
                    <a:pt x="313" y="179"/>
                  </a:lnTo>
                  <a:lnTo>
                    <a:pt x="313" y="179"/>
                  </a:lnTo>
                  <a:lnTo>
                    <a:pt x="313" y="173"/>
                  </a:lnTo>
                  <a:lnTo>
                    <a:pt x="313" y="173"/>
                  </a:lnTo>
                  <a:lnTo>
                    <a:pt x="315" y="171"/>
                  </a:lnTo>
                  <a:lnTo>
                    <a:pt x="315" y="171"/>
                  </a:lnTo>
                  <a:lnTo>
                    <a:pt x="319" y="171"/>
                  </a:lnTo>
                  <a:lnTo>
                    <a:pt x="319" y="171"/>
                  </a:lnTo>
                  <a:lnTo>
                    <a:pt x="321" y="171"/>
                  </a:lnTo>
                  <a:lnTo>
                    <a:pt x="323" y="173"/>
                  </a:lnTo>
                  <a:lnTo>
                    <a:pt x="323" y="173"/>
                  </a:lnTo>
                  <a:lnTo>
                    <a:pt x="325" y="181"/>
                  </a:lnTo>
                  <a:lnTo>
                    <a:pt x="325" y="202"/>
                  </a:lnTo>
                  <a:lnTo>
                    <a:pt x="325" y="202"/>
                  </a:lnTo>
                  <a:lnTo>
                    <a:pt x="323" y="217"/>
                  </a:lnTo>
                  <a:lnTo>
                    <a:pt x="323" y="217"/>
                  </a:lnTo>
                  <a:lnTo>
                    <a:pt x="323" y="219"/>
                  </a:lnTo>
                  <a:lnTo>
                    <a:pt x="323" y="219"/>
                  </a:lnTo>
                  <a:lnTo>
                    <a:pt x="319" y="221"/>
                  </a:lnTo>
                  <a:lnTo>
                    <a:pt x="319" y="221"/>
                  </a:lnTo>
                  <a:lnTo>
                    <a:pt x="315" y="219"/>
                  </a:lnTo>
                  <a:lnTo>
                    <a:pt x="315" y="215"/>
                  </a:lnTo>
                  <a:lnTo>
                    <a:pt x="315" y="215"/>
                  </a:lnTo>
                  <a:lnTo>
                    <a:pt x="313" y="200"/>
                  </a:lnTo>
                  <a:lnTo>
                    <a:pt x="313" y="194"/>
                  </a:lnTo>
                  <a:lnTo>
                    <a:pt x="286" y="194"/>
                  </a:lnTo>
                  <a:lnTo>
                    <a:pt x="286" y="200"/>
                  </a:lnTo>
                  <a:lnTo>
                    <a:pt x="286" y="200"/>
                  </a:lnTo>
                  <a:lnTo>
                    <a:pt x="286" y="213"/>
                  </a:lnTo>
                  <a:lnTo>
                    <a:pt x="290" y="223"/>
                  </a:lnTo>
                  <a:lnTo>
                    <a:pt x="290" y="223"/>
                  </a:lnTo>
                  <a:lnTo>
                    <a:pt x="294" y="229"/>
                  </a:lnTo>
                  <a:lnTo>
                    <a:pt x="300" y="234"/>
                  </a:lnTo>
                  <a:lnTo>
                    <a:pt x="300" y="234"/>
                  </a:lnTo>
                  <a:lnTo>
                    <a:pt x="308" y="236"/>
                  </a:lnTo>
                  <a:lnTo>
                    <a:pt x="319" y="238"/>
                  </a:lnTo>
                  <a:lnTo>
                    <a:pt x="319" y="238"/>
                  </a:lnTo>
                  <a:lnTo>
                    <a:pt x="329" y="238"/>
                  </a:lnTo>
                  <a:lnTo>
                    <a:pt x="336" y="236"/>
                  </a:lnTo>
                  <a:lnTo>
                    <a:pt x="336" y="236"/>
                  </a:lnTo>
                  <a:lnTo>
                    <a:pt x="342" y="231"/>
                  </a:lnTo>
                  <a:lnTo>
                    <a:pt x="346" y="227"/>
                  </a:lnTo>
                  <a:lnTo>
                    <a:pt x="346" y="227"/>
                  </a:lnTo>
                  <a:lnTo>
                    <a:pt x="350" y="223"/>
                  </a:lnTo>
                  <a:lnTo>
                    <a:pt x="350" y="217"/>
                  </a:lnTo>
                  <a:lnTo>
                    <a:pt x="350" y="217"/>
                  </a:lnTo>
                  <a:lnTo>
                    <a:pt x="352" y="200"/>
                  </a:lnTo>
                  <a:lnTo>
                    <a:pt x="352" y="183"/>
                  </a:lnTo>
                  <a:lnTo>
                    <a:pt x="352" y="183"/>
                  </a:lnTo>
                  <a:lnTo>
                    <a:pt x="350" y="169"/>
                  </a:lnTo>
                  <a:lnTo>
                    <a:pt x="348" y="163"/>
                  </a:lnTo>
                  <a:lnTo>
                    <a:pt x="346" y="158"/>
                  </a:lnTo>
                  <a:lnTo>
                    <a:pt x="346" y="158"/>
                  </a:lnTo>
                  <a:lnTo>
                    <a:pt x="340" y="154"/>
                  </a:lnTo>
                  <a:lnTo>
                    <a:pt x="329" y="152"/>
                  </a:lnTo>
                  <a:lnTo>
                    <a:pt x="329" y="152"/>
                  </a:lnTo>
                  <a:lnTo>
                    <a:pt x="319" y="154"/>
                  </a:lnTo>
                  <a:lnTo>
                    <a:pt x="313" y="161"/>
                  </a:lnTo>
                  <a:lnTo>
                    <a:pt x="313" y="142"/>
                  </a:lnTo>
                  <a:lnTo>
                    <a:pt x="346" y="142"/>
                  </a:lnTo>
                  <a:lnTo>
                    <a:pt x="346" y="123"/>
                  </a:lnTo>
                  <a:lnTo>
                    <a:pt x="346" y="123"/>
                  </a:lnTo>
                  <a:close/>
                  <a:moveTo>
                    <a:pt x="273" y="123"/>
                  </a:moveTo>
                  <a:lnTo>
                    <a:pt x="235" y="123"/>
                  </a:lnTo>
                  <a:lnTo>
                    <a:pt x="210" y="196"/>
                  </a:lnTo>
                  <a:lnTo>
                    <a:pt x="210" y="215"/>
                  </a:lnTo>
                  <a:lnTo>
                    <a:pt x="244" y="215"/>
                  </a:lnTo>
                  <a:lnTo>
                    <a:pt x="244" y="236"/>
                  </a:lnTo>
                  <a:lnTo>
                    <a:pt x="273" y="236"/>
                  </a:lnTo>
                  <a:lnTo>
                    <a:pt x="273" y="215"/>
                  </a:lnTo>
                  <a:lnTo>
                    <a:pt x="279" y="215"/>
                  </a:lnTo>
                  <a:lnTo>
                    <a:pt x="279" y="196"/>
                  </a:lnTo>
                  <a:lnTo>
                    <a:pt x="273" y="196"/>
                  </a:lnTo>
                  <a:lnTo>
                    <a:pt x="273" y="123"/>
                  </a:lnTo>
                  <a:lnTo>
                    <a:pt x="273" y="123"/>
                  </a:lnTo>
                  <a:close/>
                  <a:moveTo>
                    <a:pt x="244" y="196"/>
                  </a:moveTo>
                  <a:lnTo>
                    <a:pt x="244" y="148"/>
                  </a:lnTo>
                  <a:lnTo>
                    <a:pt x="231" y="196"/>
                  </a:lnTo>
                  <a:lnTo>
                    <a:pt x="244" y="196"/>
                  </a:lnTo>
                  <a:lnTo>
                    <a:pt x="244" y="196"/>
                  </a:lnTo>
                  <a:close/>
                  <a:moveTo>
                    <a:pt x="144" y="342"/>
                  </a:moveTo>
                  <a:lnTo>
                    <a:pt x="144" y="342"/>
                  </a:lnTo>
                  <a:lnTo>
                    <a:pt x="135" y="342"/>
                  </a:lnTo>
                  <a:lnTo>
                    <a:pt x="129" y="344"/>
                  </a:lnTo>
                  <a:lnTo>
                    <a:pt x="121" y="348"/>
                  </a:lnTo>
                  <a:lnTo>
                    <a:pt x="114" y="352"/>
                  </a:lnTo>
                  <a:lnTo>
                    <a:pt x="110" y="359"/>
                  </a:lnTo>
                  <a:lnTo>
                    <a:pt x="106" y="367"/>
                  </a:lnTo>
                  <a:lnTo>
                    <a:pt x="104" y="373"/>
                  </a:lnTo>
                  <a:lnTo>
                    <a:pt x="104" y="382"/>
                  </a:lnTo>
                  <a:lnTo>
                    <a:pt x="104" y="382"/>
                  </a:lnTo>
                  <a:lnTo>
                    <a:pt x="104" y="390"/>
                  </a:lnTo>
                  <a:lnTo>
                    <a:pt x="106" y="398"/>
                  </a:lnTo>
                  <a:lnTo>
                    <a:pt x="110" y="405"/>
                  </a:lnTo>
                  <a:lnTo>
                    <a:pt x="114" y="411"/>
                  </a:lnTo>
                  <a:lnTo>
                    <a:pt x="121" y="415"/>
                  </a:lnTo>
                  <a:lnTo>
                    <a:pt x="129" y="419"/>
                  </a:lnTo>
                  <a:lnTo>
                    <a:pt x="135" y="421"/>
                  </a:lnTo>
                  <a:lnTo>
                    <a:pt x="144" y="423"/>
                  </a:lnTo>
                  <a:lnTo>
                    <a:pt x="144" y="423"/>
                  </a:lnTo>
                  <a:lnTo>
                    <a:pt x="152" y="421"/>
                  </a:lnTo>
                  <a:lnTo>
                    <a:pt x="160" y="419"/>
                  </a:lnTo>
                  <a:lnTo>
                    <a:pt x="167" y="415"/>
                  </a:lnTo>
                  <a:lnTo>
                    <a:pt x="173" y="411"/>
                  </a:lnTo>
                  <a:lnTo>
                    <a:pt x="177" y="405"/>
                  </a:lnTo>
                  <a:lnTo>
                    <a:pt x="181" y="398"/>
                  </a:lnTo>
                  <a:lnTo>
                    <a:pt x="183" y="390"/>
                  </a:lnTo>
                  <a:lnTo>
                    <a:pt x="185" y="382"/>
                  </a:lnTo>
                  <a:lnTo>
                    <a:pt x="185" y="382"/>
                  </a:lnTo>
                  <a:lnTo>
                    <a:pt x="183" y="373"/>
                  </a:lnTo>
                  <a:lnTo>
                    <a:pt x="181" y="367"/>
                  </a:lnTo>
                  <a:lnTo>
                    <a:pt x="177" y="359"/>
                  </a:lnTo>
                  <a:lnTo>
                    <a:pt x="173" y="352"/>
                  </a:lnTo>
                  <a:lnTo>
                    <a:pt x="167" y="348"/>
                  </a:lnTo>
                  <a:lnTo>
                    <a:pt x="160" y="344"/>
                  </a:lnTo>
                  <a:lnTo>
                    <a:pt x="152" y="342"/>
                  </a:lnTo>
                  <a:lnTo>
                    <a:pt x="144" y="342"/>
                  </a:lnTo>
                  <a:lnTo>
                    <a:pt x="144" y="342"/>
                  </a:lnTo>
                  <a:close/>
                  <a:moveTo>
                    <a:pt x="144" y="557"/>
                  </a:moveTo>
                  <a:lnTo>
                    <a:pt x="144" y="557"/>
                  </a:lnTo>
                  <a:lnTo>
                    <a:pt x="135" y="559"/>
                  </a:lnTo>
                  <a:lnTo>
                    <a:pt x="129" y="561"/>
                  </a:lnTo>
                  <a:lnTo>
                    <a:pt x="121" y="565"/>
                  </a:lnTo>
                  <a:lnTo>
                    <a:pt x="114" y="569"/>
                  </a:lnTo>
                  <a:lnTo>
                    <a:pt x="110" y="576"/>
                  </a:lnTo>
                  <a:lnTo>
                    <a:pt x="106" y="582"/>
                  </a:lnTo>
                  <a:lnTo>
                    <a:pt x="104" y="590"/>
                  </a:lnTo>
                  <a:lnTo>
                    <a:pt x="104" y="599"/>
                  </a:lnTo>
                  <a:lnTo>
                    <a:pt x="104" y="599"/>
                  </a:lnTo>
                  <a:lnTo>
                    <a:pt x="104" y="607"/>
                  </a:lnTo>
                  <a:lnTo>
                    <a:pt x="106" y="613"/>
                  </a:lnTo>
                  <a:lnTo>
                    <a:pt x="110" y="622"/>
                  </a:lnTo>
                  <a:lnTo>
                    <a:pt x="114" y="628"/>
                  </a:lnTo>
                  <a:lnTo>
                    <a:pt x="121" y="632"/>
                  </a:lnTo>
                  <a:lnTo>
                    <a:pt x="129" y="636"/>
                  </a:lnTo>
                  <a:lnTo>
                    <a:pt x="135" y="638"/>
                  </a:lnTo>
                  <a:lnTo>
                    <a:pt x="144" y="638"/>
                  </a:lnTo>
                  <a:lnTo>
                    <a:pt x="144" y="638"/>
                  </a:lnTo>
                  <a:lnTo>
                    <a:pt x="152" y="638"/>
                  </a:lnTo>
                  <a:lnTo>
                    <a:pt x="160" y="636"/>
                  </a:lnTo>
                  <a:lnTo>
                    <a:pt x="167" y="632"/>
                  </a:lnTo>
                  <a:lnTo>
                    <a:pt x="173" y="628"/>
                  </a:lnTo>
                  <a:lnTo>
                    <a:pt x="177" y="622"/>
                  </a:lnTo>
                  <a:lnTo>
                    <a:pt x="181" y="613"/>
                  </a:lnTo>
                  <a:lnTo>
                    <a:pt x="183" y="607"/>
                  </a:lnTo>
                  <a:lnTo>
                    <a:pt x="185" y="599"/>
                  </a:lnTo>
                  <a:lnTo>
                    <a:pt x="185" y="599"/>
                  </a:lnTo>
                  <a:lnTo>
                    <a:pt x="183" y="590"/>
                  </a:lnTo>
                  <a:lnTo>
                    <a:pt x="181" y="582"/>
                  </a:lnTo>
                  <a:lnTo>
                    <a:pt x="177" y="576"/>
                  </a:lnTo>
                  <a:lnTo>
                    <a:pt x="173" y="569"/>
                  </a:lnTo>
                  <a:lnTo>
                    <a:pt x="167" y="565"/>
                  </a:lnTo>
                  <a:lnTo>
                    <a:pt x="160" y="561"/>
                  </a:lnTo>
                  <a:lnTo>
                    <a:pt x="152" y="559"/>
                  </a:lnTo>
                  <a:lnTo>
                    <a:pt x="144" y="557"/>
                  </a:lnTo>
                  <a:lnTo>
                    <a:pt x="144" y="557"/>
                  </a:lnTo>
                  <a:close/>
                  <a:moveTo>
                    <a:pt x="371" y="557"/>
                  </a:moveTo>
                  <a:lnTo>
                    <a:pt x="371" y="557"/>
                  </a:lnTo>
                  <a:lnTo>
                    <a:pt x="363" y="559"/>
                  </a:lnTo>
                  <a:lnTo>
                    <a:pt x="356" y="561"/>
                  </a:lnTo>
                  <a:lnTo>
                    <a:pt x="348" y="565"/>
                  </a:lnTo>
                  <a:lnTo>
                    <a:pt x="342" y="569"/>
                  </a:lnTo>
                  <a:lnTo>
                    <a:pt x="338" y="576"/>
                  </a:lnTo>
                  <a:lnTo>
                    <a:pt x="334" y="582"/>
                  </a:lnTo>
                  <a:lnTo>
                    <a:pt x="331" y="590"/>
                  </a:lnTo>
                  <a:lnTo>
                    <a:pt x="331" y="599"/>
                  </a:lnTo>
                  <a:lnTo>
                    <a:pt x="331" y="599"/>
                  </a:lnTo>
                  <a:lnTo>
                    <a:pt x="331" y="607"/>
                  </a:lnTo>
                  <a:lnTo>
                    <a:pt x="334" y="613"/>
                  </a:lnTo>
                  <a:lnTo>
                    <a:pt x="338" y="622"/>
                  </a:lnTo>
                  <a:lnTo>
                    <a:pt x="342" y="628"/>
                  </a:lnTo>
                  <a:lnTo>
                    <a:pt x="348" y="632"/>
                  </a:lnTo>
                  <a:lnTo>
                    <a:pt x="356" y="636"/>
                  </a:lnTo>
                  <a:lnTo>
                    <a:pt x="363" y="638"/>
                  </a:lnTo>
                  <a:lnTo>
                    <a:pt x="371" y="638"/>
                  </a:lnTo>
                  <a:lnTo>
                    <a:pt x="371" y="638"/>
                  </a:lnTo>
                  <a:lnTo>
                    <a:pt x="379" y="638"/>
                  </a:lnTo>
                  <a:lnTo>
                    <a:pt x="388" y="636"/>
                  </a:lnTo>
                  <a:lnTo>
                    <a:pt x="394" y="632"/>
                  </a:lnTo>
                  <a:lnTo>
                    <a:pt x="400" y="628"/>
                  </a:lnTo>
                  <a:lnTo>
                    <a:pt x="404" y="622"/>
                  </a:lnTo>
                  <a:lnTo>
                    <a:pt x="409" y="613"/>
                  </a:lnTo>
                  <a:lnTo>
                    <a:pt x="411" y="607"/>
                  </a:lnTo>
                  <a:lnTo>
                    <a:pt x="413" y="599"/>
                  </a:lnTo>
                  <a:lnTo>
                    <a:pt x="413" y="599"/>
                  </a:lnTo>
                  <a:lnTo>
                    <a:pt x="411" y="590"/>
                  </a:lnTo>
                  <a:lnTo>
                    <a:pt x="409" y="582"/>
                  </a:lnTo>
                  <a:lnTo>
                    <a:pt x="404" y="576"/>
                  </a:lnTo>
                  <a:lnTo>
                    <a:pt x="400" y="569"/>
                  </a:lnTo>
                  <a:lnTo>
                    <a:pt x="394" y="565"/>
                  </a:lnTo>
                  <a:lnTo>
                    <a:pt x="388" y="561"/>
                  </a:lnTo>
                  <a:lnTo>
                    <a:pt x="379" y="559"/>
                  </a:lnTo>
                  <a:lnTo>
                    <a:pt x="371" y="557"/>
                  </a:lnTo>
                  <a:lnTo>
                    <a:pt x="371" y="557"/>
                  </a:lnTo>
                  <a:close/>
                  <a:moveTo>
                    <a:pt x="258" y="557"/>
                  </a:moveTo>
                  <a:lnTo>
                    <a:pt x="258" y="557"/>
                  </a:lnTo>
                  <a:lnTo>
                    <a:pt x="250" y="559"/>
                  </a:lnTo>
                  <a:lnTo>
                    <a:pt x="244" y="561"/>
                  </a:lnTo>
                  <a:lnTo>
                    <a:pt x="238" y="565"/>
                  </a:lnTo>
                  <a:lnTo>
                    <a:pt x="231" y="569"/>
                  </a:lnTo>
                  <a:lnTo>
                    <a:pt x="225" y="576"/>
                  </a:lnTo>
                  <a:lnTo>
                    <a:pt x="223" y="582"/>
                  </a:lnTo>
                  <a:lnTo>
                    <a:pt x="219" y="590"/>
                  </a:lnTo>
                  <a:lnTo>
                    <a:pt x="219" y="599"/>
                  </a:lnTo>
                  <a:lnTo>
                    <a:pt x="219" y="599"/>
                  </a:lnTo>
                  <a:lnTo>
                    <a:pt x="219" y="607"/>
                  </a:lnTo>
                  <a:lnTo>
                    <a:pt x="223" y="613"/>
                  </a:lnTo>
                  <a:lnTo>
                    <a:pt x="225" y="622"/>
                  </a:lnTo>
                  <a:lnTo>
                    <a:pt x="231" y="628"/>
                  </a:lnTo>
                  <a:lnTo>
                    <a:pt x="238" y="632"/>
                  </a:lnTo>
                  <a:lnTo>
                    <a:pt x="244" y="636"/>
                  </a:lnTo>
                  <a:lnTo>
                    <a:pt x="250" y="638"/>
                  </a:lnTo>
                  <a:lnTo>
                    <a:pt x="258" y="638"/>
                  </a:lnTo>
                  <a:lnTo>
                    <a:pt x="258" y="638"/>
                  </a:lnTo>
                  <a:lnTo>
                    <a:pt x="267" y="638"/>
                  </a:lnTo>
                  <a:lnTo>
                    <a:pt x="275" y="636"/>
                  </a:lnTo>
                  <a:lnTo>
                    <a:pt x="281" y="632"/>
                  </a:lnTo>
                  <a:lnTo>
                    <a:pt x="288" y="628"/>
                  </a:lnTo>
                  <a:lnTo>
                    <a:pt x="292" y="622"/>
                  </a:lnTo>
                  <a:lnTo>
                    <a:pt x="296" y="613"/>
                  </a:lnTo>
                  <a:lnTo>
                    <a:pt x="298" y="607"/>
                  </a:lnTo>
                  <a:lnTo>
                    <a:pt x="300" y="599"/>
                  </a:lnTo>
                  <a:lnTo>
                    <a:pt x="300" y="599"/>
                  </a:lnTo>
                  <a:lnTo>
                    <a:pt x="298" y="590"/>
                  </a:lnTo>
                  <a:lnTo>
                    <a:pt x="296" y="582"/>
                  </a:lnTo>
                  <a:lnTo>
                    <a:pt x="292" y="576"/>
                  </a:lnTo>
                  <a:lnTo>
                    <a:pt x="288" y="569"/>
                  </a:lnTo>
                  <a:lnTo>
                    <a:pt x="281" y="565"/>
                  </a:lnTo>
                  <a:lnTo>
                    <a:pt x="275" y="561"/>
                  </a:lnTo>
                  <a:lnTo>
                    <a:pt x="267" y="559"/>
                  </a:lnTo>
                  <a:lnTo>
                    <a:pt x="258" y="557"/>
                  </a:lnTo>
                  <a:lnTo>
                    <a:pt x="258" y="557"/>
                  </a:lnTo>
                  <a:close/>
                  <a:moveTo>
                    <a:pt x="144" y="669"/>
                  </a:moveTo>
                  <a:lnTo>
                    <a:pt x="144" y="669"/>
                  </a:lnTo>
                  <a:lnTo>
                    <a:pt x="135" y="669"/>
                  </a:lnTo>
                  <a:lnTo>
                    <a:pt x="129" y="672"/>
                  </a:lnTo>
                  <a:lnTo>
                    <a:pt x="121" y="676"/>
                  </a:lnTo>
                  <a:lnTo>
                    <a:pt x="114" y="682"/>
                  </a:lnTo>
                  <a:lnTo>
                    <a:pt x="110" y="686"/>
                  </a:lnTo>
                  <a:lnTo>
                    <a:pt x="106" y="695"/>
                  </a:lnTo>
                  <a:lnTo>
                    <a:pt x="104" y="701"/>
                  </a:lnTo>
                  <a:lnTo>
                    <a:pt x="104" y="709"/>
                  </a:lnTo>
                  <a:lnTo>
                    <a:pt x="104" y="709"/>
                  </a:lnTo>
                  <a:lnTo>
                    <a:pt x="104" y="717"/>
                  </a:lnTo>
                  <a:lnTo>
                    <a:pt x="106" y="726"/>
                  </a:lnTo>
                  <a:lnTo>
                    <a:pt x="110" y="732"/>
                  </a:lnTo>
                  <a:lnTo>
                    <a:pt x="114" y="738"/>
                  </a:lnTo>
                  <a:lnTo>
                    <a:pt x="121" y="742"/>
                  </a:lnTo>
                  <a:lnTo>
                    <a:pt x="129" y="747"/>
                  </a:lnTo>
                  <a:lnTo>
                    <a:pt x="135" y="749"/>
                  </a:lnTo>
                  <a:lnTo>
                    <a:pt x="144" y="751"/>
                  </a:lnTo>
                  <a:lnTo>
                    <a:pt x="144" y="751"/>
                  </a:lnTo>
                  <a:lnTo>
                    <a:pt x="152" y="749"/>
                  </a:lnTo>
                  <a:lnTo>
                    <a:pt x="160" y="747"/>
                  </a:lnTo>
                  <a:lnTo>
                    <a:pt x="167" y="742"/>
                  </a:lnTo>
                  <a:lnTo>
                    <a:pt x="173" y="738"/>
                  </a:lnTo>
                  <a:lnTo>
                    <a:pt x="177" y="732"/>
                  </a:lnTo>
                  <a:lnTo>
                    <a:pt x="181" y="726"/>
                  </a:lnTo>
                  <a:lnTo>
                    <a:pt x="183" y="717"/>
                  </a:lnTo>
                  <a:lnTo>
                    <a:pt x="185" y="709"/>
                  </a:lnTo>
                  <a:lnTo>
                    <a:pt x="185" y="709"/>
                  </a:lnTo>
                  <a:lnTo>
                    <a:pt x="183" y="701"/>
                  </a:lnTo>
                  <a:lnTo>
                    <a:pt x="181" y="695"/>
                  </a:lnTo>
                  <a:lnTo>
                    <a:pt x="177" y="686"/>
                  </a:lnTo>
                  <a:lnTo>
                    <a:pt x="173" y="682"/>
                  </a:lnTo>
                  <a:lnTo>
                    <a:pt x="167" y="676"/>
                  </a:lnTo>
                  <a:lnTo>
                    <a:pt x="160" y="672"/>
                  </a:lnTo>
                  <a:lnTo>
                    <a:pt x="152" y="669"/>
                  </a:lnTo>
                  <a:lnTo>
                    <a:pt x="144" y="669"/>
                  </a:lnTo>
                  <a:lnTo>
                    <a:pt x="144" y="669"/>
                  </a:lnTo>
                  <a:close/>
                  <a:moveTo>
                    <a:pt x="523" y="709"/>
                  </a:moveTo>
                  <a:lnTo>
                    <a:pt x="523" y="709"/>
                  </a:lnTo>
                  <a:lnTo>
                    <a:pt x="523" y="599"/>
                  </a:lnTo>
                  <a:lnTo>
                    <a:pt x="523" y="599"/>
                  </a:lnTo>
                  <a:lnTo>
                    <a:pt x="521" y="590"/>
                  </a:lnTo>
                  <a:lnTo>
                    <a:pt x="519" y="582"/>
                  </a:lnTo>
                  <a:lnTo>
                    <a:pt x="515" y="576"/>
                  </a:lnTo>
                  <a:lnTo>
                    <a:pt x="511" y="569"/>
                  </a:lnTo>
                  <a:lnTo>
                    <a:pt x="505" y="565"/>
                  </a:lnTo>
                  <a:lnTo>
                    <a:pt x="498" y="561"/>
                  </a:lnTo>
                  <a:lnTo>
                    <a:pt x="490" y="559"/>
                  </a:lnTo>
                  <a:lnTo>
                    <a:pt x="482" y="557"/>
                  </a:lnTo>
                  <a:lnTo>
                    <a:pt x="482" y="557"/>
                  </a:lnTo>
                  <a:lnTo>
                    <a:pt x="473" y="559"/>
                  </a:lnTo>
                  <a:lnTo>
                    <a:pt x="467" y="561"/>
                  </a:lnTo>
                  <a:lnTo>
                    <a:pt x="461" y="565"/>
                  </a:lnTo>
                  <a:lnTo>
                    <a:pt x="455" y="569"/>
                  </a:lnTo>
                  <a:lnTo>
                    <a:pt x="448" y="576"/>
                  </a:lnTo>
                  <a:lnTo>
                    <a:pt x="446" y="582"/>
                  </a:lnTo>
                  <a:lnTo>
                    <a:pt x="442" y="590"/>
                  </a:lnTo>
                  <a:lnTo>
                    <a:pt x="442" y="599"/>
                  </a:lnTo>
                  <a:lnTo>
                    <a:pt x="442" y="709"/>
                  </a:lnTo>
                  <a:lnTo>
                    <a:pt x="442" y="709"/>
                  </a:lnTo>
                  <a:lnTo>
                    <a:pt x="442" y="709"/>
                  </a:lnTo>
                  <a:lnTo>
                    <a:pt x="442" y="709"/>
                  </a:lnTo>
                  <a:lnTo>
                    <a:pt x="442" y="717"/>
                  </a:lnTo>
                  <a:lnTo>
                    <a:pt x="446" y="726"/>
                  </a:lnTo>
                  <a:lnTo>
                    <a:pt x="448" y="732"/>
                  </a:lnTo>
                  <a:lnTo>
                    <a:pt x="455" y="738"/>
                  </a:lnTo>
                  <a:lnTo>
                    <a:pt x="461" y="742"/>
                  </a:lnTo>
                  <a:lnTo>
                    <a:pt x="467" y="747"/>
                  </a:lnTo>
                  <a:lnTo>
                    <a:pt x="473" y="749"/>
                  </a:lnTo>
                  <a:lnTo>
                    <a:pt x="482" y="751"/>
                  </a:lnTo>
                  <a:lnTo>
                    <a:pt x="482" y="751"/>
                  </a:lnTo>
                  <a:lnTo>
                    <a:pt x="490" y="749"/>
                  </a:lnTo>
                  <a:lnTo>
                    <a:pt x="498" y="747"/>
                  </a:lnTo>
                  <a:lnTo>
                    <a:pt x="505" y="742"/>
                  </a:lnTo>
                  <a:lnTo>
                    <a:pt x="511" y="738"/>
                  </a:lnTo>
                  <a:lnTo>
                    <a:pt x="515" y="732"/>
                  </a:lnTo>
                  <a:lnTo>
                    <a:pt x="519" y="726"/>
                  </a:lnTo>
                  <a:lnTo>
                    <a:pt x="521" y="717"/>
                  </a:lnTo>
                  <a:lnTo>
                    <a:pt x="523" y="709"/>
                  </a:lnTo>
                  <a:lnTo>
                    <a:pt x="523" y="709"/>
                  </a:lnTo>
                  <a:lnTo>
                    <a:pt x="523" y="709"/>
                  </a:lnTo>
                  <a:close/>
                  <a:moveTo>
                    <a:pt x="371" y="669"/>
                  </a:moveTo>
                  <a:lnTo>
                    <a:pt x="371" y="669"/>
                  </a:lnTo>
                  <a:lnTo>
                    <a:pt x="363" y="669"/>
                  </a:lnTo>
                  <a:lnTo>
                    <a:pt x="356" y="672"/>
                  </a:lnTo>
                  <a:lnTo>
                    <a:pt x="348" y="676"/>
                  </a:lnTo>
                  <a:lnTo>
                    <a:pt x="342" y="682"/>
                  </a:lnTo>
                  <a:lnTo>
                    <a:pt x="338" y="686"/>
                  </a:lnTo>
                  <a:lnTo>
                    <a:pt x="334" y="695"/>
                  </a:lnTo>
                  <a:lnTo>
                    <a:pt x="331" y="701"/>
                  </a:lnTo>
                  <a:lnTo>
                    <a:pt x="331" y="709"/>
                  </a:lnTo>
                  <a:lnTo>
                    <a:pt x="331" y="709"/>
                  </a:lnTo>
                  <a:lnTo>
                    <a:pt x="331" y="717"/>
                  </a:lnTo>
                  <a:lnTo>
                    <a:pt x="334" y="726"/>
                  </a:lnTo>
                  <a:lnTo>
                    <a:pt x="338" y="732"/>
                  </a:lnTo>
                  <a:lnTo>
                    <a:pt x="342" y="738"/>
                  </a:lnTo>
                  <a:lnTo>
                    <a:pt x="348" y="742"/>
                  </a:lnTo>
                  <a:lnTo>
                    <a:pt x="356" y="747"/>
                  </a:lnTo>
                  <a:lnTo>
                    <a:pt x="363" y="749"/>
                  </a:lnTo>
                  <a:lnTo>
                    <a:pt x="371" y="751"/>
                  </a:lnTo>
                  <a:lnTo>
                    <a:pt x="371" y="751"/>
                  </a:lnTo>
                  <a:lnTo>
                    <a:pt x="379" y="749"/>
                  </a:lnTo>
                  <a:lnTo>
                    <a:pt x="388" y="747"/>
                  </a:lnTo>
                  <a:lnTo>
                    <a:pt x="394" y="742"/>
                  </a:lnTo>
                  <a:lnTo>
                    <a:pt x="400" y="738"/>
                  </a:lnTo>
                  <a:lnTo>
                    <a:pt x="404" y="732"/>
                  </a:lnTo>
                  <a:lnTo>
                    <a:pt x="409" y="726"/>
                  </a:lnTo>
                  <a:lnTo>
                    <a:pt x="411" y="717"/>
                  </a:lnTo>
                  <a:lnTo>
                    <a:pt x="413" y="709"/>
                  </a:lnTo>
                  <a:lnTo>
                    <a:pt x="413" y="709"/>
                  </a:lnTo>
                  <a:lnTo>
                    <a:pt x="411" y="701"/>
                  </a:lnTo>
                  <a:lnTo>
                    <a:pt x="409" y="695"/>
                  </a:lnTo>
                  <a:lnTo>
                    <a:pt x="404" y="686"/>
                  </a:lnTo>
                  <a:lnTo>
                    <a:pt x="400" y="682"/>
                  </a:lnTo>
                  <a:lnTo>
                    <a:pt x="394" y="676"/>
                  </a:lnTo>
                  <a:lnTo>
                    <a:pt x="388" y="672"/>
                  </a:lnTo>
                  <a:lnTo>
                    <a:pt x="379" y="669"/>
                  </a:lnTo>
                  <a:lnTo>
                    <a:pt x="371" y="669"/>
                  </a:lnTo>
                  <a:lnTo>
                    <a:pt x="371" y="669"/>
                  </a:lnTo>
                  <a:close/>
                  <a:moveTo>
                    <a:pt x="258" y="669"/>
                  </a:moveTo>
                  <a:lnTo>
                    <a:pt x="258" y="669"/>
                  </a:lnTo>
                  <a:lnTo>
                    <a:pt x="250" y="669"/>
                  </a:lnTo>
                  <a:lnTo>
                    <a:pt x="244" y="672"/>
                  </a:lnTo>
                  <a:lnTo>
                    <a:pt x="238" y="676"/>
                  </a:lnTo>
                  <a:lnTo>
                    <a:pt x="231" y="682"/>
                  </a:lnTo>
                  <a:lnTo>
                    <a:pt x="225" y="686"/>
                  </a:lnTo>
                  <a:lnTo>
                    <a:pt x="223" y="695"/>
                  </a:lnTo>
                  <a:lnTo>
                    <a:pt x="219" y="701"/>
                  </a:lnTo>
                  <a:lnTo>
                    <a:pt x="219" y="709"/>
                  </a:lnTo>
                  <a:lnTo>
                    <a:pt x="219" y="709"/>
                  </a:lnTo>
                  <a:lnTo>
                    <a:pt x="219" y="717"/>
                  </a:lnTo>
                  <a:lnTo>
                    <a:pt x="223" y="726"/>
                  </a:lnTo>
                  <a:lnTo>
                    <a:pt x="225" y="732"/>
                  </a:lnTo>
                  <a:lnTo>
                    <a:pt x="231" y="738"/>
                  </a:lnTo>
                  <a:lnTo>
                    <a:pt x="238" y="742"/>
                  </a:lnTo>
                  <a:lnTo>
                    <a:pt x="244" y="747"/>
                  </a:lnTo>
                  <a:lnTo>
                    <a:pt x="250" y="749"/>
                  </a:lnTo>
                  <a:lnTo>
                    <a:pt x="258" y="751"/>
                  </a:lnTo>
                  <a:lnTo>
                    <a:pt x="258" y="751"/>
                  </a:lnTo>
                  <a:lnTo>
                    <a:pt x="267" y="749"/>
                  </a:lnTo>
                  <a:lnTo>
                    <a:pt x="275" y="747"/>
                  </a:lnTo>
                  <a:lnTo>
                    <a:pt x="281" y="742"/>
                  </a:lnTo>
                  <a:lnTo>
                    <a:pt x="288" y="738"/>
                  </a:lnTo>
                  <a:lnTo>
                    <a:pt x="292" y="732"/>
                  </a:lnTo>
                  <a:lnTo>
                    <a:pt x="296" y="726"/>
                  </a:lnTo>
                  <a:lnTo>
                    <a:pt x="298" y="717"/>
                  </a:lnTo>
                  <a:lnTo>
                    <a:pt x="300" y="709"/>
                  </a:lnTo>
                  <a:lnTo>
                    <a:pt x="300" y="709"/>
                  </a:lnTo>
                  <a:lnTo>
                    <a:pt x="298" y="701"/>
                  </a:lnTo>
                  <a:lnTo>
                    <a:pt x="296" y="695"/>
                  </a:lnTo>
                  <a:lnTo>
                    <a:pt x="292" y="686"/>
                  </a:lnTo>
                  <a:lnTo>
                    <a:pt x="288" y="682"/>
                  </a:lnTo>
                  <a:lnTo>
                    <a:pt x="281" y="676"/>
                  </a:lnTo>
                  <a:lnTo>
                    <a:pt x="275" y="672"/>
                  </a:lnTo>
                  <a:lnTo>
                    <a:pt x="267" y="669"/>
                  </a:lnTo>
                  <a:lnTo>
                    <a:pt x="258" y="669"/>
                  </a:lnTo>
                  <a:lnTo>
                    <a:pt x="258" y="669"/>
                  </a:lnTo>
                  <a:close/>
                  <a:moveTo>
                    <a:pt x="144" y="453"/>
                  </a:moveTo>
                  <a:lnTo>
                    <a:pt x="144" y="453"/>
                  </a:lnTo>
                  <a:lnTo>
                    <a:pt x="135" y="453"/>
                  </a:lnTo>
                  <a:lnTo>
                    <a:pt x="129" y="455"/>
                  </a:lnTo>
                  <a:lnTo>
                    <a:pt x="121" y="459"/>
                  </a:lnTo>
                  <a:lnTo>
                    <a:pt x="114" y="465"/>
                  </a:lnTo>
                  <a:lnTo>
                    <a:pt x="110" y="469"/>
                  </a:lnTo>
                  <a:lnTo>
                    <a:pt x="106" y="478"/>
                  </a:lnTo>
                  <a:lnTo>
                    <a:pt x="104" y="484"/>
                  </a:lnTo>
                  <a:lnTo>
                    <a:pt x="104" y="492"/>
                  </a:lnTo>
                  <a:lnTo>
                    <a:pt x="104" y="492"/>
                  </a:lnTo>
                  <a:lnTo>
                    <a:pt x="104" y="501"/>
                  </a:lnTo>
                  <a:lnTo>
                    <a:pt x="106" y="509"/>
                  </a:lnTo>
                  <a:lnTo>
                    <a:pt x="110" y="515"/>
                  </a:lnTo>
                  <a:lnTo>
                    <a:pt x="114" y="521"/>
                  </a:lnTo>
                  <a:lnTo>
                    <a:pt x="121" y="526"/>
                  </a:lnTo>
                  <a:lnTo>
                    <a:pt x="129" y="530"/>
                  </a:lnTo>
                  <a:lnTo>
                    <a:pt x="135" y="532"/>
                  </a:lnTo>
                  <a:lnTo>
                    <a:pt x="144" y="534"/>
                  </a:lnTo>
                  <a:lnTo>
                    <a:pt x="144" y="534"/>
                  </a:lnTo>
                  <a:lnTo>
                    <a:pt x="152" y="532"/>
                  </a:lnTo>
                  <a:lnTo>
                    <a:pt x="160" y="530"/>
                  </a:lnTo>
                  <a:lnTo>
                    <a:pt x="167" y="526"/>
                  </a:lnTo>
                  <a:lnTo>
                    <a:pt x="173" y="521"/>
                  </a:lnTo>
                  <a:lnTo>
                    <a:pt x="177" y="515"/>
                  </a:lnTo>
                  <a:lnTo>
                    <a:pt x="181" y="509"/>
                  </a:lnTo>
                  <a:lnTo>
                    <a:pt x="183" y="501"/>
                  </a:lnTo>
                  <a:lnTo>
                    <a:pt x="185" y="492"/>
                  </a:lnTo>
                  <a:lnTo>
                    <a:pt x="185" y="492"/>
                  </a:lnTo>
                  <a:lnTo>
                    <a:pt x="183" y="484"/>
                  </a:lnTo>
                  <a:lnTo>
                    <a:pt x="181" y="478"/>
                  </a:lnTo>
                  <a:lnTo>
                    <a:pt x="177" y="469"/>
                  </a:lnTo>
                  <a:lnTo>
                    <a:pt x="173" y="465"/>
                  </a:lnTo>
                  <a:lnTo>
                    <a:pt x="167" y="459"/>
                  </a:lnTo>
                  <a:lnTo>
                    <a:pt x="160" y="455"/>
                  </a:lnTo>
                  <a:lnTo>
                    <a:pt x="152" y="453"/>
                  </a:lnTo>
                  <a:lnTo>
                    <a:pt x="144" y="453"/>
                  </a:lnTo>
                  <a:lnTo>
                    <a:pt x="144" y="453"/>
                  </a:lnTo>
                  <a:close/>
                  <a:moveTo>
                    <a:pt x="482" y="453"/>
                  </a:moveTo>
                  <a:lnTo>
                    <a:pt x="482" y="453"/>
                  </a:lnTo>
                  <a:lnTo>
                    <a:pt x="473" y="453"/>
                  </a:lnTo>
                  <a:lnTo>
                    <a:pt x="467" y="455"/>
                  </a:lnTo>
                  <a:lnTo>
                    <a:pt x="461" y="459"/>
                  </a:lnTo>
                  <a:lnTo>
                    <a:pt x="455" y="465"/>
                  </a:lnTo>
                  <a:lnTo>
                    <a:pt x="448" y="469"/>
                  </a:lnTo>
                  <a:lnTo>
                    <a:pt x="446" y="478"/>
                  </a:lnTo>
                  <a:lnTo>
                    <a:pt x="442" y="484"/>
                  </a:lnTo>
                  <a:lnTo>
                    <a:pt x="442" y="492"/>
                  </a:lnTo>
                  <a:lnTo>
                    <a:pt x="442" y="492"/>
                  </a:lnTo>
                  <a:lnTo>
                    <a:pt x="442" y="501"/>
                  </a:lnTo>
                  <a:lnTo>
                    <a:pt x="446" y="509"/>
                  </a:lnTo>
                  <a:lnTo>
                    <a:pt x="448" y="515"/>
                  </a:lnTo>
                  <a:lnTo>
                    <a:pt x="455" y="521"/>
                  </a:lnTo>
                  <a:lnTo>
                    <a:pt x="461" y="526"/>
                  </a:lnTo>
                  <a:lnTo>
                    <a:pt x="467" y="530"/>
                  </a:lnTo>
                  <a:lnTo>
                    <a:pt x="473" y="532"/>
                  </a:lnTo>
                  <a:lnTo>
                    <a:pt x="482" y="534"/>
                  </a:lnTo>
                  <a:lnTo>
                    <a:pt x="482" y="534"/>
                  </a:lnTo>
                  <a:lnTo>
                    <a:pt x="490" y="532"/>
                  </a:lnTo>
                  <a:lnTo>
                    <a:pt x="498" y="530"/>
                  </a:lnTo>
                  <a:lnTo>
                    <a:pt x="505" y="526"/>
                  </a:lnTo>
                  <a:lnTo>
                    <a:pt x="511" y="521"/>
                  </a:lnTo>
                  <a:lnTo>
                    <a:pt x="515" y="515"/>
                  </a:lnTo>
                  <a:lnTo>
                    <a:pt x="519" y="509"/>
                  </a:lnTo>
                  <a:lnTo>
                    <a:pt x="521" y="501"/>
                  </a:lnTo>
                  <a:lnTo>
                    <a:pt x="523" y="492"/>
                  </a:lnTo>
                  <a:lnTo>
                    <a:pt x="523" y="492"/>
                  </a:lnTo>
                  <a:lnTo>
                    <a:pt x="521" y="484"/>
                  </a:lnTo>
                  <a:lnTo>
                    <a:pt x="519" y="478"/>
                  </a:lnTo>
                  <a:lnTo>
                    <a:pt x="515" y="469"/>
                  </a:lnTo>
                  <a:lnTo>
                    <a:pt x="511" y="465"/>
                  </a:lnTo>
                  <a:lnTo>
                    <a:pt x="505" y="459"/>
                  </a:lnTo>
                  <a:lnTo>
                    <a:pt x="498" y="455"/>
                  </a:lnTo>
                  <a:lnTo>
                    <a:pt x="490" y="453"/>
                  </a:lnTo>
                  <a:lnTo>
                    <a:pt x="482" y="453"/>
                  </a:lnTo>
                  <a:lnTo>
                    <a:pt x="482" y="453"/>
                  </a:lnTo>
                  <a:close/>
                  <a:moveTo>
                    <a:pt x="371" y="453"/>
                  </a:moveTo>
                  <a:lnTo>
                    <a:pt x="371" y="453"/>
                  </a:lnTo>
                  <a:lnTo>
                    <a:pt x="363" y="453"/>
                  </a:lnTo>
                  <a:lnTo>
                    <a:pt x="356" y="455"/>
                  </a:lnTo>
                  <a:lnTo>
                    <a:pt x="348" y="459"/>
                  </a:lnTo>
                  <a:lnTo>
                    <a:pt x="342" y="465"/>
                  </a:lnTo>
                  <a:lnTo>
                    <a:pt x="338" y="469"/>
                  </a:lnTo>
                  <a:lnTo>
                    <a:pt x="334" y="478"/>
                  </a:lnTo>
                  <a:lnTo>
                    <a:pt x="331" y="484"/>
                  </a:lnTo>
                  <a:lnTo>
                    <a:pt x="331" y="492"/>
                  </a:lnTo>
                  <a:lnTo>
                    <a:pt x="331" y="492"/>
                  </a:lnTo>
                  <a:lnTo>
                    <a:pt x="331" y="501"/>
                  </a:lnTo>
                  <a:lnTo>
                    <a:pt x="334" y="509"/>
                  </a:lnTo>
                  <a:lnTo>
                    <a:pt x="338" y="515"/>
                  </a:lnTo>
                  <a:lnTo>
                    <a:pt x="342" y="521"/>
                  </a:lnTo>
                  <a:lnTo>
                    <a:pt x="348" y="526"/>
                  </a:lnTo>
                  <a:lnTo>
                    <a:pt x="356" y="530"/>
                  </a:lnTo>
                  <a:lnTo>
                    <a:pt x="363" y="532"/>
                  </a:lnTo>
                  <a:lnTo>
                    <a:pt x="371" y="534"/>
                  </a:lnTo>
                  <a:lnTo>
                    <a:pt x="371" y="534"/>
                  </a:lnTo>
                  <a:lnTo>
                    <a:pt x="379" y="532"/>
                  </a:lnTo>
                  <a:lnTo>
                    <a:pt x="388" y="530"/>
                  </a:lnTo>
                  <a:lnTo>
                    <a:pt x="394" y="526"/>
                  </a:lnTo>
                  <a:lnTo>
                    <a:pt x="400" y="521"/>
                  </a:lnTo>
                  <a:lnTo>
                    <a:pt x="404" y="515"/>
                  </a:lnTo>
                  <a:lnTo>
                    <a:pt x="409" y="509"/>
                  </a:lnTo>
                  <a:lnTo>
                    <a:pt x="411" y="501"/>
                  </a:lnTo>
                  <a:lnTo>
                    <a:pt x="413" y="492"/>
                  </a:lnTo>
                  <a:lnTo>
                    <a:pt x="413" y="492"/>
                  </a:lnTo>
                  <a:lnTo>
                    <a:pt x="411" y="484"/>
                  </a:lnTo>
                  <a:lnTo>
                    <a:pt x="409" y="478"/>
                  </a:lnTo>
                  <a:lnTo>
                    <a:pt x="404" y="469"/>
                  </a:lnTo>
                  <a:lnTo>
                    <a:pt x="400" y="465"/>
                  </a:lnTo>
                  <a:lnTo>
                    <a:pt x="394" y="459"/>
                  </a:lnTo>
                  <a:lnTo>
                    <a:pt x="388" y="455"/>
                  </a:lnTo>
                  <a:lnTo>
                    <a:pt x="379" y="453"/>
                  </a:lnTo>
                  <a:lnTo>
                    <a:pt x="371" y="453"/>
                  </a:lnTo>
                  <a:lnTo>
                    <a:pt x="371" y="453"/>
                  </a:lnTo>
                  <a:close/>
                  <a:moveTo>
                    <a:pt x="258" y="453"/>
                  </a:moveTo>
                  <a:lnTo>
                    <a:pt x="258" y="453"/>
                  </a:lnTo>
                  <a:lnTo>
                    <a:pt x="250" y="453"/>
                  </a:lnTo>
                  <a:lnTo>
                    <a:pt x="244" y="455"/>
                  </a:lnTo>
                  <a:lnTo>
                    <a:pt x="238" y="459"/>
                  </a:lnTo>
                  <a:lnTo>
                    <a:pt x="231" y="465"/>
                  </a:lnTo>
                  <a:lnTo>
                    <a:pt x="225" y="469"/>
                  </a:lnTo>
                  <a:lnTo>
                    <a:pt x="223" y="478"/>
                  </a:lnTo>
                  <a:lnTo>
                    <a:pt x="219" y="484"/>
                  </a:lnTo>
                  <a:lnTo>
                    <a:pt x="219" y="492"/>
                  </a:lnTo>
                  <a:lnTo>
                    <a:pt x="219" y="492"/>
                  </a:lnTo>
                  <a:lnTo>
                    <a:pt x="219" y="501"/>
                  </a:lnTo>
                  <a:lnTo>
                    <a:pt x="223" y="509"/>
                  </a:lnTo>
                  <a:lnTo>
                    <a:pt x="225" y="515"/>
                  </a:lnTo>
                  <a:lnTo>
                    <a:pt x="231" y="521"/>
                  </a:lnTo>
                  <a:lnTo>
                    <a:pt x="238" y="526"/>
                  </a:lnTo>
                  <a:lnTo>
                    <a:pt x="244" y="530"/>
                  </a:lnTo>
                  <a:lnTo>
                    <a:pt x="250" y="532"/>
                  </a:lnTo>
                  <a:lnTo>
                    <a:pt x="258" y="534"/>
                  </a:lnTo>
                  <a:lnTo>
                    <a:pt x="258" y="534"/>
                  </a:lnTo>
                  <a:lnTo>
                    <a:pt x="267" y="532"/>
                  </a:lnTo>
                  <a:lnTo>
                    <a:pt x="275" y="530"/>
                  </a:lnTo>
                  <a:lnTo>
                    <a:pt x="281" y="526"/>
                  </a:lnTo>
                  <a:lnTo>
                    <a:pt x="288" y="521"/>
                  </a:lnTo>
                  <a:lnTo>
                    <a:pt x="292" y="515"/>
                  </a:lnTo>
                  <a:lnTo>
                    <a:pt x="296" y="509"/>
                  </a:lnTo>
                  <a:lnTo>
                    <a:pt x="298" y="501"/>
                  </a:lnTo>
                  <a:lnTo>
                    <a:pt x="300" y="492"/>
                  </a:lnTo>
                  <a:lnTo>
                    <a:pt x="300" y="492"/>
                  </a:lnTo>
                  <a:lnTo>
                    <a:pt x="298" y="484"/>
                  </a:lnTo>
                  <a:lnTo>
                    <a:pt x="296" y="478"/>
                  </a:lnTo>
                  <a:lnTo>
                    <a:pt x="292" y="469"/>
                  </a:lnTo>
                  <a:lnTo>
                    <a:pt x="288" y="465"/>
                  </a:lnTo>
                  <a:lnTo>
                    <a:pt x="281" y="459"/>
                  </a:lnTo>
                  <a:lnTo>
                    <a:pt x="275" y="455"/>
                  </a:lnTo>
                  <a:lnTo>
                    <a:pt x="267" y="453"/>
                  </a:lnTo>
                  <a:lnTo>
                    <a:pt x="258" y="453"/>
                  </a:lnTo>
                  <a:lnTo>
                    <a:pt x="258" y="453"/>
                  </a:lnTo>
                  <a:close/>
                  <a:moveTo>
                    <a:pt x="482" y="342"/>
                  </a:moveTo>
                  <a:lnTo>
                    <a:pt x="482" y="342"/>
                  </a:lnTo>
                  <a:lnTo>
                    <a:pt x="473" y="342"/>
                  </a:lnTo>
                  <a:lnTo>
                    <a:pt x="467" y="344"/>
                  </a:lnTo>
                  <a:lnTo>
                    <a:pt x="461" y="348"/>
                  </a:lnTo>
                  <a:lnTo>
                    <a:pt x="455" y="352"/>
                  </a:lnTo>
                  <a:lnTo>
                    <a:pt x="448" y="359"/>
                  </a:lnTo>
                  <a:lnTo>
                    <a:pt x="446" y="367"/>
                  </a:lnTo>
                  <a:lnTo>
                    <a:pt x="442" y="373"/>
                  </a:lnTo>
                  <a:lnTo>
                    <a:pt x="442" y="382"/>
                  </a:lnTo>
                  <a:lnTo>
                    <a:pt x="442" y="382"/>
                  </a:lnTo>
                  <a:lnTo>
                    <a:pt x="442" y="390"/>
                  </a:lnTo>
                  <a:lnTo>
                    <a:pt x="446" y="398"/>
                  </a:lnTo>
                  <a:lnTo>
                    <a:pt x="448" y="405"/>
                  </a:lnTo>
                  <a:lnTo>
                    <a:pt x="455" y="411"/>
                  </a:lnTo>
                  <a:lnTo>
                    <a:pt x="461" y="415"/>
                  </a:lnTo>
                  <a:lnTo>
                    <a:pt x="467" y="419"/>
                  </a:lnTo>
                  <a:lnTo>
                    <a:pt x="473" y="421"/>
                  </a:lnTo>
                  <a:lnTo>
                    <a:pt x="482" y="423"/>
                  </a:lnTo>
                  <a:lnTo>
                    <a:pt x="482" y="423"/>
                  </a:lnTo>
                  <a:lnTo>
                    <a:pt x="490" y="421"/>
                  </a:lnTo>
                  <a:lnTo>
                    <a:pt x="498" y="419"/>
                  </a:lnTo>
                  <a:lnTo>
                    <a:pt x="505" y="415"/>
                  </a:lnTo>
                  <a:lnTo>
                    <a:pt x="511" y="411"/>
                  </a:lnTo>
                  <a:lnTo>
                    <a:pt x="515" y="405"/>
                  </a:lnTo>
                  <a:lnTo>
                    <a:pt x="519" y="398"/>
                  </a:lnTo>
                  <a:lnTo>
                    <a:pt x="521" y="390"/>
                  </a:lnTo>
                  <a:lnTo>
                    <a:pt x="523" y="382"/>
                  </a:lnTo>
                  <a:lnTo>
                    <a:pt x="523" y="382"/>
                  </a:lnTo>
                  <a:lnTo>
                    <a:pt x="521" y="373"/>
                  </a:lnTo>
                  <a:lnTo>
                    <a:pt x="519" y="367"/>
                  </a:lnTo>
                  <a:lnTo>
                    <a:pt x="515" y="359"/>
                  </a:lnTo>
                  <a:lnTo>
                    <a:pt x="511" y="352"/>
                  </a:lnTo>
                  <a:lnTo>
                    <a:pt x="505" y="348"/>
                  </a:lnTo>
                  <a:lnTo>
                    <a:pt x="498" y="344"/>
                  </a:lnTo>
                  <a:lnTo>
                    <a:pt x="490" y="342"/>
                  </a:lnTo>
                  <a:lnTo>
                    <a:pt x="482" y="342"/>
                  </a:lnTo>
                  <a:lnTo>
                    <a:pt x="482" y="342"/>
                  </a:lnTo>
                  <a:close/>
                  <a:moveTo>
                    <a:pt x="371" y="342"/>
                  </a:moveTo>
                  <a:lnTo>
                    <a:pt x="371" y="342"/>
                  </a:lnTo>
                  <a:lnTo>
                    <a:pt x="363" y="342"/>
                  </a:lnTo>
                  <a:lnTo>
                    <a:pt x="356" y="344"/>
                  </a:lnTo>
                  <a:lnTo>
                    <a:pt x="348" y="348"/>
                  </a:lnTo>
                  <a:lnTo>
                    <a:pt x="342" y="352"/>
                  </a:lnTo>
                  <a:lnTo>
                    <a:pt x="338" y="359"/>
                  </a:lnTo>
                  <a:lnTo>
                    <a:pt x="334" y="367"/>
                  </a:lnTo>
                  <a:lnTo>
                    <a:pt x="331" y="373"/>
                  </a:lnTo>
                  <a:lnTo>
                    <a:pt x="331" y="382"/>
                  </a:lnTo>
                  <a:lnTo>
                    <a:pt x="331" y="382"/>
                  </a:lnTo>
                  <a:lnTo>
                    <a:pt x="331" y="390"/>
                  </a:lnTo>
                  <a:lnTo>
                    <a:pt x="334" y="398"/>
                  </a:lnTo>
                  <a:lnTo>
                    <a:pt x="338" y="405"/>
                  </a:lnTo>
                  <a:lnTo>
                    <a:pt x="342" y="411"/>
                  </a:lnTo>
                  <a:lnTo>
                    <a:pt x="348" y="415"/>
                  </a:lnTo>
                  <a:lnTo>
                    <a:pt x="356" y="419"/>
                  </a:lnTo>
                  <a:lnTo>
                    <a:pt x="363" y="421"/>
                  </a:lnTo>
                  <a:lnTo>
                    <a:pt x="371" y="423"/>
                  </a:lnTo>
                  <a:lnTo>
                    <a:pt x="371" y="423"/>
                  </a:lnTo>
                  <a:lnTo>
                    <a:pt x="379" y="421"/>
                  </a:lnTo>
                  <a:lnTo>
                    <a:pt x="388" y="419"/>
                  </a:lnTo>
                  <a:lnTo>
                    <a:pt x="394" y="415"/>
                  </a:lnTo>
                  <a:lnTo>
                    <a:pt x="400" y="411"/>
                  </a:lnTo>
                  <a:lnTo>
                    <a:pt x="404" y="405"/>
                  </a:lnTo>
                  <a:lnTo>
                    <a:pt x="409" y="398"/>
                  </a:lnTo>
                  <a:lnTo>
                    <a:pt x="411" y="390"/>
                  </a:lnTo>
                  <a:lnTo>
                    <a:pt x="413" y="382"/>
                  </a:lnTo>
                  <a:lnTo>
                    <a:pt x="413" y="382"/>
                  </a:lnTo>
                  <a:lnTo>
                    <a:pt x="411" y="373"/>
                  </a:lnTo>
                  <a:lnTo>
                    <a:pt x="409" y="367"/>
                  </a:lnTo>
                  <a:lnTo>
                    <a:pt x="404" y="359"/>
                  </a:lnTo>
                  <a:lnTo>
                    <a:pt x="400" y="352"/>
                  </a:lnTo>
                  <a:lnTo>
                    <a:pt x="394" y="348"/>
                  </a:lnTo>
                  <a:lnTo>
                    <a:pt x="388" y="344"/>
                  </a:lnTo>
                  <a:lnTo>
                    <a:pt x="379" y="342"/>
                  </a:lnTo>
                  <a:lnTo>
                    <a:pt x="371" y="342"/>
                  </a:lnTo>
                  <a:lnTo>
                    <a:pt x="371" y="342"/>
                  </a:lnTo>
                  <a:close/>
                  <a:moveTo>
                    <a:pt x="258" y="342"/>
                  </a:moveTo>
                  <a:lnTo>
                    <a:pt x="258" y="342"/>
                  </a:lnTo>
                  <a:lnTo>
                    <a:pt x="250" y="342"/>
                  </a:lnTo>
                  <a:lnTo>
                    <a:pt x="244" y="344"/>
                  </a:lnTo>
                  <a:lnTo>
                    <a:pt x="238" y="348"/>
                  </a:lnTo>
                  <a:lnTo>
                    <a:pt x="231" y="352"/>
                  </a:lnTo>
                  <a:lnTo>
                    <a:pt x="225" y="359"/>
                  </a:lnTo>
                  <a:lnTo>
                    <a:pt x="223" y="367"/>
                  </a:lnTo>
                  <a:lnTo>
                    <a:pt x="219" y="373"/>
                  </a:lnTo>
                  <a:lnTo>
                    <a:pt x="219" y="382"/>
                  </a:lnTo>
                  <a:lnTo>
                    <a:pt x="219" y="382"/>
                  </a:lnTo>
                  <a:lnTo>
                    <a:pt x="219" y="390"/>
                  </a:lnTo>
                  <a:lnTo>
                    <a:pt x="223" y="398"/>
                  </a:lnTo>
                  <a:lnTo>
                    <a:pt x="225" y="405"/>
                  </a:lnTo>
                  <a:lnTo>
                    <a:pt x="231" y="411"/>
                  </a:lnTo>
                  <a:lnTo>
                    <a:pt x="238" y="415"/>
                  </a:lnTo>
                  <a:lnTo>
                    <a:pt x="244" y="419"/>
                  </a:lnTo>
                  <a:lnTo>
                    <a:pt x="250" y="421"/>
                  </a:lnTo>
                  <a:lnTo>
                    <a:pt x="258" y="423"/>
                  </a:lnTo>
                  <a:lnTo>
                    <a:pt x="258" y="423"/>
                  </a:lnTo>
                  <a:lnTo>
                    <a:pt x="267" y="421"/>
                  </a:lnTo>
                  <a:lnTo>
                    <a:pt x="275" y="419"/>
                  </a:lnTo>
                  <a:lnTo>
                    <a:pt x="281" y="415"/>
                  </a:lnTo>
                  <a:lnTo>
                    <a:pt x="288" y="411"/>
                  </a:lnTo>
                  <a:lnTo>
                    <a:pt x="292" y="405"/>
                  </a:lnTo>
                  <a:lnTo>
                    <a:pt x="296" y="398"/>
                  </a:lnTo>
                  <a:lnTo>
                    <a:pt x="298" y="390"/>
                  </a:lnTo>
                  <a:lnTo>
                    <a:pt x="300" y="382"/>
                  </a:lnTo>
                  <a:lnTo>
                    <a:pt x="300" y="382"/>
                  </a:lnTo>
                  <a:lnTo>
                    <a:pt x="298" y="373"/>
                  </a:lnTo>
                  <a:lnTo>
                    <a:pt x="296" y="367"/>
                  </a:lnTo>
                  <a:lnTo>
                    <a:pt x="292" y="359"/>
                  </a:lnTo>
                  <a:lnTo>
                    <a:pt x="288" y="352"/>
                  </a:lnTo>
                  <a:lnTo>
                    <a:pt x="281" y="348"/>
                  </a:lnTo>
                  <a:lnTo>
                    <a:pt x="275" y="344"/>
                  </a:lnTo>
                  <a:lnTo>
                    <a:pt x="267" y="342"/>
                  </a:lnTo>
                  <a:lnTo>
                    <a:pt x="258" y="342"/>
                  </a:lnTo>
                  <a:lnTo>
                    <a:pt x="258" y="342"/>
                  </a:lnTo>
                  <a:close/>
                  <a:moveTo>
                    <a:pt x="81" y="79"/>
                  </a:moveTo>
                  <a:lnTo>
                    <a:pt x="81" y="275"/>
                  </a:lnTo>
                  <a:lnTo>
                    <a:pt x="544" y="275"/>
                  </a:lnTo>
                  <a:lnTo>
                    <a:pt x="544" y="79"/>
                  </a:lnTo>
                  <a:lnTo>
                    <a:pt x="81" y="79"/>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24" name="组合 23"/>
          <p:cNvGrpSpPr/>
          <p:nvPr/>
        </p:nvGrpSpPr>
        <p:grpSpPr>
          <a:xfrm>
            <a:off x="8748515" y="1934059"/>
            <a:ext cx="548635" cy="548635"/>
            <a:chOff x="8839955" y="2152499"/>
            <a:chExt cx="548635" cy="548635"/>
          </a:xfrm>
        </p:grpSpPr>
        <p:sp>
          <p:nvSpPr>
            <p:cNvPr id="25" name="PA_椭圆 45"/>
            <p:cNvSpPr/>
            <p:nvPr>
              <p:custDataLst>
                <p:tags r:id="rId1"/>
              </p:custDataLst>
            </p:nvPr>
          </p:nvSpPr>
          <p:spPr>
            <a:xfrm>
              <a:off x="8839955" y="2152499"/>
              <a:ext cx="548635" cy="548635"/>
            </a:xfrm>
            <a:prstGeom prst="ellipse">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軟正黑體" panose="020B0604030504040204" pitchFamily="34" charset="-120"/>
                <a:ea typeface="微軟正黑體" panose="020B0604030504040204" pitchFamily="34" charset="-120"/>
                <a:cs typeface="+mn-ea"/>
                <a:sym typeface="+mn-lt"/>
              </a:endParaRPr>
            </a:p>
          </p:txBody>
        </p:sp>
        <p:sp>
          <p:nvSpPr>
            <p:cNvPr id="26" name="PA_任意多边形 19"/>
            <p:cNvSpPr>
              <a:spLocks noEditPoints="1"/>
            </p:cNvSpPr>
            <p:nvPr>
              <p:custDataLst>
                <p:tags r:id="rId2"/>
              </p:custDataLst>
            </p:nvPr>
          </p:nvSpPr>
          <p:spPr bwMode="auto">
            <a:xfrm>
              <a:off x="8988813" y="2294810"/>
              <a:ext cx="250921" cy="264013"/>
            </a:xfrm>
            <a:custGeom>
              <a:avLst/>
              <a:gdLst>
                <a:gd name="T0" fmla="*/ 250 w 805"/>
                <a:gd name="T1" fmla="*/ 743 h 847"/>
                <a:gd name="T2" fmla="*/ 277 w 805"/>
                <a:gd name="T3" fmla="*/ 778 h 847"/>
                <a:gd name="T4" fmla="*/ 334 w 805"/>
                <a:gd name="T5" fmla="*/ 515 h 847"/>
                <a:gd name="T6" fmla="*/ 474 w 805"/>
                <a:gd name="T7" fmla="*/ 778 h 847"/>
                <a:gd name="T8" fmla="*/ 530 w 805"/>
                <a:gd name="T9" fmla="*/ 743 h 847"/>
                <a:gd name="T10" fmla="*/ 582 w 805"/>
                <a:gd name="T11" fmla="*/ 384 h 847"/>
                <a:gd name="T12" fmla="*/ 578 w 805"/>
                <a:gd name="T13" fmla="*/ 384 h 847"/>
                <a:gd name="T14" fmla="*/ 565 w 805"/>
                <a:gd name="T15" fmla="*/ 380 h 847"/>
                <a:gd name="T16" fmla="*/ 561 w 805"/>
                <a:gd name="T17" fmla="*/ 367 h 847"/>
                <a:gd name="T18" fmla="*/ 561 w 805"/>
                <a:gd name="T19" fmla="*/ 367 h 847"/>
                <a:gd name="T20" fmla="*/ 565 w 805"/>
                <a:gd name="T21" fmla="*/ 357 h 847"/>
                <a:gd name="T22" fmla="*/ 248 w 805"/>
                <a:gd name="T23" fmla="*/ 357 h 847"/>
                <a:gd name="T24" fmla="*/ 250 w 805"/>
                <a:gd name="T25" fmla="*/ 367 h 847"/>
                <a:gd name="T26" fmla="*/ 250 w 805"/>
                <a:gd name="T27" fmla="*/ 367 h 847"/>
                <a:gd name="T28" fmla="*/ 246 w 805"/>
                <a:gd name="T29" fmla="*/ 380 h 847"/>
                <a:gd name="T30" fmla="*/ 234 w 805"/>
                <a:gd name="T31" fmla="*/ 384 h 847"/>
                <a:gd name="T32" fmla="*/ 229 w 805"/>
                <a:gd name="T33" fmla="*/ 384 h 847"/>
                <a:gd name="T34" fmla="*/ 611 w 805"/>
                <a:gd name="T35" fmla="*/ 115 h 847"/>
                <a:gd name="T36" fmla="*/ 791 w 805"/>
                <a:gd name="T37" fmla="*/ 280 h 847"/>
                <a:gd name="T38" fmla="*/ 738 w 805"/>
                <a:gd name="T39" fmla="*/ 326 h 847"/>
                <a:gd name="T40" fmla="*/ 701 w 805"/>
                <a:gd name="T41" fmla="*/ 357 h 847"/>
                <a:gd name="T42" fmla="*/ 676 w 805"/>
                <a:gd name="T43" fmla="*/ 357 h 847"/>
                <a:gd name="T44" fmla="*/ 680 w 805"/>
                <a:gd name="T45" fmla="*/ 367 h 847"/>
                <a:gd name="T46" fmla="*/ 680 w 805"/>
                <a:gd name="T47" fmla="*/ 367 h 847"/>
                <a:gd name="T48" fmla="*/ 674 w 805"/>
                <a:gd name="T49" fmla="*/ 380 h 847"/>
                <a:gd name="T50" fmla="*/ 661 w 805"/>
                <a:gd name="T51" fmla="*/ 384 h 847"/>
                <a:gd name="T52" fmla="*/ 680 w 805"/>
                <a:gd name="T53" fmla="*/ 743 h 847"/>
                <a:gd name="T54" fmla="*/ 705 w 805"/>
                <a:gd name="T55" fmla="*/ 778 h 847"/>
                <a:gd name="T56" fmla="*/ 741 w 805"/>
                <a:gd name="T57" fmla="*/ 847 h 847"/>
                <a:gd name="T58" fmla="*/ 69 w 805"/>
                <a:gd name="T59" fmla="*/ 778 h 847"/>
                <a:gd name="T60" fmla="*/ 102 w 805"/>
                <a:gd name="T61" fmla="*/ 743 h 847"/>
                <a:gd name="T62" fmla="*/ 152 w 805"/>
                <a:gd name="T63" fmla="*/ 384 h 847"/>
                <a:gd name="T64" fmla="*/ 150 w 805"/>
                <a:gd name="T65" fmla="*/ 384 h 847"/>
                <a:gd name="T66" fmla="*/ 138 w 805"/>
                <a:gd name="T67" fmla="*/ 380 h 847"/>
                <a:gd name="T68" fmla="*/ 131 w 805"/>
                <a:gd name="T69" fmla="*/ 367 h 847"/>
                <a:gd name="T70" fmla="*/ 131 w 805"/>
                <a:gd name="T71" fmla="*/ 367 h 847"/>
                <a:gd name="T72" fmla="*/ 136 w 805"/>
                <a:gd name="T73" fmla="*/ 357 h 847"/>
                <a:gd name="T74" fmla="*/ 108 w 805"/>
                <a:gd name="T75" fmla="*/ 326 h 847"/>
                <a:gd name="T76" fmla="*/ 65 w 805"/>
                <a:gd name="T77" fmla="*/ 280 h 847"/>
                <a:gd name="T78" fmla="*/ 0 w 805"/>
                <a:gd name="T79" fmla="*/ 223 h 847"/>
                <a:gd name="T80" fmla="*/ 388 w 805"/>
                <a:gd name="T81" fmla="*/ 7 h 847"/>
                <a:gd name="T82" fmla="*/ 417 w 805"/>
                <a:gd name="T83" fmla="*/ 7 h 847"/>
                <a:gd name="T84" fmla="*/ 582 w 805"/>
                <a:gd name="T85" fmla="*/ 167 h 847"/>
                <a:gd name="T86" fmla="*/ 223 w 805"/>
                <a:gd name="T87" fmla="*/ 167 h 847"/>
                <a:gd name="T88" fmla="*/ 403 w 805"/>
                <a:gd name="T89" fmla="*/ 219 h 847"/>
                <a:gd name="T90" fmla="*/ 582 w 805"/>
                <a:gd name="T91" fmla="*/ 16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5" h="847">
                  <a:moveTo>
                    <a:pt x="229" y="384"/>
                  </a:moveTo>
                  <a:lnTo>
                    <a:pt x="250" y="743"/>
                  </a:lnTo>
                  <a:lnTo>
                    <a:pt x="277" y="743"/>
                  </a:lnTo>
                  <a:lnTo>
                    <a:pt x="277" y="778"/>
                  </a:lnTo>
                  <a:lnTo>
                    <a:pt x="334" y="778"/>
                  </a:lnTo>
                  <a:lnTo>
                    <a:pt x="334" y="515"/>
                  </a:lnTo>
                  <a:lnTo>
                    <a:pt x="474" y="515"/>
                  </a:lnTo>
                  <a:lnTo>
                    <a:pt x="474" y="778"/>
                  </a:lnTo>
                  <a:lnTo>
                    <a:pt x="530" y="778"/>
                  </a:lnTo>
                  <a:lnTo>
                    <a:pt x="530" y="743"/>
                  </a:lnTo>
                  <a:lnTo>
                    <a:pt x="559" y="743"/>
                  </a:lnTo>
                  <a:lnTo>
                    <a:pt x="582" y="384"/>
                  </a:lnTo>
                  <a:lnTo>
                    <a:pt x="578" y="384"/>
                  </a:lnTo>
                  <a:lnTo>
                    <a:pt x="578" y="384"/>
                  </a:lnTo>
                  <a:lnTo>
                    <a:pt x="572" y="382"/>
                  </a:lnTo>
                  <a:lnTo>
                    <a:pt x="565" y="380"/>
                  </a:lnTo>
                  <a:lnTo>
                    <a:pt x="563" y="374"/>
                  </a:lnTo>
                  <a:lnTo>
                    <a:pt x="561" y="367"/>
                  </a:lnTo>
                  <a:lnTo>
                    <a:pt x="561" y="367"/>
                  </a:lnTo>
                  <a:lnTo>
                    <a:pt x="561" y="367"/>
                  </a:lnTo>
                  <a:lnTo>
                    <a:pt x="561" y="361"/>
                  </a:lnTo>
                  <a:lnTo>
                    <a:pt x="565" y="357"/>
                  </a:lnTo>
                  <a:lnTo>
                    <a:pt x="248" y="357"/>
                  </a:lnTo>
                  <a:lnTo>
                    <a:pt x="248" y="357"/>
                  </a:lnTo>
                  <a:lnTo>
                    <a:pt x="250" y="361"/>
                  </a:lnTo>
                  <a:lnTo>
                    <a:pt x="250" y="367"/>
                  </a:lnTo>
                  <a:lnTo>
                    <a:pt x="250" y="367"/>
                  </a:lnTo>
                  <a:lnTo>
                    <a:pt x="250" y="367"/>
                  </a:lnTo>
                  <a:lnTo>
                    <a:pt x="250" y="374"/>
                  </a:lnTo>
                  <a:lnTo>
                    <a:pt x="246" y="380"/>
                  </a:lnTo>
                  <a:lnTo>
                    <a:pt x="240" y="382"/>
                  </a:lnTo>
                  <a:lnTo>
                    <a:pt x="234" y="384"/>
                  </a:lnTo>
                  <a:lnTo>
                    <a:pt x="229" y="384"/>
                  </a:lnTo>
                  <a:lnTo>
                    <a:pt x="229" y="384"/>
                  </a:lnTo>
                  <a:close/>
                  <a:moveTo>
                    <a:pt x="417" y="7"/>
                  </a:moveTo>
                  <a:lnTo>
                    <a:pt x="611" y="115"/>
                  </a:lnTo>
                  <a:lnTo>
                    <a:pt x="805" y="223"/>
                  </a:lnTo>
                  <a:lnTo>
                    <a:pt x="791" y="280"/>
                  </a:lnTo>
                  <a:lnTo>
                    <a:pt x="738" y="280"/>
                  </a:lnTo>
                  <a:lnTo>
                    <a:pt x="738" y="326"/>
                  </a:lnTo>
                  <a:lnTo>
                    <a:pt x="701" y="326"/>
                  </a:lnTo>
                  <a:lnTo>
                    <a:pt x="701" y="357"/>
                  </a:lnTo>
                  <a:lnTo>
                    <a:pt x="676" y="357"/>
                  </a:lnTo>
                  <a:lnTo>
                    <a:pt x="676" y="357"/>
                  </a:lnTo>
                  <a:lnTo>
                    <a:pt x="678" y="361"/>
                  </a:lnTo>
                  <a:lnTo>
                    <a:pt x="680" y="367"/>
                  </a:lnTo>
                  <a:lnTo>
                    <a:pt x="680" y="367"/>
                  </a:lnTo>
                  <a:lnTo>
                    <a:pt x="680" y="367"/>
                  </a:lnTo>
                  <a:lnTo>
                    <a:pt x="678" y="374"/>
                  </a:lnTo>
                  <a:lnTo>
                    <a:pt x="674" y="380"/>
                  </a:lnTo>
                  <a:lnTo>
                    <a:pt x="670" y="382"/>
                  </a:lnTo>
                  <a:lnTo>
                    <a:pt x="661" y="384"/>
                  </a:lnTo>
                  <a:lnTo>
                    <a:pt x="657" y="384"/>
                  </a:lnTo>
                  <a:lnTo>
                    <a:pt x="680" y="743"/>
                  </a:lnTo>
                  <a:lnTo>
                    <a:pt x="705" y="743"/>
                  </a:lnTo>
                  <a:lnTo>
                    <a:pt x="705" y="778"/>
                  </a:lnTo>
                  <a:lnTo>
                    <a:pt x="741" y="778"/>
                  </a:lnTo>
                  <a:lnTo>
                    <a:pt x="741" y="847"/>
                  </a:lnTo>
                  <a:lnTo>
                    <a:pt x="69" y="847"/>
                  </a:lnTo>
                  <a:lnTo>
                    <a:pt x="69" y="778"/>
                  </a:lnTo>
                  <a:lnTo>
                    <a:pt x="102" y="778"/>
                  </a:lnTo>
                  <a:lnTo>
                    <a:pt x="102" y="743"/>
                  </a:lnTo>
                  <a:lnTo>
                    <a:pt x="131" y="743"/>
                  </a:lnTo>
                  <a:lnTo>
                    <a:pt x="152" y="384"/>
                  </a:lnTo>
                  <a:lnTo>
                    <a:pt x="150" y="384"/>
                  </a:lnTo>
                  <a:lnTo>
                    <a:pt x="150" y="384"/>
                  </a:lnTo>
                  <a:lnTo>
                    <a:pt x="142" y="382"/>
                  </a:lnTo>
                  <a:lnTo>
                    <a:pt x="138" y="380"/>
                  </a:lnTo>
                  <a:lnTo>
                    <a:pt x="133" y="374"/>
                  </a:lnTo>
                  <a:lnTo>
                    <a:pt x="131" y="367"/>
                  </a:lnTo>
                  <a:lnTo>
                    <a:pt x="131" y="367"/>
                  </a:lnTo>
                  <a:lnTo>
                    <a:pt x="131" y="367"/>
                  </a:lnTo>
                  <a:lnTo>
                    <a:pt x="133" y="361"/>
                  </a:lnTo>
                  <a:lnTo>
                    <a:pt x="136" y="357"/>
                  </a:lnTo>
                  <a:lnTo>
                    <a:pt x="108" y="357"/>
                  </a:lnTo>
                  <a:lnTo>
                    <a:pt x="108" y="326"/>
                  </a:lnTo>
                  <a:lnTo>
                    <a:pt x="65" y="326"/>
                  </a:lnTo>
                  <a:lnTo>
                    <a:pt x="65" y="280"/>
                  </a:lnTo>
                  <a:lnTo>
                    <a:pt x="15" y="280"/>
                  </a:lnTo>
                  <a:lnTo>
                    <a:pt x="0" y="223"/>
                  </a:lnTo>
                  <a:lnTo>
                    <a:pt x="194" y="115"/>
                  </a:lnTo>
                  <a:lnTo>
                    <a:pt x="388" y="7"/>
                  </a:lnTo>
                  <a:lnTo>
                    <a:pt x="403" y="0"/>
                  </a:lnTo>
                  <a:lnTo>
                    <a:pt x="417" y="7"/>
                  </a:lnTo>
                  <a:lnTo>
                    <a:pt x="417" y="7"/>
                  </a:lnTo>
                  <a:close/>
                  <a:moveTo>
                    <a:pt x="582" y="167"/>
                  </a:moveTo>
                  <a:lnTo>
                    <a:pt x="403" y="67"/>
                  </a:lnTo>
                  <a:lnTo>
                    <a:pt x="223" y="167"/>
                  </a:lnTo>
                  <a:lnTo>
                    <a:pt x="127" y="219"/>
                  </a:lnTo>
                  <a:lnTo>
                    <a:pt x="403" y="219"/>
                  </a:lnTo>
                  <a:lnTo>
                    <a:pt x="676" y="219"/>
                  </a:lnTo>
                  <a:lnTo>
                    <a:pt x="582" y="167"/>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微軟正黑體" panose="020B0604030504040204" pitchFamily="34" charset="-120"/>
                <a:ea typeface="微軟正黑體" panose="020B0604030504040204" pitchFamily="34" charset="-120"/>
                <a:cs typeface="+mn-ea"/>
                <a:sym typeface="+mn-lt"/>
              </a:endParaRPr>
            </a:p>
          </p:txBody>
        </p:sp>
      </p:grpSp>
      <p:grpSp>
        <p:nvGrpSpPr>
          <p:cNvPr id="27" name="Group 65"/>
          <p:cNvGrpSpPr/>
          <p:nvPr/>
        </p:nvGrpSpPr>
        <p:grpSpPr>
          <a:xfrm>
            <a:off x="-357807" y="1645785"/>
            <a:ext cx="3222234" cy="1024221"/>
            <a:chOff x="8171087" y="2489949"/>
            <a:chExt cx="3426332" cy="971232"/>
          </a:xfrm>
        </p:grpSpPr>
        <p:sp>
          <p:nvSpPr>
            <p:cNvPr id="28" name="TextBox 66"/>
            <p:cNvSpPr txBox="1"/>
            <p:nvPr/>
          </p:nvSpPr>
          <p:spPr>
            <a:xfrm>
              <a:off x="8748793" y="2489949"/>
              <a:ext cx="2848626" cy="429025"/>
            </a:xfrm>
            <a:prstGeom prst="rect">
              <a:avLst/>
            </a:prstGeom>
            <a:noFill/>
          </p:spPr>
          <p:txBody>
            <a:bodyPr wrap="none" rtlCol="0">
              <a:spAutoFit/>
            </a:bodyPr>
            <a:lstStyle/>
            <a:p>
              <a:pPr algn="r">
                <a:lnSpc>
                  <a:spcPct val="130000"/>
                </a:lnSpc>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經四</a:t>
              </a:r>
              <a:r>
                <a:rPr lang="en-US" altLang="zh-TW" dirty="0" smtClean="0">
                  <a:solidFill>
                    <a:srgbClr val="019DD5"/>
                  </a:solidFill>
                  <a:latin typeface="微軟正黑體" panose="020B0604030504040204" pitchFamily="34" charset="-120"/>
                  <a:ea typeface="微軟正黑體" panose="020B0604030504040204" pitchFamily="34" charset="-120"/>
                  <a:cs typeface="+mn-ea"/>
                  <a:sym typeface="+mn-lt"/>
                </a:rPr>
                <a:t>A</a:t>
              </a: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 </a:t>
              </a:r>
              <a:r>
                <a:rPr lang="en-US" altLang="zh-TW" dirty="0" smtClean="0">
                  <a:solidFill>
                    <a:srgbClr val="019DD5"/>
                  </a:solidFill>
                  <a:latin typeface="微軟正黑體" panose="020B0604030504040204" pitchFamily="34" charset="-120"/>
                  <a:ea typeface="微軟正黑體" panose="020B0604030504040204" pitchFamily="34" charset="-120"/>
                  <a:cs typeface="+mn-ea"/>
                  <a:sym typeface="+mn-lt"/>
                </a:rPr>
                <a:t>06151127</a:t>
              </a: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 蔡丞揚</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29" name="Rectangle 67"/>
            <p:cNvSpPr/>
            <p:nvPr/>
          </p:nvSpPr>
          <p:spPr>
            <a:xfrm>
              <a:off x="8171087" y="2842452"/>
              <a:ext cx="3426332" cy="618729"/>
            </a:xfrm>
            <a:prstGeom prst="rect">
              <a:avLst/>
            </a:prstGeom>
          </p:spPr>
          <p:txBody>
            <a:bodyPr wrap="square">
              <a:spAutoFit/>
            </a:bodyPr>
            <a:lstStyle/>
            <a:p>
              <a:pPr algn="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資料與視覺化圖表分析</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簡報製作</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p>
            <a:p>
              <a:pPr algn="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資料與程式碼整合</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報告</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30" name="Group 65"/>
          <p:cNvGrpSpPr/>
          <p:nvPr/>
        </p:nvGrpSpPr>
        <p:grpSpPr>
          <a:xfrm>
            <a:off x="-13282" y="2866546"/>
            <a:ext cx="2877711" cy="715291"/>
            <a:chOff x="8537432" y="2489949"/>
            <a:chExt cx="3059986" cy="678285"/>
          </a:xfrm>
        </p:grpSpPr>
        <p:sp>
          <p:nvSpPr>
            <p:cNvPr id="31" name="TextBox 66"/>
            <p:cNvSpPr txBox="1"/>
            <p:nvPr/>
          </p:nvSpPr>
          <p:spPr>
            <a:xfrm>
              <a:off x="8537432" y="2489949"/>
              <a:ext cx="3059986" cy="429025"/>
            </a:xfrm>
            <a:prstGeom prst="rect">
              <a:avLst/>
            </a:prstGeom>
            <a:noFill/>
          </p:spPr>
          <p:txBody>
            <a:bodyPr wrap="none" rtlCol="0">
              <a:spAutoFit/>
            </a:bodyPr>
            <a:lstStyle/>
            <a:p>
              <a:pPr algn="r">
                <a:lnSpc>
                  <a:spcPct val="130000"/>
                </a:lnSpc>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巨資</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二</a:t>
              </a:r>
              <a:r>
                <a:rPr lang="en-US" altLang="zh-TW" dirty="0">
                  <a:solidFill>
                    <a:srgbClr val="019DD5"/>
                  </a:solidFill>
                  <a:latin typeface="微軟正黑體" panose="020B0604030504040204" pitchFamily="34" charset="-120"/>
                  <a:ea typeface="微軟正黑體" panose="020B0604030504040204" pitchFamily="34" charset="-120"/>
                  <a:cs typeface="+mn-ea"/>
                  <a:sym typeface="+mn-lt"/>
                </a:rPr>
                <a:t>B 08170281 </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黃韋</a:t>
              </a: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淳</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2" name="Rectangle 67"/>
            <p:cNvSpPr/>
            <p:nvPr/>
          </p:nvSpPr>
          <p:spPr>
            <a:xfrm>
              <a:off x="8854053" y="2842452"/>
              <a:ext cx="2743365" cy="325782"/>
            </a:xfrm>
            <a:prstGeom prst="rect">
              <a:avLst/>
            </a:prstGeom>
          </p:spPr>
          <p:txBody>
            <a:bodyPr wrap="square">
              <a:spAutoFit/>
            </a:bodyPr>
            <a:lstStyle/>
            <a:p>
              <a:pPr algn="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資料蒐集</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33" name="Group 65"/>
          <p:cNvGrpSpPr/>
          <p:nvPr/>
        </p:nvGrpSpPr>
        <p:grpSpPr>
          <a:xfrm>
            <a:off x="-26105" y="4087308"/>
            <a:ext cx="2890535" cy="995367"/>
            <a:chOff x="8523796" y="2489949"/>
            <a:chExt cx="3073622" cy="943871"/>
          </a:xfrm>
        </p:grpSpPr>
        <p:sp>
          <p:nvSpPr>
            <p:cNvPr id="34" name="TextBox 66"/>
            <p:cNvSpPr txBox="1"/>
            <p:nvPr/>
          </p:nvSpPr>
          <p:spPr>
            <a:xfrm>
              <a:off x="8523796" y="2489949"/>
              <a:ext cx="3073622" cy="429025"/>
            </a:xfrm>
            <a:prstGeom prst="rect">
              <a:avLst/>
            </a:prstGeom>
            <a:noFill/>
          </p:spPr>
          <p:txBody>
            <a:bodyPr wrap="none" rtlCol="0">
              <a:spAutoFit/>
            </a:bodyPr>
            <a:lstStyle/>
            <a:p>
              <a:pPr algn="r">
                <a:lnSpc>
                  <a:spcPct val="130000"/>
                </a:lnSpc>
              </a:pP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巨資二</a:t>
              </a:r>
              <a:r>
                <a:rPr lang="en-US" altLang="zh-TW" dirty="0">
                  <a:solidFill>
                    <a:srgbClr val="019DD5"/>
                  </a:solidFill>
                  <a:latin typeface="微軟正黑體" panose="020B0604030504040204" pitchFamily="34" charset="-120"/>
                  <a:ea typeface="微軟正黑體" panose="020B0604030504040204" pitchFamily="34" charset="-120"/>
                  <a:cs typeface="+mn-ea"/>
                  <a:sym typeface="+mn-lt"/>
                </a:rPr>
                <a:t>B 08170282 </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翁丞志</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5" name="Rectangle 67"/>
            <p:cNvSpPr/>
            <p:nvPr/>
          </p:nvSpPr>
          <p:spPr>
            <a:xfrm>
              <a:off x="8854054" y="2842452"/>
              <a:ext cx="2743364" cy="591368"/>
            </a:xfrm>
            <a:prstGeom prst="rect">
              <a:avLst/>
            </a:prstGeom>
          </p:spPr>
          <p:txBody>
            <a:bodyPr wrap="square">
              <a:spAutoFit/>
            </a:bodyPr>
            <a:lstStyle/>
            <a:p>
              <a:pPr algn="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視覺化圖表分析</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資料分析應用</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a:p>
              <a:pPr algn="r">
                <a:lnSpc>
                  <a:spcPct val="130000"/>
                </a:lnSpc>
              </a:pP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36" name="Group 65"/>
          <p:cNvGrpSpPr/>
          <p:nvPr/>
        </p:nvGrpSpPr>
        <p:grpSpPr>
          <a:xfrm>
            <a:off x="9333222" y="1663485"/>
            <a:ext cx="2909771" cy="726914"/>
            <a:chOff x="8744926" y="2506289"/>
            <a:chExt cx="3094077" cy="689306"/>
          </a:xfrm>
        </p:grpSpPr>
        <p:sp>
          <p:nvSpPr>
            <p:cNvPr id="37" name="TextBox 66"/>
            <p:cNvSpPr txBox="1"/>
            <p:nvPr/>
          </p:nvSpPr>
          <p:spPr>
            <a:xfrm>
              <a:off x="8744926" y="2506289"/>
              <a:ext cx="3094077" cy="429025"/>
            </a:xfrm>
            <a:prstGeom prst="rect">
              <a:avLst/>
            </a:prstGeom>
            <a:noFill/>
          </p:spPr>
          <p:txBody>
            <a:bodyPr wrap="none" rtlCol="0">
              <a:spAutoFit/>
            </a:bodyPr>
            <a:lstStyle/>
            <a:p>
              <a:pPr>
                <a:lnSpc>
                  <a:spcPct val="130000"/>
                </a:lnSpc>
              </a:pP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巨資三</a:t>
              </a:r>
              <a:r>
                <a:rPr lang="en-US" altLang="zh-TW" dirty="0">
                  <a:solidFill>
                    <a:srgbClr val="019DD5"/>
                  </a:solidFill>
                  <a:latin typeface="微軟正黑體" panose="020B0604030504040204" pitchFamily="34" charset="-120"/>
                  <a:ea typeface="微軟正黑體" panose="020B0604030504040204" pitchFamily="34" charset="-120"/>
                  <a:cs typeface="+mn-ea"/>
                  <a:sym typeface="+mn-lt"/>
                </a:rPr>
                <a:t>A 07170184 </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陳亞萱</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8" name="Rectangle 67"/>
            <p:cNvSpPr/>
            <p:nvPr/>
          </p:nvSpPr>
          <p:spPr>
            <a:xfrm>
              <a:off x="8854053" y="2842452"/>
              <a:ext cx="2743365" cy="353143"/>
            </a:xfrm>
            <a:prstGeom prst="rect">
              <a:avLst/>
            </a:prstGeom>
          </p:spPr>
          <p:txBody>
            <a:bodyPr wrap="square">
              <a:spAutoFit/>
            </a:bodyPr>
            <a:lstStyle/>
            <a:p>
              <a:pP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視覺化圖表分析</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資料分析應用</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39" name="Group 65"/>
          <p:cNvGrpSpPr/>
          <p:nvPr/>
        </p:nvGrpSpPr>
        <p:grpSpPr>
          <a:xfrm>
            <a:off x="9435848" y="2866546"/>
            <a:ext cx="2672526" cy="995367"/>
            <a:chOff x="8854053" y="2489949"/>
            <a:chExt cx="2841805" cy="943871"/>
          </a:xfrm>
        </p:grpSpPr>
        <p:sp>
          <p:nvSpPr>
            <p:cNvPr id="40" name="TextBox 66"/>
            <p:cNvSpPr txBox="1"/>
            <p:nvPr/>
          </p:nvSpPr>
          <p:spPr>
            <a:xfrm>
              <a:off x="8854053" y="2489949"/>
              <a:ext cx="2841805" cy="429025"/>
            </a:xfrm>
            <a:prstGeom prst="rect">
              <a:avLst/>
            </a:prstGeom>
            <a:noFill/>
          </p:spPr>
          <p:txBody>
            <a:bodyPr wrap="none" rtlCol="0">
              <a:spAutoFit/>
            </a:bodyPr>
            <a:lstStyle/>
            <a:p>
              <a:pPr>
                <a:lnSpc>
                  <a:spcPct val="130000"/>
                </a:lnSpc>
              </a:pPr>
              <a:r>
                <a:rPr lang="zh-CN" altLang="en-US" dirty="0">
                  <a:solidFill>
                    <a:srgbClr val="019DD5"/>
                  </a:solidFill>
                  <a:latin typeface="微軟正黑體" panose="020B0604030504040204" pitchFamily="34" charset="-120"/>
                  <a:ea typeface="微軟正黑體" panose="020B0604030504040204" pitchFamily="34" charset="-120"/>
                  <a:cs typeface="+mn-ea"/>
                  <a:sym typeface="+mn-lt"/>
                </a:rPr>
                <a:t>經四</a:t>
              </a:r>
              <a:r>
                <a:rPr lang="en-US" altLang="zh-CN" dirty="0">
                  <a:solidFill>
                    <a:srgbClr val="019DD5"/>
                  </a:solidFill>
                  <a:latin typeface="微軟正黑體" panose="020B0604030504040204" pitchFamily="34" charset="-120"/>
                  <a:ea typeface="微軟正黑體" panose="020B0604030504040204" pitchFamily="34" charset="-120"/>
                  <a:cs typeface="+mn-ea"/>
                  <a:sym typeface="+mn-lt"/>
                </a:rPr>
                <a:t>C 06151350 </a:t>
              </a:r>
              <a:r>
                <a:rPr lang="zh-CN" altLang="en-US" dirty="0">
                  <a:solidFill>
                    <a:srgbClr val="019DD5"/>
                  </a:solidFill>
                  <a:latin typeface="微軟正黑體" panose="020B0604030504040204" pitchFamily="34" charset="-120"/>
                  <a:ea typeface="微軟正黑體" panose="020B0604030504040204" pitchFamily="34" charset="-120"/>
                  <a:cs typeface="+mn-ea"/>
                  <a:sym typeface="+mn-lt"/>
                </a:rPr>
                <a:t>林芯妤</a:t>
              </a:r>
            </a:p>
          </p:txBody>
        </p:sp>
        <p:sp>
          <p:nvSpPr>
            <p:cNvPr id="41" name="Rectangle 67"/>
            <p:cNvSpPr/>
            <p:nvPr/>
          </p:nvSpPr>
          <p:spPr>
            <a:xfrm>
              <a:off x="8854053" y="2842452"/>
              <a:ext cx="2743365" cy="591368"/>
            </a:xfrm>
            <a:prstGeom prst="rect">
              <a:avLst/>
            </a:prstGeom>
          </p:spPr>
          <p:txBody>
            <a:bodyPr wrap="square">
              <a:spAutoFit/>
            </a:bodyPr>
            <a:lstStyle/>
            <a:p>
              <a:pP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視覺化圖表分析</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資料分析應用</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a:p>
              <a:pPr>
                <a:lnSpc>
                  <a:spcPct val="130000"/>
                </a:lnSpc>
              </a:pP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grpSp>
        <p:nvGrpSpPr>
          <p:cNvPr id="42" name="Group 65"/>
          <p:cNvGrpSpPr/>
          <p:nvPr/>
        </p:nvGrpSpPr>
        <p:grpSpPr>
          <a:xfrm>
            <a:off x="9435848" y="4086842"/>
            <a:ext cx="2678938" cy="1275444"/>
            <a:chOff x="8854053" y="2489949"/>
            <a:chExt cx="2848623" cy="1209458"/>
          </a:xfrm>
        </p:grpSpPr>
        <p:sp>
          <p:nvSpPr>
            <p:cNvPr id="43" name="TextBox 66"/>
            <p:cNvSpPr txBox="1"/>
            <p:nvPr/>
          </p:nvSpPr>
          <p:spPr>
            <a:xfrm>
              <a:off x="8854053" y="2489949"/>
              <a:ext cx="2848623" cy="429025"/>
            </a:xfrm>
            <a:prstGeom prst="rect">
              <a:avLst/>
            </a:prstGeom>
            <a:noFill/>
          </p:spPr>
          <p:txBody>
            <a:bodyPr wrap="none" rtlCol="0">
              <a:spAutoFit/>
            </a:bodyPr>
            <a:lstStyle/>
            <a:p>
              <a:pPr>
                <a:lnSpc>
                  <a:spcPct val="130000"/>
                </a:lnSpc>
              </a:pPr>
              <a:r>
                <a:rPr lang="zh-CN" altLang="en-US" dirty="0">
                  <a:solidFill>
                    <a:srgbClr val="019DD5"/>
                  </a:solidFill>
                  <a:latin typeface="微軟正黑體" panose="020B0604030504040204" pitchFamily="34" charset="-120"/>
                  <a:ea typeface="微軟正黑體" panose="020B0604030504040204" pitchFamily="34" charset="-120"/>
                  <a:cs typeface="+mn-ea"/>
                  <a:sym typeface="+mn-lt"/>
                </a:rPr>
                <a:t>經四</a:t>
              </a:r>
              <a:r>
                <a:rPr lang="en-US" altLang="zh-CN" dirty="0">
                  <a:solidFill>
                    <a:srgbClr val="019DD5"/>
                  </a:solidFill>
                  <a:latin typeface="微軟正黑體" panose="020B0604030504040204" pitchFamily="34" charset="-120"/>
                  <a:ea typeface="微軟正黑體" panose="020B0604030504040204" pitchFamily="34" charset="-120"/>
                  <a:cs typeface="+mn-ea"/>
                  <a:sym typeface="+mn-lt"/>
                </a:rPr>
                <a:t>A 06151139 </a:t>
              </a:r>
              <a:r>
                <a:rPr lang="zh-CN" altLang="en-US" dirty="0">
                  <a:solidFill>
                    <a:srgbClr val="019DD5"/>
                  </a:solidFill>
                  <a:latin typeface="微軟正黑體" panose="020B0604030504040204" pitchFamily="34" charset="-120"/>
                  <a:ea typeface="微軟正黑體" panose="020B0604030504040204" pitchFamily="34" charset="-120"/>
                  <a:cs typeface="+mn-ea"/>
                  <a:sym typeface="+mn-lt"/>
                </a:rPr>
                <a:t>江怡瑩</a:t>
              </a:r>
            </a:p>
          </p:txBody>
        </p:sp>
        <p:sp>
          <p:nvSpPr>
            <p:cNvPr id="44" name="Rectangle 67"/>
            <p:cNvSpPr/>
            <p:nvPr/>
          </p:nvSpPr>
          <p:spPr>
            <a:xfrm>
              <a:off x="8854053" y="2842452"/>
              <a:ext cx="2743365" cy="856955"/>
            </a:xfrm>
            <a:prstGeom prst="rect">
              <a:avLst/>
            </a:prstGeom>
          </p:spPr>
          <p:txBody>
            <a:bodyPr wrap="square">
              <a:spAutoFit/>
            </a:bodyPr>
            <a:lstStyle/>
            <a:p>
              <a:pPr>
                <a:lnSpc>
                  <a:spcPct val="130000"/>
                </a:lnSpc>
              </a:pP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視覺化圖表分析</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專案發想</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資料蒐集</a:t>
              </a:r>
              <a:r>
                <a:rPr lang="en-US" altLang="zh-TW" sz="1400" dirty="0" smtClean="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a:t>
              </a:r>
              <a:r>
                <a:rPr lang="zh-TW" altLang="en-US"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資料分析應用</a:t>
              </a: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a:p>
              <a:pPr>
                <a:lnSpc>
                  <a:spcPct val="130000"/>
                </a:lnSpc>
              </a:pPr>
              <a:endParaRPr lang="en-GB" sz="14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grpSp>
      <p:sp>
        <p:nvSpPr>
          <p:cNvPr id="45" name="文本框 44"/>
          <p:cNvSpPr txBox="1"/>
          <p:nvPr/>
        </p:nvSpPr>
        <p:spPr>
          <a:xfrm>
            <a:off x="1546131" y="367585"/>
            <a:ext cx="3558988"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團隊介紹</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工作分配</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670675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12" fill="hold" nodeType="withEffect" p14:presetBounceEnd="40000">
                                      <p:stCondLst>
                                        <p:cond delay="250"/>
                                      </p:stCondLst>
                                      <p:childTnLst>
                                        <p:set>
                                          <p:cBhvr>
                                            <p:cTn id="11" dur="1" fill="hold">
                                              <p:stCondLst>
                                                <p:cond delay="0"/>
                                              </p:stCondLst>
                                            </p:cTn>
                                            <p:tgtEl>
                                              <p:spTgt spid="21"/>
                                            </p:tgtEl>
                                            <p:attrNameLst>
                                              <p:attrName>style.visibility</p:attrName>
                                            </p:attrNameLst>
                                          </p:cBhvr>
                                          <p:to>
                                            <p:strVal val="visible"/>
                                          </p:to>
                                        </p:set>
                                        <p:anim calcmode="lin" valueType="num" p14:bounceEnd="40000">
                                          <p:cBhvr additive="base">
                                            <p:cTn id="12" dur="10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13" dur="1000" fill="hold"/>
                                            <p:tgtEl>
                                              <p:spTgt spid="21"/>
                                            </p:tgtEl>
                                            <p:attrNameLst>
                                              <p:attrName>ppt_y</p:attrName>
                                            </p:attrNameLst>
                                          </p:cBhvr>
                                          <p:tavLst>
                                            <p:tav tm="0">
                                              <p:val>
                                                <p:strVal val="1+#ppt_h/2"/>
                                              </p:val>
                                            </p:tav>
                                            <p:tav tm="100000">
                                              <p:val>
                                                <p:strVal val="#ppt_y"/>
                                              </p:val>
                                            </p:tav>
                                          </p:tavLst>
                                        </p:anim>
                                      </p:childTnLst>
                                    </p:cTn>
                                  </p:par>
                                  <p:par>
                                    <p:cTn id="14" presetID="2" presetClass="entr" presetSubtype="6" fill="hold" nodeType="withEffect" p14:presetBounceEnd="40000">
                                      <p:stCondLst>
                                        <p:cond delay="250"/>
                                      </p:stCondLst>
                                      <p:childTnLst>
                                        <p:set>
                                          <p:cBhvr>
                                            <p:cTn id="15" dur="1" fill="hold">
                                              <p:stCondLst>
                                                <p:cond delay="0"/>
                                              </p:stCondLst>
                                            </p:cTn>
                                            <p:tgtEl>
                                              <p:spTgt spid="24"/>
                                            </p:tgtEl>
                                            <p:attrNameLst>
                                              <p:attrName>style.visibility</p:attrName>
                                            </p:attrNameLst>
                                          </p:cBhvr>
                                          <p:to>
                                            <p:strVal val="visible"/>
                                          </p:to>
                                        </p:set>
                                        <p:anim calcmode="lin" valueType="num" p14:bounceEnd="40000">
                                          <p:cBhvr additive="base">
                                            <p:cTn id="16" dur="10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17" dur="1000" fill="hold"/>
                                            <p:tgtEl>
                                              <p:spTgt spid="24"/>
                                            </p:tgtEl>
                                            <p:attrNameLst>
                                              <p:attrName>ppt_y</p:attrName>
                                            </p:attrNameLst>
                                          </p:cBhvr>
                                          <p:tavLst>
                                            <p:tav tm="0">
                                              <p:val>
                                                <p:strVal val="1+#ppt_h/2"/>
                                              </p:val>
                                            </p:tav>
                                            <p:tav tm="100000">
                                              <p:val>
                                                <p:strVal val="#ppt_y"/>
                                              </p:val>
                                            </p:tav>
                                          </p:tavLst>
                                        </p:anim>
                                      </p:childTnLst>
                                    </p:cTn>
                                  </p:par>
                                  <p:par>
                                    <p:cTn id="18" presetID="2" presetClass="entr" presetSubtype="12" fill="hold" nodeType="withEffect" p14:presetBounceEnd="40000">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14:bounceEnd="40000">
                                          <p:cBhvr additive="base">
                                            <p:cTn id="20" dur="10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21" dur="10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6" fill="hold" nodeType="withEffect" p14:presetBounceEnd="40000">
                                      <p:stCondLst>
                                        <p:cond delay="5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10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25" dur="1000" fill="hold"/>
                                            <p:tgtEl>
                                              <p:spTgt spid="18"/>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14:presetBounceEnd="40000">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14:bounceEnd="40000">
                                          <p:cBhvr additive="base">
                                            <p:cTn id="28" dur="10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6" fill="hold" nodeType="withEffect" p14:presetBounceEnd="40000">
                                      <p:stCondLst>
                                        <p:cond delay="750"/>
                                      </p:stCondLst>
                                      <p:childTnLst>
                                        <p:set>
                                          <p:cBhvr>
                                            <p:cTn id="31" dur="1" fill="hold">
                                              <p:stCondLst>
                                                <p:cond delay="0"/>
                                              </p:stCondLst>
                                            </p:cTn>
                                            <p:tgtEl>
                                              <p:spTgt spid="9"/>
                                            </p:tgtEl>
                                            <p:attrNameLst>
                                              <p:attrName>style.visibility</p:attrName>
                                            </p:attrNameLst>
                                          </p:cBhvr>
                                          <p:to>
                                            <p:strVal val="visible"/>
                                          </p:to>
                                        </p:set>
                                        <p:anim calcmode="lin" valueType="num" p14:bounceEnd="40000">
                                          <p:cBhvr additive="base">
                                            <p:cTn id="32" dur="10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33" dur="10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par>
                                    <p:cTn id="38" presetID="22" presetClass="entr" presetSubtype="2"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500"/>
                                            <p:tgtEl>
                                              <p:spTgt spid="33"/>
                                            </p:tgtEl>
                                          </p:cBhvr>
                                        </p:animEffect>
                                      </p:childTnLst>
                                    </p:cTn>
                                  </p:par>
                                  <p:par>
                                    <p:cTn id="41" presetID="22" presetClass="entr" presetSubtype="2"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right)">
                                          <p:cBhvr>
                                            <p:cTn id="43" dur="500"/>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par>
                                    <p:cTn id="47" presetID="22" presetClass="entr" presetSubtype="8"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22" presetClass="entr" presetSubtype="8"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5"/>
                                            </p:tgtEl>
                                            <p:attrNameLst>
                                              <p:attrName>ppt_y</p:attrName>
                                            </p:attrNameLst>
                                          </p:cBhvr>
                                          <p:tavLst>
                                            <p:tav tm="0">
                                              <p:val>
                                                <p:strVal val="#ppt_y"/>
                                              </p:val>
                                            </p:tav>
                                            <p:tav tm="100000">
                                              <p:val>
                                                <p:strVal val="#ppt_y"/>
                                              </p:val>
                                            </p:tav>
                                          </p:tavLst>
                                        </p:anim>
                                        <p:anim calcmode="lin" valueType="num">
                                          <p:cBhvr>
                                            <p:cTn id="5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12" fill="hold" nodeType="withEffect">
                                      <p:stCondLst>
                                        <p:cond delay="25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1000" fill="hold"/>
                                            <p:tgtEl>
                                              <p:spTgt spid="21"/>
                                            </p:tgtEl>
                                            <p:attrNameLst>
                                              <p:attrName>ppt_x</p:attrName>
                                            </p:attrNameLst>
                                          </p:cBhvr>
                                          <p:tavLst>
                                            <p:tav tm="0">
                                              <p:val>
                                                <p:strVal val="0-#ppt_w/2"/>
                                              </p:val>
                                            </p:tav>
                                            <p:tav tm="100000">
                                              <p:val>
                                                <p:strVal val="#ppt_x"/>
                                              </p:val>
                                            </p:tav>
                                          </p:tavLst>
                                        </p:anim>
                                        <p:anim calcmode="lin" valueType="num">
                                          <p:cBhvr additive="base">
                                            <p:cTn id="13" dur="1000" fill="hold"/>
                                            <p:tgtEl>
                                              <p:spTgt spid="21"/>
                                            </p:tgtEl>
                                            <p:attrNameLst>
                                              <p:attrName>ppt_y</p:attrName>
                                            </p:attrNameLst>
                                          </p:cBhvr>
                                          <p:tavLst>
                                            <p:tav tm="0">
                                              <p:val>
                                                <p:strVal val="1+#ppt_h/2"/>
                                              </p:val>
                                            </p:tav>
                                            <p:tav tm="100000">
                                              <p:val>
                                                <p:strVal val="#ppt_y"/>
                                              </p:val>
                                            </p:tav>
                                          </p:tavLst>
                                        </p:anim>
                                      </p:childTnLst>
                                    </p:cTn>
                                  </p:par>
                                  <p:par>
                                    <p:cTn id="14" presetID="2" presetClass="entr" presetSubtype="6" fill="hold" nodeType="withEffect">
                                      <p:stCondLst>
                                        <p:cond delay="25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000" fill="hold"/>
                                            <p:tgtEl>
                                              <p:spTgt spid="24"/>
                                            </p:tgtEl>
                                            <p:attrNameLst>
                                              <p:attrName>ppt_x</p:attrName>
                                            </p:attrNameLst>
                                          </p:cBhvr>
                                          <p:tavLst>
                                            <p:tav tm="0">
                                              <p:val>
                                                <p:strVal val="1+#ppt_w/2"/>
                                              </p:val>
                                            </p:tav>
                                            <p:tav tm="100000">
                                              <p:val>
                                                <p:strVal val="#ppt_x"/>
                                              </p:val>
                                            </p:tav>
                                          </p:tavLst>
                                        </p:anim>
                                        <p:anim calcmode="lin" valueType="num">
                                          <p:cBhvr additive="base">
                                            <p:cTn id="17" dur="1000" fill="hold"/>
                                            <p:tgtEl>
                                              <p:spTgt spid="24"/>
                                            </p:tgtEl>
                                            <p:attrNameLst>
                                              <p:attrName>ppt_y</p:attrName>
                                            </p:attrNameLst>
                                          </p:cBhvr>
                                          <p:tavLst>
                                            <p:tav tm="0">
                                              <p:val>
                                                <p:strVal val="1+#ppt_h/2"/>
                                              </p:val>
                                            </p:tav>
                                            <p:tav tm="100000">
                                              <p:val>
                                                <p:strVal val="#ppt_y"/>
                                              </p:val>
                                            </p:tav>
                                          </p:tavLst>
                                        </p:anim>
                                      </p:childTnLst>
                                    </p:cTn>
                                  </p:par>
                                  <p:par>
                                    <p:cTn id="18" presetID="2" presetClass="entr" presetSubtype="12"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0-#ppt_w/2"/>
                                              </p:val>
                                            </p:tav>
                                            <p:tav tm="100000">
                                              <p:val>
                                                <p:strVal val="#ppt_x"/>
                                              </p:val>
                                            </p:tav>
                                          </p:tavLst>
                                        </p:anim>
                                        <p:anim calcmode="lin" valueType="num">
                                          <p:cBhvr additive="base">
                                            <p:cTn id="21" dur="10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6"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1+#ppt_w/2"/>
                                              </p:val>
                                            </p:tav>
                                            <p:tav tm="100000">
                                              <p:val>
                                                <p:strVal val="#ppt_x"/>
                                              </p:val>
                                            </p:tav>
                                          </p:tavLst>
                                        </p:anim>
                                        <p:anim calcmode="lin" valueType="num">
                                          <p:cBhvr additive="base">
                                            <p:cTn id="25" dur="1000" fill="hold"/>
                                            <p:tgtEl>
                                              <p:spTgt spid="18"/>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0-#ppt_w/2"/>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6" fill="hold" nodeType="withEffect">
                                      <p:stCondLst>
                                        <p:cond delay="75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par>
                                    <p:cTn id="38" presetID="22" presetClass="entr" presetSubtype="2"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500"/>
                                            <p:tgtEl>
                                              <p:spTgt spid="33"/>
                                            </p:tgtEl>
                                          </p:cBhvr>
                                        </p:animEffect>
                                      </p:childTnLst>
                                    </p:cTn>
                                  </p:par>
                                  <p:par>
                                    <p:cTn id="41" presetID="22" presetClass="entr" presetSubtype="2"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right)">
                                          <p:cBhvr>
                                            <p:cTn id="43" dur="500"/>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par>
                                    <p:cTn id="47" presetID="22" presetClass="entr" presetSubtype="8"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22" presetClass="entr" presetSubtype="8"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5"/>
                                            </p:tgtEl>
                                            <p:attrNameLst>
                                              <p:attrName>ppt_y</p:attrName>
                                            </p:attrNameLst>
                                          </p:cBhvr>
                                          <p:tavLst>
                                            <p:tav tm="0">
                                              <p:val>
                                                <p:strVal val="#ppt_y"/>
                                              </p:val>
                                            </p:tav>
                                            <p:tav tm="100000">
                                              <p:val>
                                                <p:strVal val="#ppt_y"/>
                                              </p:val>
                                            </p:tav>
                                          </p:tavLst>
                                        </p:anim>
                                        <p:anim calcmode="lin" valueType="num">
                                          <p:cBhvr>
                                            <p:cTn id="5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3762568"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消費者入住日期圖表</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圖（十六）</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3139321"/>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p>
          <a:p>
            <a:r>
              <a:rPr lang="en-US" dirty="0"/>
              <a:t>calendar['</a:t>
            </a:r>
            <a:r>
              <a:rPr lang="en-US" dirty="0" err="1"/>
              <a:t>dayofweek</a:t>
            </a:r>
            <a:r>
              <a:rPr lang="en-US" dirty="0"/>
              <a:t>'] = </a:t>
            </a:r>
            <a:r>
              <a:rPr lang="en-US" dirty="0" err="1"/>
              <a:t>calendar.date.dt.weekday_name</a:t>
            </a:r>
            <a:endParaRPr lang="en-US" dirty="0"/>
          </a:p>
          <a:p>
            <a:r>
              <a:rPr lang="en-US" dirty="0"/>
              <a:t>cats = </a:t>
            </a:r>
            <a:r>
              <a:rPr lang="en-US" dirty="0" err="1"/>
              <a:t>calendar.dayofweek.unique</a:t>
            </a:r>
            <a:r>
              <a:rPr lang="en-US" dirty="0"/>
              <a:t>().</a:t>
            </a:r>
            <a:r>
              <a:rPr lang="en-US" dirty="0" err="1"/>
              <a:t>tolist</a:t>
            </a:r>
            <a:r>
              <a:rPr lang="en-US" dirty="0"/>
              <a:t>()</a:t>
            </a:r>
          </a:p>
          <a:p>
            <a:r>
              <a:rPr lang="en-US" dirty="0" err="1"/>
              <a:t>price_week</a:t>
            </a:r>
            <a:r>
              <a:rPr lang="en-US" dirty="0"/>
              <a:t> = </a:t>
            </a:r>
            <a:r>
              <a:rPr lang="en-US" dirty="0" err="1"/>
              <a:t>calendar.groupby</a:t>
            </a:r>
            <a:r>
              <a:rPr lang="en-US" dirty="0"/>
              <a:t>('</a:t>
            </a:r>
            <a:r>
              <a:rPr lang="en-US" dirty="0" err="1"/>
              <a:t>dayofweek</a:t>
            </a:r>
            <a:r>
              <a:rPr lang="en-US" dirty="0"/>
              <a:t>')['price'].mean().</a:t>
            </a:r>
            <a:r>
              <a:rPr lang="en-US" dirty="0" err="1"/>
              <a:t>reindex</a:t>
            </a:r>
            <a:r>
              <a:rPr lang="en-US" dirty="0"/>
              <a:t>(cats)</a:t>
            </a:r>
          </a:p>
          <a:p>
            <a:r>
              <a:rPr lang="en-US" dirty="0" err="1"/>
              <a:t>price_week.iplot</a:t>
            </a:r>
            <a:r>
              <a:rPr lang="en-US" dirty="0"/>
              <a:t>(title = '</a:t>
            </a:r>
            <a:r>
              <a:rPr lang="zh-TW" altLang="en-US" dirty="0"/>
              <a:t>消費者住宿日期</a:t>
            </a:r>
            <a:r>
              <a:rPr lang="en-US" altLang="zh-TW" dirty="0"/>
              <a:t>')</a:t>
            </a:r>
          </a:p>
        </p:txBody>
      </p:sp>
      <p:sp>
        <p:nvSpPr>
          <p:cNvPr id="8" name="矩形 7"/>
          <p:cNvSpPr/>
          <p:nvPr/>
        </p:nvSpPr>
        <p:spPr>
          <a:xfrm>
            <a:off x="8719456" y="5026520"/>
            <a:ext cx="2873829" cy="1200329"/>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p>
          <a:p>
            <a:r>
              <a:rPr lang="zh-TW" altLang="en-US" dirty="0"/>
              <a:t>有</a:t>
            </a:r>
            <a:r>
              <a:rPr lang="en-US" altLang="zh-TW" dirty="0" err="1"/>
              <a:t>calender</a:t>
            </a:r>
            <a:r>
              <a:rPr lang="zh-TW" altLang="en-US" dirty="0"/>
              <a:t>檔案可以去判別，並統計出消費者多在</a:t>
            </a:r>
            <a:r>
              <a:rPr lang="zh-TW" altLang="en-US" b="1" dirty="0"/>
              <a:t>星期四及五訂房</a:t>
            </a:r>
            <a:r>
              <a:rPr lang="en-US" b="1" dirty="0"/>
              <a:t> </a:t>
            </a:r>
            <a:endParaRPr lang="en-US" b="1" dirty="0" smtClean="0"/>
          </a:p>
        </p:txBody>
      </p:sp>
      <p:pic>
        <p:nvPicPr>
          <p:cNvPr id="2" name="圖片 1"/>
          <p:cNvPicPr>
            <a:picLocks noChangeAspect="1"/>
          </p:cNvPicPr>
          <p:nvPr/>
        </p:nvPicPr>
        <p:blipFill>
          <a:blip r:embed="rId3"/>
          <a:stretch>
            <a:fillRect/>
          </a:stretch>
        </p:blipFill>
        <p:spPr>
          <a:xfrm>
            <a:off x="1159328" y="2189115"/>
            <a:ext cx="6906986" cy="3329295"/>
          </a:xfrm>
          <a:prstGeom prst="rect">
            <a:avLst/>
          </a:prstGeom>
        </p:spPr>
      </p:pic>
    </p:spTree>
    <p:extLst>
      <p:ext uri="{BB962C8B-B14F-4D97-AF65-F5344CB8AC3E}">
        <p14:creationId xmlns:p14="http://schemas.microsoft.com/office/powerpoint/2010/main" val="3008423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56993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各式房價比較</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圖（十七）</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4801314"/>
          </a:xfrm>
          <a:prstGeom prst="rect">
            <a:avLst/>
          </a:prstGeom>
        </p:spPr>
        <p:txBody>
          <a:bodyPr wrap="square">
            <a:spAutoFit/>
          </a:bodyPr>
          <a:lstStyle/>
          <a:p>
            <a:r>
              <a:rPr lang="en-US" altLang="zh-TW" b="1" dirty="0" smtClean="0"/>
              <a:t>&lt;</a:t>
            </a:r>
            <a:r>
              <a:rPr lang="zh-TW" altLang="en-US" b="1" dirty="0" smtClean="0"/>
              <a:t>重點程式碼</a:t>
            </a:r>
            <a:r>
              <a:rPr lang="en-US" altLang="zh-TW" b="1" dirty="0" smtClean="0"/>
              <a:t>&gt;</a:t>
            </a:r>
            <a:endParaRPr lang="en-US" b="1" dirty="0"/>
          </a:p>
          <a:p>
            <a:r>
              <a:rPr lang="en-US" sz="1200" dirty="0" err="1" smtClean="0"/>
              <a:t>drop_outlier_price_condition</a:t>
            </a:r>
            <a:r>
              <a:rPr lang="en-US" sz="1200" dirty="0"/>
              <a:t> = </a:t>
            </a:r>
            <a:r>
              <a:rPr lang="en-US" sz="1200" dirty="0" err="1"/>
              <a:t>listing.loc</a:t>
            </a:r>
            <a:r>
              <a:rPr lang="en-US" sz="1200" dirty="0"/>
              <a:t>[(</a:t>
            </a:r>
            <a:r>
              <a:rPr lang="en-US" sz="1200" dirty="0" err="1"/>
              <a:t>listing.price</a:t>
            </a:r>
            <a:r>
              <a:rPr lang="en-US" sz="1200" dirty="0"/>
              <a:t>&lt;=10000) &amp; (</a:t>
            </a:r>
            <a:r>
              <a:rPr lang="en-US" sz="1200" dirty="0" err="1"/>
              <a:t>listing.price</a:t>
            </a:r>
            <a:r>
              <a:rPr lang="en-US" sz="1200" dirty="0"/>
              <a:t> &gt; 300)]</a:t>
            </a:r>
          </a:p>
          <a:p>
            <a:r>
              <a:rPr lang="en-US" sz="1200" dirty="0" err="1"/>
              <a:t>sort_price</a:t>
            </a:r>
            <a:r>
              <a:rPr lang="en-US" sz="1200" dirty="0"/>
              <a:t> = </a:t>
            </a:r>
            <a:r>
              <a:rPr lang="en-US" sz="1200" dirty="0" err="1"/>
              <a:t>drop_outlier_price_condition</a:t>
            </a:r>
            <a:r>
              <a:rPr lang="en-US" sz="1200" dirty="0"/>
              <a:t>\</a:t>
            </a:r>
          </a:p>
          <a:p>
            <a:r>
              <a:rPr lang="en-US" sz="1200" dirty="0"/>
              <a:t>        .</a:t>
            </a:r>
            <a:r>
              <a:rPr lang="en-US" sz="1200" dirty="0" err="1"/>
              <a:t>groupby</a:t>
            </a:r>
            <a:r>
              <a:rPr lang="en-US" sz="1200" dirty="0"/>
              <a:t>('</a:t>
            </a:r>
            <a:r>
              <a:rPr lang="en-US" sz="1200" dirty="0" err="1"/>
              <a:t>neighbourhood_cleansed</a:t>
            </a:r>
            <a:r>
              <a:rPr lang="en-US" sz="1200" dirty="0"/>
              <a:t>')['price']\</a:t>
            </a:r>
          </a:p>
          <a:p>
            <a:r>
              <a:rPr lang="en-US" sz="1200" dirty="0"/>
              <a:t>        .median()\</a:t>
            </a:r>
          </a:p>
          <a:p>
            <a:r>
              <a:rPr lang="en-US" sz="1200" dirty="0"/>
              <a:t>        .</a:t>
            </a:r>
            <a:r>
              <a:rPr lang="en-US" sz="1200" dirty="0" err="1"/>
              <a:t>sort_values</a:t>
            </a:r>
            <a:r>
              <a:rPr lang="en-US" sz="1200" dirty="0"/>
              <a:t>(ascending = False)\</a:t>
            </a:r>
          </a:p>
          <a:p>
            <a:r>
              <a:rPr lang="en-US" sz="1200" dirty="0"/>
              <a:t>        .index</a:t>
            </a:r>
          </a:p>
          <a:p>
            <a:r>
              <a:rPr lang="en-US" sz="1200" dirty="0"/>
              <a:t/>
            </a:r>
            <a:br>
              <a:rPr lang="en-US" sz="1200" dirty="0"/>
            </a:br>
            <a:r>
              <a:rPr lang="en-US" sz="1200" dirty="0" err="1"/>
              <a:t>plt.rcParams</a:t>
            </a:r>
            <a:r>
              <a:rPr lang="en-US" sz="1200" dirty="0"/>
              <a:t>['</a:t>
            </a:r>
            <a:r>
              <a:rPr lang="en-US" sz="1200" dirty="0" err="1"/>
              <a:t>font.sans</a:t>
            </a:r>
            <a:r>
              <a:rPr lang="en-US" sz="1200" dirty="0"/>
              <a:t>-serif'] = ['</a:t>
            </a:r>
            <a:r>
              <a:rPr lang="en-US" sz="1200" dirty="0" err="1"/>
              <a:t>simhei</a:t>
            </a:r>
            <a:r>
              <a:rPr lang="en-US" sz="1200" dirty="0"/>
              <a:t>'] </a:t>
            </a:r>
          </a:p>
          <a:p>
            <a:r>
              <a:rPr lang="en-US" sz="1200" dirty="0" err="1"/>
              <a:t>drop_outlier_price_condition.pivot</a:t>
            </a:r>
            <a:r>
              <a:rPr lang="en-US" sz="1200" dirty="0"/>
              <a:t>(columns = '</a:t>
            </a:r>
            <a:r>
              <a:rPr lang="en-US" sz="1200" dirty="0" err="1"/>
              <a:t>property_type</a:t>
            </a:r>
            <a:r>
              <a:rPr lang="en-US" sz="1200" dirty="0"/>
              <a:t>' , values ='price').</a:t>
            </a:r>
            <a:r>
              <a:rPr lang="en-US" sz="1200" dirty="0" err="1"/>
              <a:t>iplot</a:t>
            </a:r>
            <a:r>
              <a:rPr lang="en-US" sz="1200" dirty="0"/>
              <a:t>(kind = 'box')</a:t>
            </a:r>
          </a:p>
          <a:p>
            <a:r>
              <a:rPr lang="en-US" sz="1200" dirty="0" err="1"/>
              <a:t>grouped_df</a:t>
            </a:r>
            <a:r>
              <a:rPr lang="en-US" sz="1200" dirty="0"/>
              <a:t> = </a:t>
            </a:r>
            <a:r>
              <a:rPr lang="en-US" sz="1200" dirty="0" err="1"/>
              <a:t>drop_outlier_price_condition.pivot</a:t>
            </a:r>
            <a:r>
              <a:rPr lang="en-US" sz="1200" dirty="0"/>
              <a:t>(columns = '</a:t>
            </a:r>
            <a:r>
              <a:rPr lang="en-US" sz="1200" dirty="0" err="1"/>
              <a:t>room_type</a:t>
            </a:r>
            <a:r>
              <a:rPr lang="en-US" sz="1200" dirty="0"/>
              <a:t>' , values ='price')</a:t>
            </a:r>
          </a:p>
          <a:p>
            <a:r>
              <a:rPr lang="en-US" sz="1200" dirty="0" err="1"/>
              <a:t>grouped_df.plot</a:t>
            </a:r>
            <a:r>
              <a:rPr lang="en-US" sz="1200" dirty="0"/>
              <a:t>(kind = '</a:t>
            </a:r>
            <a:r>
              <a:rPr lang="en-US" sz="1200" dirty="0" err="1"/>
              <a:t>hist</a:t>
            </a:r>
            <a:r>
              <a:rPr lang="en-US" sz="1200" dirty="0"/>
              <a:t>' , title = 'Price comparison of various room types')</a:t>
            </a:r>
          </a:p>
          <a:p>
            <a:r>
              <a:rPr lang="en-US" sz="1200" dirty="0"/>
              <a:t/>
            </a:r>
            <a:br>
              <a:rPr lang="en-US" sz="1200" dirty="0"/>
            </a:br>
            <a:endParaRPr lang="en-US" sz="1200" dirty="0"/>
          </a:p>
          <a:p>
            <a:endParaRPr lang="en-US" altLang="zh-TW" sz="1200" b="1" dirty="0" smtClean="0"/>
          </a:p>
        </p:txBody>
      </p:sp>
      <p:pic>
        <p:nvPicPr>
          <p:cNvPr id="5" name="圖片 4"/>
          <p:cNvPicPr>
            <a:picLocks noChangeAspect="1"/>
          </p:cNvPicPr>
          <p:nvPr/>
        </p:nvPicPr>
        <p:blipFill>
          <a:blip r:embed="rId3"/>
          <a:stretch>
            <a:fillRect/>
          </a:stretch>
        </p:blipFill>
        <p:spPr>
          <a:xfrm>
            <a:off x="846366" y="1696619"/>
            <a:ext cx="7467600" cy="3819525"/>
          </a:xfrm>
          <a:prstGeom prst="rect">
            <a:avLst/>
          </a:prstGeom>
        </p:spPr>
      </p:pic>
    </p:spTree>
    <p:extLst>
      <p:ext uri="{BB962C8B-B14F-4D97-AF65-F5344CB8AC3E}">
        <p14:creationId xmlns:p14="http://schemas.microsoft.com/office/powerpoint/2010/main" val="10067705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614" y="1187086"/>
            <a:ext cx="11805557"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506186" y="1404983"/>
            <a:ext cx="11250385"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10" name="文本框 30"/>
          <p:cNvSpPr txBox="1"/>
          <p:nvPr/>
        </p:nvSpPr>
        <p:spPr>
          <a:xfrm>
            <a:off x="1546131" y="367585"/>
            <a:ext cx="256993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各式房價比較</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3" name="矩形 2"/>
          <p:cNvSpPr/>
          <p:nvPr/>
        </p:nvSpPr>
        <p:spPr>
          <a:xfrm>
            <a:off x="1975472" y="5689775"/>
            <a:ext cx="1646605" cy="369332"/>
          </a:xfrm>
          <a:prstGeom prst="rect">
            <a:avLst/>
          </a:prstGeom>
        </p:spPr>
        <p:txBody>
          <a:bodyPr wrap="none">
            <a:spAutoFit/>
          </a:bodyPr>
          <a:lstStyle/>
          <a:p>
            <a:pPr indent="304800"/>
            <a:r>
              <a:rPr lang="zh-TW" altLang="en-US" dirty="0" smtClean="0"/>
              <a:t>圖（十七）</a:t>
            </a:r>
            <a:endParaRPr lang="en-US" dirty="0">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 name="矩形 3"/>
          <p:cNvSpPr/>
          <p:nvPr/>
        </p:nvSpPr>
        <p:spPr>
          <a:xfrm>
            <a:off x="8686801" y="1696619"/>
            <a:ext cx="2873829" cy="2708434"/>
          </a:xfrm>
          <a:prstGeom prst="rect">
            <a:avLst/>
          </a:prstGeom>
        </p:spPr>
        <p:txBody>
          <a:bodyPr wrap="square">
            <a:spAutoFit/>
          </a:bodyPr>
          <a:lstStyle/>
          <a:p>
            <a:r>
              <a:rPr lang="en-US" altLang="zh-TW" b="1" dirty="0" smtClean="0"/>
              <a:t>&lt;</a:t>
            </a:r>
            <a:r>
              <a:rPr lang="zh-TW" altLang="en-US" b="1" dirty="0" smtClean="0"/>
              <a:t>程式碼說明</a:t>
            </a:r>
            <a:r>
              <a:rPr lang="en-US" altLang="zh-TW" b="1" dirty="0" smtClean="0"/>
              <a:t>&gt;</a:t>
            </a:r>
            <a:endParaRPr lang="en-US" b="1" dirty="0"/>
          </a:p>
          <a:p>
            <a:r>
              <a:rPr lang="zh-TW" altLang="en-US" sz="2000" dirty="0" smtClean="0"/>
              <a:t>可以明顯看清楚各類房屋類型價格之比較，其中可以發現</a:t>
            </a:r>
            <a:r>
              <a:rPr lang="en-US" altLang="zh-TW" sz="2000" b="1" dirty="0" smtClean="0"/>
              <a:t>shared</a:t>
            </a:r>
            <a:r>
              <a:rPr lang="zh-TW" altLang="en-US" sz="2000" b="1" dirty="0" smtClean="0"/>
              <a:t> </a:t>
            </a:r>
            <a:r>
              <a:rPr lang="en-US" altLang="zh-TW" sz="2000" b="1" dirty="0" smtClean="0"/>
              <a:t>room</a:t>
            </a:r>
            <a:r>
              <a:rPr lang="zh-TW" altLang="en-US" sz="2000" b="1" dirty="0" smtClean="0"/>
              <a:t>為最便宜的，</a:t>
            </a:r>
            <a:r>
              <a:rPr lang="en-US" altLang="zh-TW" sz="2000" b="1" dirty="0" smtClean="0"/>
              <a:t>entire home </a:t>
            </a:r>
            <a:r>
              <a:rPr lang="zh-TW" altLang="en-US" sz="2000" b="1" dirty="0" smtClean="0"/>
              <a:t>則價格方部最廣</a:t>
            </a:r>
            <a:r>
              <a:rPr lang="en-US" sz="2000" b="1" dirty="0"/>
              <a:t/>
            </a:r>
            <a:br>
              <a:rPr lang="en-US" sz="2000" b="1" dirty="0"/>
            </a:br>
            <a:endParaRPr lang="en-US" sz="2000" b="1" dirty="0"/>
          </a:p>
          <a:p>
            <a:endParaRPr lang="en-US" altLang="zh-TW" sz="1200" b="1" dirty="0" smtClean="0"/>
          </a:p>
        </p:txBody>
      </p:sp>
      <p:pic>
        <p:nvPicPr>
          <p:cNvPr id="5" name="圖片 4"/>
          <p:cNvPicPr>
            <a:picLocks noChangeAspect="1"/>
          </p:cNvPicPr>
          <p:nvPr/>
        </p:nvPicPr>
        <p:blipFill>
          <a:blip r:embed="rId3"/>
          <a:stretch>
            <a:fillRect/>
          </a:stretch>
        </p:blipFill>
        <p:spPr>
          <a:xfrm>
            <a:off x="846366" y="1696619"/>
            <a:ext cx="7467600" cy="3819525"/>
          </a:xfrm>
          <a:prstGeom prst="rect">
            <a:avLst/>
          </a:prstGeom>
        </p:spPr>
      </p:pic>
    </p:spTree>
    <p:extLst>
      <p:ext uri="{BB962C8B-B14F-4D97-AF65-F5344CB8AC3E}">
        <p14:creationId xmlns:p14="http://schemas.microsoft.com/office/powerpoint/2010/main" val="2030601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40000">
                                          <p:cBhvr additive="base">
                                            <p:cTn id="11"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1+#ppt_w/2"/>
                                              </p:val>
                                            </p:tav>
                                            <p:tav tm="100000">
                                              <p:val>
                                                <p:strVal val="#ppt_x"/>
                                              </p:val>
                                            </p:tav>
                                          </p:tavLst>
                                        </p:anim>
                                        <p:anim calcmode="lin" valueType="num">
                                          <p:cBhvr additive="base">
                                            <p:cTn id="12" dur="1000" fill="hold"/>
                                            <p:tgtEl>
                                              <p:spTgt spid="33"/>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10"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639120" y="-49309"/>
            <a:ext cx="6695380" cy="6695380"/>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a:off x="2283362" y="2826000"/>
            <a:ext cx="7406896" cy="1104599"/>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結論</a:t>
            </a:r>
            <a:endParaRPr lang="zh-CN"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grpSp>
        <p:nvGrpSpPr>
          <p:cNvPr id="20" name="组合 19"/>
          <p:cNvGrpSpPr/>
          <p:nvPr/>
        </p:nvGrpSpPr>
        <p:grpSpPr>
          <a:xfrm>
            <a:off x="6088255" y="999047"/>
            <a:ext cx="1705434" cy="1465156"/>
            <a:chOff x="4390560" y="48558"/>
            <a:chExt cx="1705434" cy="1465156"/>
          </a:xfrm>
        </p:grpSpPr>
        <p:sp>
          <p:nvSpPr>
            <p:cNvPr id="28" name="任意多边形 2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810363" y="347077"/>
              <a:ext cx="1018227"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04</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2" name="矩形 1"/>
          <p:cNvSpPr/>
          <p:nvPr/>
        </p:nvSpPr>
        <p:spPr>
          <a:xfrm>
            <a:off x="3862735" y="4228305"/>
            <a:ext cx="4248150" cy="369332"/>
          </a:xfrm>
          <a:prstGeom prst="rect">
            <a:avLst/>
          </a:prstGeom>
        </p:spPr>
        <p:txBody>
          <a:bodyPr wrap="square">
            <a:spAutoFit/>
          </a:bodyPr>
          <a:lstStyle/>
          <a:p>
            <a:pPr algn="ctr"/>
            <a:r>
              <a:rPr lang="zh-TW" altLang="en-US" dirty="0" smtClean="0"/>
              <a:t>客戶選擇住宿的原因</a:t>
            </a:r>
            <a:endParaRPr lang="zh-CN" altLang="en-US" dirty="0"/>
          </a:p>
        </p:txBody>
      </p:sp>
    </p:spTree>
    <p:extLst>
      <p:ext uri="{BB962C8B-B14F-4D97-AF65-F5344CB8AC3E}">
        <p14:creationId xmlns:p14="http://schemas.microsoft.com/office/powerpoint/2010/main" val="2305489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TW" altLang="en-US" sz="2800" dirty="0">
                <a:solidFill>
                  <a:schemeClr val="bg1"/>
                </a:solidFill>
                <a:latin typeface="微軟正黑體" panose="020B0604030504040204" pitchFamily="34" charset="-120"/>
                <a:ea typeface="微軟正黑體" panose="020B0604030504040204" pitchFamily="34" charset="-120"/>
                <a:cs typeface="+mn-ea"/>
                <a:sym typeface="+mn-lt"/>
              </a:rPr>
              <a:t>使</a:t>
            </a:r>
            <a:r>
              <a:rPr lang="zh-TW" altLang="en-US" sz="2800" dirty="0" smtClean="0">
                <a:solidFill>
                  <a:schemeClr val="bg1"/>
                </a:solidFill>
                <a:latin typeface="微軟正黑體" panose="020B0604030504040204" pitchFamily="34" charset="-120"/>
                <a:ea typeface="微軟正黑體" panose="020B0604030504040204" pitchFamily="34" charset="-120"/>
                <a:cs typeface="+mn-ea"/>
                <a:sym typeface="+mn-lt"/>
              </a:rPr>
              <a:t>用者導向</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4154984"/>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  由對評論進行文字探勘的結果，可以理解到客戶選擇住宿的房源，</a:t>
            </a:r>
            <a:r>
              <a:rPr lang="zh-TW" altLang="en-US" sz="2400" b="1" dirty="0" smtClean="0">
                <a:latin typeface="微軟正黑體" panose="020B0604030504040204" pitchFamily="34" charset="-120"/>
                <a:ea typeface="微軟正黑體" panose="020B0604030504040204" pitchFamily="34" charset="-120"/>
              </a:rPr>
              <a:t>主要是位置是否方便及房東是否友善，房間是否清潔，這些是在客戶評論中出現頻率較高的文字。</a:t>
            </a:r>
            <a:r>
              <a:rPr lang="zh-TW" altLang="en-US" sz="2400" dirty="0" smtClean="0">
                <a:latin typeface="微軟正黑體" panose="020B0604030504040204" pitchFamily="34" charset="-120"/>
                <a:ea typeface="微軟正黑體" panose="020B0604030504040204" pitchFamily="34" charset="-120"/>
              </a:rPr>
              <a:t>而在資料視覺化的結果之中，可以看出</a:t>
            </a:r>
            <a:r>
              <a:rPr lang="zh-TW" altLang="en-US" sz="2400" b="1" dirty="0" smtClean="0">
                <a:latin typeface="微軟正黑體" panose="020B0604030504040204" pitchFamily="34" charset="-120"/>
                <a:ea typeface="微軟正黑體" panose="020B0604030504040204" pitchFamily="34" charset="-120"/>
              </a:rPr>
              <a:t>客戶對於的設備是有一定的需求</a:t>
            </a:r>
            <a:r>
              <a:rPr lang="zh-TW" altLang="en-US" sz="2400" dirty="0" smtClean="0">
                <a:latin typeface="微軟正黑體" panose="020B0604030504040204" pitchFamily="34" charset="-120"/>
                <a:ea typeface="微軟正黑體" panose="020B0604030504040204" pitchFamily="34" charset="-120"/>
              </a:rPr>
              <a:t>，由圖可看出對於是否能長時間居住，是最高的比例</a:t>
            </a:r>
            <a:r>
              <a:rPr lang="zh-TW" altLang="en-US" sz="2400" b="1" dirty="0" smtClean="0">
                <a:latin typeface="微軟正黑體" panose="020B0604030504040204" pitchFamily="34" charset="-120"/>
                <a:ea typeface="微軟正黑體" panose="020B0604030504040204" pitchFamily="34" charset="-120"/>
              </a:rPr>
              <a:t>將近</a:t>
            </a:r>
            <a:r>
              <a:rPr lang="en-US" sz="2400" b="1" dirty="0" smtClean="0">
                <a:latin typeface="微軟正黑體" panose="020B0604030504040204" pitchFamily="34" charset="-120"/>
                <a:ea typeface="微軟正黑體" panose="020B0604030504040204" pitchFamily="34" charset="-120"/>
              </a:rPr>
              <a:t>5000</a:t>
            </a:r>
            <a:r>
              <a:rPr lang="zh-TW" altLang="en-US" sz="2400" b="1" dirty="0" smtClean="0">
                <a:latin typeface="微軟正黑體" panose="020B0604030504040204" pitchFamily="34" charset="-120"/>
                <a:ea typeface="微軟正黑體" panose="020B0604030504040204" pitchFamily="34" charset="-120"/>
              </a:rPr>
              <a:t>的人有這方面的需求，而</a:t>
            </a:r>
            <a:r>
              <a:rPr lang="en-US" sz="2400" b="1" dirty="0" err="1" smtClean="0">
                <a:latin typeface="微軟正黑體" panose="020B0604030504040204" pitchFamily="34" charset="-120"/>
                <a:ea typeface="微軟正黑體" panose="020B0604030504040204" pitchFamily="34" charset="-120"/>
              </a:rPr>
              <a:t>wifi</a:t>
            </a:r>
            <a:r>
              <a:rPr lang="zh-TW" altLang="en-US" sz="2400" b="1" dirty="0" smtClean="0">
                <a:latin typeface="微軟正黑體" panose="020B0604030504040204" pitchFamily="34" charset="-120"/>
                <a:ea typeface="微軟正黑體" panose="020B0604030504040204" pitchFamily="34" charset="-120"/>
              </a:rPr>
              <a:t>也是必備之一，而令人驚奇的是廚房在排行榜中</a:t>
            </a:r>
            <a:r>
              <a:rPr lang="zh-TW" altLang="en-US" sz="2400" dirty="0" smtClean="0">
                <a:latin typeface="微軟正黑體" panose="020B0604030504040204" pitchFamily="34" charset="-120"/>
                <a:ea typeface="微軟正黑體" panose="020B0604030504040204" pitchFamily="34" charset="-120"/>
              </a:rPr>
              <a:t>，推測因相較於台灣人的習慣，外國人對於住宿比較偏好具有廚房，能自己下廚的地方，故廚房出現於排行榜中。</a:t>
            </a:r>
            <a:endParaRPr lang="en-US" sz="2400" dirty="0">
              <a:latin typeface="微軟正黑體" panose="020B0604030504040204" pitchFamily="34" charset="-120"/>
              <a:ea typeface="微軟正黑體" panose="020B0604030504040204" pitchFamily="34" charset="-120"/>
            </a:endParaRPr>
          </a:p>
        </p:txBody>
      </p:sp>
      <p:sp>
        <p:nvSpPr>
          <p:cNvPr id="10" name="文本框 30"/>
          <p:cNvSpPr txBox="1"/>
          <p:nvPr/>
        </p:nvSpPr>
        <p:spPr>
          <a:xfrm>
            <a:off x="1546131" y="367585"/>
            <a:ext cx="336502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客戶選擇住宿</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原因</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3010975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TW" altLang="en-US" sz="2800" dirty="0">
                <a:solidFill>
                  <a:schemeClr val="bg1"/>
                </a:solidFill>
                <a:latin typeface="微軟正黑體" panose="020B0604030504040204" pitchFamily="34" charset="-120"/>
                <a:ea typeface="微軟正黑體" panose="020B0604030504040204" pitchFamily="34" charset="-120"/>
                <a:cs typeface="+mn-ea"/>
                <a:sym typeface="+mn-lt"/>
              </a:rPr>
              <a:t>使</a:t>
            </a:r>
            <a:r>
              <a:rPr lang="zh-TW" altLang="en-US" sz="2800" dirty="0" smtClean="0">
                <a:solidFill>
                  <a:schemeClr val="bg1"/>
                </a:solidFill>
                <a:latin typeface="微軟正黑體" panose="020B0604030504040204" pitchFamily="34" charset="-120"/>
                <a:ea typeface="微軟正黑體" panose="020B0604030504040204" pitchFamily="34" charset="-120"/>
                <a:cs typeface="+mn-ea"/>
                <a:sym typeface="+mn-lt"/>
              </a:rPr>
              <a:t>用者導向</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3539430"/>
          </a:xfrm>
          <a:prstGeom prst="rect">
            <a:avLst/>
          </a:prstGeom>
          <a:noFill/>
        </p:spPr>
        <p:txBody>
          <a:bodyPr wrap="square" rtlCol="0">
            <a:spAutoFit/>
          </a:bodyPr>
          <a:lstStyle/>
          <a:p>
            <a:r>
              <a:rPr lang="zh-TW" altLang="en-US" sz="2000" dirty="0" smtClean="0"/>
              <a:t>  透過</a:t>
            </a:r>
            <a:r>
              <a:rPr lang="en-US" sz="2000" dirty="0" smtClean="0"/>
              <a:t>PYTHON</a:t>
            </a:r>
            <a:r>
              <a:rPr lang="zh-TW" altLang="en-US" sz="2000" dirty="0"/>
              <a:t>將資料視覺化後，</a:t>
            </a:r>
            <a:r>
              <a:rPr lang="zh-TW" altLang="en-US" sz="2000" b="1" dirty="0"/>
              <a:t>我們能看出大部分的房價位於中位數</a:t>
            </a:r>
            <a:r>
              <a:rPr lang="en-US" sz="2000" b="1" dirty="0"/>
              <a:t>1800</a:t>
            </a:r>
            <a:r>
              <a:rPr lang="zh-TW" altLang="en-US" sz="2000" b="1" dirty="0"/>
              <a:t>左右，而房價最多落於</a:t>
            </a:r>
            <a:r>
              <a:rPr lang="en-US" sz="2000" b="1" dirty="0"/>
              <a:t>1200</a:t>
            </a:r>
            <a:r>
              <a:rPr lang="zh-TW" altLang="en-US" sz="2000" b="1" dirty="0"/>
              <a:t>左右，走的是平價路線</a:t>
            </a:r>
            <a:r>
              <a:rPr lang="zh-TW" altLang="en-US" sz="2000" dirty="0"/>
              <a:t>，與飯店相比價位親民，</a:t>
            </a:r>
            <a:r>
              <a:rPr lang="zh-TW" altLang="en-US" sz="2000" b="1" dirty="0"/>
              <a:t>將客戶鎖定於在預算上沒那麼寬裕的房客。</a:t>
            </a:r>
            <a:endParaRPr lang="en-US" sz="2000" b="1" dirty="0"/>
          </a:p>
          <a:p>
            <a:r>
              <a:rPr lang="zh-TW" altLang="en-US" sz="2000" dirty="0"/>
              <a:t>另外房客也較偏好住在</a:t>
            </a:r>
            <a:r>
              <a:rPr lang="zh-TW" altLang="en-US" sz="2000" b="1" dirty="0"/>
              <a:t>萬華、中正區，因其於台北車站附近，交通方便，</a:t>
            </a:r>
            <a:r>
              <a:rPr lang="zh-TW" altLang="en-US" sz="2000" dirty="0"/>
              <a:t>對於背包客與觀光客來說，若需搭乘火車、捷運相關大眾運輸工具，能更快速，且能節省時間，是極佳的選擇。</a:t>
            </a:r>
            <a:r>
              <a:rPr lang="zh-TW" altLang="en-US" sz="2000" b="1" dirty="0"/>
              <a:t>文山區及北投區，相較於其他地區，房源就較少，因在交通上轉運比較繁瑣，若相同的價位，房客會比較優先考慮前面所提及的萬華、中正區，</a:t>
            </a:r>
            <a:endParaRPr lang="en-US" sz="2000" b="1" dirty="0"/>
          </a:p>
          <a:p>
            <a:endParaRPr lang="en-US" sz="2400" b="1" dirty="0">
              <a:latin typeface="微軟正黑體" panose="020B0604030504040204" pitchFamily="34" charset="-120"/>
              <a:ea typeface="微軟正黑體" panose="020B0604030504040204" pitchFamily="34" charset="-120"/>
            </a:endParaRPr>
          </a:p>
        </p:txBody>
      </p:sp>
      <p:sp>
        <p:nvSpPr>
          <p:cNvPr id="10" name="文本框 30"/>
          <p:cNvSpPr txBox="1"/>
          <p:nvPr/>
        </p:nvSpPr>
        <p:spPr>
          <a:xfrm>
            <a:off x="1546131" y="367585"/>
            <a:ext cx="336502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消費者行為及偏好</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317727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639120" y="-49309"/>
            <a:ext cx="6695380" cy="6695380"/>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a:off x="2283362" y="2826000"/>
            <a:ext cx="7406896" cy="1104599"/>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cap="all"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組員心得分享</a:t>
            </a:r>
            <a:endParaRPr lang="zh-CN"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grpSp>
        <p:nvGrpSpPr>
          <p:cNvPr id="20" name="组合 19"/>
          <p:cNvGrpSpPr/>
          <p:nvPr/>
        </p:nvGrpSpPr>
        <p:grpSpPr>
          <a:xfrm>
            <a:off x="6088255" y="999047"/>
            <a:ext cx="1705434" cy="1465156"/>
            <a:chOff x="4390560" y="48558"/>
            <a:chExt cx="1705434" cy="1465156"/>
          </a:xfrm>
        </p:grpSpPr>
        <p:sp>
          <p:nvSpPr>
            <p:cNvPr id="28" name="任意多边形 2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810363" y="347077"/>
              <a:ext cx="1015021"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05</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2" name="矩形 1"/>
          <p:cNvSpPr/>
          <p:nvPr/>
        </p:nvSpPr>
        <p:spPr>
          <a:xfrm>
            <a:off x="3862735" y="4228305"/>
            <a:ext cx="4248150" cy="369332"/>
          </a:xfrm>
          <a:prstGeom prst="rect">
            <a:avLst/>
          </a:prstGeom>
        </p:spPr>
        <p:txBody>
          <a:bodyPr wrap="square">
            <a:spAutoFit/>
          </a:bodyPr>
          <a:lstStyle/>
          <a:p>
            <a:pPr algn="ctr"/>
            <a:r>
              <a:rPr lang="zh-TW" altLang="en-US" dirty="0" smtClean="0"/>
              <a:t>客戶選擇住宿的原因</a:t>
            </a:r>
            <a:endParaRPr lang="zh-CN" altLang="en-US" dirty="0"/>
          </a:p>
        </p:txBody>
      </p:sp>
    </p:spTree>
    <p:extLst>
      <p:ext uri="{BB962C8B-B14F-4D97-AF65-F5344CB8AC3E}">
        <p14:creationId xmlns:p14="http://schemas.microsoft.com/office/powerpoint/2010/main" val="1231074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2862322"/>
          </a:xfrm>
          <a:prstGeom prst="rect">
            <a:avLst/>
          </a:prstGeom>
          <a:noFill/>
        </p:spPr>
        <p:txBody>
          <a:bodyPr wrap="square" rtlCol="0">
            <a:spAutoFit/>
          </a:bodyPr>
          <a:lstStyle/>
          <a:p>
            <a:r>
              <a:rPr lang="zh-TW" altLang="en-US" dirty="0" smtClean="0"/>
              <a:t>   這次</a:t>
            </a:r>
            <a:r>
              <a:rPr lang="zh-TW" altLang="en-US" dirty="0"/>
              <a:t>報告中很幸運，在網路上能找得到相關資料，免除了資料清理及爬蟲的前置作業，這次的報告主要是使用</a:t>
            </a:r>
            <a:r>
              <a:rPr lang="en-US" dirty="0"/>
              <a:t>python</a:t>
            </a:r>
            <a:r>
              <a:rPr lang="zh-TW" altLang="en-US" dirty="0"/>
              <a:t>對</a:t>
            </a:r>
            <a:r>
              <a:rPr lang="en-US" dirty="0" err="1"/>
              <a:t>airbnb</a:t>
            </a:r>
            <a:r>
              <a:rPr lang="zh-TW" altLang="en-US" dirty="0"/>
              <a:t>的資料進行繪圖，透過視覺化能更容易分析</a:t>
            </a:r>
            <a:r>
              <a:rPr lang="en-US" dirty="0"/>
              <a:t>Airbnb</a:t>
            </a:r>
            <a:r>
              <a:rPr lang="zh-TW" altLang="en-US" dirty="0"/>
              <a:t>在台北的房源分佈、消費者偏好等。這次在網路上找到許多相關繪圖套件，希望能更豐富的呈現，在之前對於繪圖，都是以簡單的圖表去呈現，經過這次報告後，學習到更多圖表繪製方式，像是互動式圖表，也更能去分析多面向，不只是簡單的數據，而是能更深入去理解消費者的消費模式及</a:t>
            </a:r>
            <a:r>
              <a:rPr lang="en-US" dirty="0" err="1"/>
              <a:t>airbnb</a:t>
            </a:r>
            <a:r>
              <a:rPr lang="zh-TW" altLang="en-US" dirty="0"/>
              <a:t>中店家的營運模式。從中不只學習到程式技巧，團隊分工也是很重要，透過大家合力，報告才能完整呈現。</a:t>
            </a:r>
            <a:endParaRPr lang="en-US" dirty="0"/>
          </a:p>
        </p:txBody>
      </p:sp>
      <p:sp>
        <p:nvSpPr>
          <p:cNvPr id="10" name="文本框 30"/>
          <p:cNvSpPr txBox="1"/>
          <p:nvPr/>
        </p:nvSpPr>
        <p:spPr>
          <a:xfrm>
            <a:off x="1546131" y="367585"/>
            <a:ext cx="482215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經四</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A-06151139-</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江怡瑩</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3093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3693319"/>
          </a:xfrm>
          <a:prstGeom prst="rect">
            <a:avLst/>
          </a:prstGeom>
          <a:noFill/>
        </p:spPr>
        <p:txBody>
          <a:bodyPr wrap="square" rtlCol="0">
            <a:spAutoFit/>
          </a:bodyPr>
          <a:lstStyle/>
          <a:p>
            <a:r>
              <a:rPr lang="zh-TW" altLang="en-US" dirty="0" smtClean="0"/>
              <a:t>   本次報告的主題是探討</a:t>
            </a:r>
            <a:r>
              <a:rPr lang="en-US" altLang="zh-TW" dirty="0" smtClean="0"/>
              <a:t>Airbnb </a:t>
            </a:r>
            <a:r>
              <a:rPr lang="zh-TW" altLang="en-US" dirty="0" smtClean="0"/>
              <a:t>的使用者對於選擇房間的偏好為何，在資料分析的過程中發現，客戶選擇住宿的原因主要是依據地理位置方便與否及房東的友善程度與房間的清潔程度來判斷，其中也發現有蠻多人對於廚房有需求，突破了我對以往訂房網站的印象，我在本次專案中除了負責資料視覺化的分析之外，同時也負責簡報製作、資料整理與報告，讓我學到了很多東西，像是</a:t>
            </a:r>
            <a:r>
              <a:rPr lang="en-US" altLang="zh-TW" dirty="0" smtClean="0"/>
              <a:t>:</a:t>
            </a:r>
            <a:r>
              <a:rPr lang="zh-TW" altLang="en-US" dirty="0" smtClean="0"/>
              <a:t>資料分析能力的提升、專案管理的技巧、需求規劃的能力等等，都讓我獲益良多。</a:t>
            </a:r>
            <a:endParaRPr lang="en-US" altLang="zh-TW" dirty="0" smtClean="0"/>
          </a:p>
          <a:p>
            <a:endParaRPr lang="en-US" altLang="zh-TW" dirty="0" smtClean="0"/>
          </a:p>
          <a:p>
            <a:r>
              <a:rPr lang="zh-TW" altLang="en-US" dirty="0" smtClean="0"/>
              <a:t>  透過老師上課的學習，再加上網路上的資源，讓我們順利的完成本次期末專案，在這學期的這堂課讓我對資料分析與應用有更深入的了解，收穫了很多知識與技能，謝謝老師這學期的教導，祝您身體健康，事事順心。</a:t>
            </a:r>
            <a:endParaRPr lang="en-US" altLang="zh-TW" dirty="0" smtClean="0"/>
          </a:p>
        </p:txBody>
      </p:sp>
      <p:sp>
        <p:nvSpPr>
          <p:cNvPr id="10" name="文本框 30"/>
          <p:cNvSpPr txBox="1"/>
          <p:nvPr/>
        </p:nvSpPr>
        <p:spPr>
          <a:xfrm>
            <a:off x="1546131" y="367585"/>
            <a:ext cx="4822154"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經四</a:t>
            </a:r>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A-06151127-</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蔡丞揚</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4272063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3785652"/>
          </a:xfrm>
          <a:prstGeom prst="rect">
            <a:avLst/>
          </a:prstGeom>
          <a:noFill/>
        </p:spPr>
        <p:txBody>
          <a:bodyPr wrap="square" rtlCol="0">
            <a:spAutoFit/>
          </a:bodyPr>
          <a:lstStyle/>
          <a:p>
            <a:r>
              <a:rPr lang="zh-TW" altLang="en-US" sz="1200" dirty="0"/>
              <a:t>這次的期末專案負責的部分是將資料清洗後做</a:t>
            </a:r>
            <a:r>
              <a:rPr lang="en-US" sz="1200" dirty="0"/>
              <a:t>NLP</a:t>
            </a:r>
            <a:r>
              <a:rPr lang="zh-TW" altLang="en-US" sz="1200" dirty="0"/>
              <a:t>，並呈現視覺化圖表</a:t>
            </a:r>
            <a:r>
              <a:rPr lang="zh-TW" altLang="en-US" sz="1200" dirty="0" smtClean="0"/>
              <a:t>。</a:t>
            </a:r>
            <a:endParaRPr lang="en-US" altLang="zh-TW" sz="1200" dirty="0" smtClean="0"/>
          </a:p>
          <a:p>
            <a:endParaRPr lang="en-US" sz="1200" dirty="0"/>
          </a:p>
          <a:p>
            <a:r>
              <a:rPr lang="zh-TW" altLang="en-US" sz="1200" dirty="0"/>
              <a:t>此次資料清理及分詞部分皆使用</a:t>
            </a:r>
            <a:r>
              <a:rPr lang="en-US" sz="1200" dirty="0" err="1"/>
              <a:t>Colab</a:t>
            </a:r>
            <a:r>
              <a:rPr lang="zh-TW" altLang="en-US" sz="1200" dirty="0"/>
              <a:t>執行，畫圖部分由於中文字型顯示問題，所以將繪圖這段移至本機端執行。起初在做資料清洗時，由於評論中除中英文，還有日文及韓文字型，故採用正規表示法從資料篩選出中文和英文分為兩個資料及做分析。在使用</a:t>
            </a:r>
            <a:r>
              <a:rPr lang="en-US" sz="1200" dirty="0" err="1"/>
              <a:t>jieba</a:t>
            </a:r>
            <a:r>
              <a:rPr lang="zh-TW" altLang="en-US" sz="1200" dirty="0"/>
              <a:t>做斷詞時，發現中文評論中含有簡體字型，所以在做下一步清理前，將簡體轉為繁體，如此一來在做詞頻計算時，電腦就不會因繁體簡體的關係，而將一樣的字計為不同字</a:t>
            </a:r>
            <a:r>
              <a:rPr lang="zh-TW" altLang="en-US" sz="1200" dirty="0" smtClean="0"/>
              <a:t>。</a:t>
            </a:r>
            <a:endParaRPr lang="en-US" altLang="zh-TW" sz="1200" dirty="0" smtClean="0"/>
          </a:p>
          <a:p>
            <a:r>
              <a:rPr lang="zh-TW" altLang="en-US" sz="1200" dirty="0" smtClean="0"/>
              <a:t>接著</a:t>
            </a:r>
            <a:r>
              <a:rPr lang="zh-TW" altLang="en-US" sz="1200" dirty="0"/>
              <a:t>使用停用字清除不重要的字，最後使用</a:t>
            </a:r>
            <a:r>
              <a:rPr lang="en-US" sz="1200" dirty="0"/>
              <a:t>NLTK</a:t>
            </a:r>
            <a:r>
              <a:rPr lang="zh-TW" altLang="en-US" sz="1200" dirty="0"/>
              <a:t>套件做詞頻的計算，以呈現視覺化圖表</a:t>
            </a:r>
            <a:r>
              <a:rPr lang="zh-TW" altLang="en-US" sz="1200" dirty="0" smtClean="0"/>
              <a:t>。</a:t>
            </a:r>
            <a:endParaRPr lang="en-US" altLang="zh-TW" sz="1200" dirty="0" smtClean="0"/>
          </a:p>
          <a:p>
            <a:endParaRPr lang="en-US" sz="1200" dirty="0"/>
          </a:p>
          <a:p>
            <a:r>
              <a:rPr lang="zh-TW" altLang="en-US" sz="1200" dirty="0"/>
              <a:t>這次負責的資料分析部分讓我注意到了資料爬取後進行整理分析的細節。</a:t>
            </a:r>
            <a:endParaRPr lang="en-US" sz="1200" dirty="0"/>
          </a:p>
          <a:p>
            <a:pPr lvl="0"/>
            <a:r>
              <a:rPr lang="zh-TW" altLang="en-US" sz="1200" dirty="0"/>
              <a:t>資料爬回後有不同的形態需要特別做處理（</a:t>
            </a:r>
            <a:r>
              <a:rPr lang="en-US" sz="1200" dirty="0"/>
              <a:t>ex</a:t>
            </a:r>
            <a:r>
              <a:rPr lang="zh-TW" altLang="en-US" sz="1200" dirty="0"/>
              <a:t>：</a:t>
            </a:r>
            <a:r>
              <a:rPr lang="en-US" sz="1200" dirty="0"/>
              <a:t>nan</a:t>
            </a:r>
            <a:r>
              <a:rPr lang="zh-TW" altLang="en-US" sz="1200" dirty="0"/>
              <a:t>）</a:t>
            </a:r>
            <a:endParaRPr lang="en-US" sz="1200" dirty="0"/>
          </a:p>
          <a:p>
            <a:pPr lvl="0"/>
            <a:r>
              <a:rPr lang="zh-TW" altLang="en-US" sz="1200" dirty="0"/>
              <a:t>學習正規表示法適用的時機</a:t>
            </a:r>
            <a:endParaRPr lang="en-US" sz="1200" dirty="0"/>
          </a:p>
          <a:p>
            <a:pPr lvl="0"/>
            <a:r>
              <a:rPr lang="zh-TW" altLang="en-US" sz="1200" dirty="0" smtClean="0"/>
              <a:t>  </a:t>
            </a:r>
            <a:endParaRPr lang="en-US" altLang="zh-TW" sz="1200" dirty="0" smtClean="0"/>
          </a:p>
          <a:p>
            <a:pPr lvl="0"/>
            <a:r>
              <a:rPr lang="zh-TW" altLang="en-US" sz="1200" dirty="0" smtClean="0"/>
              <a:t>停</a:t>
            </a:r>
            <a:r>
              <a:rPr lang="zh-TW" altLang="en-US" sz="1200" dirty="0"/>
              <a:t>用詞會因為爬取的資料或是應用場景不同，而需要不同的停用詞文件。不少停用字詞的增加都是在詞頻計算過後，再評估這個詞對於呈現分析結果的重要性</a:t>
            </a:r>
            <a:endParaRPr lang="en-US" sz="1200" dirty="0"/>
          </a:p>
          <a:p>
            <a:pPr lvl="0"/>
            <a:r>
              <a:rPr lang="zh-TW" altLang="en-US" sz="1200" dirty="0"/>
              <a:t>如何在</a:t>
            </a:r>
            <a:r>
              <a:rPr lang="en-US" sz="1200" dirty="0" err="1"/>
              <a:t>Colab</a:t>
            </a:r>
            <a:r>
              <a:rPr lang="zh-TW" altLang="en-US" sz="1200" dirty="0"/>
              <a:t>上使用</a:t>
            </a:r>
            <a:r>
              <a:rPr lang="en-US" sz="1200" dirty="0" err="1"/>
              <a:t>matplotlib</a:t>
            </a:r>
            <a:r>
              <a:rPr lang="zh-TW" altLang="en-US" sz="1200" dirty="0"/>
              <a:t>套件繪圖時，能夠呈現中文字型標籤。</a:t>
            </a:r>
            <a:endParaRPr lang="en-US" sz="1200" dirty="0"/>
          </a:p>
          <a:p>
            <a:r>
              <a:rPr lang="zh-TW" altLang="en-US" sz="1200" dirty="0"/>
              <a:t>最後最重要，在這次專案中學習到的，是發現</a:t>
            </a:r>
            <a:r>
              <a:rPr lang="en-US" sz="1200" dirty="0" err="1"/>
              <a:t>Colab</a:t>
            </a:r>
            <a:r>
              <a:rPr lang="zh-TW" altLang="en-US" sz="1200" dirty="0"/>
              <a:t>的重要性，並熟悉如何使用指令操作終端機；因為過去習慣在本機端使用</a:t>
            </a:r>
            <a:r>
              <a:rPr lang="en-US" sz="1200" dirty="0" err="1"/>
              <a:t>jupyter</a:t>
            </a:r>
            <a:r>
              <a:rPr lang="en-US" sz="1200" dirty="0"/>
              <a:t> notebook</a:t>
            </a:r>
            <a:r>
              <a:rPr lang="zh-TW" altLang="en-US" sz="1200" dirty="0"/>
              <a:t>撰寫程式，這次因為資料量過大，在做資料分析時，電腦跑不起來，程式執行過程中出現記憶體不足的警示，才終於深刻感受到巨量資料處理的魅力。</a:t>
            </a:r>
            <a:endParaRPr lang="en-US" sz="1200" dirty="0"/>
          </a:p>
        </p:txBody>
      </p:sp>
      <p:sp>
        <p:nvSpPr>
          <p:cNvPr id="10" name="文本框 30"/>
          <p:cNvSpPr txBox="1"/>
          <p:nvPr/>
        </p:nvSpPr>
        <p:spPr>
          <a:xfrm>
            <a:off x="1546131" y="367585"/>
            <a:ext cx="4682692" cy="523220"/>
          </a:xfrm>
          <a:prstGeom prst="rect">
            <a:avLst/>
          </a:prstGeom>
          <a:noFill/>
        </p:spPr>
        <p:txBody>
          <a:bodyPr wrap="none" rtlCol="0">
            <a:spAutoFit/>
          </a:bodyPr>
          <a:lstStyle/>
          <a:p>
            <a:r>
              <a:rPr lang="zh-CN" altLang="en-US" sz="2800" spc="300" dirty="0">
                <a:solidFill>
                  <a:srgbClr val="019DD5"/>
                </a:solidFill>
                <a:latin typeface="微軟正黑體" panose="020B0604030504040204" pitchFamily="34" charset="-120"/>
                <a:ea typeface="微軟正黑體" panose="020B0604030504040204" pitchFamily="34" charset="-120"/>
                <a:cs typeface="+mn-ea"/>
              </a:rPr>
              <a:t>經四</a:t>
            </a:r>
            <a:r>
              <a:rPr lang="en" altLang="zh-CN" sz="2800" spc="300" dirty="0">
                <a:solidFill>
                  <a:srgbClr val="019DD5"/>
                </a:solidFill>
                <a:latin typeface="微軟正黑體" panose="020B0604030504040204" pitchFamily="34" charset="-120"/>
                <a:ea typeface="微軟正黑體" panose="020B0604030504040204" pitchFamily="34" charset="-120"/>
                <a:cs typeface="+mn-ea"/>
              </a:rPr>
              <a:t>C 06151350 </a:t>
            </a:r>
            <a:r>
              <a:rPr lang="zh-CN" altLang="en-US" sz="2800" spc="300" dirty="0">
                <a:solidFill>
                  <a:srgbClr val="019DD5"/>
                </a:solidFill>
                <a:latin typeface="微軟正黑體" panose="020B0604030504040204" pitchFamily="34" charset="-120"/>
                <a:ea typeface="微軟正黑體" panose="020B0604030504040204" pitchFamily="34" charset="-120"/>
                <a:cs typeface="+mn-ea"/>
              </a:rPr>
              <a:t>林芯妤</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1149029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917865" y="2157411"/>
            <a:ext cx="2903484" cy="1750827"/>
            <a:chOff x="8164553" y="724895"/>
            <a:chExt cx="3543117" cy="2136531"/>
          </a:xfrm>
          <a:solidFill>
            <a:srgbClr val="019DD5"/>
          </a:solidFill>
        </p:grpSpPr>
        <p:sp>
          <p:nvSpPr>
            <p:cNvPr id="7" name="矩形: 圆角 28"/>
            <p:cNvSpPr/>
            <p:nvPr/>
          </p:nvSpPr>
          <p:spPr>
            <a:xfrm flipH="1">
              <a:off x="9134475" y="724895"/>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8" name="矩形: 圆角 29"/>
            <p:cNvSpPr/>
            <p:nvPr/>
          </p:nvSpPr>
          <p:spPr>
            <a:xfrm rot="16200000" flipH="1">
              <a:off x="9925782" y="1516203"/>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9" name="矩形: 圆角 30"/>
            <p:cNvSpPr/>
            <p:nvPr/>
          </p:nvSpPr>
          <p:spPr>
            <a:xfrm rot="18900000" flipH="1">
              <a:off x="8164553" y="1781692"/>
              <a:ext cx="3543117"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grpSp>
      <p:grpSp>
        <p:nvGrpSpPr>
          <p:cNvPr id="10" name="组合 9"/>
          <p:cNvGrpSpPr/>
          <p:nvPr/>
        </p:nvGrpSpPr>
        <p:grpSpPr>
          <a:xfrm>
            <a:off x="5187402" y="2596885"/>
            <a:ext cx="2903484" cy="1750827"/>
            <a:chOff x="8164553" y="724895"/>
            <a:chExt cx="3543117" cy="2136531"/>
          </a:xfrm>
          <a:solidFill>
            <a:srgbClr val="019DD5"/>
          </a:solidFill>
        </p:grpSpPr>
        <p:sp>
          <p:nvSpPr>
            <p:cNvPr id="11" name="矩形: 圆角 25"/>
            <p:cNvSpPr/>
            <p:nvPr/>
          </p:nvSpPr>
          <p:spPr>
            <a:xfrm flipH="1">
              <a:off x="9134475" y="724895"/>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2" name="矩形: 圆角 26"/>
            <p:cNvSpPr/>
            <p:nvPr/>
          </p:nvSpPr>
          <p:spPr>
            <a:xfrm rot="16200000" flipH="1">
              <a:off x="9925782" y="1516203"/>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3" name="矩形: 圆角 27"/>
            <p:cNvSpPr/>
            <p:nvPr/>
          </p:nvSpPr>
          <p:spPr>
            <a:xfrm rot="18900000" flipH="1">
              <a:off x="8164553" y="1781692"/>
              <a:ext cx="3543117"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grpSp>
      <p:grpSp>
        <p:nvGrpSpPr>
          <p:cNvPr id="14" name="组合 13"/>
          <p:cNvGrpSpPr/>
          <p:nvPr/>
        </p:nvGrpSpPr>
        <p:grpSpPr>
          <a:xfrm>
            <a:off x="3454939" y="3029086"/>
            <a:ext cx="2903484" cy="1750827"/>
            <a:chOff x="8164553" y="724895"/>
            <a:chExt cx="3543117" cy="2136531"/>
          </a:xfrm>
          <a:solidFill>
            <a:srgbClr val="019DD5"/>
          </a:solidFill>
        </p:grpSpPr>
        <p:sp>
          <p:nvSpPr>
            <p:cNvPr id="15" name="矩形: 圆角 22"/>
            <p:cNvSpPr/>
            <p:nvPr/>
          </p:nvSpPr>
          <p:spPr>
            <a:xfrm flipH="1">
              <a:off x="9134475" y="724895"/>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6" name="矩形: 圆角 23"/>
            <p:cNvSpPr/>
            <p:nvPr/>
          </p:nvSpPr>
          <p:spPr>
            <a:xfrm rot="16200000" flipH="1">
              <a:off x="9925782" y="1516203"/>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7" name="矩形: 圆角 24"/>
            <p:cNvSpPr/>
            <p:nvPr/>
          </p:nvSpPr>
          <p:spPr>
            <a:xfrm rot="18900000" flipH="1">
              <a:off x="8164553" y="1781692"/>
              <a:ext cx="3543117"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grpSp>
      <p:grpSp>
        <p:nvGrpSpPr>
          <p:cNvPr id="18" name="组合 17"/>
          <p:cNvGrpSpPr/>
          <p:nvPr/>
        </p:nvGrpSpPr>
        <p:grpSpPr>
          <a:xfrm>
            <a:off x="1721875" y="3467259"/>
            <a:ext cx="2903484" cy="1750827"/>
            <a:chOff x="8164553" y="724895"/>
            <a:chExt cx="3543117" cy="2136531"/>
          </a:xfrm>
          <a:solidFill>
            <a:srgbClr val="019DD5"/>
          </a:solidFill>
          <a:effectLst/>
        </p:grpSpPr>
        <p:sp>
          <p:nvSpPr>
            <p:cNvPr id="19" name="矩形: 圆角 19"/>
            <p:cNvSpPr/>
            <p:nvPr/>
          </p:nvSpPr>
          <p:spPr>
            <a:xfrm flipH="1">
              <a:off x="9134475" y="724895"/>
              <a:ext cx="2136531" cy="553916"/>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0" name="矩形: 圆角 20"/>
            <p:cNvSpPr/>
            <p:nvPr/>
          </p:nvSpPr>
          <p:spPr>
            <a:xfrm rot="16200000" flipH="1">
              <a:off x="9925782" y="1516203"/>
              <a:ext cx="2136531"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1" name="矩形: 圆角 21"/>
            <p:cNvSpPr/>
            <p:nvPr/>
          </p:nvSpPr>
          <p:spPr>
            <a:xfrm rot="18900000" flipH="1">
              <a:off x="8164553" y="1781692"/>
              <a:ext cx="3543117" cy="553916"/>
            </a:xfrm>
            <a:prstGeom prst="roundRect">
              <a:avLst>
                <a:gd name="adj" fmla="val 50000"/>
              </a:avLst>
            </a:pr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軟正黑體" panose="020B0604030504040204" pitchFamily="34" charset="-120"/>
                <a:ea typeface="微軟正黑體" panose="020B0604030504040204" pitchFamily="34" charset="-120"/>
                <a:cs typeface="+mn-ea"/>
                <a:sym typeface="+mn-lt"/>
              </a:endParaRPr>
            </a:p>
          </p:txBody>
        </p:sp>
      </p:grpSp>
      <p:grpSp>
        <p:nvGrpSpPr>
          <p:cNvPr id="22" name="组合 21"/>
          <p:cNvGrpSpPr/>
          <p:nvPr/>
        </p:nvGrpSpPr>
        <p:grpSpPr>
          <a:xfrm>
            <a:off x="7908742" y="4140643"/>
            <a:ext cx="2655625" cy="1545117"/>
            <a:chOff x="8827725" y="4052612"/>
            <a:chExt cx="3240656" cy="699815"/>
          </a:xfrm>
        </p:grpSpPr>
        <p:sp>
          <p:nvSpPr>
            <p:cNvPr id="23" name="文本框 25"/>
            <p:cNvSpPr txBox="1"/>
            <p:nvPr/>
          </p:nvSpPr>
          <p:spPr>
            <a:xfrm>
              <a:off x="8827725" y="4162871"/>
              <a:ext cx="3240656" cy="589556"/>
            </a:xfrm>
            <a:prstGeom prst="rect">
              <a:avLst/>
            </a:prstGeom>
            <a:noFill/>
          </p:spPr>
          <p:txBody>
            <a:bodyPr wrap="square" lIns="96000" tIns="0" rIns="96000" bIns="0" anchor="ctr" anchorCtr="0">
              <a:normAutofit/>
            </a:bodyPr>
            <a:lstStyle/>
            <a:p>
              <a:r>
                <a:rPr lang="zh-TW" altLang="en-US" sz="1200" dirty="0">
                  <a:latin typeface="微軟正黑體" panose="020B0604030504040204" pitchFamily="34" charset="-120"/>
                  <a:ea typeface="微軟正黑體" panose="020B0604030504040204" pitchFamily="34" charset="-120"/>
                </a:rPr>
                <a:t>除了實現雙方的安全，</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也十分注重旅行者的旅遊體驗。</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利用「房東群組」，將各地的房東連接起來，彼此相互交流，重新審視自己房屋，結合自己的故事，為自己和住宿者創造獨一無二的回憶。</a:t>
              </a:r>
              <a:endParaRPr lang="en-US" sz="1200" dirty="0">
                <a:latin typeface="微軟正黑體" panose="020B0604030504040204" pitchFamily="34" charset="-120"/>
                <a:ea typeface="微軟正黑體" panose="020B0604030504040204" pitchFamily="34" charset="-120"/>
              </a:endParaRPr>
            </a:p>
          </p:txBody>
        </p:sp>
        <p:sp>
          <p:nvSpPr>
            <p:cNvPr id="24" name="矩形 23"/>
            <p:cNvSpPr/>
            <p:nvPr/>
          </p:nvSpPr>
          <p:spPr>
            <a:xfrm>
              <a:off x="8842333" y="4052612"/>
              <a:ext cx="2457329" cy="246221"/>
            </a:xfrm>
            <a:prstGeom prst="rect">
              <a:avLst/>
            </a:prstGeom>
          </p:spPr>
          <p:txBody>
            <a:bodyPr wrap="none" lIns="96000" tIns="0" rIns="96000" bIns="0">
              <a:noAutofit/>
            </a:bodyPr>
            <a:lstStyle/>
            <a:p>
              <a:pPr defTabSz="1219140">
                <a:defRPr/>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房東群</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組</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grpSp>
        <p:nvGrpSpPr>
          <p:cNvPr id="28" name="组合 27"/>
          <p:cNvGrpSpPr/>
          <p:nvPr/>
        </p:nvGrpSpPr>
        <p:grpSpPr>
          <a:xfrm>
            <a:off x="3719660" y="5040241"/>
            <a:ext cx="3471827" cy="2344467"/>
            <a:chOff x="-198357" y="2092530"/>
            <a:chExt cx="4236667" cy="2860950"/>
          </a:xfrm>
        </p:grpSpPr>
        <p:sp>
          <p:nvSpPr>
            <p:cNvPr id="29" name="文本框 31"/>
            <p:cNvSpPr txBox="1"/>
            <p:nvPr/>
          </p:nvSpPr>
          <p:spPr>
            <a:xfrm>
              <a:off x="-198357" y="2092530"/>
              <a:ext cx="4236667" cy="2860950"/>
            </a:xfrm>
            <a:prstGeom prst="rect">
              <a:avLst/>
            </a:prstGeom>
            <a:noFill/>
          </p:spPr>
          <p:txBody>
            <a:bodyPr wrap="square" lIns="96000" tIns="0" rIns="96000" bIns="0" anchor="ctr" anchorCtr="0">
              <a:noAutofit/>
            </a:bodyPr>
            <a:lstStyle/>
            <a:p>
              <a:r>
                <a:rPr lang="zh-TW" altLang="en-US" sz="1200" dirty="0">
                  <a:latin typeface="微軟正黑體" panose="020B0604030504040204" pitchFamily="34" charset="-120"/>
                  <a:ea typeface="微軟正黑體" panose="020B0604030504040204" pitchFamily="34" charset="-120"/>
                </a:rPr>
                <a:t>由於房源大多來自「素人房東」，增加住宿者對訂房的疑慮，而出租者也可能面臨資產損害的風險，因此</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透過「系統評分機制」，瀏覽出租者和住宿者的行為，並將蒐集到的數據公開，有效過濾高風險的住宿者和出租者，降低雙方風險。</a:t>
              </a:r>
              <a:endParaRPr lang="en-US" sz="1200" dirty="0">
                <a:latin typeface="微軟正黑體" panose="020B0604030504040204" pitchFamily="34" charset="-120"/>
                <a:ea typeface="微軟正黑體" panose="020B0604030504040204" pitchFamily="34" charset="-120"/>
              </a:endParaRPr>
            </a:p>
          </p:txBody>
        </p:sp>
        <p:sp>
          <p:nvSpPr>
            <p:cNvPr id="30" name="矩形 29"/>
            <p:cNvSpPr/>
            <p:nvPr/>
          </p:nvSpPr>
          <p:spPr>
            <a:xfrm rot="10800000" flipV="1">
              <a:off x="56184" y="2481903"/>
              <a:ext cx="1088601" cy="55791"/>
            </a:xfrm>
            <a:prstGeom prst="rect">
              <a:avLst/>
            </a:prstGeom>
          </p:spPr>
          <p:txBody>
            <a:bodyPr wrap="none" lIns="96000" tIns="0" rIns="96000" bIns="0">
              <a:noAutofit/>
            </a:bodyPr>
            <a:lstStyle/>
            <a:p>
              <a:pPr algn="r" defTabSz="1219140">
                <a:defRPr/>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素人房東</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grpSp>
        <p:nvGrpSpPr>
          <p:cNvPr id="31" name="组合 30"/>
          <p:cNvGrpSpPr/>
          <p:nvPr/>
        </p:nvGrpSpPr>
        <p:grpSpPr>
          <a:xfrm>
            <a:off x="5452123" y="445999"/>
            <a:ext cx="2379709" cy="1606622"/>
            <a:chOff x="1749857" y="2148006"/>
            <a:chExt cx="2903957" cy="1010261"/>
          </a:xfrm>
        </p:grpSpPr>
        <p:sp>
          <p:nvSpPr>
            <p:cNvPr id="32" name="文本框 34"/>
            <p:cNvSpPr txBox="1"/>
            <p:nvPr/>
          </p:nvSpPr>
          <p:spPr>
            <a:xfrm>
              <a:off x="1749857" y="2568713"/>
              <a:ext cx="2903957" cy="589554"/>
            </a:xfrm>
            <a:prstGeom prst="rect">
              <a:avLst/>
            </a:prstGeom>
            <a:noFill/>
          </p:spPr>
          <p:txBody>
            <a:bodyPr wrap="square" lIns="96000" tIns="0" rIns="96000" bIns="0" anchor="ctr" anchorCtr="0">
              <a:noAutofit/>
            </a:bodyPr>
            <a:lstStyle/>
            <a:p>
              <a:r>
                <a:rPr lang="zh-TW" altLang="en-US" sz="1200" dirty="0" smtClean="0">
                  <a:latin typeface="微軟正黑體" panose="020B0604030504040204" pitchFamily="34" charset="-120"/>
                  <a:ea typeface="微軟正黑體" panose="020B0604030504040204" pitchFamily="34" charset="-120"/>
                </a:rPr>
                <a:t>其次</a:t>
              </a:r>
              <a:r>
                <a:rPr lang="zh-TW" altLang="en-US" sz="1200" dirty="0">
                  <a:latin typeface="微軟正黑體" panose="020B0604030504040204" pitchFamily="34" charset="-120"/>
                  <a:ea typeface="微軟正黑體" panose="020B0604030504040204" pitchFamily="34" charset="-120"/>
                </a:rPr>
                <a:t>，</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為了彌補文化差異帶來的錯誤行為，提供「安全守則</a:t>
              </a:r>
              <a:r>
                <a:rPr lang="en-US" sz="1200" dirty="0">
                  <a:latin typeface="微軟正黑體" panose="020B0604030504040204" pitchFamily="34" charset="-120"/>
                  <a:ea typeface="微軟正黑體" panose="020B0604030504040204" pitchFamily="34" charset="-120"/>
                </a:rPr>
                <a:t>DM</a:t>
              </a:r>
              <a:r>
                <a:rPr lang="zh-TW" altLang="en-US" sz="1200" dirty="0">
                  <a:latin typeface="微軟正黑體" panose="020B0604030504040204" pitchFamily="34" charset="-120"/>
                  <a:ea typeface="微軟正黑體" panose="020B0604030504040204" pitchFamily="34" charset="-120"/>
                </a:rPr>
                <a:t>」給雙方，指引出租者如何提供優良的安全空間，針對住宿者給予屋內安全的警示，並提供警察局、醫院的聯絡方式，透過機制和科技的結合，將安全融入出租服務中，增強出租者和住宿者的信任。</a:t>
              </a:r>
              <a:endParaRPr lang="en-US" sz="1200" dirty="0">
                <a:latin typeface="微軟正黑體" panose="020B0604030504040204" pitchFamily="34" charset="-120"/>
                <a:ea typeface="微軟正黑體" panose="020B0604030504040204" pitchFamily="34" charset="-120"/>
              </a:endParaRPr>
            </a:p>
          </p:txBody>
        </p:sp>
        <p:sp>
          <p:nvSpPr>
            <p:cNvPr id="33" name="矩形 32"/>
            <p:cNvSpPr/>
            <p:nvPr/>
          </p:nvSpPr>
          <p:spPr>
            <a:xfrm>
              <a:off x="2046885" y="2148006"/>
              <a:ext cx="2457329" cy="135941"/>
            </a:xfrm>
            <a:prstGeom prst="rect">
              <a:avLst/>
            </a:prstGeom>
          </p:spPr>
          <p:txBody>
            <a:bodyPr wrap="none" lIns="96000" tIns="0" rIns="96000" bIns="0">
              <a:noAutofit/>
            </a:bodyPr>
            <a:lstStyle/>
            <a:p>
              <a:pPr algn="r" defTabSz="1219140">
                <a:defRPr/>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安全守則</a:t>
              </a:r>
              <a:r>
                <a:rPr lang="en-US" altLang="zh-TW" dirty="0" smtClean="0">
                  <a:solidFill>
                    <a:srgbClr val="019DD5"/>
                  </a:solidFill>
                  <a:latin typeface="微軟正黑體" panose="020B0604030504040204" pitchFamily="34" charset="-120"/>
                  <a:ea typeface="微軟正黑體" panose="020B0604030504040204" pitchFamily="34" charset="-120"/>
                  <a:cs typeface="+mn-ea"/>
                  <a:sym typeface="+mn-lt"/>
                </a:rPr>
                <a:t>DM</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sp>
        <p:nvSpPr>
          <p:cNvPr id="34" name="文本框 4"/>
          <p:cNvSpPr txBox="1"/>
          <p:nvPr/>
        </p:nvSpPr>
        <p:spPr>
          <a:xfrm>
            <a:off x="1546131" y="367585"/>
            <a:ext cx="2755883" cy="523220"/>
          </a:xfrm>
          <a:prstGeom prst="rect">
            <a:avLst/>
          </a:prstGeom>
          <a:noFill/>
        </p:spPr>
        <p:txBody>
          <a:bodyPr wrap="none" rtlCol="0">
            <a:spAutoFit/>
          </a:bodyPr>
          <a:lstStyle/>
          <a:p>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Airbnb</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之介紹</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nvGrpSpPr>
          <p:cNvPr id="35" name="组合 27"/>
          <p:cNvGrpSpPr/>
          <p:nvPr/>
        </p:nvGrpSpPr>
        <p:grpSpPr>
          <a:xfrm>
            <a:off x="803166" y="1673657"/>
            <a:ext cx="3471827" cy="2344467"/>
            <a:chOff x="-198357" y="2092530"/>
            <a:chExt cx="4236667" cy="2860950"/>
          </a:xfrm>
        </p:grpSpPr>
        <p:sp>
          <p:nvSpPr>
            <p:cNvPr id="36" name="文本框 31"/>
            <p:cNvSpPr txBox="1"/>
            <p:nvPr/>
          </p:nvSpPr>
          <p:spPr>
            <a:xfrm>
              <a:off x="-198357" y="2092530"/>
              <a:ext cx="4236667" cy="2860950"/>
            </a:xfrm>
            <a:prstGeom prst="rect">
              <a:avLst/>
            </a:prstGeom>
            <a:noFill/>
          </p:spPr>
          <p:txBody>
            <a:bodyPr wrap="square" lIns="96000" tIns="0" rIns="96000" bIns="0" anchor="ctr" anchorCtr="0">
              <a:noAutofit/>
            </a:bodyPr>
            <a:lstStyle/>
            <a:p>
              <a:r>
                <a:rPr lang="zh-TW" altLang="en-US" sz="1200" dirty="0">
                  <a:latin typeface="微軟正黑體" panose="020B0604030504040204" pitchFamily="34" charset="-120"/>
                  <a:ea typeface="微軟正黑體" panose="020B0604030504040204" pitchFamily="34" charset="-120"/>
                </a:rPr>
                <a:t>共享經濟的概念正逐漸在全世界發酵，於</a:t>
              </a:r>
              <a:r>
                <a:rPr lang="en-US" sz="1200" dirty="0">
                  <a:latin typeface="微軟正黑體" panose="020B0604030504040204" pitchFamily="34" charset="-120"/>
                  <a:ea typeface="微軟正黑體" panose="020B0604030504040204" pitchFamily="34" charset="-120"/>
                </a:rPr>
                <a:t>2008</a:t>
              </a:r>
              <a:r>
                <a:rPr lang="zh-TW" altLang="en-US" sz="1200" dirty="0">
                  <a:latin typeface="微軟正黑體" panose="020B0604030504040204" pitchFamily="34" charset="-120"/>
                  <a:ea typeface="微軟正黑體" panose="020B0604030504040204" pitchFamily="34" charset="-120"/>
                </a:rPr>
                <a:t>年推出的</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正是以共享型住宿崛起，透過網站和手機的服務平臺，為住宿者提供短期房間或房屋。在共享經濟體系下，雖然可以提升閒置資源的使用效率，但</a:t>
              </a:r>
              <a:r>
                <a:rPr lang="zh-TW" altLang="en-US" sz="1200" b="1" dirty="0">
                  <a:latin typeface="微軟正黑體" panose="020B0604030504040204" pitchFamily="34" charset="-120"/>
                  <a:ea typeface="微軟正黑體" panose="020B0604030504040204" pitchFamily="34" charset="-120"/>
                </a:rPr>
                <a:t>文化差異和人與人之間的信任都可能成為影響</a:t>
              </a:r>
              <a:r>
                <a:rPr lang="en-US" sz="1200" b="1" dirty="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的成敗原因。</a:t>
              </a:r>
              <a:endParaRPr lang="en-US" sz="1200" b="1" dirty="0">
                <a:latin typeface="微軟正黑體" panose="020B0604030504040204" pitchFamily="34" charset="-120"/>
                <a:ea typeface="微軟正黑體" panose="020B0604030504040204" pitchFamily="34" charset="-120"/>
              </a:endParaRPr>
            </a:p>
          </p:txBody>
        </p:sp>
        <p:sp>
          <p:nvSpPr>
            <p:cNvPr id="37" name="矩形 36"/>
            <p:cNvSpPr/>
            <p:nvPr/>
          </p:nvSpPr>
          <p:spPr>
            <a:xfrm rot="10800000" flipV="1">
              <a:off x="56184" y="2481903"/>
              <a:ext cx="1088601" cy="55791"/>
            </a:xfrm>
            <a:prstGeom prst="rect">
              <a:avLst/>
            </a:prstGeom>
          </p:spPr>
          <p:txBody>
            <a:bodyPr wrap="none" lIns="96000" tIns="0" rIns="96000" bIns="0">
              <a:noAutofit/>
            </a:bodyPr>
            <a:lstStyle/>
            <a:p>
              <a:pPr algn="r" defTabSz="1219140">
                <a:defRPr/>
              </a:pP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共享經濟</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1028568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4"/>
                                        </p:tgtEl>
                                        <p:attrNameLst>
                                          <p:attrName>ppt_y</p:attrName>
                                        </p:attrNameLst>
                                      </p:cBhvr>
                                      <p:tavLst>
                                        <p:tav tm="0">
                                          <p:val>
                                            <p:strVal val="#ppt_y"/>
                                          </p:val>
                                        </p:tav>
                                        <p:tav tm="100000">
                                          <p:val>
                                            <p:strVal val="#ppt_y"/>
                                          </p:val>
                                        </p:tav>
                                      </p:tavLst>
                                    </p:anim>
                                    <p:anim calcmode="lin" valueType="num">
                                      <p:cBhvr>
                                        <p:cTn id="44"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4"/>
                                        </p:tgtEl>
                                      </p:cBhvr>
                                    </p:animEffect>
                                  </p:childTnLst>
                                </p:cTn>
                              </p:par>
                            </p:childTnLst>
                          </p:cTn>
                        </p:par>
                        <p:par>
                          <p:cTn id="47" fill="hold">
                            <p:stCondLst>
                              <p:cond delay="3000"/>
                            </p:stCondLst>
                            <p:childTnLst>
                              <p:par>
                                <p:cTn id="48" presetID="42" presetClass="entr" presetSubtype="0"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3416320"/>
          </a:xfrm>
          <a:prstGeom prst="rect">
            <a:avLst/>
          </a:prstGeom>
          <a:noFill/>
        </p:spPr>
        <p:txBody>
          <a:bodyPr wrap="square" rtlCol="0">
            <a:spAutoFit/>
          </a:bodyPr>
          <a:lstStyle/>
          <a:p>
            <a:r>
              <a:rPr lang="zh-TW" altLang="en-US" dirty="0"/>
              <a:t>這次的報告中，我們針對客戶行為、房屋價格、 地區分佈，進而分析影響消費者入住因素，及消費者在評論中所表現出對於住宿體驗的想法。在對客戶評論進行文字探勘的部分，除了使用最常用的</a:t>
            </a:r>
            <a:r>
              <a:rPr lang="en-US" altLang="zh-TW" dirty="0" err="1"/>
              <a:t>Jieab</a:t>
            </a:r>
            <a:r>
              <a:rPr lang="en-US" altLang="zh-TW" dirty="0"/>
              <a:t> </a:t>
            </a:r>
            <a:r>
              <a:rPr lang="zh-TW" altLang="en-US" dirty="0"/>
              <a:t>外，同時也搭配繁體中文詞庫做斷詞，讓文字能更順利地被處理，另外我還利用</a:t>
            </a:r>
            <a:r>
              <a:rPr lang="en-US" altLang="zh-TW" dirty="0"/>
              <a:t>TF-IDF</a:t>
            </a:r>
            <a:r>
              <a:rPr lang="zh-TW" altLang="en-US" dirty="0"/>
              <a:t>算法找出句子的關鍵字，並指定</a:t>
            </a:r>
            <a:r>
              <a:rPr lang="en-US" altLang="zh-TW" dirty="0" err="1"/>
              <a:t>allowPOS</a:t>
            </a:r>
            <a:r>
              <a:rPr lang="zh-TW" altLang="en-US" dirty="0"/>
              <a:t>的值去篩選詞性，讓關鍵字的抽取能更精確，最終視覺化呈現文字雲和圖表。</a:t>
            </a:r>
          </a:p>
          <a:p>
            <a:endParaRPr lang="zh-TW" altLang="en-US" dirty="0"/>
          </a:p>
          <a:p>
            <a:r>
              <a:rPr lang="zh-TW" altLang="en-US" dirty="0"/>
              <a:t>最後感謝組員的幫忙，才可以順利完成這次的期末報告，也謝謝老師這學期的認真教導，課堂中老師很都會用心的把實用的程式碼跟應用都完整的呈現給我們，讓我對於資料分析的應用有更好的瞭解！</a:t>
            </a:r>
            <a:endParaRPr lang="en-US" dirty="0"/>
          </a:p>
        </p:txBody>
      </p:sp>
      <p:sp>
        <p:nvSpPr>
          <p:cNvPr id="10" name="文本框 30"/>
          <p:cNvSpPr txBox="1"/>
          <p:nvPr/>
        </p:nvSpPr>
        <p:spPr>
          <a:xfrm>
            <a:off x="1707521" y="367585"/>
            <a:ext cx="5088252" cy="659540"/>
          </a:xfrm>
          <a:prstGeom prst="rect">
            <a:avLst/>
          </a:prstGeom>
          <a:noFill/>
        </p:spPr>
        <p:txBody>
          <a:bodyPr wrap="none" rtlCol="0">
            <a:spAutoFit/>
          </a:bodyPr>
          <a:lstStyle/>
          <a:p>
            <a:pPr>
              <a:lnSpc>
                <a:spcPct val="150000"/>
              </a:lnSpc>
              <a:buNone/>
            </a:pPr>
            <a:r>
              <a:rPr lang="zh-TW" altLang="en-US" sz="2800" spc="300" dirty="0">
                <a:solidFill>
                  <a:srgbClr val="019DD5"/>
                </a:solidFill>
                <a:latin typeface="微軟正黑體" panose="020B0604030504040204" pitchFamily="34" charset="-120"/>
                <a:ea typeface="微軟正黑體" panose="020B0604030504040204" pitchFamily="34" charset="-120"/>
                <a:cs typeface="+mn-ea"/>
              </a:rPr>
              <a:t>巨資三</a:t>
            </a:r>
            <a:r>
              <a:rPr lang="en-US" altLang="zh-CN" sz="2800" spc="300" dirty="0">
                <a:solidFill>
                  <a:srgbClr val="019DD5"/>
                </a:solidFill>
                <a:latin typeface="微軟正黑體" panose="020B0604030504040204" pitchFamily="34" charset="-120"/>
                <a:ea typeface="微軟正黑體" panose="020B0604030504040204" pitchFamily="34" charset="-120"/>
                <a:cs typeface="+mn-ea"/>
              </a:rPr>
              <a:t>A 07170184 </a:t>
            </a:r>
            <a:r>
              <a:rPr lang="zh-TW" altLang="en-US" sz="2800" spc="300" dirty="0">
                <a:solidFill>
                  <a:srgbClr val="019DD5"/>
                </a:solidFill>
                <a:latin typeface="微軟正黑體" panose="020B0604030504040204" pitchFamily="34" charset="-120"/>
                <a:ea typeface="微軟正黑體" panose="020B0604030504040204" pitchFamily="34" charset="-120"/>
                <a:cs typeface="+mn-ea"/>
              </a:rPr>
              <a:t>陳亞萱</a:t>
            </a:r>
            <a:endParaRPr lang="en-US" altLang="zh-CN" sz="2800" spc="300" dirty="0">
              <a:solidFill>
                <a:srgbClr val="019DD5"/>
              </a:solidFill>
              <a:latin typeface="微軟正黑體" panose="020B0604030504040204" pitchFamily="34" charset="-120"/>
              <a:ea typeface="微軟正黑體" panose="020B0604030504040204" pitchFamily="34" charset="-120"/>
              <a:cs typeface="+mn-ea"/>
            </a:endParaRPr>
          </a:p>
        </p:txBody>
      </p:sp>
    </p:spTree>
    <p:extLst>
      <p:ext uri="{BB962C8B-B14F-4D97-AF65-F5344CB8AC3E}">
        <p14:creationId xmlns:p14="http://schemas.microsoft.com/office/powerpoint/2010/main" val="2271440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3693319"/>
          </a:xfrm>
          <a:prstGeom prst="rect">
            <a:avLst/>
          </a:prstGeom>
          <a:noFill/>
        </p:spPr>
        <p:txBody>
          <a:bodyPr wrap="square" rtlCol="0">
            <a:spAutoFit/>
          </a:bodyPr>
          <a:lstStyle/>
          <a:p>
            <a:r>
              <a:rPr lang="zh-TW" altLang="en-US" dirty="0"/>
              <a:t>本次研究主要研究台北</a:t>
            </a:r>
            <a:r>
              <a:rPr lang="en-US" dirty="0"/>
              <a:t>Airbnb</a:t>
            </a:r>
            <a:r>
              <a:rPr lang="zh-TW" altLang="en-US" dirty="0"/>
              <a:t>房源的分佈，因為</a:t>
            </a:r>
            <a:r>
              <a:rPr lang="en-US" dirty="0"/>
              <a:t>Airbnb</a:t>
            </a:r>
            <a:r>
              <a:rPr lang="zh-TW" altLang="en-US" dirty="0"/>
              <a:t>是屬於</a:t>
            </a:r>
            <a:r>
              <a:rPr lang="en-US" dirty="0"/>
              <a:t>B2B</a:t>
            </a:r>
            <a:r>
              <a:rPr lang="zh-TW" altLang="en-US" dirty="0"/>
              <a:t>的共享經濟的平台，所以他的資料和其他飯店式的訂房網站不同，除了他可針對客戶的生活型態喜好去找到合適物件，他也能針對房東的部分去做塞選。</a:t>
            </a:r>
            <a:endParaRPr lang="en-US" dirty="0"/>
          </a:p>
          <a:p>
            <a:r>
              <a:rPr lang="zh-TW" altLang="en-US" dirty="0"/>
              <a:t>在專案中運用的資料分析大多是由</a:t>
            </a:r>
            <a:r>
              <a:rPr lang="en-US" dirty="0"/>
              <a:t>python</a:t>
            </a:r>
            <a:r>
              <a:rPr lang="zh-TW" altLang="en-US" dirty="0"/>
              <a:t>所撰寫完成的，用了許多爬蟲和文字探勘的部分，之後運用了課堂中所學的視覺化文字雲等的方法來呈現，透過對合作也能更加清楚的知道自己的錯誤和缺失，進而加以改善場相互合作。因為我學習程式的時間算太長，總要花更多更長的時間來學習，怕會影響到同組的大家，但好在同組的組員都蠻厲害的，大家總能快速的完成作業及報告，也辛苦他們了，這個效率是我該好好學習的地方。</a:t>
            </a:r>
            <a:endParaRPr lang="en-US" dirty="0"/>
          </a:p>
          <a:p>
            <a:r>
              <a:rPr lang="en-US" dirty="0"/>
              <a:t> </a:t>
            </a:r>
          </a:p>
        </p:txBody>
      </p:sp>
      <p:sp>
        <p:nvSpPr>
          <p:cNvPr id="10" name="文本框 30"/>
          <p:cNvSpPr txBox="1"/>
          <p:nvPr/>
        </p:nvSpPr>
        <p:spPr>
          <a:xfrm>
            <a:off x="2061784" y="367585"/>
            <a:ext cx="5061001" cy="659540"/>
          </a:xfrm>
          <a:prstGeom prst="rect">
            <a:avLst/>
          </a:prstGeom>
          <a:noFill/>
        </p:spPr>
        <p:txBody>
          <a:bodyPr wrap="none" rtlCol="0">
            <a:spAutoFit/>
          </a:bodyPr>
          <a:lstStyle/>
          <a:p>
            <a:pPr>
              <a:lnSpc>
                <a:spcPct val="150000"/>
              </a:lnSpc>
            </a:pPr>
            <a:r>
              <a:rPr lang="zh-CN" altLang="en-US" sz="2800" spc="300" dirty="0">
                <a:solidFill>
                  <a:srgbClr val="019DD5"/>
                </a:solidFill>
                <a:latin typeface="微軟正黑體" panose="020B0604030504040204" pitchFamily="34" charset="-120"/>
                <a:ea typeface="微軟正黑體" panose="020B0604030504040204" pitchFamily="34" charset="-120"/>
                <a:cs typeface="+mn-ea"/>
              </a:rPr>
              <a:t>巨資二</a:t>
            </a:r>
            <a:r>
              <a:rPr lang="en" altLang="zh-CN" sz="2800" spc="300" dirty="0">
                <a:solidFill>
                  <a:srgbClr val="019DD5"/>
                </a:solidFill>
                <a:latin typeface="微軟正黑體" panose="020B0604030504040204" pitchFamily="34" charset="-120"/>
                <a:ea typeface="微軟正黑體" panose="020B0604030504040204" pitchFamily="34" charset="-120"/>
                <a:cs typeface="+mn-ea"/>
              </a:rPr>
              <a:t>B 08170281 </a:t>
            </a:r>
            <a:r>
              <a:rPr lang="zh-CN" altLang="en-US" sz="2800" spc="300" dirty="0">
                <a:solidFill>
                  <a:srgbClr val="019DD5"/>
                </a:solidFill>
                <a:latin typeface="微軟正黑體" panose="020B0604030504040204" pitchFamily="34" charset="-120"/>
                <a:ea typeface="微軟正黑體" panose="020B0604030504040204" pitchFamily="34" charset="-120"/>
                <a:cs typeface="+mn-ea"/>
              </a:rPr>
              <a:t>黃韋淳</a:t>
            </a:r>
            <a:endParaRPr lang="en-US" altLang="zh-CN" sz="2800" spc="300" dirty="0">
              <a:solidFill>
                <a:srgbClr val="019DD5"/>
              </a:solidFill>
              <a:latin typeface="微軟正黑體" panose="020B0604030504040204" pitchFamily="34" charset="-120"/>
              <a:ea typeface="微軟正黑體" panose="020B0604030504040204" pitchFamily="34" charset="-120"/>
              <a:cs typeface="+mn-ea"/>
            </a:endParaRPr>
          </a:p>
        </p:txBody>
      </p:sp>
    </p:spTree>
    <p:extLst>
      <p:ext uri="{BB962C8B-B14F-4D97-AF65-F5344CB8AC3E}">
        <p14:creationId xmlns:p14="http://schemas.microsoft.com/office/powerpoint/2010/main" val="1296702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en-US" altLang="zh-TW" sz="2800" dirty="0" smtClean="0">
                <a:solidFill>
                  <a:schemeClr val="bg1"/>
                </a:solidFill>
                <a:latin typeface="微軟正黑體" panose="020B0604030504040204" pitchFamily="34" charset="-120"/>
                <a:ea typeface="微軟正黑體" panose="020B0604030504040204" pitchFamily="34" charset="-120"/>
                <a:cs typeface="+mn-ea"/>
                <a:sym typeface="+mn-lt"/>
              </a:rPr>
              <a:t>Airbnb</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軟正黑體" panose="020B0604030504040204" pitchFamily="34" charset="-120"/>
              <a:ea typeface="微軟正黑體" panose="020B0604030504040204" pitchFamily="34" charset="-120"/>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717486" y="1822603"/>
            <a:ext cx="6302829" cy="2031325"/>
          </a:xfrm>
          <a:prstGeom prst="rect">
            <a:avLst/>
          </a:prstGeom>
          <a:noFill/>
        </p:spPr>
        <p:txBody>
          <a:bodyPr wrap="square" rtlCol="0">
            <a:spAutoFit/>
          </a:bodyPr>
          <a:lstStyle/>
          <a:p>
            <a:r>
              <a:rPr lang="zh-TW" altLang="en-US" dirty="0" smtClean="0"/>
              <a:t>  這</a:t>
            </a:r>
            <a:r>
              <a:rPr lang="zh-TW" altLang="en-US" dirty="0"/>
              <a:t>學期學了很多程式的用法和圖表的呈現，我覺得印象最深刻的是文字探勘和文字雲的製作。在期末專案中我們用了</a:t>
            </a:r>
            <a:r>
              <a:rPr lang="en-US" dirty="0"/>
              <a:t>python</a:t>
            </a:r>
            <a:r>
              <a:rPr lang="zh-TW" altLang="en-US" dirty="0"/>
              <a:t>資料視覺化呈現出</a:t>
            </a:r>
            <a:r>
              <a:rPr lang="en-US" dirty="0" err="1"/>
              <a:t>airbnb</a:t>
            </a:r>
            <a:r>
              <a:rPr lang="zh-TW" altLang="en-US" dirty="0"/>
              <a:t>的相關資料以此來讓觀看者知道哪個房型是他們所需要的，而文字雲的製作也可讓對於</a:t>
            </a:r>
            <a:r>
              <a:rPr lang="en-US" dirty="0" err="1"/>
              <a:t>airbnb</a:t>
            </a:r>
            <a:r>
              <a:rPr lang="zh-TW" altLang="en-US" dirty="0"/>
              <a:t>不熟悉者可以清楚看出哪些關鍵字是使用者討論最熱烈的。我認為這堂課收穫滿滿，寫程式的能力大幅提升，學習到的技術可以應用在未來的工作上，謝謝老師的教導！</a:t>
            </a:r>
            <a:endParaRPr lang="en-US" dirty="0"/>
          </a:p>
        </p:txBody>
      </p:sp>
      <p:sp>
        <p:nvSpPr>
          <p:cNvPr id="10" name="文本框 30"/>
          <p:cNvSpPr txBox="1"/>
          <p:nvPr/>
        </p:nvSpPr>
        <p:spPr>
          <a:xfrm>
            <a:off x="2402422" y="367585"/>
            <a:ext cx="5061001" cy="659540"/>
          </a:xfrm>
          <a:prstGeom prst="rect">
            <a:avLst/>
          </a:prstGeom>
          <a:noFill/>
        </p:spPr>
        <p:txBody>
          <a:bodyPr wrap="none" rtlCol="0">
            <a:spAutoFit/>
          </a:bodyPr>
          <a:lstStyle/>
          <a:p>
            <a:pPr>
              <a:lnSpc>
                <a:spcPct val="150000"/>
              </a:lnSpc>
              <a:buNone/>
            </a:pPr>
            <a:r>
              <a:rPr lang="zh-TW" altLang="en-US" sz="2800" spc="300" dirty="0">
                <a:solidFill>
                  <a:srgbClr val="019DD5"/>
                </a:solidFill>
                <a:latin typeface="微軟正黑體" panose="020B0604030504040204" pitchFamily="34" charset="-120"/>
                <a:ea typeface="微軟正黑體" panose="020B0604030504040204" pitchFamily="34" charset="-120"/>
                <a:cs typeface="+mn-ea"/>
              </a:rPr>
              <a:t>巨資二</a:t>
            </a:r>
            <a:r>
              <a:rPr lang="en-US" altLang="zh-CN" sz="2800" spc="300" dirty="0">
                <a:solidFill>
                  <a:srgbClr val="019DD5"/>
                </a:solidFill>
                <a:latin typeface="微軟正黑體" panose="020B0604030504040204" pitchFamily="34" charset="-120"/>
                <a:ea typeface="微軟正黑體" panose="020B0604030504040204" pitchFamily="34" charset="-120"/>
                <a:cs typeface="+mn-ea"/>
              </a:rPr>
              <a:t>B 08170282 </a:t>
            </a:r>
            <a:r>
              <a:rPr lang="zh-TW" altLang="en-US" sz="2800" spc="300" dirty="0">
                <a:solidFill>
                  <a:srgbClr val="019DD5"/>
                </a:solidFill>
                <a:latin typeface="微軟正黑體" panose="020B0604030504040204" pitchFamily="34" charset="-120"/>
                <a:ea typeface="微軟正黑體" panose="020B0604030504040204" pitchFamily="34" charset="-120"/>
                <a:cs typeface="+mn-ea"/>
              </a:rPr>
              <a:t>翁丞志</a:t>
            </a:r>
            <a:endParaRPr lang="en-US" altLang="zh-TW" sz="2800" spc="300" dirty="0">
              <a:solidFill>
                <a:srgbClr val="019DD5"/>
              </a:solidFill>
              <a:latin typeface="微軟正黑體" panose="020B0604030504040204" pitchFamily="34" charset="-120"/>
              <a:ea typeface="微軟正黑體" panose="020B0604030504040204" pitchFamily="34" charset="-120"/>
              <a:cs typeface="+mn-ea"/>
            </a:endParaRPr>
          </a:p>
        </p:txBody>
      </p:sp>
    </p:spTree>
    <p:extLst>
      <p:ext uri="{BB962C8B-B14F-4D97-AF65-F5344CB8AC3E}">
        <p14:creationId xmlns:p14="http://schemas.microsoft.com/office/powerpoint/2010/main" val="4104138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14:presetBounceEnd="40000">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14:bounceEnd="40000">
                                          <p:cBhvr additive="base">
                                            <p:cTn id="36"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14:presetBounceEnd="40000">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14:bounceEnd="40000">
                                          <p:cBhvr additive="base">
                                            <p:cTn id="40"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1000" fill="hold"/>
                                            <p:tgtEl>
                                              <p:spTgt spid="32"/>
                                            </p:tgtEl>
                                            <p:attrNameLst>
                                              <p:attrName>ppt_x</p:attrName>
                                            </p:attrNameLst>
                                          </p:cBhvr>
                                          <p:tavLst>
                                            <p:tav tm="0">
                                              <p:val>
                                                <p:strVal val="#ppt_x"/>
                                              </p:val>
                                            </p:tav>
                                            <p:tav tm="100000">
                                              <p:val>
                                                <p:strVal val="#ppt_x"/>
                                              </p:val>
                                            </p:tav>
                                          </p:tavLst>
                                        </p:anim>
                                        <p:anim calcmode="lin" valueType="num">
                                          <p:cBhvr additive="base">
                                            <p:cTn id="37" dur="1000" fill="hold"/>
                                            <p:tgtEl>
                                              <p:spTgt spid="32"/>
                                            </p:tgtEl>
                                            <p:attrNameLst>
                                              <p:attrName>ppt_y</p:attrName>
                                            </p:attrNameLst>
                                          </p:cBhvr>
                                          <p:tavLst>
                                            <p:tav tm="0">
                                              <p:val>
                                                <p:strVal val="0-#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1000" fill="hold"/>
                                            <p:tgtEl>
                                              <p:spTgt spid="33"/>
                                            </p:tgtEl>
                                            <p:attrNameLst>
                                              <p:attrName>ppt_x</p:attrName>
                                            </p:attrNameLst>
                                          </p:cBhvr>
                                          <p:tavLst>
                                            <p:tav tm="0">
                                              <p:val>
                                                <p:strVal val="1+#ppt_w/2"/>
                                              </p:val>
                                            </p:tav>
                                            <p:tav tm="100000">
                                              <p:val>
                                                <p:strVal val="#ppt_x"/>
                                              </p:val>
                                            </p:tav>
                                          </p:tavLst>
                                        </p:anim>
                                        <p:anim calcmode="lin" valueType="num">
                                          <p:cBhvr additive="base">
                                            <p:cTn id="41" dur="1000" fill="hold"/>
                                            <p:tgtEl>
                                              <p:spTgt spid="33"/>
                                            </p:tgtEl>
                                            <p:attrNameLst>
                                              <p:attrName>ppt_y</p:attrName>
                                            </p:attrNameLst>
                                          </p:cBhvr>
                                          <p:tavLst>
                                            <p:tav tm="0">
                                              <p:val>
                                                <p:strVal val="1+#ppt_h/2"/>
                                              </p:val>
                                            </p:tav>
                                            <p:tav tm="100000">
                                              <p:val>
                                                <p:strVal val="#ppt_y"/>
                                              </p:val>
                                            </p:tav>
                                          </p:tavLst>
                                        </p:anim>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0"/>
                                            </p:tgtEl>
                                            <p:attrNameLst>
                                              <p:attrName>ppt_y</p:attrName>
                                            </p:attrNameLst>
                                          </p:cBhvr>
                                          <p:tavLst>
                                            <p:tav tm="0">
                                              <p:val>
                                                <p:strVal val="#ppt_y"/>
                                              </p:val>
                                            </p:tav>
                                            <p:tav tm="100000">
                                              <p:val>
                                                <p:strVal val="#ppt_y"/>
                                              </p:val>
                                            </p:tav>
                                          </p:tavLst>
                                        </p:anim>
                                        <p:anim calcmode="lin" valueType="num">
                                          <p:cBhvr>
                                            <p:cTn id="4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10"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843551" y="155122"/>
            <a:ext cx="6286518" cy="6286518"/>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263896" y="2068350"/>
            <a:ext cx="7445828" cy="1246305"/>
            <a:chOff x="2373084" y="1821397"/>
            <a:chExt cx="7445828" cy="1246305"/>
          </a:xfrm>
        </p:grpSpPr>
        <p:sp>
          <p:nvSpPr>
            <p:cNvPr id="8" name="TextBox 10"/>
            <p:cNvSpPr txBox="1"/>
            <p:nvPr/>
          </p:nvSpPr>
          <p:spPr>
            <a:xfrm>
              <a:off x="4436958" y="1821397"/>
              <a:ext cx="3318088" cy="988989"/>
            </a:xfrm>
            <a:prstGeom prst="rect">
              <a:avLst/>
            </a:prstGeom>
            <a:noFill/>
          </p:spPr>
          <p:txBody>
            <a:bodyPr wrap="none" lIns="65024" tIns="32512" rIns="65024" bIns="32512">
              <a:spAutoFit/>
            </a:bodyPr>
            <a:lstStyle/>
            <a:p>
              <a:pPr algn="ctr">
                <a:buNone/>
              </a:pPr>
              <a:r>
                <a:rPr lang="en-US" altLang="zh-CN" sz="6000" cap="all" dirty="0" smtClean="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THANKS</a:t>
              </a:r>
              <a:endParaRPr lang="zh-CN" altLang="en-US" sz="60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sp>
          <p:nvSpPr>
            <p:cNvPr id="15" name="矩形 14"/>
            <p:cNvSpPr/>
            <p:nvPr/>
          </p:nvSpPr>
          <p:spPr>
            <a:xfrm>
              <a:off x="2373084" y="2806092"/>
              <a:ext cx="7445828" cy="261610"/>
            </a:xfrm>
            <a:prstGeom prst="rect">
              <a:avLst/>
            </a:prstGeom>
          </p:spPr>
          <p:txBody>
            <a:bodyPr wrap="square">
              <a:spAutoFit/>
            </a:bodyPr>
            <a:lstStyle/>
            <a:p>
              <a:pPr algn="dist"/>
              <a:r>
                <a:rPr lang="zh-CN" altLang="en-US" sz="1100" dirty="0" smtClean="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 </a:t>
              </a:r>
              <a:r>
                <a:rPr lang="en-US" altLang="zh-TW" sz="1100" cap="all" dirty="0">
                  <a:solidFill>
                    <a:srgbClr val="019DD5"/>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Airbnb</a:t>
              </a:r>
              <a:endParaRPr lang="zh-CN" altLang="en-US" sz="1100" dirty="0">
                <a:solidFill>
                  <a:srgbClr val="019DD5"/>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nvGrpSpPr>
          <p:cNvPr id="42" name="组合 41"/>
          <p:cNvGrpSpPr/>
          <p:nvPr/>
        </p:nvGrpSpPr>
        <p:grpSpPr>
          <a:xfrm>
            <a:off x="6051058" y="334754"/>
            <a:ext cx="1851789" cy="1465156"/>
            <a:chOff x="4353363" y="48558"/>
            <a:chExt cx="1851789" cy="1465156"/>
          </a:xfrm>
        </p:grpSpPr>
        <p:sp>
          <p:nvSpPr>
            <p:cNvPr id="38" name="任意多边形 3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353363" y="347077"/>
              <a:ext cx="1851789"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2021</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53" name="圆角矩形 52"/>
          <p:cNvSpPr/>
          <p:nvPr/>
        </p:nvSpPr>
        <p:spPr>
          <a:xfrm>
            <a:off x="3264949" y="3485538"/>
            <a:ext cx="5443722" cy="531183"/>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cap="all" dirty="0" smtClean="0">
                <a:solidFill>
                  <a:schemeClr val="bg1"/>
                </a:solidFill>
                <a:latin typeface="+mn-ea"/>
                <a:cs typeface="+mn-ea"/>
                <a:sym typeface="+mn-lt"/>
              </a:rPr>
              <a:t>第八組</a:t>
            </a:r>
            <a:endParaRPr lang="zh-CN" altLang="en-US" cap="all" dirty="0">
              <a:solidFill>
                <a:schemeClr val="bg1"/>
              </a:solidFill>
              <a:latin typeface="+mn-ea"/>
              <a:cs typeface="+mn-ea"/>
              <a:sym typeface="+mn-lt"/>
            </a:endParaRPr>
          </a:p>
        </p:txBody>
      </p:sp>
    </p:spTree>
    <p:extLst>
      <p:ext uri="{BB962C8B-B14F-4D97-AF65-F5344CB8AC3E}">
        <p14:creationId xmlns:p14="http://schemas.microsoft.com/office/powerpoint/2010/main" val="330928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18"/>
          <p:cNvCxnSpPr/>
          <p:nvPr/>
        </p:nvCxnSpPr>
        <p:spPr>
          <a:xfrm>
            <a:off x="7301583" y="2496596"/>
            <a:ext cx="2062717"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19"/>
          <p:cNvCxnSpPr/>
          <p:nvPr/>
        </p:nvCxnSpPr>
        <p:spPr>
          <a:xfrm>
            <a:off x="6762410" y="4441340"/>
            <a:ext cx="2062717"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20"/>
          <p:cNvCxnSpPr/>
          <p:nvPr/>
        </p:nvCxnSpPr>
        <p:spPr>
          <a:xfrm>
            <a:off x="3227046" y="4344411"/>
            <a:ext cx="2062717" cy="0"/>
          </a:xfrm>
          <a:prstGeom prst="line">
            <a:avLst/>
          </a:prstGeom>
          <a:ln>
            <a:solidFill>
              <a:srgbClr val="95A5A6"/>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p:nvCxnSpPr>
        <p:spPr>
          <a:xfrm>
            <a:off x="2783122" y="2496596"/>
            <a:ext cx="2062717" cy="0"/>
          </a:xfrm>
          <a:prstGeom prst="line">
            <a:avLst/>
          </a:prstGeom>
          <a:ln>
            <a:solidFill>
              <a:srgbClr val="95A5A6"/>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nvGrpSpPr>
          <p:cNvPr id="10" name="Group 47"/>
          <p:cNvGrpSpPr/>
          <p:nvPr/>
        </p:nvGrpSpPr>
        <p:grpSpPr>
          <a:xfrm>
            <a:off x="4547468" y="1579383"/>
            <a:ext cx="2754115" cy="4171095"/>
            <a:chOff x="4547468" y="1545210"/>
            <a:chExt cx="2754115" cy="4171095"/>
          </a:xfrm>
        </p:grpSpPr>
        <p:sp>
          <p:nvSpPr>
            <p:cNvPr id="11" name="Freeform: Shape 3"/>
            <p:cNvSpPr/>
            <p:nvPr/>
          </p:nvSpPr>
          <p:spPr>
            <a:xfrm>
              <a:off x="5497154" y="2005223"/>
              <a:ext cx="914400" cy="914400"/>
            </a:xfrm>
            <a:custGeom>
              <a:avLst/>
              <a:gdLst>
                <a:gd name="connsiteX0" fmla="*/ 88605 w 914400"/>
                <a:gd name="connsiteY0" fmla="*/ 0 h 914400"/>
                <a:gd name="connsiteX1" fmla="*/ 825795 w 914400"/>
                <a:gd name="connsiteY1" fmla="*/ 0 h 914400"/>
                <a:gd name="connsiteX2" fmla="*/ 914400 w 914400"/>
                <a:gd name="connsiteY2" fmla="*/ 88605 h 914400"/>
                <a:gd name="connsiteX3" fmla="*/ 914400 w 914400"/>
                <a:gd name="connsiteY3" fmla="*/ 825795 h 914400"/>
                <a:gd name="connsiteX4" fmla="*/ 825795 w 914400"/>
                <a:gd name="connsiteY4" fmla="*/ 914400 h 914400"/>
                <a:gd name="connsiteX5" fmla="*/ 88605 w 914400"/>
                <a:gd name="connsiteY5" fmla="*/ 914400 h 914400"/>
                <a:gd name="connsiteX6" fmla="*/ 0 w 914400"/>
                <a:gd name="connsiteY6" fmla="*/ 825795 h 914400"/>
                <a:gd name="connsiteX7" fmla="*/ 0 w 914400"/>
                <a:gd name="connsiteY7" fmla="*/ 88605 h 914400"/>
                <a:gd name="connsiteX8" fmla="*/ 88605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88605" y="0"/>
                  </a:moveTo>
                  <a:lnTo>
                    <a:pt x="825795" y="0"/>
                  </a:lnTo>
                  <a:cubicBezTo>
                    <a:pt x="874730" y="0"/>
                    <a:pt x="914400" y="39670"/>
                    <a:pt x="914400" y="88605"/>
                  </a:cubicBezTo>
                  <a:lnTo>
                    <a:pt x="914400" y="825795"/>
                  </a:lnTo>
                  <a:cubicBezTo>
                    <a:pt x="914400" y="874730"/>
                    <a:pt x="874730" y="914400"/>
                    <a:pt x="825795" y="914400"/>
                  </a:cubicBezTo>
                  <a:lnTo>
                    <a:pt x="88605" y="914400"/>
                  </a:lnTo>
                  <a:cubicBezTo>
                    <a:pt x="39670" y="914400"/>
                    <a:pt x="0" y="874730"/>
                    <a:pt x="0" y="825795"/>
                  </a:cubicBez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solidFill>
                  <a:schemeClr val="tx1"/>
                </a:solidFill>
                <a:latin typeface="微軟正黑體" panose="020B0604030504040204" pitchFamily="34" charset="-120"/>
                <a:ea typeface="微軟正黑體" panose="020B0604030504040204" pitchFamily="34" charset="-120"/>
                <a:cs typeface="+mn-ea"/>
                <a:sym typeface="+mn-lt"/>
              </a:endParaRPr>
            </a:p>
          </p:txBody>
        </p:sp>
        <p:sp>
          <p:nvSpPr>
            <p:cNvPr id="12" name="Freeform: Shape 4"/>
            <p:cNvSpPr/>
            <p:nvPr/>
          </p:nvSpPr>
          <p:spPr>
            <a:xfrm>
              <a:off x="6460669" y="2005223"/>
              <a:ext cx="788126" cy="914400"/>
            </a:xfrm>
            <a:custGeom>
              <a:avLst/>
              <a:gdLst>
                <a:gd name="connsiteX0" fmla="*/ 88605 w 788126"/>
                <a:gd name="connsiteY0" fmla="*/ 0 h 914400"/>
                <a:gd name="connsiteX1" fmla="*/ 565723 w 788126"/>
                <a:gd name="connsiteY1" fmla="*/ 0 h 914400"/>
                <a:gd name="connsiteX2" fmla="*/ 624739 w 788126"/>
                <a:gd name="connsiteY2" fmla="*/ 81926 h 914400"/>
                <a:gd name="connsiteX3" fmla="*/ 678784 w 788126"/>
                <a:gd name="connsiteY3" fmla="*/ 179004 h 914400"/>
                <a:gd name="connsiteX4" fmla="*/ 782414 w 788126"/>
                <a:gd name="connsiteY4" fmla="*/ 760666 h 914400"/>
                <a:gd name="connsiteX5" fmla="*/ 754759 w 788126"/>
                <a:gd name="connsiteY5" fmla="*/ 914400 h 914400"/>
                <a:gd name="connsiteX6" fmla="*/ 88605 w 788126"/>
                <a:gd name="connsiteY6" fmla="*/ 914400 h 914400"/>
                <a:gd name="connsiteX7" fmla="*/ 0 w 788126"/>
                <a:gd name="connsiteY7" fmla="*/ 825795 h 914400"/>
                <a:gd name="connsiteX8" fmla="*/ 0 w 788126"/>
                <a:gd name="connsiteY8" fmla="*/ 88605 h 914400"/>
                <a:gd name="connsiteX9" fmla="*/ 88605 w 788126"/>
                <a:gd name="connsiteY9"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26" h="914400">
                  <a:moveTo>
                    <a:pt x="88605" y="0"/>
                  </a:moveTo>
                  <a:lnTo>
                    <a:pt x="565723" y="0"/>
                  </a:lnTo>
                  <a:lnTo>
                    <a:pt x="624739" y="81926"/>
                  </a:lnTo>
                  <a:cubicBezTo>
                    <a:pt x="644397" y="112792"/>
                    <a:pt x="662474" y="145138"/>
                    <a:pt x="678784" y="179004"/>
                  </a:cubicBezTo>
                  <a:cubicBezTo>
                    <a:pt x="777220" y="382199"/>
                    <a:pt x="800744" y="581052"/>
                    <a:pt x="782414" y="760666"/>
                  </a:cubicBezTo>
                  <a:lnTo>
                    <a:pt x="754759" y="914400"/>
                  </a:lnTo>
                  <a:lnTo>
                    <a:pt x="88605" y="914400"/>
                  </a:lnTo>
                  <a:cubicBezTo>
                    <a:pt x="39670" y="914400"/>
                    <a:pt x="0" y="874730"/>
                    <a:pt x="0" y="825795"/>
                  </a:cubicBez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solidFill>
                  <a:schemeClr val="tx1"/>
                </a:solidFill>
                <a:latin typeface="微軟正黑體" panose="020B0604030504040204" pitchFamily="34" charset="-120"/>
                <a:ea typeface="微軟正黑體" panose="020B0604030504040204" pitchFamily="34" charset="-120"/>
                <a:cs typeface="+mn-ea"/>
                <a:sym typeface="+mn-lt"/>
              </a:endParaRPr>
            </a:p>
          </p:txBody>
        </p:sp>
        <p:sp>
          <p:nvSpPr>
            <p:cNvPr id="13" name="Rectangle: Rounded Corners 5"/>
            <p:cNvSpPr/>
            <p:nvPr/>
          </p:nvSpPr>
          <p:spPr>
            <a:xfrm>
              <a:off x="5497154" y="2978102"/>
              <a:ext cx="914400" cy="914400"/>
            </a:xfrm>
            <a:prstGeom prst="roundRect">
              <a:avLst>
                <a:gd name="adj" fmla="val 9690"/>
              </a:avLst>
            </a:prstGeom>
            <a:solidFill>
              <a:srgbClr val="019DD5"/>
            </a:solidFill>
            <a:ln>
              <a:noFill/>
            </a:ln>
            <a:effectLst>
              <a:outerShdw blurRad="63500" algn="ctr" rotWithShape="0">
                <a:prstClr val="black">
                  <a:alpha val="40000"/>
                </a:prstClr>
              </a:outerShdw>
            </a:effectLst>
          </p:spPr>
          <p:txBody>
            <a:bodyPr anchor="ctr"/>
            <a:lstStyle/>
            <a:p>
              <a:pPr algn="ctr"/>
              <a:endParaRPr sz="2400">
                <a:solidFill>
                  <a:schemeClr val="tx1"/>
                </a:solidFill>
                <a:latin typeface="微軟正黑體" panose="020B0604030504040204" pitchFamily="34" charset="-120"/>
                <a:ea typeface="微軟正黑體" panose="020B0604030504040204" pitchFamily="34" charset="-120"/>
                <a:cs typeface="+mn-ea"/>
                <a:sym typeface="+mn-lt"/>
              </a:endParaRPr>
            </a:p>
          </p:txBody>
        </p:sp>
        <p:sp>
          <p:nvSpPr>
            <p:cNvPr id="14" name="Rectangle: Rounded Corners 6"/>
            <p:cNvSpPr/>
            <p:nvPr/>
          </p:nvSpPr>
          <p:spPr>
            <a:xfrm>
              <a:off x="5497154" y="3950981"/>
              <a:ext cx="914400" cy="914400"/>
            </a:xfrm>
            <a:prstGeom prst="roundRect">
              <a:avLst>
                <a:gd name="adj" fmla="val 9690"/>
              </a:avLst>
            </a:prstGeom>
            <a:solidFill>
              <a:srgbClr val="019DD5"/>
            </a:solidFill>
            <a:ln>
              <a:noFill/>
            </a:ln>
            <a:effectLst>
              <a:outerShdw blurRad="63500" algn="ctr" rotWithShape="0">
                <a:prstClr val="black">
                  <a:alpha val="40000"/>
                </a:prstClr>
              </a:outerShdw>
            </a:effectLst>
          </p:spPr>
          <p:txBody>
            <a:bodyPr anchor="ctr"/>
            <a:lstStyle/>
            <a:p>
              <a:pPr algn="ctr"/>
              <a:endParaRPr sz="2400">
                <a:solidFill>
                  <a:schemeClr val="tx1"/>
                </a:solidFill>
                <a:latin typeface="微軟正黑體" panose="020B0604030504040204" pitchFamily="34" charset="-120"/>
                <a:ea typeface="微軟正黑體" panose="020B0604030504040204" pitchFamily="34" charset="-120"/>
                <a:cs typeface="+mn-ea"/>
                <a:sym typeface="+mn-lt"/>
              </a:endParaRPr>
            </a:p>
          </p:txBody>
        </p:sp>
        <p:sp>
          <p:nvSpPr>
            <p:cNvPr id="15" name="Freeform: Shape 7"/>
            <p:cNvSpPr>
              <a:spLocks/>
            </p:cNvSpPr>
            <p:nvPr/>
          </p:nvSpPr>
          <p:spPr bwMode="auto">
            <a:xfrm>
              <a:off x="5131487" y="1665624"/>
              <a:ext cx="316552" cy="281120"/>
            </a:xfrm>
            <a:custGeom>
              <a:avLst/>
              <a:gdLst>
                <a:gd name="connsiteX0" fmla="*/ 316552 w 316552"/>
                <a:gd name="connsiteY0" fmla="*/ 0 h 281120"/>
                <a:gd name="connsiteX1" fmla="*/ 316552 w 316552"/>
                <a:gd name="connsiteY1" fmla="*/ 192515 h 281120"/>
                <a:gd name="connsiteX2" fmla="*/ 227947 w 316552"/>
                <a:gd name="connsiteY2" fmla="*/ 281120 h 281120"/>
                <a:gd name="connsiteX3" fmla="*/ 0 w 316552"/>
                <a:gd name="connsiteY3" fmla="*/ 281120 h 281120"/>
                <a:gd name="connsiteX4" fmla="*/ 19113 w 316552"/>
                <a:gd name="connsiteY4" fmla="*/ 249462 h 281120"/>
                <a:gd name="connsiteX5" fmla="*/ 249552 w 316552"/>
                <a:gd name="connsiteY5" fmla="*/ 35358 h 28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552" h="281120">
                  <a:moveTo>
                    <a:pt x="316552" y="0"/>
                  </a:moveTo>
                  <a:lnTo>
                    <a:pt x="316552" y="192515"/>
                  </a:lnTo>
                  <a:cubicBezTo>
                    <a:pt x="316552" y="241450"/>
                    <a:pt x="276882" y="281120"/>
                    <a:pt x="227947" y="281120"/>
                  </a:cubicBezTo>
                  <a:lnTo>
                    <a:pt x="0" y="281120"/>
                  </a:lnTo>
                  <a:lnTo>
                    <a:pt x="19113" y="249462"/>
                  </a:lnTo>
                  <a:cubicBezTo>
                    <a:pt x="73615" y="171527"/>
                    <a:pt x="149288" y="97174"/>
                    <a:pt x="249552" y="35358"/>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6" name="Freeform: Shape 8"/>
            <p:cNvSpPr>
              <a:spLocks/>
            </p:cNvSpPr>
            <p:nvPr/>
          </p:nvSpPr>
          <p:spPr bwMode="auto">
            <a:xfrm>
              <a:off x="5497154" y="1545210"/>
              <a:ext cx="914400" cy="401534"/>
            </a:xfrm>
            <a:custGeom>
              <a:avLst/>
              <a:gdLst>
                <a:gd name="connsiteX0" fmla="*/ 427078 w 914400"/>
                <a:gd name="connsiteY0" fmla="*/ 566 h 401534"/>
                <a:gd name="connsiteX1" fmla="*/ 808302 w 914400"/>
                <a:gd name="connsiteY1" fmla="*/ 38979 h 401534"/>
                <a:gd name="connsiteX2" fmla="*/ 914400 w 914400"/>
                <a:gd name="connsiteY2" fmla="*/ 70331 h 401534"/>
                <a:gd name="connsiteX3" fmla="*/ 914400 w 914400"/>
                <a:gd name="connsiteY3" fmla="*/ 312929 h 401534"/>
                <a:gd name="connsiteX4" fmla="*/ 825795 w 914400"/>
                <a:gd name="connsiteY4" fmla="*/ 401534 h 401534"/>
                <a:gd name="connsiteX5" fmla="*/ 88605 w 914400"/>
                <a:gd name="connsiteY5" fmla="*/ 401534 h 401534"/>
                <a:gd name="connsiteX6" fmla="*/ 0 w 914400"/>
                <a:gd name="connsiteY6" fmla="*/ 312929 h 401534"/>
                <a:gd name="connsiteX7" fmla="*/ 0 w 914400"/>
                <a:gd name="connsiteY7" fmla="*/ 95656 h 401534"/>
                <a:gd name="connsiteX8" fmla="*/ 118215 w 914400"/>
                <a:gd name="connsiteY8" fmla="*/ 51509 h 401534"/>
                <a:gd name="connsiteX9" fmla="*/ 261871 w 914400"/>
                <a:gd name="connsiteY9" fmla="*/ 16890 h 401534"/>
                <a:gd name="connsiteX10" fmla="*/ 427078 w 914400"/>
                <a:gd name="connsiteY10" fmla="*/ 566 h 40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401534">
                  <a:moveTo>
                    <a:pt x="427078" y="566"/>
                  </a:moveTo>
                  <a:cubicBezTo>
                    <a:pt x="544840" y="-2847"/>
                    <a:pt x="675871" y="9105"/>
                    <a:pt x="808302" y="38979"/>
                  </a:cubicBezTo>
                  <a:lnTo>
                    <a:pt x="914400" y="70331"/>
                  </a:lnTo>
                  <a:lnTo>
                    <a:pt x="914400" y="312929"/>
                  </a:lnTo>
                  <a:cubicBezTo>
                    <a:pt x="914400" y="361864"/>
                    <a:pt x="874730" y="401534"/>
                    <a:pt x="825795" y="401534"/>
                  </a:cubicBezTo>
                  <a:lnTo>
                    <a:pt x="88605" y="401534"/>
                  </a:lnTo>
                  <a:cubicBezTo>
                    <a:pt x="39670" y="401534"/>
                    <a:pt x="0" y="361864"/>
                    <a:pt x="0" y="312929"/>
                  </a:cubicBezTo>
                  <a:lnTo>
                    <a:pt x="0" y="95656"/>
                  </a:lnTo>
                  <a:lnTo>
                    <a:pt x="118215" y="51509"/>
                  </a:lnTo>
                  <a:cubicBezTo>
                    <a:pt x="163072" y="37803"/>
                    <a:pt x="210915" y="26152"/>
                    <a:pt x="261871" y="16890"/>
                  </a:cubicBezTo>
                  <a:cubicBezTo>
                    <a:pt x="312633" y="7820"/>
                    <a:pt x="368197" y="2273"/>
                    <a:pt x="427078" y="566"/>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7" name="Freeform: Shape 9"/>
            <p:cNvSpPr>
              <a:spLocks/>
            </p:cNvSpPr>
            <p:nvPr/>
          </p:nvSpPr>
          <p:spPr bwMode="auto">
            <a:xfrm>
              <a:off x="6460669" y="1630054"/>
              <a:ext cx="514017" cy="316690"/>
            </a:xfrm>
            <a:custGeom>
              <a:avLst/>
              <a:gdLst>
                <a:gd name="connsiteX0" fmla="*/ 0 w 514017"/>
                <a:gd name="connsiteY0" fmla="*/ 0 h 316690"/>
                <a:gd name="connsiteX1" fmla="*/ 42999 w 514017"/>
                <a:gd name="connsiteY1" fmla="*/ 12706 h 316690"/>
                <a:gd name="connsiteX2" fmla="*/ 489289 w 514017"/>
                <a:gd name="connsiteY2" fmla="*/ 289332 h 316690"/>
                <a:gd name="connsiteX3" fmla="*/ 514017 w 514017"/>
                <a:gd name="connsiteY3" fmla="*/ 316690 h 316690"/>
                <a:gd name="connsiteX4" fmla="*/ 88605 w 514017"/>
                <a:gd name="connsiteY4" fmla="*/ 316690 h 316690"/>
                <a:gd name="connsiteX5" fmla="*/ 0 w 514017"/>
                <a:gd name="connsiteY5" fmla="*/ 228085 h 31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017" h="316690">
                  <a:moveTo>
                    <a:pt x="0" y="0"/>
                  </a:moveTo>
                  <a:lnTo>
                    <a:pt x="42999" y="12706"/>
                  </a:lnTo>
                  <a:cubicBezTo>
                    <a:pt x="206578" y="73250"/>
                    <a:pt x="363069" y="163794"/>
                    <a:pt x="489289" y="289332"/>
                  </a:cubicBezTo>
                  <a:lnTo>
                    <a:pt x="514017" y="316690"/>
                  </a:lnTo>
                  <a:lnTo>
                    <a:pt x="88605" y="316690"/>
                  </a:lnTo>
                  <a:cubicBezTo>
                    <a:pt x="39670" y="316690"/>
                    <a:pt x="0" y="277020"/>
                    <a:pt x="0" y="228085"/>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8" name="Freeform: Shape 10"/>
            <p:cNvSpPr>
              <a:spLocks/>
            </p:cNvSpPr>
            <p:nvPr/>
          </p:nvSpPr>
          <p:spPr bwMode="auto">
            <a:xfrm>
              <a:off x="4758752" y="2005223"/>
              <a:ext cx="689287" cy="914400"/>
            </a:xfrm>
            <a:custGeom>
              <a:avLst/>
              <a:gdLst>
                <a:gd name="connsiteX0" fmla="*/ 339377 w 689287"/>
                <a:gd name="connsiteY0" fmla="*/ 0 h 914400"/>
                <a:gd name="connsiteX1" fmla="*/ 600682 w 689287"/>
                <a:gd name="connsiteY1" fmla="*/ 0 h 914400"/>
                <a:gd name="connsiteX2" fmla="*/ 689287 w 689287"/>
                <a:gd name="connsiteY2" fmla="*/ 88605 h 914400"/>
                <a:gd name="connsiteX3" fmla="*/ 689287 w 689287"/>
                <a:gd name="connsiteY3" fmla="*/ 825795 h 914400"/>
                <a:gd name="connsiteX4" fmla="*/ 600682 w 689287"/>
                <a:gd name="connsiteY4" fmla="*/ 914400 h 914400"/>
                <a:gd name="connsiteX5" fmla="*/ 0 w 689287"/>
                <a:gd name="connsiteY5" fmla="*/ 914400 h 914400"/>
                <a:gd name="connsiteX6" fmla="*/ 63002 w 689287"/>
                <a:gd name="connsiteY6" fmla="*/ 853619 h 914400"/>
                <a:gd name="connsiteX7" fmla="*/ 104693 w 689287"/>
                <a:gd name="connsiteY7" fmla="*/ 665283 h 914400"/>
                <a:gd name="connsiteX8" fmla="*/ 310059 w 689287"/>
                <a:gd name="connsiteY8" fmla="*/ 67855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287" h="914400">
                  <a:moveTo>
                    <a:pt x="339377" y="0"/>
                  </a:moveTo>
                  <a:lnTo>
                    <a:pt x="600682" y="0"/>
                  </a:lnTo>
                  <a:cubicBezTo>
                    <a:pt x="649617" y="0"/>
                    <a:pt x="689287" y="39670"/>
                    <a:pt x="689287" y="88605"/>
                  </a:cubicBezTo>
                  <a:lnTo>
                    <a:pt x="689287" y="825795"/>
                  </a:lnTo>
                  <a:cubicBezTo>
                    <a:pt x="689287" y="874730"/>
                    <a:pt x="649617" y="914400"/>
                    <a:pt x="600682" y="914400"/>
                  </a:cubicBezTo>
                  <a:lnTo>
                    <a:pt x="0" y="914400"/>
                  </a:lnTo>
                  <a:lnTo>
                    <a:pt x="63002" y="853619"/>
                  </a:lnTo>
                  <a:cubicBezTo>
                    <a:pt x="135575" y="799588"/>
                    <a:pt x="112413" y="728576"/>
                    <a:pt x="104693" y="665283"/>
                  </a:cubicBezTo>
                  <a:cubicBezTo>
                    <a:pt x="95428" y="577289"/>
                    <a:pt x="256015" y="154304"/>
                    <a:pt x="310059" y="67855"/>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19" name="Freeform: Shape 11"/>
            <p:cNvSpPr>
              <a:spLocks/>
            </p:cNvSpPr>
            <p:nvPr/>
          </p:nvSpPr>
          <p:spPr bwMode="auto">
            <a:xfrm>
              <a:off x="4547468" y="2978102"/>
              <a:ext cx="900571" cy="914400"/>
            </a:xfrm>
            <a:custGeom>
              <a:avLst/>
              <a:gdLst>
                <a:gd name="connsiteX0" fmla="*/ 155420 w 900571"/>
                <a:gd name="connsiteY0" fmla="*/ 0 h 914400"/>
                <a:gd name="connsiteX1" fmla="*/ 811966 w 900571"/>
                <a:gd name="connsiteY1" fmla="*/ 0 h 914400"/>
                <a:gd name="connsiteX2" fmla="*/ 900571 w 900571"/>
                <a:gd name="connsiteY2" fmla="*/ 88605 h 914400"/>
                <a:gd name="connsiteX3" fmla="*/ 900571 w 900571"/>
                <a:gd name="connsiteY3" fmla="*/ 825795 h 914400"/>
                <a:gd name="connsiteX4" fmla="*/ 811966 w 900571"/>
                <a:gd name="connsiteY4" fmla="*/ 914400 h 914400"/>
                <a:gd name="connsiteX5" fmla="*/ 185787 w 900571"/>
                <a:gd name="connsiteY5" fmla="*/ 914400 h 914400"/>
                <a:gd name="connsiteX6" fmla="*/ 196743 w 900571"/>
                <a:gd name="connsiteY6" fmla="*/ 883930 h 914400"/>
                <a:gd name="connsiteX7" fmla="*/ 220243 w 900571"/>
                <a:gd name="connsiteY7" fmla="*/ 831684 h 914400"/>
                <a:gd name="connsiteX8" fmla="*/ 167743 w 900571"/>
                <a:gd name="connsiteY8" fmla="*/ 737516 h 914400"/>
                <a:gd name="connsiteX9" fmla="*/ 197081 w 900571"/>
                <a:gd name="connsiteY9" fmla="*/ 623279 h 914400"/>
                <a:gd name="connsiteX10" fmla="*/ 122964 w 900571"/>
                <a:gd name="connsiteY10" fmla="*/ 544548 h 914400"/>
                <a:gd name="connsiteX11" fmla="*/ 170831 w 900571"/>
                <a:gd name="connsiteY11" fmla="*/ 402524 h 914400"/>
                <a:gd name="connsiteX12" fmla="*/ 28774 w 900571"/>
                <a:gd name="connsiteY12" fmla="*/ 285200 h 914400"/>
                <a:gd name="connsiteX13" fmla="*/ 87450 w 900571"/>
                <a:gd name="connsiteY13" fmla="*/ 8142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0571" h="914400">
                  <a:moveTo>
                    <a:pt x="155420" y="0"/>
                  </a:moveTo>
                  <a:lnTo>
                    <a:pt x="811966" y="0"/>
                  </a:lnTo>
                  <a:cubicBezTo>
                    <a:pt x="860901" y="0"/>
                    <a:pt x="900571" y="39670"/>
                    <a:pt x="900571" y="88605"/>
                  </a:cubicBezTo>
                  <a:lnTo>
                    <a:pt x="900571" y="825795"/>
                  </a:lnTo>
                  <a:cubicBezTo>
                    <a:pt x="900571" y="874730"/>
                    <a:pt x="860901" y="914400"/>
                    <a:pt x="811966" y="914400"/>
                  </a:cubicBezTo>
                  <a:lnTo>
                    <a:pt x="185787" y="914400"/>
                  </a:lnTo>
                  <a:lnTo>
                    <a:pt x="196743" y="883930"/>
                  </a:lnTo>
                  <a:cubicBezTo>
                    <a:pt x="206732" y="861690"/>
                    <a:pt x="215996" y="843648"/>
                    <a:pt x="220243" y="831684"/>
                  </a:cubicBezTo>
                  <a:cubicBezTo>
                    <a:pt x="238772" y="783828"/>
                    <a:pt x="200169" y="774565"/>
                    <a:pt x="167743" y="737516"/>
                  </a:cubicBezTo>
                  <a:cubicBezTo>
                    <a:pt x="136861" y="698922"/>
                    <a:pt x="197081" y="623279"/>
                    <a:pt x="197081" y="623279"/>
                  </a:cubicBezTo>
                  <a:cubicBezTo>
                    <a:pt x="197081" y="623279"/>
                    <a:pt x="150758" y="620191"/>
                    <a:pt x="122964" y="544548"/>
                  </a:cubicBezTo>
                  <a:cubicBezTo>
                    <a:pt x="95170" y="470449"/>
                    <a:pt x="160023" y="467361"/>
                    <a:pt x="170831" y="402524"/>
                  </a:cubicBezTo>
                  <a:cubicBezTo>
                    <a:pt x="181640" y="336143"/>
                    <a:pt x="96714" y="360843"/>
                    <a:pt x="28774" y="285200"/>
                  </a:cubicBezTo>
                  <a:cubicBezTo>
                    <a:pt x="-40711" y="211100"/>
                    <a:pt x="30318" y="147807"/>
                    <a:pt x="87450" y="81426"/>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0" name="Freeform: Shape 12"/>
            <p:cNvSpPr>
              <a:spLocks/>
            </p:cNvSpPr>
            <p:nvPr/>
          </p:nvSpPr>
          <p:spPr bwMode="auto">
            <a:xfrm>
              <a:off x="6460669" y="2978102"/>
              <a:ext cx="738309" cy="914400"/>
            </a:xfrm>
            <a:custGeom>
              <a:avLst/>
              <a:gdLst>
                <a:gd name="connsiteX0" fmla="*/ 88605 w 738309"/>
                <a:gd name="connsiteY0" fmla="*/ 0 h 914400"/>
                <a:gd name="connsiteX1" fmla="*/ 738309 w 738309"/>
                <a:gd name="connsiteY1" fmla="*/ 0 h 914400"/>
                <a:gd name="connsiteX2" fmla="*/ 699744 w 738309"/>
                <a:gd name="connsiteY2" fmla="*/ 116947 h 914400"/>
                <a:gd name="connsiteX3" fmla="*/ 495035 w 738309"/>
                <a:gd name="connsiteY3" fmla="*/ 456555 h 914400"/>
                <a:gd name="connsiteX4" fmla="*/ 236422 w 738309"/>
                <a:gd name="connsiteY4" fmla="*/ 874884 h 914400"/>
                <a:gd name="connsiteX5" fmla="*/ 227850 w 738309"/>
                <a:gd name="connsiteY5" fmla="*/ 914400 h 914400"/>
                <a:gd name="connsiteX6" fmla="*/ 88605 w 738309"/>
                <a:gd name="connsiteY6" fmla="*/ 914400 h 914400"/>
                <a:gd name="connsiteX7" fmla="*/ 0 w 738309"/>
                <a:gd name="connsiteY7" fmla="*/ 825795 h 914400"/>
                <a:gd name="connsiteX8" fmla="*/ 0 w 738309"/>
                <a:gd name="connsiteY8" fmla="*/ 88605 h 914400"/>
                <a:gd name="connsiteX9" fmla="*/ 88605 w 738309"/>
                <a:gd name="connsiteY9"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309" h="914400">
                  <a:moveTo>
                    <a:pt x="88605" y="0"/>
                  </a:moveTo>
                  <a:lnTo>
                    <a:pt x="738309" y="0"/>
                  </a:lnTo>
                  <a:lnTo>
                    <a:pt x="699744" y="116947"/>
                  </a:lnTo>
                  <a:cubicBezTo>
                    <a:pt x="640302" y="264287"/>
                    <a:pt x="561046" y="382455"/>
                    <a:pt x="495035" y="456555"/>
                  </a:cubicBezTo>
                  <a:cubicBezTo>
                    <a:pt x="363015" y="603596"/>
                    <a:pt x="279633" y="715035"/>
                    <a:pt x="236422" y="874884"/>
                  </a:cubicBezTo>
                  <a:lnTo>
                    <a:pt x="227850" y="914400"/>
                  </a:lnTo>
                  <a:lnTo>
                    <a:pt x="88605" y="914400"/>
                  </a:lnTo>
                  <a:cubicBezTo>
                    <a:pt x="39670" y="914400"/>
                    <a:pt x="0" y="874730"/>
                    <a:pt x="0" y="825795"/>
                  </a:cubicBez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1" name="Freeform: Shape 13"/>
            <p:cNvSpPr>
              <a:spLocks/>
            </p:cNvSpPr>
            <p:nvPr/>
          </p:nvSpPr>
          <p:spPr bwMode="auto">
            <a:xfrm>
              <a:off x="4708093" y="3950981"/>
              <a:ext cx="739946" cy="704961"/>
            </a:xfrm>
            <a:custGeom>
              <a:avLst/>
              <a:gdLst>
                <a:gd name="connsiteX0" fmla="*/ 6341 w 739946"/>
                <a:gd name="connsiteY0" fmla="*/ 0 h 704961"/>
                <a:gd name="connsiteX1" fmla="*/ 651341 w 739946"/>
                <a:gd name="connsiteY1" fmla="*/ 0 h 704961"/>
                <a:gd name="connsiteX2" fmla="*/ 739946 w 739946"/>
                <a:gd name="connsiteY2" fmla="*/ 88605 h 704961"/>
                <a:gd name="connsiteX3" fmla="*/ 739946 w 739946"/>
                <a:gd name="connsiteY3" fmla="*/ 704961 h 704961"/>
                <a:gd name="connsiteX4" fmla="*/ 736900 w 739946"/>
                <a:gd name="connsiteY4" fmla="*/ 679110 h 704961"/>
                <a:gd name="connsiteX5" fmla="*/ 732846 w 739946"/>
                <a:gd name="connsiteY5" fmla="*/ 582819 h 704961"/>
                <a:gd name="connsiteX6" fmla="*/ 627847 w 739946"/>
                <a:gd name="connsiteY6" fmla="*/ 325014 h 704961"/>
                <a:gd name="connsiteX7" fmla="*/ 501231 w 739946"/>
                <a:gd name="connsiteY7" fmla="*/ 252459 h 704961"/>
                <a:gd name="connsiteX8" fmla="*/ 42632 w 739946"/>
                <a:gd name="connsiteY8" fmla="*/ 173728 h 704961"/>
                <a:gd name="connsiteX9" fmla="*/ 779 w 739946"/>
                <a:gd name="connsiteY9" fmla="*/ 33109 h 70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946" h="704961">
                  <a:moveTo>
                    <a:pt x="6341" y="0"/>
                  </a:moveTo>
                  <a:lnTo>
                    <a:pt x="651341" y="0"/>
                  </a:lnTo>
                  <a:cubicBezTo>
                    <a:pt x="700276" y="0"/>
                    <a:pt x="739946" y="39670"/>
                    <a:pt x="739946" y="88605"/>
                  </a:cubicBezTo>
                  <a:lnTo>
                    <a:pt x="739946" y="704961"/>
                  </a:lnTo>
                  <a:lnTo>
                    <a:pt x="736900" y="679110"/>
                  </a:lnTo>
                  <a:cubicBezTo>
                    <a:pt x="734777" y="644569"/>
                    <a:pt x="735935" y="614466"/>
                    <a:pt x="732846" y="582819"/>
                  </a:cubicBezTo>
                  <a:cubicBezTo>
                    <a:pt x="725126" y="521069"/>
                    <a:pt x="643288" y="446970"/>
                    <a:pt x="627847" y="325014"/>
                  </a:cubicBezTo>
                  <a:cubicBezTo>
                    <a:pt x="613951" y="203059"/>
                    <a:pt x="572260" y="235477"/>
                    <a:pt x="501231" y="252459"/>
                  </a:cubicBezTo>
                  <a:cubicBezTo>
                    <a:pt x="430202" y="269440"/>
                    <a:pt x="138367" y="294140"/>
                    <a:pt x="42632" y="173728"/>
                  </a:cubicBezTo>
                  <a:cubicBezTo>
                    <a:pt x="6153" y="127995"/>
                    <a:pt x="-2967" y="79005"/>
                    <a:pt x="779" y="33109"/>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2" name="Freeform: Shape 14"/>
            <p:cNvSpPr>
              <a:spLocks/>
            </p:cNvSpPr>
            <p:nvPr/>
          </p:nvSpPr>
          <p:spPr bwMode="auto">
            <a:xfrm>
              <a:off x="6460669" y="3950981"/>
              <a:ext cx="541118" cy="914400"/>
            </a:xfrm>
            <a:custGeom>
              <a:avLst/>
              <a:gdLst>
                <a:gd name="connsiteX0" fmla="*/ 88605 w 541118"/>
                <a:gd name="connsiteY0" fmla="*/ 0 h 914400"/>
                <a:gd name="connsiteX1" fmla="*/ 216420 w 541118"/>
                <a:gd name="connsiteY1" fmla="*/ 0 h 914400"/>
                <a:gd name="connsiteX2" fmla="*/ 206288 w 541118"/>
                <a:gd name="connsiteY2" fmla="*/ 81103 h 914400"/>
                <a:gd name="connsiteX3" fmla="*/ 481138 w 541118"/>
                <a:gd name="connsiteY3" fmla="*/ 802030 h 914400"/>
                <a:gd name="connsiteX4" fmla="*/ 541118 w 541118"/>
                <a:gd name="connsiteY4" fmla="*/ 914400 h 914400"/>
                <a:gd name="connsiteX5" fmla="*/ 88605 w 541118"/>
                <a:gd name="connsiteY5" fmla="*/ 914400 h 914400"/>
                <a:gd name="connsiteX6" fmla="*/ 0 w 541118"/>
                <a:gd name="connsiteY6" fmla="*/ 825795 h 914400"/>
                <a:gd name="connsiteX7" fmla="*/ 0 w 541118"/>
                <a:gd name="connsiteY7" fmla="*/ 88605 h 914400"/>
                <a:gd name="connsiteX8" fmla="*/ 88605 w 541118"/>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118" h="914400">
                  <a:moveTo>
                    <a:pt x="88605" y="0"/>
                  </a:moveTo>
                  <a:lnTo>
                    <a:pt x="216420" y="0"/>
                  </a:lnTo>
                  <a:lnTo>
                    <a:pt x="206288" y="81103"/>
                  </a:lnTo>
                  <a:cubicBezTo>
                    <a:pt x="184671" y="320383"/>
                    <a:pt x="360698" y="578188"/>
                    <a:pt x="481138" y="802030"/>
                  </a:cubicBezTo>
                  <a:lnTo>
                    <a:pt x="541118" y="914400"/>
                  </a:lnTo>
                  <a:lnTo>
                    <a:pt x="88605" y="914400"/>
                  </a:lnTo>
                  <a:cubicBezTo>
                    <a:pt x="39670" y="914400"/>
                    <a:pt x="0" y="874730"/>
                    <a:pt x="0" y="825795"/>
                  </a:cubicBez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3" name="Freeform: Shape 15"/>
            <p:cNvSpPr>
              <a:spLocks/>
            </p:cNvSpPr>
            <p:nvPr/>
          </p:nvSpPr>
          <p:spPr bwMode="auto">
            <a:xfrm>
              <a:off x="5003958" y="4949907"/>
              <a:ext cx="444081" cy="766398"/>
            </a:xfrm>
            <a:custGeom>
              <a:avLst/>
              <a:gdLst>
                <a:gd name="connsiteX0" fmla="*/ 418194 w 444081"/>
                <a:gd name="connsiteY0" fmla="*/ 0 h 766398"/>
                <a:gd name="connsiteX1" fmla="*/ 437118 w 444081"/>
                <a:gd name="connsiteY1" fmla="*/ 28069 h 766398"/>
                <a:gd name="connsiteX2" fmla="*/ 444081 w 444081"/>
                <a:gd name="connsiteY2" fmla="*/ 62558 h 766398"/>
                <a:gd name="connsiteX3" fmla="*/ 444081 w 444081"/>
                <a:gd name="connsiteY3" fmla="*/ 766398 h 766398"/>
                <a:gd name="connsiteX4" fmla="*/ 404441 w 444081"/>
                <a:gd name="connsiteY4" fmla="*/ 766398 h 766398"/>
                <a:gd name="connsiteX5" fmla="*/ 0 w 444081"/>
                <a:gd name="connsiteY5" fmla="*/ 766398 h 766398"/>
                <a:gd name="connsiteX6" fmla="*/ 416257 w 444081"/>
                <a:gd name="connsiteY6" fmla="*/ 5503 h 76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081" h="766398">
                  <a:moveTo>
                    <a:pt x="418194" y="0"/>
                  </a:moveTo>
                  <a:lnTo>
                    <a:pt x="437118" y="28069"/>
                  </a:lnTo>
                  <a:cubicBezTo>
                    <a:pt x="441602" y="38670"/>
                    <a:pt x="444081" y="50325"/>
                    <a:pt x="444081" y="62558"/>
                  </a:cubicBezTo>
                  <a:lnTo>
                    <a:pt x="444081" y="766398"/>
                  </a:lnTo>
                  <a:lnTo>
                    <a:pt x="404441" y="766398"/>
                  </a:lnTo>
                  <a:cubicBezTo>
                    <a:pt x="278228" y="766398"/>
                    <a:pt x="143602" y="766398"/>
                    <a:pt x="0" y="766398"/>
                  </a:cubicBezTo>
                  <a:cubicBezTo>
                    <a:pt x="104227" y="497787"/>
                    <a:pt x="319630" y="226571"/>
                    <a:pt x="416257" y="5503"/>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4" name="Freeform: Shape 16"/>
            <p:cNvSpPr>
              <a:spLocks/>
            </p:cNvSpPr>
            <p:nvPr/>
          </p:nvSpPr>
          <p:spPr bwMode="auto">
            <a:xfrm>
              <a:off x="6460669" y="4923860"/>
              <a:ext cx="840914" cy="792445"/>
            </a:xfrm>
            <a:custGeom>
              <a:avLst/>
              <a:gdLst>
                <a:gd name="connsiteX0" fmla="*/ 88605 w 840914"/>
                <a:gd name="connsiteY0" fmla="*/ 0 h 792445"/>
                <a:gd name="connsiteX1" fmla="*/ 572304 w 840914"/>
                <a:gd name="connsiteY1" fmla="*/ 0 h 792445"/>
                <a:gd name="connsiteX2" fmla="*/ 621980 w 840914"/>
                <a:gd name="connsiteY2" fmla="*/ 96224 h 792445"/>
                <a:gd name="connsiteX3" fmla="*/ 840914 w 840914"/>
                <a:gd name="connsiteY3" fmla="*/ 792445 h 792445"/>
                <a:gd name="connsiteX4" fmla="*/ 94298 w 840914"/>
                <a:gd name="connsiteY4" fmla="*/ 792445 h 792445"/>
                <a:gd name="connsiteX5" fmla="*/ 0 w 840914"/>
                <a:gd name="connsiteY5" fmla="*/ 792445 h 792445"/>
                <a:gd name="connsiteX6" fmla="*/ 0 w 840914"/>
                <a:gd name="connsiteY6" fmla="*/ 88605 h 792445"/>
                <a:gd name="connsiteX7" fmla="*/ 88605 w 840914"/>
                <a:gd name="connsiteY7" fmla="*/ 0 h 7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0914" h="792445">
                  <a:moveTo>
                    <a:pt x="88605" y="0"/>
                  </a:moveTo>
                  <a:lnTo>
                    <a:pt x="572304" y="0"/>
                  </a:lnTo>
                  <a:lnTo>
                    <a:pt x="621980" y="96224"/>
                  </a:lnTo>
                  <a:cubicBezTo>
                    <a:pt x="707374" y="268297"/>
                    <a:pt x="795556" y="487556"/>
                    <a:pt x="840914" y="792445"/>
                  </a:cubicBezTo>
                  <a:cubicBezTo>
                    <a:pt x="840914" y="792445"/>
                    <a:pt x="840914" y="792445"/>
                    <a:pt x="94298" y="792445"/>
                  </a:cubicBezTo>
                  <a:lnTo>
                    <a:pt x="0" y="792445"/>
                  </a:ln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5" name="Freeform: Shape 17"/>
            <p:cNvSpPr>
              <a:spLocks/>
            </p:cNvSpPr>
            <p:nvPr/>
          </p:nvSpPr>
          <p:spPr bwMode="auto">
            <a:xfrm>
              <a:off x="5497154" y="4923860"/>
              <a:ext cx="914400" cy="792445"/>
            </a:xfrm>
            <a:custGeom>
              <a:avLst/>
              <a:gdLst>
                <a:gd name="connsiteX0" fmla="*/ 88605 w 914400"/>
                <a:gd name="connsiteY0" fmla="*/ 0 h 792445"/>
                <a:gd name="connsiteX1" fmla="*/ 825795 w 914400"/>
                <a:gd name="connsiteY1" fmla="*/ 0 h 792445"/>
                <a:gd name="connsiteX2" fmla="*/ 914400 w 914400"/>
                <a:gd name="connsiteY2" fmla="*/ 88605 h 792445"/>
                <a:gd name="connsiteX3" fmla="*/ 914400 w 914400"/>
                <a:gd name="connsiteY3" fmla="*/ 792445 h 792445"/>
                <a:gd name="connsiteX4" fmla="*/ 835119 w 914400"/>
                <a:gd name="connsiteY4" fmla="*/ 792445 h 792445"/>
                <a:gd name="connsiteX5" fmla="*/ 94323 w 914400"/>
                <a:gd name="connsiteY5" fmla="*/ 792445 h 792445"/>
                <a:gd name="connsiteX6" fmla="*/ 0 w 914400"/>
                <a:gd name="connsiteY6" fmla="*/ 792445 h 792445"/>
                <a:gd name="connsiteX7" fmla="*/ 0 w 914400"/>
                <a:gd name="connsiteY7" fmla="*/ 88605 h 792445"/>
                <a:gd name="connsiteX8" fmla="*/ 88605 w 914400"/>
                <a:gd name="connsiteY8" fmla="*/ 0 h 7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792445">
                  <a:moveTo>
                    <a:pt x="88605" y="0"/>
                  </a:moveTo>
                  <a:lnTo>
                    <a:pt x="825795" y="0"/>
                  </a:lnTo>
                  <a:cubicBezTo>
                    <a:pt x="874730" y="0"/>
                    <a:pt x="914400" y="39670"/>
                    <a:pt x="914400" y="88605"/>
                  </a:cubicBezTo>
                  <a:lnTo>
                    <a:pt x="914400" y="792445"/>
                  </a:lnTo>
                  <a:lnTo>
                    <a:pt x="835119" y="792445"/>
                  </a:lnTo>
                  <a:cubicBezTo>
                    <a:pt x="633179" y="792445"/>
                    <a:pt x="389169" y="792445"/>
                    <a:pt x="94323" y="792445"/>
                  </a:cubicBezTo>
                  <a:lnTo>
                    <a:pt x="0" y="792445"/>
                  </a:lnTo>
                  <a:lnTo>
                    <a:pt x="0" y="88605"/>
                  </a:lnTo>
                  <a:cubicBezTo>
                    <a:pt x="0" y="39670"/>
                    <a:pt x="39670" y="0"/>
                    <a:pt x="88605" y="0"/>
                  </a:cubicBezTo>
                  <a:close/>
                </a:path>
              </a:pathLst>
            </a:custGeom>
            <a:solidFill>
              <a:srgbClr val="019DD5"/>
            </a:solidFill>
            <a:ln>
              <a:noFill/>
            </a:ln>
            <a:effectLst>
              <a:outerShdw blurRad="63500" algn="ctr" rotWithShape="0">
                <a:prstClr val="black">
                  <a:alpha val="40000"/>
                </a:prstClr>
              </a:outerShdw>
            </a:effectLst>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6" name="Freeform: Shape 30"/>
            <p:cNvSpPr>
              <a:spLocks/>
            </p:cNvSpPr>
            <p:nvPr/>
          </p:nvSpPr>
          <p:spPr bwMode="auto">
            <a:xfrm>
              <a:off x="5781963" y="2301140"/>
              <a:ext cx="302152" cy="302152"/>
            </a:xfrm>
            <a:custGeom>
              <a:avLst/>
              <a:gdLst>
                <a:gd name="T0" fmla="*/ 180 w 206"/>
                <a:gd name="T1" fmla="*/ 77 h 206"/>
                <a:gd name="T2" fmla="*/ 175 w 206"/>
                <a:gd name="T3" fmla="*/ 67 h 206"/>
                <a:gd name="T4" fmla="*/ 189 w 206"/>
                <a:gd name="T5" fmla="*/ 53 h 206"/>
                <a:gd name="T6" fmla="*/ 162 w 206"/>
                <a:gd name="T7" fmla="*/ 17 h 206"/>
                <a:gd name="T8" fmla="*/ 139 w 206"/>
                <a:gd name="T9" fmla="*/ 30 h 206"/>
                <a:gd name="T10" fmla="*/ 129 w 206"/>
                <a:gd name="T11" fmla="*/ 27 h 206"/>
                <a:gd name="T12" fmla="*/ 129 w 206"/>
                <a:gd name="T13" fmla="*/ 6 h 206"/>
                <a:gd name="T14" fmla="*/ 84 w 206"/>
                <a:gd name="T15" fmla="*/ 0 h 206"/>
                <a:gd name="T16" fmla="*/ 77 w 206"/>
                <a:gd name="T17" fmla="*/ 26 h 206"/>
                <a:gd name="T18" fmla="*/ 67 w 206"/>
                <a:gd name="T19" fmla="*/ 31 h 206"/>
                <a:gd name="T20" fmla="*/ 53 w 206"/>
                <a:gd name="T21" fmla="*/ 17 h 206"/>
                <a:gd name="T22" fmla="*/ 17 w 206"/>
                <a:gd name="T23" fmla="*/ 44 h 206"/>
                <a:gd name="T24" fmla="*/ 30 w 206"/>
                <a:gd name="T25" fmla="*/ 67 h 206"/>
                <a:gd name="T26" fmla="*/ 27 w 206"/>
                <a:gd name="T27" fmla="*/ 77 h 206"/>
                <a:gd name="T28" fmla="*/ 6 w 206"/>
                <a:gd name="T29" fmla="*/ 77 h 206"/>
                <a:gd name="T30" fmla="*/ 0 w 206"/>
                <a:gd name="T31" fmla="*/ 122 h 206"/>
                <a:gd name="T32" fmla="*/ 26 w 206"/>
                <a:gd name="T33" fmla="*/ 129 h 206"/>
                <a:gd name="T34" fmla="*/ 31 w 206"/>
                <a:gd name="T35" fmla="*/ 139 h 206"/>
                <a:gd name="T36" fmla="*/ 17 w 206"/>
                <a:gd name="T37" fmla="*/ 153 h 206"/>
                <a:gd name="T38" fmla="*/ 44 w 206"/>
                <a:gd name="T39" fmla="*/ 189 h 206"/>
                <a:gd name="T40" fmla="*/ 67 w 206"/>
                <a:gd name="T41" fmla="*/ 176 h 206"/>
                <a:gd name="T42" fmla="*/ 77 w 206"/>
                <a:gd name="T43" fmla="*/ 179 h 206"/>
                <a:gd name="T44" fmla="*/ 77 w 206"/>
                <a:gd name="T45" fmla="*/ 200 h 206"/>
                <a:gd name="T46" fmla="*/ 122 w 206"/>
                <a:gd name="T47" fmla="*/ 206 h 206"/>
                <a:gd name="T48" fmla="*/ 129 w 206"/>
                <a:gd name="T49" fmla="*/ 180 h 206"/>
                <a:gd name="T50" fmla="*/ 139 w 206"/>
                <a:gd name="T51" fmla="*/ 175 h 206"/>
                <a:gd name="T52" fmla="*/ 153 w 206"/>
                <a:gd name="T53" fmla="*/ 189 h 206"/>
                <a:gd name="T54" fmla="*/ 189 w 206"/>
                <a:gd name="T55" fmla="*/ 162 h 206"/>
                <a:gd name="T56" fmla="*/ 176 w 206"/>
                <a:gd name="T57" fmla="*/ 139 h 206"/>
                <a:gd name="T58" fmla="*/ 179 w 206"/>
                <a:gd name="T59" fmla="*/ 129 h 206"/>
                <a:gd name="T60" fmla="*/ 200 w 206"/>
                <a:gd name="T61" fmla="*/ 129 h 206"/>
                <a:gd name="T62" fmla="*/ 206 w 206"/>
                <a:gd name="T63" fmla="*/ 84 h 206"/>
                <a:gd name="T64" fmla="*/ 200 w 206"/>
                <a:gd name="T65" fmla="*/ 77 h 206"/>
                <a:gd name="T66" fmla="*/ 45 w 206"/>
                <a:gd name="T67" fmla="*/ 103 h 206"/>
                <a:gd name="T68" fmla="*/ 161 w 206"/>
                <a:gd name="T69" fmla="*/ 103 h 206"/>
                <a:gd name="T70" fmla="*/ 103 w 206"/>
                <a:gd name="T71" fmla="*/ 161 h 206"/>
                <a:gd name="T72" fmla="*/ 73 w 206"/>
                <a:gd name="T73" fmla="*/ 91 h 206"/>
                <a:gd name="T74" fmla="*/ 91 w 206"/>
                <a:gd name="T75" fmla="*/ 73 h 206"/>
                <a:gd name="T76" fmla="*/ 115 w 206"/>
                <a:gd name="T77" fmla="*/ 73 h 206"/>
                <a:gd name="T78" fmla="*/ 133 w 206"/>
                <a:gd name="T79" fmla="*/ 91 h 206"/>
                <a:gd name="T80" fmla="*/ 133 w 206"/>
                <a:gd name="T81" fmla="*/ 115 h 206"/>
                <a:gd name="T82" fmla="*/ 115 w 206"/>
                <a:gd name="T83" fmla="*/ 133 h 206"/>
                <a:gd name="T84" fmla="*/ 91 w 206"/>
                <a:gd name="T85" fmla="*/ 133 h 206"/>
                <a:gd name="T86" fmla="*/ 73 w 206"/>
                <a:gd name="T87" fmla="*/ 115 h 206"/>
                <a:gd name="T88" fmla="*/ 71 w 206"/>
                <a:gd name="T89" fmla="*/ 103 h 206"/>
                <a:gd name="T90" fmla="*/ 71 w 206"/>
                <a:gd name="T91" fmla="*/ 10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6" h="206">
                  <a:moveTo>
                    <a:pt x="200" y="77"/>
                  </a:moveTo>
                  <a:cubicBezTo>
                    <a:pt x="180" y="77"/>
                    <a:pt x="180" y="77"/>
                    <a:pt x="180" y="77"/>
                  </a:cubicBezTo>
                  <a:cubicBezTo>
                    <a:pt x="180" y="77"/>
                    <a:pt x="180" y="77"/>
                    <a:pt x="179" y="77"/>
                  </a:cubicBezTo>
                  <a:cubicBezTo>
                    <a:pt x="178" y="74"/>
                    <a:pt x="177" y="70"/>
                    <a:pt x="175" y="67"/>
                  </a:cubicBezTo>
                  <a:cubicBezTo>
                    <a:pt x="175" y="67"/>
                    <a:pt x="176" y="67"/>
                    <a:pt x="176" y="67"/>
                  </a:cubicBezTo>
                  <a:cubicBezTo>
                    <a:pt x="189" y="53"/>
                    <a:pt x="189" y="53"/>
                    <a:pt x="189" y="53"/>
                  </a:cubicBezTo>
                  <a:cubicBezTo>
                    <a:pt x="192" y="50"/>
                    <a:pt x="192" y="46"/>
                    <a:pt x="189" y="44"/>
                  </a:cubicBezTo>
                  <a:cubicBezTo>
                    <a:pt x="162" y="17"/>
                    <a:pt x="162" y="17"/>
                    <a:pt x="162" y="17"/>
                  </a:cubicBezTo>
                  <a:cubicBezTo>
                    <a:pt x="160" y="14"/>
                    <a:pt x="156" y="14"/>
                    <a:pt x="153" y="17"/>
                  </a:cubicBezTo>
                  <a:cubicBezTo>
                    <a:pt x="139" y="30"/>
                    <a:pt x="139" y="30"/>
                    <a:pt x="139" y="30"/>
                  </a:cubicBezTo>
                  <a:cubicBezTo>
                    <a:pt x="139" y="30"/>
                    <a:pt x="139" y="31"/>
                    <a:pt x="139" y="31"/>
                  </a:cubicBezTo>
                  <a:cubicBezTo>
                    <a:pt x="136" y="29"/>
                    <a:pt x="132" y="28"/>
                    <a:pt x="129" y="27"/>
                  </a:cubicBezTo>
                  <a:cubicBezTo>
                    <a:pt x="129" y="26"/>
                    <a:pt x="129" y="26"/>
                    <a:pt x="129" y="26"/>
                  </a:cubicBezTo>
                  <a:cubicBezTo>
                    <a:pt x="129" y="6"/>
                    <a:pt x="129" y="6"/>
                    <a:pt x="129" y="6"/>
                  </a:cubicBezTo>
                  <a:cubicBezTo>
                    <a:pt x="129" y="3"/>
                    <a:pt x="126" y="0"/>
                    <a:pt x="122" y="0"/>
                  </a:cubicBezTo>
                  <a:cubicBezTo>
                    <a:pt x="84" y="0"/>
                    <a:pt x="84" y="0"/>
                    <a:pt x="84" y="0"/>
                  </a:cubicBezTo>
                  <a:cubicBezTo>
                    <a:pt x="80" y="0"/>
                    <a:pt x="77" y="3"/>
                    <a:pt x="77" y="6"/>
                  </a:cubicBezTo>
                  <a:cubicBezTo>
                    <a:pt x="77" y="26"/>
                    <a:pt x="77" y="26"/>
                    <a:pt x="77" y="26"/>
                  </a:cubicBezTo>
                  <a:cubicBezTo>
                    <a:pt x="77" y="26"/>
                    <a:pt x="77" y="26"/>
                    <a:pt x="77" y="27"/>
                  </a:cubicBezTo>
                  <a:cubicBezTo>
                    <a:pt x="74" y="28"/>
                    <a:pt x="70" y="29"/>
                    <a:pt x="67" y="31"/>
                  </a:cubicBezTo>
                  <a:cubicBezTo>
                    <a:pt x="67" y="31"/>
                    <a:pt x="67" y="30"/>
                    <a:pt x="67" y="30"/>
                  </a:cubicBezTo>
                  <a:cubicBezTo>
                    <a:pt x="53" y="17"/>
                    <a:pt x="53" y="17"/>
                    <a:pt x="53" y="17"/>
                  </a:cubicBezTo>
                  <a:cubicBezTo>
                    <a:pt x="50" y="14"/>
                    <a:pt x="46" y="14"/>
                    <a:pt x="44" y="17"/>
                  </a:cubicBezTo>
                  <a:cubicBezTo>
                    <a:pt x="17" y="44"/>
                    <a:pt x="17" y="44"/>
                    <a:pt x="17" y="44"/>
                  </a:cubicBezTo>
                  <a:cubicBezTo>
                    <a:pt x="14" y="46"/>
                    <a:pt x="14" y="50"/>
                    <a:pt x="17" y="53"/>
                  </a:cubicBezTo>
                  <a:cubicBezTo>
                    <a:pt x="30" y="67"/>
                    <a:pt x="30" y="67"/>
                    <a:pt x="30" y="67"/>
                  </a:cubicBezTo>
                  <a:cubicBezTo>
                    <a:pt x="30" y="67"/>
                    <a:pt x="31" y="67"/>
                    <a:pt x="31" y="67"/>
                  </a:cubicBezTo>
                  <a:cubicBezTo>
                    <a:pt x="29" y="70"/>
                    <a:pt x="28" y="74"/>
                    <a:pt x="27" y="77"/>
                  </a:cubicBezTo>
                  <a:cubicBezTo>
                    <a:pt x="26" y="77"/>
                    <a:pt x="26" y="77"/>
                    <a:pt x="26" y="77"/>
                  </a:cubicBezTo>
                  <a:cubicBezTo>
                    <a:pt x="6" y="77"/>
                    <a:pt x="6" y="77"/>
                    <a:pt x="6" y="77"/>
                  </a:cubicBezTo>
                  <a:cubicBezTo>
                    <a:pt x="3" y="77"/>
                    <a:pt x="0" y="80"/>
                    <a:pt x="0" y="84"/>
                  </a:cubicBezTo>
                  <a:cubicBezTo>
                    <a:pt x="0" y="122"/>
                    <a:pt x="0" y="122"/>
                    <a:pt x="0" y="122"/>
                  </a:cubicBezTo>
                  <a:cubicBezTo>
                    <a:pt x="0" y="126"/>
                    <a:pt x="3" y="129"/>
                    <a:pt x="6" y="129"/>
                  </a:cubicBezTo>
                  <a:cubicBezTo>
                    <a:pt x="26" y="129"/>
                    <a:pt x="26" y="129"/>
                    <a:pt x="26" y="129"/>
                  </a:cubicBezTo>
                  <a:cubicBezTo>
                    <a:pt x="26" y="129"/>
                    <a:pt x="26" y="129"/>
                    <a:pt x="27" y="129"/>
                  </a:cubicBezTo>
                  <a:cubicBezTo>
                    <a:pt x="28" y="132"/>
                    <a:pt x="29" y="136"/>
                    <a:pt x="31" y="139"/>
                  </a:cubicBezTo>
                  <a:cubicBezTo>
                    <a:pt x="31" y="139"/>
                    <a:pt x="30" y="139"/>
                    <a:pt x="30" y="139"/>
                  </a:cubicBezTo>
                  <a:cubicBezTo>
                    <a:pt x="17" y="153"/>
                    <a:pt x="17" y="153"/>
                    <a:pt x="17" y="153"/>
                  </a:cubicBezTo>
                  <a:cubicBezTo>
                    <a:pt x="14" y="156"/>
                    <a:pt x="14" y="160"/>
                    <a:pt x="17" y="162"/>
                  </a:cubicBezTo>
                  <a:cubicBezTo>
                    <a:pt x="44" y="189"/>
                    <a:pt x="44" y="189"/>
                    <a:pt x="44" y="189"/>
                  </a:cubicBezTo>
                  <a:cubicBezTo>
                    <a:pt x="46" y="192"/>
                    <a:pt x="50" y="192"/>
                    <a:pt x="53" y="189"/>
                  </a:cubicBezTo>
                  <a:cubicBezTo>
                    <a:pt x="67" y="176"/>
                    <a:pt x="67" y="176"/>
                    <a:pt x="67" y="176"/>
                  </a:cubicBezTo>
                  <a:cubicBezTo>
                    <a:pt x="67" y="176"/>
                    <a:pt x="67" y="175"/>
                    <a:pt x="67" y="175"/>
                  </a:cubicBezTo>
                  <a:cubicBezTo>
                    <a:pt x="70" y="177"/>
                    <a:pt x="74" y="178"/>
                    <a:pt x="77" y="179"/>
                  </a:cubicBezTo>
                  <a:cubicBezTo>
                    <a:pt x="77" y="180"/>
                    <a:pt x="77" y="180"/>
                    <a:pt x="77" y="180"/>
                  </a:cubicBezTo>
                  <a:cubicBezTo>
                    <a:pt x="77" y="200"/>
                    <a:pt x="77" y="200"/>
                    <a:pt x="77" y="200"/>
                  </a:cubicBezTo>
                  <a:cubicBezTo>
                    <a:pt x="77" y="203"/>
                    <a:pt x="80" y="206"/>
                    <a:pt x="84" y="206"/>
                  </a:cubicBezTo>
                  <a:cubicBezTo>
                    <a:pt x="122" y="206"/>
                    <a:pt x="122" y="206"/>
                    <a:pt x="122" y="206"/>
                  </a:cubicBezTo>
                  <a:cubicBezTo>
                    <a:pt x="126" y="206"/>
                    <a:pt x="129" y="203"/>
                    <a:pt x="129" y="200"/>
                  </a:cubicBezTo>
                  <a:cubicBezTo>
                    <a:pt x="129" y="180"/>
                    <a:pt x="129" y="180"/>
                    <a:pt x="129" y="180"/>
                  </a:cubicBezTo>
                  <a:cubicBezTo>
                    <a:pt x="129" y="180"/>
                    <a:pt x="129" y="180"/>
                    <a:pt x="129" y="179"/>
                  </a:cubicBezTo>
                  <a:cubicBezTo>
                    <a:pt x="132" y="178"/>
                    <a:pt x="136" y="177"/>
                    <a:pt x="139" y="175"/>
                  </a:cubicBezTo>
                  <a:cubicBezTo>
                    <a:pt x="139" y="175"/>
                    <a:pt x="139" y="176"/>
                    <a:pt x="139" y="176"/>
                  </a:cubicBezTo>
                  <a:cubicBezTo>
                    <a:pt x="153" y="189"/>
                    <a:pt x="153" y="189"/>
                    <a:pt x="153" y="189"/>
                  </a:cubicBezTo>
                  <a:cubicBezTo>
                    <a:pt x="156" y="192"/>
                    <a:pt x="160" y="192"/>
                    <a:pt x="162" y="189"/>
                  </a:cubicBezTo>
                  <a:cubicBezTo>
                    <a:pt x="189" y="162"/>
                    <a:pt x="189" y="162"/>
                    <a:pt x="189" y="162"/>
                  </a:cubicBezTo>
                  <a:cubicBezTo>
                    <a:pt x="192" y="160"/>
                    <a:pt x="192" y="156"/>
                    <a:pt x="189" y="153"/>
                  </a:cubicBezTo>
                  <a:cubicBezTo>
                    <a:pt x="176" y="139"/>
                    <a:pt x="176" y="139"/>
                    <a:pt x="176" y="139"/>
                  </a:cubicBezTo>
                  <a:cubicBezTo>
                    <a:pt x="176" y="139"/>
                    <a:pt x="175" y="139"/>
                    <a:pt x="175" y="139"/>
                  </a:cubicBezTo>
                  <a:cubicBezTo>
                    <a:pt x="177" y="136"/>
                    <a:pt x="178" y="132"/>
                    <a:pt x="179" y="129"/>
                  </a:cubicBezTo>
                  <a:cubicBezTo>
                    <a:pt x="180" y="129"/>
                    <a:pt x="180" y="129"/>
                    <a:pt x="180" y="129"/>
                  </a:cubicBezTo>
                  <a:cubicBezTo>
                    <a:pt x="200" y="129"/>
                    <a:pt x="200" y="129"/>
                    <a:pt x="200" y="129"/>
                  </a:cubicBezTo>
                  <a:cubicBezTo>
                    <a:pt x="203" y="129"/>
                    <a:pt x="206" y="126"/>
                    <a:pt x="206" y="122"/>
                  </a:cubicBezTo>
                  <a:cubicBezTo>
                    <a:pt x="206" y="84"/>
                    <a:pt x="206" y="84"/>
                    <a:pt x="206" y="84"/>
                  </a:cubicBezTo>
                  <a:cubicBezTo>
                    <a:pt x="206" y="80"/>
                    <a:pt x="203" y="77"/>
                    <a:pt x="200" y="77"/>
                  </a:cubicBezTo>
                  <a:cubicBezTo>
                    <a:pt x="200" y="77"/>
                    <a:pt x="200" y="77"/>
                    <a:pt x="200" y="77"/>
                  </a:cubicBezTo>
                  <a:close/>
                  <a:moveTo>
                    <a:pt x="103" y="161"/>
                  </a:moveTo>
                  <a:cubicBezTo>
                    <a:pt x="71" y="161"/>
                    <a:pt x="45" y="135"/>
                    <a:pt x="45" y="103"/>
                  </a:cubicBezTo>
                  <a:cubicBezTo>
                    <a:pt x="45" y="71"/>
                    <a:pt x="71" y="45"/>
                    <a:pt x="103" y="45"/>
                  </a:cubicBezTo>
                  <a:cubicBezTo>
                    <a:pt x="135" y="45"/>
                    <a:pt x="161" y="71"/>
                    <a:pt x="161" y="103"/>
                  </a:cubicBezTo>
                  <a:cubicBezTo>
                    <a:pt x="161" y="135"/>
                    <a:pt x="135" y="161"/>
                    <a:pt x="103" y="161"/>
                  </a:cubicBezTo>
                  <a:cubicBezTo>
                    <a:pt x="103" y="161"/>
                    <a:pt x="103" y="161"/>
                    <a:pt x="103" y="161"/>
                  </a:cubicBezTo>
                  <a:close/>
                  <a:moveTo>
                    <a:pt x="71" y="103"/>
                  </a:moveTo>
                  <a:cubicBezTo>
                    <a:pt x="71" y="99"/>
                    <a:pt x="72" y="95"/>
                    <a:pt x="73" y="91"/>
                  </a:cubicBezTo>
                  <a:cubicBezTo>
                    <a:pt x="75" y="87"/>
                    <a:pt x="77" y="83"/>
                    <a:pt x="80" y="80"/>
                  </a:cubicBezTo>
                  <a:cubicBezTo>
                    <a:pt x="83" y="77"/>
                    <a:pt x="87" y="75"/>
                    <a:pt x="91" y="73"/>
                  </a:cubicBezTo>
                  <a:cubicBezTo>
                    <a:pt x="95" y="72"/>
                    <a:pt x="99" y="71"/>
                    <a:pt x="103" y="71"/>
                  </a:cubicBezTo>
                  <a:cubicBezTo>
                    <a:pt x="107" y="71"/>
                    <a:pt x="111" y="72"/>
                    <a:pt x="115" y="73"/>
                  </a:cubicBezTo>
                  <a:cubicBezTo>
                    <a:pt x="119" y="75"/>
                    <a:pt x="123" y="77"/>
                    <a:pt x="126" y="80"/>
                  </a:cubicBezTo>
                  <a:cubicBezTo>
                    <a:pt x="129" y="83"/>
                    <a:pt x="131" y="87"/>
                    <a:pt x="133" y="91"/>
                  </a:cubicBezTo>
                  <a:cubicBezTo>
                    <a:pt x="134" y="95"/>
                    <a:pt x="135" y="99"/>
                    <a:pt x="135" y="103"/>
                  </a:cubicBezTo>
                  <a:cubicBezTo>
                    <a:pt x="135" y="107"/>
                    <a:pt x="134" y="111"/>
                    <a:pt x="133" y="115"/>
                  </a:cubicBezTo>
                  <a:cubicBezTo>
                    <a:pt x="131" y="119"/>
                    <a:pt x="129" y="123"/>
                    <a:pt x="126" y="126"/>
                  </a:cubicBezTo>
                  <a:cubicBezTo>
                    <a:pt x="123" y="129"/>
                    <a:pt x="119" y="131"/>
                    <a:pt x="115" y="133"/>
                  </a:cubicBezTo>
                  <a:cubicBezTo>
                    <a:pt x="111" y="134"/>
                    <a:pt x="107" y="135"/>
                    <a:pt x="103" y="135"/>
                  </a:cubicBezTo>
                  <a:cubicBezTo>
                    <a:pt x="99" y="135"/>
                    <a:pt x="95" y="134"/>
                    <a:pt x="91" y="133"/>
                  </a:cubicBezTo>
                  <a:cubicBezTo>
                    <a:pt x="87" y="131"/>
                    <a:pt x="83" y="129"/>
                    <a:pt x="80" y="126"/>
                  </a:cubicBezTo>
                  <a:cubicBezTo>
                    <a:pt x="77" y="123"/>
                    <a:pt x="75" y="119"/>
                    <a:pt x="73" y="115"/>
                  </a:cubicBezTo>
                  <a:cubicBezTo>
                    <a:pt x="72" y="111"/>
                    <a:pt x="71" y="107"/>
                    <a:pt x="71" y="103"/>
                  </a:cubicBezTo>
                  <a:cubicBezTo>
                    <a:pt x="71" y="103"/>
                    <a:pt x="71" y="103"/>
                    <a:pt x="71" y="103"/>
                  </a:cubicBezTo>
                  <a:close/>
                  <a:moveTo>
                    <a:pt x="71" y="103"/>
                  </a:moveTo>
                  <a:cubicBezTo>
                    <a:pt x="71" y="103"/>
                    <a:pt x="71" y="103"/>
                    <a:pt x="71" y="103"/>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7" name="Freeform: Shape 34"/>
            <p:cNvSpPr>
              <a:spLocks/>
            </p:cNvSpPr>
            <p:nvPr/>
          </p:nvSpPr>
          <p:spPr bwMode="auto">
            <a:xfrm>
              <a:off x="5843351" y="3280598"/>
              <a:ext cx="253914" cy="289820"/>
            </a:xfrm>
            <a:custGeom>
              <a:avLst/>
              <a:gdLst>
                <a:gd name="T0" fmla="*/ 121 w 188"/>
                <a:gd name="T1" fmla="*/ 201 h 215"/>
                <a:gd name="T2" fmla="*/ 27 w 188"/>
                <a:gd name="T3" fmla="*/ 201 h 215"/>
                <a:gd name="T4" fmla="*/ 13 w 188"/>
                <a:gd name="T5" fmla="*/ 188 h 215"/>
                <a:gd name="T6" fmla="*/ 13 w 188"/>
                <a:gd name="T7" fmla="*/ 67 h 215"/>
                <a:gd name="T8" fmla="*/ 27 w 188"/>
                <a:gd name="T9" fmla="*/ 54 h 215"/>
                <a:gd name="T10" fmla="*/ 27 w 188"/>
                <a:gd name="T11" fmla="*/ 40 h 215"/>
                <a:gd name="T12" fmla="*/ 0 w 188"/>
                <a:gd name="T13" fmla="*/ 67 h 215"/>
                <a:gd name="T14" fmla="*/ 0 w 188"/>
                <a:gd name="T15" fmla="*/ 188 h 215"/>
                <a:gd name="T16" fmla="*/ 27 w 188"/>
                <a:gd name="T17" fmla="*/ 215 h 215"/>
                <a:gd name="T18" fmla="*/ 121 w 188"/>
                <a:gd name="T19" fmla="*/ 215 h 215"/>
                <a:gd name="T20" fmla="*/ 148 w 188"/>
                <a:gd name="T21" fmla="*/ 188 h 215"/>
                <a:gd name="T22" fmla="*/ 134 w 188"/>
                <a:gd name="T23" fmla="*/ 188 h 215"/>
                <a:gd name="T24" fmla="*/ 121 w 188"/>
                <a:gd name="T25" fmla="*/ 201 h 215"/>
                <a:gd name="T26" fmla="*/ 134 w 188"/>
                <a:gd name="T27" fmla="*/ 0 h 215"/>
                <a:gd name="T28" fmla="*/ 67 w 188"/>
                <a:gd name="T29" fmla="*/ 0 h 215"/>
                <a:gd name="T30" fmla="*/ 40 w 188"/>
                <a:gd name="T31" fmla="*/ 27 h 215"/>
                <a:gd name="T32" fmla="*/ 40 w 188"/>
                <a:gd name="T33" fmla="*/ 148 h 215"/>
                <a:gd name="T34" fmla="*/ 67 w 188"/>
                <a:gd name="T35" fmla="*/ 175 h 215"/>
                <a:gd name="T36" fmla="*/ 161 w 188"/>
                <a:gd name="T37" fmla="*/ 175 h 215"/>
                <a:gd name="T38" fmla="*/ 188 w 188"/>
                <a:gd name="T39" fmla="*/ 148 h 215"/>
                <a:gd name="T40" fmla="*/ 188 w 188"/>
                <a:gd name="T41" fmla="*/ 54 h 215"/>
                <a:gd name="T42" fmla="*/ 134 w 188"/>
                <a:gd name="T43" fmla="*/ 0 h 215"/>
                <a:gd name="T44" fmla="*/ 114 w 188"/>
                <a:gd name="T45" fmla="*/ 161 h 215"/>
                <a:gd name="T46" fmla="*/ 60 w 188"/>
                <a:gd name="T47" fmla="*/ 161 h 215"/>
                <a:gd name="T48" fmla="*/ 54 w 188"/>
                <a:gd name="T49" fmla="*/ 154 h 215"/>
                <a:gd name="T50" fmla="*/ 60 w 188"/>
                <a:gd name="T51" fmla="*/ 148 h 215"/>
                <a:gd name="T52" fmla="*/ 114 w 188"/>
                <a:gd name="T53" fmla="*/ 148 h 215"/>
                <a:gd name="T54" fmla="*/ 121 w 188"/>
                <a:gd name="T55" fmla="*/ 154 h 215"/>
                <a:gd name="T56" fmla="*/ 114 w 188"/>
                <a:gd name="T57" fmla="*/ 161 h 215"/>
                <a:gd name="T58" fmla="*/ 154 w 188"/>
                <a:gd name="T59" fmla="*/ 134 h 215"/>
                <a:gd name="T60" fmla="*/ 60 w 188"/>
                <a:gd name="T61" fmla="*/ 134 h 215"/>
                <a:gd name="T62" fmla="*/ 54 w 188"/>
                <a:gd name="T63" fmla="*/ 128 h 215"/>
                <a:gd name="T64" fmla="*/ 60 w 188"/>
                <a:gd name="T65" fmla="*/ 121 h 215"/>
                <a:gd name="T66" fmla="*/ 154 w 188"/>
                <a:gd name="T67" fmla="*/ 121 h 215"/>
                <a:gd name="T68" fmla="*/ 161 w 188"/>
                <a:gd name="T69" fmla="*/ 128 h 215"/>
                <a:gd name="T70" fmla="*/ 154 w 188"/>
                <a:gd name="T71" fmla="*/ 134 h 215"/>
                <a:gd name="T72" fmla="*/ 154 w 188"/>
                <a:gd name="T73" fmla="*/ 107 h 215"/>
                <a:gd name="T74" fmla="*/ 60 w 188"/>
                <a:gd name="T75" fmla="*/ 107 h 215"/>
                <a:gd name="T76" fmla="*/ 54 w 188"/>
                <a:gd name="T77" fmla="*/ 101 h 215"/>
                <a:gd name="T78" fmla="*/ 60 w 188"/>
                <a:gd name="T79" fmla="*/ 94 h 215"/>
                <a:gd name="T80" fmla="*/ 154 w 188"/>
                <a:gd name="T81" fmla="*/ 94 h 215"/>
                <a:gd name="T82" fmla="*/ 161 w 188"/>
                <a:gd name="T83" fmla="*/ 101 h 215"/>
                <a:gd name="T84" fmla="*/ 154 w 188"/>
                <a:gd name="T85" fmla="*/ 107 h 215"/>
                <a:gd name="T86" fmla="*/ 134 w 188"/>
                <a:gd name="T87" fmla="*/ 54 h 215"/>
                <a:gd name="T88" fmla="*/ 134 w 188"/>
                <a:gd name="T89" fmla="*/ 20 h 215"/>
                <a:gd name="T90" fmla="*/ 168 w 188"/>
                <a:gd name="T91" fmla="*/ 54 h 215"/>
                <a:gd name="T92" fmla="*/ 134 w 188"/>
                <a:gd name="T93" fmla="*/ 54 h 215"/>
                <a:gd name="T94" fmla="*/ 134 w 188"/>
                <a:gd name="T95" fmla="*/ 54 h 215"/>
                <a:gd name="T96" fmla="*/ 134 w 188"/>
                <a:gd name="T97" fmla="*/ 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8" h="215">
                  <a:moveTo>
                    <a:pt x="121" y="201"/>
                  </a:moveTo>
                  <a:cubicBezTo>
                    <a:pt x="27" y="201"/>
                    <a:pt x="27" y="201"/>
                    <a:pt x="27" y="201"/>
                  </a:cubicBezTo>
                  <a:cubicBezTo>
                    <a:pt x="20" y="201"/>
                    <a:pt x="13" y="196"/>
                    <a:pt x="13" y="188"/>
                  </a:cubicBezTo>
                  <a:cubicBezTo>
                    <a:pt x="13" y="67"/>
                    <a:pt x="13" y="67"/>
                    <a:pt x="13" y="67"/>
                  </a:cubicBezTo>
                  <a:cubicBezTo>
                    <a:pt x="13" y="59"/>
                    <a:pt x="20" y="54"/>
                    <a:pt x="27" y="54"/>
                  </a:cubicBezTo>
                  <a:cubicBezTo>
                    <a:pt x="27" y="40"/>
                    <a:pt x="27" y="40"/>
                    <a:pt x="27" y="40"/>
                  </a:cubicBezTo>
                  <a:cubicBezTo>
                    <a:pt x="12" y="40"/>
                    <a:pt x="0" y="52"/>
                    <a:pt x="0" y="67"/>
                  </a:cubicBezTo>
                  <a:cubicBezTo>
                    <a:pt x="0" y="188"/>
                    <a:pt x="0" y="188"/>
                    <a:pt x="0" y="188"/>
                  </a:cubicBezTo>
                  <a:cubicBezTo>
                    <a:pt x="0" y="203"/>
                    <a:pt x="12" y="215"/>
                    <a:pt x="27" y="215"/>
                  </a:cubicBezTo>
                  <a:cubicBezTo>
                    <a:pt x="121" y="215"/>
                    <a:pt x="121" y="215"/>
                    <a:pt x="121" y="215"/>
                  </a:cubicBezTo>
                  <a:cubicBezTo>
                    <a:pt x="136" y="215"/>
                    <a:pt x="148" y="203"/>
                    <a:pt x="148" y="188"/>
                  </a:cubicBezTo>
                  <a:cubicBezTo>
                    <a:pt x="134" y="188"/>
                    <a:pt x="134" y="188"/>
                    <a:pt x="134" y="188"/>
                  </a:cubicBezTo>
                  <a:cubicBezTo>
                    <a:pt x="134" y="195"/>
                    <a:pt x="128" y="201"/>
                    <a:pt x="121" y="201"/>
                  </a:cubicBezTo>
                  <a:close/>
                  <a:moveTo>
                    <a:pt x="134" y="0"/>
                  </a:moveTo>
                  <a:cubicBezTo>
                    <a:pt x="67" y="0"/>
                    <a:pt x="67" y="0"/>
                    <a:pt x="67" y="0"/>
                  </a:cubicBezTo>
                  <a:cubicBezTo>
                    <a:pt x="52" y="0"/>
                    <a:pt x="40" y="12"/>
                    <a:pt x="40" y="27"/>
                  </a:cubicBezTo>
                  <a:cubicBezTo>
                    <a:pt x="40" y="148"/>
                    <a:pt x="40" y="148"/>
                    <a:pt x="40" y="148"/>
                  </a:cubicBezTo>
                  <a:cubicBezTo>
                    <a:pt x="40" y="162"/>
                    <a:pt x="52" y="175"/>
                    <a:pt x="67" y="175"/>
                  </a:cubicBezTo>
                  <a:cubicBezTo>
                    <a:pt x="161" y="175"/>
                    <a:pt x="161" y="175"/>
                    <a:pt x="161" y="175"/>
                  </a:cubicBezTo>
                  <a:cubicBezTo>
                    <a:pt x="176" y="175"/>
                    <a:pt x="188" y="162"/>
                    <a:pt x="188" y="148"/>
                  </a:cubicBezTo>
                  <a:cubicBezTo>
                    <a:pt x="188" y="54"/>
                    <a:pt x="188" y="54"/>
                    <a:pt x="188" y="54"/>
                  </a:cubicBezTo>
                  <a:cubicBezTo>
                    <a:pt x="134" y="0"/>
                    <a:pt x="134" y="0"/>
                    <a:pt x="134" y="0"/>
                  </a:cubicBezTo>
                  <a:close/>
                  <a:moveTo>
                    <a:pt x="114" y="161"/>
                  </a:moveTo>
                  <a:cubicBezTo>
                    <a:pt x="60" y="161"/>
                    <a:pt x="60" y="161"/>
                    <a:pt x="60" y="161"/>
                  </a:cubicBezTo>
                  <a:cubicBezTo>
                    <a:pt x="56" y="161"/>
                    <a:pt x="54" y="158"/>
                    <a:pt x="54" y="154"/>
                  </a:cubicBezTo>
                  <a:cubicBezTo>
                    <a:pt x="54" y="150"/>
                    <a:pt x="56" y="148"/>
                    <a:pt x="60" y="148"/>
                  </a:cubicBezTo>
                  <a:cubicBezTo>
                    <a:pt x="114" y="148"/>
                    <a:pt x="114" y="148"/>
                    <a:pt x="114" y="148"/>
                  </a:cubicBezTo>
                  <a:cubicBezTo>
                    <a:pt x="118" y="148"/>
                    <a:pt x="121" y="150"/>
                    <a:pt x="121" y="154"/>
                  </a:cubicBezTo>
                  <a:cubicBezTo>
                    <a:pt x="121" y="158"/>
                    <a:pt x="118" y="161"/>
                    <a:pt x="114" y="161"/>
                  </a:cubicBezTo>
                  <a:close/>
                  <a:moveTo>
                    <a:pt x="154" y="134"/>
                  </a:moveTo>
                  <a:cubicBezTo>
                    <a:pt x="60" y="134"/>
                    <a:pt x="60" y="134"/>
                    <a:pt x="60" y="134"/>
                  </a:cubicBezTo>
                  <a:cubicBezTo>
                    <a:pt x="56" y="134"/>
                    <a:pt x="54" y="132"/>
                    <a:pt x="54" y="128"/>
                  </a:cubicBezTo>
                  <a:cubicBezTo>
                    <a:pt x="54" y="124"/>
                    <a:pt x="56" y="121"/>
                    <a:pt x="60" y="121"/>
                  </a:cubicBezTo>
                  <a:cubicBezTo>
                    <a:pt x="154" y="121"/>
                    <a:pt x="154" y="121"/>
                    <a:pt x="154" y="121"/>
                  </a:cubicBezTo>
                  <a:cubicBezTo>
                    <a:pt x="158" y="121"/>
                    <a:pt x="161" y="124"/>
                    <a:pt x="161" y="128"/>
                  </a:cubicBezTo>
                  <a:cubicBezTo>
                    <a:pt x="161" y="132"/>
                    <a:pt x="158" y="134"/>
                    <a:pt x="154" y="134"/>
                  </a:cubicBezTo>
                  <a:close/>
                  <a:moveTo>
                    <a:pt x="154" y="107"/>
                  </a:moveTo>
                  <a:cubicBezTo>
                    <a:pt x="60" y="107"/>
                    <a:pt x="60" y="107"/>
                    <a:pt x="60" y="107"/>
                  </a:cubicBezTo>
                  <a:cubicBezTo>
                    <a:pt x="56" y="107"/>
                    <a:pt x="54" y="105"/>
                    <a:pt x="54" y="101"/>
                  </a:cubicBezTo>
                  <a:cubicBezTo>
                    <a:pt x="54" y="97"/>
                    <a:pt x="56" y="94"/>
                    <a:pt x="60" y="94"/>
                  </a:cubicBezTo>
                  <a:cubicBezTo>
                    <a:pt x="154" y="94"/>
                    <a:pt x="154" y="94"/>
                    <a:pt x="154" y="94"/>
                  </a:cubicBezTo>
                  <a:cubicBezTo>
                    <a:pt x="158" y="94"/>
                    <a:pt x="161" y="97"/>
                    <a:pt x="161" y="101"/>
                  </a:cubicBezTo>
                  <a:cubicBezTo>
                    <a:pt x="161" y="105"/>
                    <a:pt x="158" y="107"/>
                    <a:pt x="154" y="107"/>
                  </a:cubicBezTo>
                  <a:close/>
                  <a:moveTo>
                    <a:pt x="134" y="54"/>
                  </a:moveTo>
                  <a:cubicBezTo>
                    <a:pt x="134" y="20"/>
                    <a:pt x="134" y="20"/>
                    <a:pt x="134" y="20"/>
                  </a:cubicBezTo>
                  <a:cubicBezTo>
                    <a:pt x="168" y="54"/>
                    <a:pt x="168" y="54"/>
                    <a:pt x="168" y="54"/>
                  </a:cubicBezTo>
                  <a:cubicBezTo>
                    <a:pt x="134" y="54"/>
                    <a:pt x="134" y="54"/>
                    <a:pt x="134" y="54"/>
                  </a:cubicBezTo>
                  <a:close/>
                  <a:moveTo>
                    <a:pt x="134" y="54"/>
                  </a:moveTo>
                  <a:cubicBezTo>
                    <a:pt x="134" y="54"/>
                    <a:pt x="134" y="54"/>
                    <a:pt x="134" y="54"/>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28" name="Freeform: Shape 39"/>
            <p:cNvSpPr>
              <a:spLocks/>
            </p:cNvSpPr>
            <p:nvPr/>
          </p:nvSpPr>
          <p:spPr bwMode="auto">
            <a:xfrm>
              <a:off x="5822951" y="4259263"/>
              <a:ext cx="293687" cy="293688"/>
            </a:xfrm>
            <a:custGeom>
              <a:avLst/>
              <a:gdLst>
                <a:gd name="T0" fmla="*/ 31 w 158"/>
                <a:gd name="T1" fmla="*/ 20 h 158"/>
                <a:gd name="T2" fmla="*/ 16 w 158"/>
                <a:gd name="T3" fmla="*/ 35 h 158"/>
                <a:gd name="T4" fmla="*/ 16 w 158"/>
                <a:gd name="T5" fmla="*/ 127 h 158"/>
                <a:gd name="T6" fmla="*/ 31 w 158"/>
                <a:gd name="T7" fmla="*/ 142 h 158"/>
                <a:gd name="T8" fmla="*/ 123 w 158"/>
                <a:gd name="T9" fmla="*/ 142 h 158"/>
                <a:gd name="T10" fmla="*/ 138 w 158"/>
                <a:gd name="T11" fmla="*/ 127 h 158"/>
                <a:gd name="T12" fmla="*/ 138 w 158"/>
                <a:gd name="T13" fmla="*/ 67 h 158"/>
                <a:gd name="T14" fmla="*/ 153 w 158"/>
                <a:gd name="T15" fmla="*/ 52 h 158"/>
                <a:gd name="T16" fmla="*/ 153 w 158"/>
                <a:gd name="T17" fmla="*/ 132 h 158"/>
                <a:gd name="T18" fmla="*/ 128 w 158"/>
                <a:gd name="T19" fmla="*/ 158 h 158"/>
                <a:gd name="T20" fmla="*/ 25 w 158"/>
                <a:gd name="T21" fmla="*/ 158 h 158"/>
                <a:gd name="T22" fmla="*/ 0 w 158"/>
                <a:gd name="T23" fmla="*/ 132 h 158"/>
                <a:gd name="T24" fmla="*/ 0 w 158"/>
                <a:gd name="T25" fmla="*/ 31 h 158"/>
                <a:gd name="T26" fmla="*/ 25 w 158"/>
                <a:gd name="T27" fmla="*/ 4 h 158"/>
                <a:gd name="T28" fmla="*/ 106 w 158"/>
                <a:gd name="T29" fmla="*/ 4 h 158"/>
                <a:gd name="T30" fmla="*/ 91 w 158"/>
                <a:gd name="T31" fmla="*/ 20 h 158"/>
                <a:gd name="T32" fmla="*/ 31 w 158"/>
                <a:gd name="T33" fmla="*/ 20 h 158"/>
                <a:gd name="T34" fmla="*/ 31 w 158"/>
                <a:gd name="T35" fmla="*/ 20 h 158"/>
                <a:gd name="T36" fmla="*/ 87 w 158"/>
                <a:gd name="T37" fmla="*/ 95 h 158"/>
                <a:gd name="T38" fmla="*/ 53 w 158"/>
                <a:gd name="T39" fmla="*/ 104 h 158"/>
                <a:gd name="T40" fmla="*/ 63 w 158"/>
                <a:gd name="T41" fmla="*/ 70 h 158"/>
                <a:gd name="T42" fmla="*/ 87 w 158"/>
                <a:gd name="T43" fmla="*/ 95 h 158"/>
                <a:gd name="T44" fmla="*/ 87 w 158"/>
                <a:gd name="T45" fmla="*/ 95 h 158"/>
                <a:gd name="T46" fmla="*/ 90 w 158"/>
                <a:gd name="T47" fmla="*/ 91 h 158"/>
                <a:gd name="T48" fmla="*/ 66 w 158"/>
                <a:gd name="T49" fmla="*/ 67 h 158"/>
                <a:gd name="T50" fmla="*/ 119 w 158"/>
                <a:gd name="T51" fmla="*/ 14 h 158"/>
                <a:gd name="T52" fmla="*/ 144 w 158"/>
                <a:gd name="T53" fmla="*/ 38 h 158"/>
                <a:gd name="T54" fmla="*/ 90 w 158"/>
                <a:gd name="T55" fmla="*/ 91 h 158"/>
                <a:gd name="T56" fmla="*/ 90 w 158"/>
                <a:gd name="T57" fmla="*/ 91 h 158"/>
                <a:gd name="T58" fmla="*/ 155 w 158"/>
                <a:gd name="T59" fmla="*/ 27 h 158"/>
                <a:gd name="T60" fmla="*/ 147 w 158"/>
                <a:gd name="T61" fmla="*/ 34 h 158"/>
                <a:gd name="T62" fmla="*/ 123 w 158"/>
                <a:gd name="T63" fmla="*/ 10 h 158"/>
                <a:gd name="T64" fmla="*/ 130 w 158"/>
                <a:gd name="T65" fmla="*/ 3 h 158"/>
                <a:gd name="T66" fmla="*/ 140 w 158"/>
                <a:gd name="T67" fmla="*/ 3 h 158"/>
                <a:gd name="T68" fmla="*/ 155 w 158"/>
                <a:gd name="T69" fmla="*/ 18 h 158"/>
                <a:gd name="T70" fmla="*/ 155 w 158"/>
                <a:gd name="T71" fmla="*/ 27 h 158"/>
                <a:gd name="T72" fmla="*/ 155 w 158"/>
                <a:gd name="T73" fmla="*/ 27 h 158"/>
                <a:gd name="T74" fmla="*/ 155 w 158"/>
                <a:gd name="T75" fmla="*/ 27 h 158"/>
                <a:gd name="T76" fmla="*/ 155 w 158"/>
                <a:gd name="T77" fmla="*/ 2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8" h="158">
                  <a:moveTo>
                    <a:pt x="31" y="20"/>
                  </a:moveTo>
                  <a:cubicBezTo>
                    <a:pt x="23" y="20"/>
                    <a:pt x="16" y="27"/>
                    <a:pt x="16" y="35"/>
                  </a:cubicBezTo>
                  <a:cubicBezTo>
                    <a:pt x="16" y="127"/>
                    <a:pt x="16" y="127"/>
                    <a:pt x="16" y="127"/>
                  </a:cubicBezTo>
                  <a:cubicBezTo>
                    <a:pt x="16" y="135"/>
                    <a:pt x="23" y="142"/>
                    <a:pt x="31" y="142"/>
                  </a:cubicBezTo>
                  <a:cubicBezTo>
                    <a:pt x="123" y="142"/>
                    <a:pt x="123" y="142"/>
                    <a:pt x="123" y="142"/>
                  </a:cubicBezTo>
                  <a:cubicBezTo>
                    <a:pt x="131" y="142"/>
                    <a:pt x="138" y="135"/>
                    <a:pt x="138" y="127"/>
                  </a:cubicBezTo>
                  <a:cubicBezTo>
                    <a:pt x="138" y="67"/>
                    <a:pt x="138" y="67"/>
                    <a:pt x="138" y="67"/>
                  </a:cubicBezTo>
                  <a:cubicBezTo>
                    <a:pt x="153" y="52"/>
                    <a:pt x="153" y="52"/>
                    <a:pt x="153" y="52"/>
                  </a:cubicBezTo>
                  <a:cubicBezTo>
                    <a:pt x="153" y="132"/>
                    <a:pt x="153" y="132"/>
                    <a:pt x="153" y="132"/>
                  </a:cubicBezTo>
                  <a:cubicBezTo>
                    <a:pt x="153" y="146"/>
                    <a:pt x="142" y="158"/>
                    <a:pt x="128" y="158"/>
                  </a:cubicBezTo>
                  <a:cubicBezTo>
                    <a:pt x="25" y="158"/>
                    <a:pt x="25" y="158"/>
                    <a:pt x="25" y="158"/>
                  </a:cubicBezTo>
                  <a:cubicBezTo>
                    <a:pt x="11" y="158"/>
                    <a:pt x="0" y="146"/>
                    <a:pt x="0" y="132"/>
                  </a:cubicBezTo>
                  <a:cubicBezTo>
                    <a:pt x="0" y="31"/>
                    <a:pt x="0" y="31"/>
                    <a:pt x="0" y="31"/>
                  </a:cubicBezTo>
                  <a:cubicBezTo>
                    <a:pt x="0" y="17"/>
                    <a:pt x="11" y="4"/>
                    <a:pt x="25" y="4"/>
                  </a:cubicBezTo>
                  <a:cubicBezTo>
                    <a:pt x="106" y="4"/>
                    <a:pt x="106" y="4"/>
                    <a:pt x="106" y="4"/>
                  </a:cubicBezTo>
                  <a:cubicBezTo>
                    <a:pt x="91" y="20"/>
                    <a:pt x="91" y="20"/>
                    <a:pt x="91" y="20"/>
                  </a:cubicBezTo>
                  <a:cubicBezTo>
                    <a:pt x="31" y="20"/>
                    <a:pt x="31" y="20"/>
                    <a:pt x="31" y="20"/>
                  </a:cubicBezTo>
                  <a:cubicBezTo>
                    <a:pt x="31" y="20"/>
                    <a:pt x="31" y="20"/>
                    <a:pt x="31" y="20"/>
                  </a:cubicBezTo>
                  <a:close/>
                  <a:moveTo>
                    <a:pt x="87" y="95"/>
                  </a:moveTo>
                  <a:cubicBezTo>
                    <a:pt x="53" y="104"/>
                    <a:pt x="53" y="104"/>
                    <a:pt x="53" y="104"/>
                  </a:cubicBezTo>
                  <a:cubicBezTo>
                    <a:pt x="63" y="70"/>
                    <a:pt x="63" y="70"/>
                    <a:pt x="63" y="70"/>
                  </a:cubicBezTo>
                  <a:cubicBezTo>
                    <a:pt x="87" y="95"/>
                    <a:pt x="87" y="95"/>
                    <a:pt x="87" y="95"/>
                  </a:cubicBezTo>
                  <a:cubicBezTo>
                    <a:pt x="87" y="95"/>
                    <a:pt x="87" y="95"/>
                    <a:pt x="87" y="95"/>
                  </a:cubicBezTo>
                  <a:close/>
                  <a:moveTo>
                    <a:pt x="90" y="91"/>
                  </a:moveTo>
                  <a:cubicBezTo>
                    <a:pt x="66" y="67"/>
                    <a:pt x="66" y="67"/>
                    <a:pt x="66" y="67"/>
                  </a:cubicBezTo>
                  <a:cubicBezTo>
                    <a:pt x="119" y="14"/>
                    <a:pt x="119" y="14"/>
                    <a:pt x="119" y="14"/>
                  </a:cubicBezTo>
                  <a:cubicBezTo>
                    <a:pt x="144" y="38"/>
                    <a:pt x="144" y="38"/>
                    <a:pt x="144" y="38"/>
                  </a:cubicBezTo>
                  <a:cubicBezTo>
                    <a:pt x="90" y="91"/>
                    <a:pt x="90" y="91"/>
                    <a:pt x="90" y="91"/>
                  </a:cubicBezTo>
                  <a:cubicBezTo>
                    <a:pt x="90" y="91"/>
                    <a:pt x="90" y="91"/>
                    <a:pt x="90" y="91"/>
                  </a:cubicBezTo>
                  <a:close/>
                  <a:moveTo>
                    <a:pt x="155" y="27"/>
                  </a:moveTo>
                  <a:cubicBezTo>
                    <a:pt x="147" y="34"/>
                    <a:pt x="147" y="34"/>
                    <a:pt x="147" y="34"/>
                  </a:cubicBezTo>
                  <a:cubicBezTo>
                    <a:pt x="123" y="10"/>
                    <a:pt x="123" y="10"/>
                    <a:pt x="123" y="10"/>
                  </a:cubicBezTo>
                  <a:cubicBezTo>
                    <a:pt x="130" y="3"/>
                    <a:pt x="130" y="3"/>
                    <a:pt x="130" y="3"/>
                  </a:cubicBezTo>
                  <a:cubicBezTo>
                    <a:pt x="133" y="0"/>
                    <a:pt x="137" y="0"/>
                    <a:pt x="140" y="3"/>
                  </a:cubicBezTo>
                  <a:cubicBezTo>
                    <a:pt x="155" y="18"/>
                    <a:pt x="155" y="18"/>
                    <a:pt x="155" y="18"/>
                  </a:cubicBezTo>
                  <a:cubicBezTo>
                    <a:pt x="158" y="20"/>
                    <a:pt x="157" y="25"/>
                    <a:pt x="155" y="27"/>
                  </a:cubicBezTo>
                  <a:cubicBezTo>
                    <a:pt x="155" y="27"/>
                    <a:pt x="155" y="27"/>
                    <a:pt x="155" y="27"/>
                  </a:cubicBezTo>
                  <a:close/>
                  <a:moveTo>
                    <a:pt x="155" y="27"/>
                  </a:moveTo>
                  <a:cubicBezTo>
                    <a:pt x="155" y="27"/>
                    <a:pt x="155" y="27"/>
                    <a:pt x="155" y="27"/>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grpSp>
          <p:nvGrpSpPr>
            <p:cNvPr id="29" name="Group 46"/>
            <p:cNvGrpSpPr/>
            <p:nvPr/>
          </p:nvGrpSpPr>
          <p:grpSpPr>
            <a:xfrm>
              <a:off x="6742113" y="2349501"/>
              <a:ext cx="227013" cy="230187"/>
              <a:chOff x="6742113" y="2349501"/>
              <a:chExt cx="227013" cy="230187"/>
            </a:xfrm>
          </p:grpSpPr>
          <p:sp>
            <p:nvSpPr>
              <p:cNvPr id="30" name="Freeform: Shape 42"/>
              <p:cNvSpPr>
                <a:spLocks/>
              </p:cNvSpPr>
              <p:nvPr/>
            </p:nvSpPr>
            <p:spPr bwMode="auto">
              <a:xfrm>
                <a:off x="6742113" y="2349501"/>
                <a:ext cx="106363" cy="107950"/>
              </a:xfrm>
              <a:custGeom>
                <a:avLst/>
                <a:gdLst>
                  <a:gd name="T0" fmla="*/ 82 w 103"/>
                  <a:gd name="T1" fmla="*/ 104 h 104"/>
                  <a:gd name="T2" fmla="*/ 20 w 103"/>
                  <a:gd name="T3" fmla="*/ 104 h 104"/>
                  <a:gd name="T4" fmla="*/ 0 w 103"/>
                  <a:gd name="T5" fmla="*/ 83 h 104"/>
                  <a:gd name="T6" fmla="*/ 0 w 103"/>
                  <a:gd name="T7" fmla="*/ 21 h 104"/>
                  <a:gd name="T8" fmla="*/ 20 w 103"/>
                  <a:gd name="T9" fmla="*/ 0 h 104"/>
                  <a:gd name="T10" fmla="*/ 82 w 103"/>
                  <a:gd name="T11" fmla="*/ 0 h 104"/>
                  <a:gd name="T12" fmla="*/ 103 w 103"/>
                  <a:gd name="T13" fmla="*/ 21 h 104"/>
                  <a:gd name="T14" fmla="*/ 103 w 103"/>
                  <a:gd name="T15" fmla="*/ 83 h 104"/>
                  <a:gd name="T16" fmla="*/ 82 w 103"/>
                  <a:gd name="T17" fmla="*/ 104 h 104"/>
                  <a:gd name="T18" fmla="*/ 82 w 103"/>
                  <a:gd name="T19" fmla="*/ 104 h 104"/>
                  <a:gd name="T20" fmla="*/ 82 w 103"/>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4">
                    <a:moveTo>
                      <a:pt x="82" y="104"/>
                    </a:moveTo>
                    <a:cubicBezTo>
                      <a:pt x="20" y="104"/>
                      <a:pt x="20" y="104"/>
                      <a:pt x="20" y="104"/>
                    </a:cubicBezTo>
                    <a:cubicBezTo>
                      <a:pt x="9" y="104"/>
                      <a:pt x="0" y="94"/>
                      <a:pt x="0" y="83"/>
                    </a:cubicBezTo>
                    <a:cubicBezTo>
                      <a:pt x="0" y="21"/>
                      <a:pt x="0" y="21"/>
                      <a:pt x="0" y="21"/>
                    </a:cubicBezTo>
                    <a:cubicBezTo>
                      <a:pt x="0" y="10"/>
                      <a:pt x="9" y="0"/>
                      <a:pt x="20" y="0"/>
                    </a:cubicBezTo>
                    <a:cubicBezTo>
                      <a:pt x="82" y="0"/>
                      <a:pt x="82" y="0"/>
                      <a:pt x="82" y="0"/>
                    </a:cubicBezTo>
                    <a:cubicBezTo>
                      <a:pt x="93" y="0"/>
                      <a:pt x="103" y="10"/>
                      <a:pt x="103" y="21"/>
                    </a:cubicBezTo>
                    <a:cubicBezTo>
                      <a:pt x="103" y="83"/>
                      <a:pt x="103" y="83"/>
                      <a:pt x="103" y="83"/>
                    </a:cubicBezTo>
                    <a:cubicBezTo>
                      <a:pt x="103" y="94"/>
                      <a:pt x="93" y="104"/>
                      <a:pt x="82" y="104"/>
                    </a:cubicBezTo>
                    <a:close/>
                    <a:moveTo>
                      <a:pt x="82" y="104"/>
                    </a:moveTo>
                    <a:cubicBezTo>
                      <a:pt x="82" y="104"/>
                      <a:pt x="82" y="104"/>
                      <a:pt x="82" y="104"/>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31" name="Freeform: Shape 43"/>
              <p:cNvSpPr>
                <a:spLocks/>
              </p:cNvSpPr>
              <p:nvPr/>
            </p:nvSpPr>
            <p:spPr bwMode="auto">
              <a:xfrm>
                <a:off x="6742113" y="2471738"/>
                <a:ext cx="106363" cy="107950"/>
              </a:xfrm>
              <a:custGeom>
                <a:avLst/>
                <a:gdLst>
                  <a:gd name="T0" fmla="*/ 82 w 103"/>
                  <a:gd name="T1" fmla="*/ 103 h 103"/>
                  <a:gd name="T2" fmla="*/ 20 w 103"/>
                  <a:gd name="T3" fmla="*/ 103 h 103"/>
                  <a:gd name="T4" fmla="*/ 0 w 103"/>
                  <a:gd name="T5" fmla="*/ 82 h 103"/>
                  <a:gd name="T6" fmla="*/ 0 w 103"/>
                  <a:gd name="T7" fmla="*/ 20 h 103"/>
                  <a:gd name="T8" fmla="*/ 20 w 103"/>
                  <a:gd name="T9" fmla="*/ 0 h 103"/>
                  <a:gd name="T10" fmla="*/ 82 w 103"/>
                  <a:gd name="T11" fmla="*/ 0 h 103"/>
                  <a:gd name="T12" fmla="*/ 103 w 103"/>
                  <a:gd name="T13" fmla="*/ 20 h 103"/>
                  <a:gd name="T14" fmla="*/ 103 w 103"/>
                  <a:gd name="T15" fmla="*/ 81 h 103"/>
                  <a:gd name="T16" fmla="*/ 82 w 103"/>
                  <a:gd name="T17" fmla="*/ 103 h 103"/>
                  <a:gd name="T18" fmla="*/ 82 w 103"/>
                  <a:gd name="T19" fmla="*/ 103 h 103"/>
                  <a:gd name="T20" fmla="*/ 82 w 103"/>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3">
                    <a:moveTo>
                      <a:pt x="82" y="103"/>
                    </a:moveTo>
                    <a:cubicBezTo>
                      <a:pt x="20" y="103"/>
                      <a:pt x="20" y="103"/>
                      <a:pt x="20" y="103"/>
                    </a:cubicBezTo>
                    <a:cubicBezTo>
                      <a:pt x="9" y="103"/>
                      <a:pt x="0" y="93"/>
                      <a:pt x="0" y="82"/>
                    </a:cubicBezTo>
                    <a:cubicBezTo>
                      <a:pt x="0" y="20"/>
                      <a:pt x="0" y="20"/>
                      <a:pt x="0" y="20"/>
                    </a:cubicBezTo>
                    <a:cubicBezTo>
                      <a:pt x="0" y="9"/>
                      <a:pt x="9" y="0"/>
                      <a:pt x="20" y="0"/>
                    </a:cubicBezTo>
                    <a:cubicBezTo>
                      <a:pt x="82" y="0"/>
                      <a:pt x="82" y="0"/>
                      <a:pt x="82" y="0"/>
                    </a:cubicBezTo>
                    <a:cubicBezTo>
                      <a:pt x="93" y="0"/>
                      <a:pt x="103" y="9"/>
                      <a:pt x="103" y="20"/>
                    </a:cubicBezTo>
                    <a:cubicBezTo>
                      <a:pt x="103" y="81"/>
                      <a:pt x="103" y="81"/>
                      <a:pt x="103" y="81"/>
                    </a:cubicBezTo>
                    <a:cubicBezTo>
                      <a:pt x="103" y="93"/>
                      <a:pt x="93" y="103"/>
                      <a:pt x="82" y="103"/>
                    </a:cubicBezTo>
                    <a:close/>
                    <a:moveTo>
                      <a:pt x="82" y="103"/>
                    </a:moveTo>
                    <a:cubicBezTo>
                      <a:pt x="82" y="103"/>
                      <a:pt x="82" y="103"/>
                      <a:pt x="82" y="103"/>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32" name="Freeform: Shape 44"/>
              <p:cNvSpPr>
                <a:spLocks/>
              </p:cNvSpPr>
              <p:nvPr/>
            </p:nvSpPr>
            <p:spPr bwMode="auto">
              <a:xfrm>
                <a:off x="6862763" y="2473325"/>
                <a:ext cx="106363" cy="106362"/>
              </a:xfrm>
              <a:custGeom>
                <a:avLst/>
                <a:gdLst>
                  <a:gd name="T0" fmla="*/ 52 w 103"/>
                  <a:gd name="T1" fmla="*/ 102 h 102"/>
                  <a:gd name="T2" fmla="*/ 52 w 103"/>
                  <a:gd name="T3" fmla="*/ 102 h 102"/>
                  <a:gd name="T4" fmla="*/ 0 w 103"/>
                  <a:gd name="T5" fmla="*/ 51 h 102"/>
                  <a:gd name="T6" fmla="*/ 0 w 103"/>
                  <a:gd name="T7" fmla="*/ 51 h 102"/>
                  <a:gd name="T8" fmla="*/ 51 w 103"/>
                  <a:gd name="T9" fmla="*/ 0 h 102"/>
                  <a:gd name="T10" fmla="*/ 51 w 103"/>
                  <a:gd name="T11" fmla="*/ 0 h 102"/>
                  <a:gd name="T12" fmla="*/ 102 w 103"/>
                  <a:gd name="T13" fmla="*/ 51 h 102"/>
                  <a:gd name="T14" fmla="*/ 102 w 103"/>
                  <a:gd name="T15" fmla="*/ 51 h 102"/>
                  <a:gd name="T16" fmla="*/ 52 w 103"/>
                  <a:gd name="T17" fmla="*/ 102 h 102"/>
                  <a:gd name="T18" fmla="*/ 52 w 103"/>
                  <a:gd name="T19" fmla="*/ 102 h 102"/>
                  <a:gd name="T20" fmla="*/ 52 w 103"/>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2">
                    <a:moveTo>
                      <a:pt x="52" y="102"/>
                    </a:moveTo>
                    <a:cubicBezTo>
                      <a:pt x="52" y="102"/>
                      <a:pt x="52" y="102"/>
                      <a:pt x="52" y="102"/>
                    </a:cubicBezTo>
                    <a:cubicBezTo>
                      <a:pt x="23" y="102"/>
                      <a:pt x="0" y="79"/>
                      <a:pt x="0" y="51"/>
                    </a:cubicBezTo>
                    <a:cubicBezTo>
                      <a:pt x="0" y="51"/>
                      <a:pt x="0" y="51"/>
                      <a:pt x="0" y="51"/>
                    </a:cubicBezTo>
                    <a:cubicBezTo>
                      <a:pt x="0" y="22"/>
                      <a:pt x="23" y="0"/>
                      <a:pt x="51" y="0"/>
                    </a:cubicBezTo>
                    <a:cubicBezTo>
                      <a:pt x="51" y="0"/>
                      <a:pt x="51" y="0"/>
                      <a:pt x="51" y="0"/>
                    </a:cubicBezTo>
                    <a:cubicBezTo>
                      <a:pt x="80" y="0"/>
                      <a:pt x="102" y="23"/>
                      <a:pt x="102" y="51"/>
                    </a:cubicBezTo>
                    <a:cubicBezTo>
                      <a:pt x="102" y="51"/>
                      <a:pt x="102" y="51"/>
                      <a:pt x="102" y="51"/>
                    </a:cubicBezTo>
                    <a:cubicBezTo>
                      <a:pt x="103" y="79"/>
                      <a:pt x="80" y="102"/>
                      <a:pt x="52" y="102"/>
                    </a:cubicBezTo>
                    <a:close/>
                    <a:moveTo>
                      <a:pt x="52" y="102"/>
                    </a:moveTo>
                    <a:cubicBezTo>
                      <a:pt x="52" y="102"/>
                      <a:pt x="52" y="102"/>
                      <a:pt x="52" y="102"/>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sp>
            <p:nvSpPr>
              <p:cNvPr id="33" name="Freeform: Shape 45"/>
              <p:cNvSpPr>
                <a:spLocks/>
              </p:cNvSpPr>
              <p:nvPr/>
            </p:nvSpPr>
            <p:spPr bwMode="auto">
              <a:xfrm>
                <a:off x="6862763" y="2349501"/>
                <a:ext cx="106363" cy="107950"/>
              </a:xfrm>
              <a:custGeom>
                <a:avLst/>
                <a:gdLst>
                  <a:gd name="T0" fmla="*/ 83 w 103"/>
                  <a:gd name="T1" fmla="*/ 104 h 104"/>
                  <a:gd name="T2" fmla="*/ 21 w 103"/>
                  <a:gd name="T3" fmla="*/ 104 h 104"/>
                  <a:gd name="T4" fmla="*/ 0 w 103"/>
                  <a:gd name="T5" fmla="*/ 83 h 104"/>
                  <a:gd name="T6" fmla="*/ 0 w 103"/>
                  <a:gd name="T7" fmla="*/ 21 h 104"/>
                  <a:gd name="T8" fmla="*/ 21 w 103"/>
                  <a:gd name="T9" fmla="*/ 0 h 104"/>
                  <a:gd name="T10" fmla="*/ 81 w 103"/>
                  <a:gd name="T11" fmla="*/ 0 h 104"/>
                  <a:gd name="T12" fmla="*/ 103 w 103"/>
                  <a:gd name="T13" fmla="*/ 21 h 104"/>
                  <a:gd name="T14" fmla="*/ 103 w 103"/>
                  <a:gd name="T15" fmla="*/ 83 h 104"/>
                  <a:gd name="T16" fmla="*/ 83 w 103"/>
                  <a:gd name="T17" fmla="*/ 104 h 104"/>
                  <a:gd name="T18" fmla="*/ 83 w 103"/>
                  <a:gd name="T19" fmla="*/ 104 h 104"/>
                  <a:gd name="T20" fmla="*/ 83 w 103"/>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4">
                    <a:moveTo>
                      <a:pt x="83" y="104"/>
                    </a:moveTo>
                    <a:cubicBezTo>
                      <a:pt x="21" y="104"/>
                      <a:pt x="21" y="104"/>
                      <a:pt x="21" y="104"/>
                    </a:cubicBezTo>
                    <a:cubicBezTo>
                      <a:pt x="10" y="104"/>
                      <a:pt x="0" y="94"/>
                      <a:pt x="0" y="83"/>
                    </a:cubicBezTo>
                    <a:cubicBezTo>
                      <a:pt x="0" y="21"/>
                      <a:pt x="0" y="21"/>
                      <a:pt x="0" y="21"/>
                    </a:cubicBezTo>
                    <a:cubicBezTo>
                      <a:pt x="0" y="10"/>
                      <a:pt x="10" y="0"/>
                      <a:pt x="21" y="0"/>
                    </a:cubicBezTo>
                    <a:cubicBezTo>
                      <a:pt x="81" y="0"/>
                      <a:pt x="81" y="0"/>
                      <a:pt x="81" y="0"/>
                    </a:cubicBezTo>
                    <a:cubicBezTo>
                      <a:pt x="94" y="0"/>
                      <a:pt x="103" y="10"/>
                      <a:pt x="103" y="21"/>
                    </a:cubicBezTo>
                    <a:cubicBezTo>
                      <a:pt x="103" y="83"/>
                      <a:pt x="103" y="83"/>
                      <a:pt x="103" y="83"/>
                    </a:cubicBezTo>
                    <a:cubicBezTo>
                      <a:pt x="103" y="94"/>
                      <a:pt x="94" y="104"/>
                      <a:pt x="83" y="104"/>
                    </a:cubicBezTo>
                    <a:close/>
                    <a:moveTo>
                      <a:pt x="83" y="104"/>
                    </a:moveTo>
                    <a:cubicBezTo>
                      <a:pt x="83" y="104"/>
                      <a:pt x="83" y="104"/>
                      <a:pt x="83" y="104"/>
                    </a:cubicBezTo>
                  </a:path>
                </a:pathLst>
              </a:custGeom>
              <a:solidFill>
                <a:schemeClr val="bg1"/>
              </a:solidFill>
              <a:ln>
                <a:noFill/>
              </a:ln>
            </p:spPr>
            <p:txBody>
              <a:bodyPr anchor="ctr"/>
              <a:lstStyle/>
              <a:p>
                <a:pPr algn="ctr"/>
                <a:endParaRPr sz="2400">
                  <a:latin typeface="微軟正黑體" panose="020B0604030504040204" pitchFamily="34" charset="-120"/>
                  <a:ea typeface="微軟正黑體" panose="020B0604030504040204" pitchFamily="34" charset="-120"/>
                  <a:cs typeface="+mn-ea"/>
                  <a:sym typeface="+mn-lt"/>
                </a:endParaRPr>
              </a:p>
            </p:txBody>
          </p:sp>
        </p:grpSp>
      </p:grpSp>
      <p:grpSp>
        <p:nvGrpSpPr>
          <p:cNvPr id="34" name="Group 22"/>
          <p:cNvGrpSpPr/>
          <p:nvPr/>
        </p:nvGrpSpPr>
        <p:grpSpPr>
          <a:xfrm>
            <a:off x="1494611" y="2506563"/>
            <a:ext cx="3026462" cy="1437634"/>
            <a:chOff x="1553610" y="2029099"/>
            <a:chExt cx="2994998" cy="1437634"/>
          </a:xfrm>
        </p:grpSpPr>
        <p:sp>
          <p:nvSpPr>
            <p:cNvPr id="35" name="TextBox 24"/>
            <p:cNvSpPr txBox="1"/>
            <p:nvPr/>
          </p:nvSpPr>
          <p:spPr>
            <a:xfrm>
              <a:off x="1579729" y="2843485"/>
              <a:ext cx="2968879" cy="623248"/>
            </a:xfrm>
            <a:prstGeom prst="rect">
              <a:avLst/>
            </a:prstGeom>
            <a:noFill/>
          </p:spPr>
          <p:txBody>
            <a:bodyPr wrap="square" lIns="0" tIns="0" rIns="0" bIns="0" anchor="ctr" anchorCtr="0">
              <a:noAutofit/>
            </a:bodyPr>
            <a:lstStyle/>
            <a:p>
              <a:pPr algn="r">
                <a:lnSpc>
                  <a:spcPct val="120000"/>
                </a:lnSpc>
              </a:pPr>
              <a:r>
                <a:rPr lang="en-US" sz="1200" dirty="0" smtClean="0">
                  <a:latin typeface="微軟正黑體" panose="020B0604030504040204" pitchFamily="34" charset="-120"/>
                  <a:ea typeface="微軟正黑體" panose="020B0604030504040204" pitchFamily="34" charset="-120"/>
                </a:rPr>
                <a:t>Airbnb</a:t>
              </a:r>
              <a:r>
                <a:rPr lang="zh-TW" altLang="en-US" sz="1200" dirty="0" smtClean="0">
                  <a:latin typeface="微軟正黑體" panose="020B0604030504040204" pitchFamily="34" charset="-120"/>
                  <a:ea typeface="微軟正黑體" panose="020B0604030504040204" pitchFamily="34" charset="-120"/>
                </a:rPr>
                <a:t>於</a:t>
              </a:r>
              <a:r>
                <a:rPr lang="en-US" sz="1200" dirty="0" smtClean="0">
                  <a:latin typeface="微軟正黑體" panose="020B0604030504040204" pitchFamily="34" charset="-120"/>
                  <a:ea typeface="微軟正黑體" panose="020B0604030504040204" pitchFamily="34" charset="-120"/>
                </a:rPr>
                <a:t>2013</a:t>
              </a:r>
              <a:r>
                <a:rPr lang="zh-TW" altLang="en-US" sz="1200" dirty="0" smtClean="0">
                  <a:latin typeface="微軟正黑體" panose="020B0604030504040204" pitchFamily="34" charset="-120"/>
                  <a:ea typeface="微軟正黑體" panose="020B0604030504040204" pitchFamily="34" charset="-120"/>
                </a:rPr>
                <a:t>年在臺灣登場，利用共享型住宿提供各式各樣的房型，通過網路通路媒合有需要的出租者和住宿者，並採用「雙邊平臺」，將客群分為出租者和住宿者，針對不同的客戶設計出適合的價值主張和收益</a:t>
              </a:r>
              <a:r>
                <a:rPr lang="zh-TW" altLang="en-US" dirty="0" smtClean="0">
                  <a:latin typeface="微軟正黑體" panose="020B0604030504040204" pitchFamily="34" charset="-120"/>
                  <a:ea typeface="微軟正黑體" panose="020B0604030504040204" pitchFamily="34" charset="-120"/>
                </a:rPr>
                <a:t>流</a:t>
              </a:r>
              <a:r>
                <a:rPr lang="zh-TW" altLang="en-US" dirty="0">
                  <a:latin typeface="微軟正黑體" panose="020B0604030504040204" pitchFamily="34" charset="-120"/>
                  <a:ea typeface="微軟正黑體" panose="020B0604030504040204" pitchFamily="34" charset="-120"/>
                </a:rPr>
                <a:t>。</a:t>
              </a:r>
              <a:endParaRPr lang="en-US" dirty="0">
                <a:latin typeface="微軟正黑體" panose="020B0604030504040204" pitchFamily="34" charset="-120"/>
                <a:ea typeface="微軟正黑體" panose="020B0604030504040204" pitchFamily="34" charset="-120"/>
              </a:endParaRPr>
            </a:p>
            <a:p>
              <a:pPr algn="r">
                <a:lnSpc>
                  <a:spcPct val="120000"/>
                </a:lnSpc>
              </a:pPr>
              <a:r>
                <a:rPr lang="en-US" altLang="zh-CN" sz="1200" dirty="0" smtClean="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rPr>
                <a:t>…</a:t>
              </a:r>
              <a:endParaRPr lang="en-US" altLang="zh-CN" sz="1200" dirty="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endParaRPr>
            </a:p>
          </p:txBody>
        </p:sp>
        <p:sp>
          <p:nvSpPr>
            <p:cNvPr id="36" name="Rectangle 1"/>
            <p:cNvSpPr/>
            <p:nvPr/>
          </p:nvSpPr>
          <p:spPr>
            <a:xfrm>
              <a:off x="1553610" y="2029099"/>
              <a:ext cx="2968879" cy="529440"/>
            </a:xfrm>
            <a:prstGeom prst="rect">
              <a:avLst/>
            </a:prstGeom>
          </p:spPr>
          <p:txBody>
            <a:bodyPr wrap="none" lIns="0" tIns="0" rIns="0" bIns="0" anchor="ctr" anchorCtr="0">
              <a:normAutofit/>
            </a:bodyPr>
            <a:lstStyle/>
            <a:p>
              <a:pPr algn="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雙邊平台</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grpSp>
        <p:nvGrpSpPr>
          <p:cNvPr id="37" name="Group 23"/>
          <p:cNvGrpSpPr/>
          <p:nvPr/>
        </p:nvGrpSpPr>
        <p:grpSpPr>
          <a:xfrm>
            <a:off x="719667" y="4521592"/>
            <a:ext cx="3685984" cy="1058274"/>
            <a:chOff x="1428611" y="4487420"/>
            <a:chExt cx="2975467" cy="1058274"/>
          </a:xfrm>
        </p:grpSpPr>
        <p:sp>
          <p:nvSpPr>
            <p:cNvPr id="38" name="TextBox 36"/>
            <p:cNvSpPr txBox="1"/>
            <p:nvPr/>
          </p:nvSpPr>
          <p:spPr>
            <a:xfrm>
              <a:off x="1435199" y="4922446"/>
              <a:ext cx="2968879" cy="623248"/>
            </a:xfrm>
            <a:prstGeom prst="rect">
              <a:avLst/>
            </a:prstGeom>
            <a:noFill/>
          </p:spPr>
          <p:txBody>
            <a:bodyPr wrap="square" lIns="0" tIns="0" rIns="0" bIns="0" anchor="ctr" anchorCtr="0">
              <a:noAutofit/>
            </a:bodyPr>
            <a:lstStyle/>
            <a:p>
              <a:pPr algn="r">
                <a:lnSpc>
                  <a:spcPct val="120000"/>
                </a:lnSpc>
              </a:pPr>
              <a:r>
                <a:rPr lang="en-US" altLang="zh-CN" sz="1200" dirty="0" smtClean="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rPr>
                <a:t>1.</a:t>
              </a:r>
              <a:r>
                <a:rPr lang="zh-TW" altLang="en-US" dirty="0">
                  <a:latin typeface="微軟正黑體" panose="020B0604030504040204" pitchFamily="34" charset="-120"/>
                  <a:ea typeface="微軟正黑體" panose="020B0604030504040204" pitchFamily="34" charset="-120"/>
                </a:rPr>
                <a:t>單純出租</a:t>
              </a:r>
              <a:r>
                <a:rPr lang="zh-TW" altLang="en-US" dirty="0" smtClean="0">
                  <a:latin typeface="微軟正黑體" panose="020B0604030504040204" pitchFamily="34" charset="-120"/>
                  <a:ea typeface="微軟正黑體" panose="020B0604030504040204" pitchFamily="34" charset="-120"/>
                </a:rPr>
                <a:t>賺錢</a:t>
              </a:r>
              <a:endParaRPr lang="en-US" altLang="zh-TW" dirty="0" smtClean="0">
                <a:latin typeface="微軟正黑體" panose="020B0604030504040204" pitchFamily="34" charset="-120"/>
                <a:ea typeface="微軟正黑體" panose="020B0604030504040204" pitchFamily="34" charset="-120"/>
              </a:endParaRPr>
            </a:p>
            <a:p>
              <a:pPr algn="r">
                <a:lnSpc>
                  <a:spcPct val="120000"/>
                </a:lnSpc>
              </a:pPr>
              <a:r>
                <a:rPr lang="en-US" altLang="zh-CN" sz="1200" dirty="0" smtClean="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rPr>
                <a:t>2.</a:t>
              </a: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結交新朋友之人</a:t>
              </a:r>
              <a:endParaRPr lang="en-US" altLang="zh-CN" sz="1200" dirty="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endParaRPr>
            </a:p>
          </p:txBody>
        </p:sp>
        <p:sp>
          <p:nvSpPr>
            <p:cNvPr id="39" name="Rectangle 37"/>
            <p:cNvSpPr/>
            <p:nvPr/>
          </p:nvSpPr>
          <p:spPr>
            <a:xfrm>
              <a:off x="1428611" y="4487420"/>
              <a:ext cx="2968879" cy="529440"/>
            </a:xfrm>
            <a:prstGeom prst="rect">
              <a:avLst/>
            </a:prstGeom>
          </p:spPr>
          <p:txBody>
            <a:bodyPr wrap="none" lIns="0" tIns="0" rIns="0" bIns="0" anchor="ctr" anchorCtr="0">
              <a:normAutofit/>
            </a:bodyPr>
            <a:lstStyle/>
            <a:p>
              <a:pPr algn="r"/>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出租者分</a:t>
              </a:r>
              <a:r>
                <a:rPr lang="zh-TW" altLang="en-US" dirty="0">
                  <a:solidFill>
                    <a:srgbClr val="019DD5"/>
                  </a:solidFill>
                  <a:latin typeface="微軟正黑體" panose="020B0604030504040204" pitchFamily="34" charset="-120"/>
                  <a:ea typeface="微軟正黑體" panose="020B0604030504040204" pitchFamily="34" charset="-120"/>
                  <a:cs typeface="+mn-ea"/>
                  <a:sym typeface="+mn-lt"/>
                </a:rPr>
                <a:t>類</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sp>
        <p:nvSpPr>
          <p:cNvPr id="42" name="Rectangle 40"/>
          <p:cNvSpPr/>
          <p:nvPr/>
        </p:nvSpPr>
        <p:spPr>
          <a:xfrm>
            <a:off x="7826232" y="2489459"/>
            <a:ext cx="3648636" cy="529440"/>
          </a:xfrm>
          <a:prstGeom prst="rect">
            <a:avLst/>
          </a:prstGeom>
        </p:spPr>
        <p:txBody>
          <a:bodyPr wrap="none" lIns="0" tIns="0" rIns="0" bIns="0" anchor="ctr" anchorCtr="0">
            <a:normAutofit/>
          </a:bodyPr>
          <a:lstStyle/>
          <a:p>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住宿者分類</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nvGrpSpPr>
          <p:cNvPr id="43" name="Group 27"/>
          <p:cNvGrpSpPr/>
          <p:nvPr/>
        </p:nvGrpSpPr>
        <p:grpSpPr>
          <a:xfrm>
            <a:off x="7608168" y="4521592"/>
            <a:ext cx="3866696" cy="1152688"/>
            <a:chOff x="7608168" y="4487420"/>
            <a:chExt cx="2968879" cy="1152688"/>
          </a:xfrm>
        </p:grpSpPr>
        <p:sp>
          <p:nvSpPr>
            <p:cNvPr id="44" name="TextBox 41"/>
            <p:cNvSpPr txBox="1"/>
            <p:nvPr/>
          </p:nvSpPr>
          <p:spPr>
            <a:xfrm>
              <a:off x="7608168" y="5016860"/>
              <a:ext cx="2968879" cy="623248"/>
            </a:xfrm>
            <a:prstGeom prst="rect">
              <a:avLst/>
            </a:prstGeom>
            <a:noFill/>
          </p:spPr>
          <p:txBody>
            <a:bodyPr wrap="square" lIns="0" tIns="0" rIns="0" bIns="0" anchor="ctr" anchorCtr="0">
              <a:noAutofit/>
            </a:bodyPr>
            <a:lstStyle/>
            <a:p>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成立時，全球正面臨經濟危機，低廉的價格成為</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快速崛起的主因之一，隨著經濟復甦，</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慢慢瞄準多樣化房源、安全風險控制、雙方聯絡的便利性，以及人際關係的歸屬感等價值主張。</a:t>
              </a:r>
              <a:endParaRPr lang="en-US" sz="1200" dirty="0">
                <a:latin typeface="微軟正黑體" panose="020B0604030504040204" pitchFamily="34" charset="-120"/>
                <a:ea typeface="微軟正黑體" panose="020B0604030504040204" pitchFamily="34" charset="-120"/>
              </a:endParaRPr>
            </a:p>
          </p:txBody>
        </p:sp>
        <p:sp>
          <p:nvSpPr>
            <p:cNvPr id="45" name="Rectangle 48"/>
            <p:cNvSpPr/>
            <p:nvPr/>
          </p:nvSpPr>
          <p:spPr>
            <a:xfrm>
              <a:off x="7608168" y="4487420"/>
              <a:ext cx="2968879" cy="529440"/>
            </a:xfrm>
            <a:prstGeom prst="rect">
              <a:avLst/>
            </a:prstGeom>
          </p:spPr>
          <p:txBody>
            <a:bodyPr wrap="none" lIns="0" tIns="0" rIns="0" bIns="0" anchor="ctr" anchorCtr="0">
              <a:normAutofit/>
            </a:bodyPr>
            <a:lstStyle/>
            <a:p>
              <a:r>
                <a:rPr lang="zh-TW" altLang="en-US" dirty="0" smtClean="0">
                  <a:solidFill>
                    <a:srgbClr val="019DD5"/>
                  </a:solidFill>
                  <a:latin typeface="微軟正黑體" panose="020B0604030504040204" pitchFamily="34" charset="-120"/>
                  <a:ea typeface="微軟正黑體" panose="020B0604030504040204" pitchFamily="34" charset="-120"/>
                  <a:cs typeface="+mn-ea"/>
                  <a:sym typeface="+mn-lt"/>
                </a:rPr>
                <a:t>結論</a:t>
              </a:r>
              <a:endParaRPr lang="zh-CN" altLang="en-US" dirty="0">
                <a:solidFill>
                  <a:srgbClr val="019DD5"/>
                </a:solidFill>
                <a:latin typeface="微軟正黑體" panose="020B0604030504040204" pitchFamily="34" charset="-120"/>
                <a:ea typeface="微軟正黑體" panose="020B0604030504040204" pitchFamily="34" charset="-120"/>
                <a:cs typeface="+mn-ea"/>
                <a:sym typeface="+mn-lt"/>
              </a:endParaRPr>
            </a:p>
          </p:txBody>
        </p:sp>
      </p:grpSp>
      <p:sp>
        <p:nvSpPr>
          <p:cNvPr id="47" name="文本框 4"/>
          <p:cNvSpPr txBox="1"/>
          <p:nvPr/>
        </p:nvSpPr>
        <p:spPr>
          <a:xfrm>
            <a:off x="1546131" y="367585"/>
            <a:ext cx="3550972" cy="523220"/>
          </a:xfrm>
          <a:prstGeom prst="rect">
            <a:avLst/>
          </a:prstGeom>
          <a:noFill/>
        </p:spPr>
        <p:txBody>
          <a:bodyPr wrap="none" rtlCol="0">
            <a:spAutoFit/>
          </a:bodyPr>
          <a:lstStyle/>
          <a:p>
            <a:r>
              <a:rPr lang="en-US" altLang="zh-TW" sz="2800" spc="300" dirty="0" smtClean="0">
                <a:solidFill>
                  <a:srgbClr val="019DD5"/>
                </a:solidFill>
                <a:latin typeface="微軟正黑體" panose="020B0604030504040204" pitchFamily="34" charset="-120"/>
                <a:ea typeface="微軟正黑體" panose="020B0604030504040204" pitchFamily="34" charset="-120"/>
                <a:cs typeface="+mn-ea"/>
                <a:sym typeface="+mn-lt"/>
              </a:rPr>
              <a:t>Airbnb</a:t>
            </a:r>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之運作模式</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48" name="TextBox 36"/>
          <p:cNvSpPr txBox="1"/>
          <p:nvPr/>
        </p:nvSpPr>
        <p:spPr>
          <a:xfrm>
            <a:off x="7301583" y="3053488"/>
            <a:ext cx="3677823" cy="623248"/>
          </a:xfrm>
          <a:prstGeom prst="rect">
            <a:avLst/>
          </a:prstGeom>
          <a:noFill/>
        </p:spPr>
        <p:txBody>
          <a:bodyPr wrap="square" lIns="0" tIns="0" rIns="0" bIns="0" anchor="ctr" anchorCtr="0">
            <a:noAutofit/>
          </a:bodyPr>
          <a:lstStyle/>
          <a:p>
            <a:pPr algn="r">
              <a:lnSpc>
                <a:spcPct val="120000"/>
              </a:lnSpc>
            </a:pPr>
            <a:r>
              <a:rPr lang="zh-TW" altLang="en-US" sz="1200" dirty="0">
                <a:latin typeface="微軟正黑體" panose="020B0604030504040204" pitchFamily="34" charset="-120"/>
                <a:ea typeface="微軟正黑體" panose="020B0604030504040204" pitchFamily="34" charset="-120"/>
              </a:rPr>
              <a:t>商務住宿者或度假旅行者，當雙方媒合成功時，</a:t>
            </a:r>
            <a:r>
              <a:rPr lang="en-US" sz="1200" dirty="0" smtClean="0">
                <a:latin typeface="微軟正黑體" panose="020B0604030504040204" pitchFamily="34" charset="-120"/>
                <a:ea typeface="微軟正黑體" panose="020B0604030504040204" pitchFamily="34" charset="-120"/>
              </a:rPr>
              <a:t>Airbnb</a:t>
            </a:r>
            <a:r>
              <a:rPr lang="zh-TW" altLang="en-US" sz="1200" dirty="0" smtClean="0">
                <a:latin typeface="微軟正黑體" panose="020B0604030504040204" pitchFamily="34" charset="-120"/>
                <a:ea typeface="微軟正黑體" panose="020B0604030504040204" pitchFamily="34" charset="-120"/>
              </a:rPr>
              <a:t>會</a:t>
            </a:r>
            <a:r>
              <a:rPr lang="zh-TW" altLang="en-US" sz="1200" dirty="0">
                <a:latin typeface="微軟正黑體" panose="020B0604030504040204" pitchFamily="34" charset="-120"/>
                <a:ea typeface="微軟正黑體" panose="020B0604030504040204" pitchFamily="34" charset="-120"/>
              </a:rPr>
              <a:t>向出租者收取</a:t>
            </a:r>
            <a:r>
              <a:rPr lang="en-US" sz="1200" dirty="0">
                <a:latin typeface="微軟正黑體" panose="020B0604030504040204" pitchFamily="34" charset="-120"/>
                <a:ea typeface="微軟正黑體" panose="020B0604030504040204" pitchFamily="34" charset="-120"/>
              </a:rPr>
              <a:t>3%</a:t>
            </a:r>
            <a:r>
              <a:rPr lang="zh-TW" altLang="en-US" sz="1200" dirty="0">
                <a:latin typeface="微軟正黑體" panose="020B0604030504040204" pitchFamily="34" charset="-120"/>
                <a:ea typeface="微軟正黑體" panose="020B0604030504040204" pitchFamily="34" charset="-120"/>
              </a:rPr>
              <a:t>交易費，及向住宿者收取</a:t>
            </a:r>
            <a:r>
              <a:rPr lang="en-US" sz="1200" dirty="0">
                <a:latin typeface="微軟正黑體" panose="020B0604030504040204" pitchFamily="34" charset="-120"/>
                <a:ea typeface="微軟正黑體" panose="020B0604030504040204" pitchFamily="34" charset="-120"/>
              </a:rPr>
              <a:t>6%~12%</a:t>
            </a:r>
            <a:r>
              <a:rPr lang="zh-TW" altLang="en-US" sz="1200" dirty="0">
                <a:latin typeface="微軟正黑體" panose="020B0604030504040204" pitchFamily="34" charset="-120"/>
                <a:ea typeface="微軟正黑體" panose="020B0604030504040204" pitchFamily="34" charset="-120"/>
              </a:rPr>
              <a:t>的服務費。</a:t>
            </a:r>
            <a:endParaRPr lang="en-US" sz="1200" dirty="0">
              <a:latin typeface="微軟正黑體" panose="020B0604030504040204" pitchFamily="34" charset="-120"/>
              <a:ea typeface="微軟正黑體" panose="020B0604030504040204" pitchFamily="34" charset="-120"/>
            </a:endParaRPr>
          </a:p>
          <a:p>
            <a:pPr algn="r">
              <a:lnSpc>
                <a:spcPct val="120000"/>
              </a:lnSpc>
            </a:pPr>
            <a:endParaRPr lang="en-US" altLang="zh-CN" sz="1200" dirty="0">
              <a:solidFill>
                <a:schemeClr val="tx1">
                  <a:lumMod val="85000"/>
                  <a:lumOff val="1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1868888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par>
                                <p:cTn id="14" presetID="16" presetClass="entr" presetSubtype="37"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outVertical)">
                                      <p:cBhvr>
                                        <p:cTn id="16" dur="500"/>
                                        <p:tgtEl>
                                          <p:spTgt spid="8"/>
                                        </p:tgtEl>
                                      </p:cBhvr>
                                    </p:animEffect>
                                  </p:childTnLst>
                                </p:cTn>
                              </p:par>
                              <p:par>
                                <p:cTn id="17" presetID="16" presetClass="entr" presetSubtype="37"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outVertical)">
                                      <p:cBhvr>
                                        <p:cTn id="19" dur="500"/>
                                        <p:tgtEl>
                                          <p:spTgt spid="6"/>
                                        </p:tgtEl>
                                      </p:cBhvr>
                                    </p:animEffect>
                                  </p:childTnLst>
                                </p:cTn>
                              </p:par>
                              <p:par>
                                <p:cTn id="20" presetID="16" presetClass="entr" presetSubtype="37"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7"/>
                                        </p:tgtEl>
                                        <p:attrNameLst>
                                          <p:attrName>ppt_y</p:attrName>
                                        </p:attrNameLst>
                                      </p:cBhvr>
                                      <p:tavLst>
                                        <p:tav tm="0">
                                          <p:val>
                                            <p:strVal val="#ppt_y"/>
                                          </p:val>
                                        </p:tav>
                                        <p:tav tm="100000">
                                          <p:val>
                                            <p:strVal val="#ppt_y"/>
                                          </p:val>
                                        </p:tav>
                                      </p:tavLst>
                                    </p:anim>
                                    <p:anim calcmode="lin" valueType="num">
                                      <p:cBhvr>
                                        <p:cTn id="43"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95978" y="1552668"/>
            <a:ext cx="6096003" cy="5305332"/>
            <a:chOff x="-1" y="1200"/>
            <a:chExt cx="6096003" cy="5305332"/>
          </a:xfrm>
        </p:grpSpPr>
        <p:sp>
          <p:nvSpPr>
            <p:cNvPr id="26" name="任意多边形 25"/>
            <p:cNvSpPr/>
            <p:nvPr/>
          </p:nvSpPr>
          <p:spPr>
            <a:xfrm>
              <a:off x="0" y="1200"/>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 y="1815106"/>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rgbClr val="EBEBE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0" y="0"/>
            <a:ext cx="6096004" cy="5305333"/>
            <a:chOff x="6095995" y="1576265"/>
            <a:chExt cx="6096004" cy="5305333"/>
          </a:xfrm>
        </p:grpSpPr>
        <p:sp>
          <p:nvSpPr>
            <p:cNvPr id="22" name="任意多边形 21"/>
            <p:cNvSpPr/>
            <p:nvPr/>
          </p:nvSpPr>
          <p:spPr>
            <a:xfrm>
              <a:off x="6095997" y="3390172"/>
              <a:ext cx="6096002" cy="3491426"/>
            </a:xfrm>
            <a:custGeom>
              <a:avLst/>
              <a:gdLst>
                <a:gd name="connsiteX0" fmla="*/ 6096002 w 6096002"/>
                <a:gd name="connsiteY0" fmla="*/ 0 h 3491426"/>
                <a:gd name="connsiteX1" fmla="*/ 6096002 w 6096002"/>
                <a:gd name="connsiteY1" fmla="*/ 1745713 h 3491426"/>
                <a:gd name="connsiteX2" fmla="*/ 2 w 6096002"/>
                <a:gd name="connsiteY2" fmla="*/ 3491426 h 3491426"/>
                <a:gd name="connsiteX3" fmla="*/ 0 w 6096002"/>
                <a:gd name="connsiteY3" fmla="*/ 3491426 h 3491426"/>
                <a:gd name="connsiteX4" fmla="*/ 0 w 6096002"/>
                <a:gd name="connsiteY4" fmla="*/ 1745713 h 3491426"/>
                <a:gd name="connsiteX5" fmla="*/ 2 w 6096002"/>
                <a:gd name="connsiteY5" fmla="*/ 1745713 h 3491426"/>
                <a:gd name="connsiteX6" fmla="*/ 6096002 w 6096002"/>
                <a:gd name="connsiteY6" fmla="*/ 0 h 349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3491426">
                  <a:moveTo>
                    <a:pt x="6096002" y="0"/>
                  </a:moveTo>
                  <a:lnTo>
                    <a:pt x="6096002" y="1745713"/>
                  </a:lnTo>
                  <a:lnTo>
                    <a:pt x="2" y="3491426"/>
                  </a:lnTo>
                  <a:lnTo>
                    <a:pt x="0" y="3491426"/>
                  </a:lnTo>
                  <a:lnTo>
                    <a:pt x="0" y="1745713"/>
                  </a:lnTo>
                  <a:lnTo>
                    <a:pt x="2" y="1745713"/>
                  </a:lnTo>
                  <a:lnTo>
                    <a:pt x="6096002" y="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95995" y="1576265"/>
              <a:ext cx="6095998" cy="3491426"/>
            </a:xfrm>
            <a:custGeom>
              <a:avLst/>
              <a:gdLst>
                <a:gd name="connsiteX0" fmla="*/ 0 w 6095998"/>
                <a:gd name="connsiteY0" fmla="*/ 0 h 3491426"/>
                <a:gd name="connsiteX1" fmla="*/ 6095998 w 6095998"/>
                <a:gd name="connsiteY1" fmla="*/ 1745713 h 3491426"/>
                <a:gd name="connsiteX2" fmla="*/ 6095998 w 6095998"/>
                <a:gd name="connsiteY2" fmla="*/ 3491426 h 3491426"/>
                <a:gd name="connsiteX3" fmla="*/ 0 w 6095998"/>
                <a:gd name="connsiteY3" fmla="*/ 1745713 h 3491426"/>
                <a:gd name="connsiteX4" fmla="*/ 0 w 6095998"/>
                <a:gd name="connsiteY4" fmla="*/ 0 h 3491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3491426">
                  <a:moveTo>
                    <a:pt x="0" y="0"/>
                  </a:moveTo>
                  <a:lnTo>
                    <a:pt x="6095998" y="1745713"/>
                  </a:lnTo>
                  <a:lnTo>
                    <a:pt x="6095998" y="3491426"/>
                  </a:lnTo>
                  <a:lnTo>
                    <a:pt x="0" y="1745713"/>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639120" y="-49309"/>
            <a:ext cx="6695380" cy="6695380"/>
            <a:chOff x="2843551" y="155122"/>
            <a:chExt cx="6286518" cy="6286518"/>
          </a:xfrm>
        </p:grpSpPr>
        <p:sp>
          <p:nvSpPr>
            <p:cNvPr id="49" name="椭圆 48"/>
            <p:cNvSpPr/>
            <p:nvPr/>
          </p:nvSpPr>
          <p:spPr>
            <a:xfrm>
              <a:off x="3613728" y="1042144"/>
              <a:ext cx="4746164" cy="4746164"/>
            </a:xfrm>
            <a:prstGeom prst="ellipse">
              <a:avLst/>
            </a:prstGeom>
            <a:solidFill>
              <a:schemeClr val="bg1">
                <a:alpha val="51000"/>
              </a:schemeClr>
            </a:solidFill>
            <a:ln w="38100">
              <a:gradFill>
                <a:gsLst>
                  <a:gs pos="0">
                    <a:srgbClr val="63D4FE">
                      <a:alpha val="0"/>
                    </a:srgbClr>
                  </a:gs>
                  <a:gs pos="100000">
                    <a:srgbClr val="019DD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843551" y="155122"/>
              <a:ext cx="6286518" cy="6286518"/>
            </a:xfrm>
            <a:prstGeom prst="ellipse">
              <a:avLst/>
            </a:prstGeom>
            <a:noFill/>
            <a:ln>
              <a:gradFill flip="none" rotWithShape="1">
                <a:gsLst>
                  <a:gs pos="17000">
                    <a:srgbClr val="63D4FE">
                      <a:alpha val="0"/>
                    </a:srgbClr>
                  </a:gs>
                  <a:gs pos="52000">
                    <a:srgbClr val="019DD5">
                      <a:alpha val="31000"/>
                    </a:srgbClr>
                  </a:gs>
                </a:gsLst>
                <a:lin ang="81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08241" y="519812"/>
              <a:ext cx="5557138" cy="5557138"/>
            </a:xfrm>
            <a:prstGeom prst="ellipse">
              <a:avLst/>
            </a:prstGeom>
            <a:noFill/>
            <a:ln>
              <a:gradFill flip="none" rotWithShape="1">
                <a:gsLst>
                  <a:gs pos="0">
                    <a:srgbClr val="63D4FE">
                      <a:alpha val="0"/>
                    </a:srgbClr>
                  </a:gs>
                  <a:gs pos="23000">
                    <a:srgbClr val="019DD5">
                      <a:alpha val="31000"/>
                    </a:srgbClr>
                  </a:gs>
                </a:gsLst>
                <a:lin ang="0" scaled="0"/>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52"/>
          <p:cNvSpPr/>
          <p:nvPr/>
        </p:nvSpPr>
        <p:spPr>
          <a:xfrm>
            <a:off x="2283362" y="2826000"/>
            <a:ext cx="7406896" cy="1104599"/>
          </a:xfrm>
          <a:prstGeom prst="roundRect">
            <a:avLst>
              <a:gd name="adj" fmla="val 50000"/>
            </a:avLst>
          </a:pr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cap="all"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rPr>
              <a:t>專案創作理念</a:t>
            </a:r>
            <a:endParaRPr lang="zh-CN" altLang="en-US" sz="3600" cap="all"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sym typeface="+mn-lt"/>
            </a:endParaRPr>
          </a:p>
        </p:txBody>
      </p:sp>
      <p:grpSp>
        <p:nvGrpSpPr>
          <p:cNvPr id="20" name="组合 19"/>
          <p:cNvGrpSpPr/>
          <p:nvPr/>
        </p:nvGrpSpPr>
        <p:grpSpPr>
          <a:xfrm>
            <a:off x="6088255" y="999047"/>
            <a:ext cx="1705434" cy="1465156"/>
            <a:chOff x="4390560" y="48558"/>
            <a:chExt cx="1705434" cy="1465156"/>
          </a:xfrm>
        </p:grpSpPr>
        <p:sp>
          <p:nvSpPr>
            <p:cNvPr id="28" name="任意多边形 27"/>
            <p:cNvSpPr/>
            <p:nvPr/>
          </p:nvSpPr>
          <p:spPr>
            <a:xfrm>
              <a:off x="4390560" y="48558"/>
              <a:ext cx="1705434" cy="1465156"/>
            </a:xfrm>
            <a:custGeom>
              <a:avLst/>
              <a:gdLst>
                <a:gd name="connsiteX0" fmla="*/ 1705434 w 1705434"/>
                <a:gd name="connsiteY0" fmla="*/ 0 h 1465156"/>
                <a:gd name="connsiteX1" fmla="*/ 1705434 w 1705434"/>
                <a:gd name="connsiteY1" fmla="*/ 976771 h 1465156"/>
                <a:gd name="connsiteX2" fmla="*/ 1 w 1705434"/>
                <a:gd name="connsiteY2" fmla="*/ 1465156 h 1465156"/>
                <a:gd name="connsiteX3" fmla="*/ 0 w 1705434"/>
                <a:gd name="connsiteY3" fmla="*/ 1465156 h 1465156"/>
                <a:gd name="connsiteX4" fmla="*/ 0 w 1705434"/>
                <a:gd name="connsiteY4" fmla="*/ 488385 h 1465156"/>
                <a:gd name="connsiteX5" fmla="*/ 1 w 1705434"/>
                <a:gd name="connsiteY5" fmla="*/ 488385 h 1465156"/>
                <a:gd name="connsiteX6" fmla="*/ 1705434 w 1705434"/>
                <a:gd name="connsiteY6" fmla="*/ 0 h 146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434" h="1465156">
                  <a:moveTo>
                    <a:pt x="1705434" y="0"/>
                  </a:moveTo>
                  <a:lnTo>
                    <a:pt x="1705434" y="976771"/>
                  </a:lnTo>
                  <a:lnTo>
                    <a:pt x="1" y="1465156"/>
                  </a:lnTo>
                  <a:lnTo>
                    <a:pt x="0" y="1465156"/>
                  </a:lnTo>
                  <a:lnTo>
                    <a:pt x="0" y="488385"/>
                  </a:lnTo>
                  <a:lnTo>
                    <a:pt x="1" y="488385"/>
                  </a:lnTo>
                  <a:lnTo>
                    <a:pt x="1705434" y="0"/>
                  </a:lnTo>
                  <a:close/>
                </a:path>
              </a:pathLst>
            </a:custGeom>
            <a:solidFill>
              <a:srgbClr val="019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810363" y="347077"/>
              <a:ext cx="1018227" cy="923330"/>
            </a:xfrm>
            <a:prstGeom prst="rect">
              <a:avLst/>
            </a:prstGeom>
            <a:noFill/>
          </p:spPr>
          <p:txBody>
            <a:bodyPr wrap="none" rtlCol="0">
              <a:spAutoFit/>
              <a:scene3d>
                <a:camera prst="orthographicFront">
                  <a:rot lat="1841087" lon="19943315" rev="107709"/>
                </a:camera>
                <a:lightRig rig="threePt" dir="t"/>
              </a:scene3d>
            </a:bodyPr>
            <a:lstStyle/>
            <a:p>
              <a:r>
                <a:rPr lang="en-US" altLang="zh-CN" sz="5400" dirty="0" smtClean="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02</a:t>
              </a:r>
              <a:endParaRPr lang="zh-CN" altLang="en-US" sz="5400"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
        <p:nvSpPr>
          <p:cNvPr id="2" name="矩形 1"/>
          <p:cNvSpPr/>
          <p:nvPr/>
        </p:nvSpPr>
        <p:spPr>
          <a:xfrm>
            <a:off x="3862735" y="4228305"/>
            <a:ext cx="4248150" cy="369332"/>
          </a:xfrm>
          <a:prstGeom prst="rect">
            <a:avLst/>
          </a:prstGeom>
        </p:spPr>
        <p:txBody>
          <a:bodyPr wrap="square">
            <a:spAutoFit/>
          </a:bodyPr>
          <a:lstStyle/>
          <a:p>
            <a:pPr algn="ctr"/>
            <a:r>
              <a:rPr lang="zh-TW" altLang="en-US" dirty="0" smtClean="0"/>
              <a:t>動機、目的與背景介紹</a:t>
            </a:r>
            <a:endParaRPr lang="zh-CN" altLang="en-US" dirty="0"/>
          </a:p>
        </p:txBody>
      </p:sp>
    </p:spTree>
    <p:extLst>
      <p:ext uri="{BB962C8B-B14F-4D97-AF65-F5344CB8AC3E}">
        <p14:creationId xmlns:p14="http://schemas.microsoft.com/office/powerpoint/2010/main" val="39113783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431980"/>
            <a:ext cx="12192000"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 name="矩形 6"/>
          <p:cNvSpPr/>
          <p:nvPr/>
        </p:nvSpPr>
        <p:spPr>
          <a:xfrm>
            <a:off x="1291771" y="1649877"/>
            <a:ext cx="9608458"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8" name="文本框 7"/>
          <p:cNvSpPr txBox="1"/>
          <p:nvPr/>
        </p:nvSpPr>
        <p:spPr>
          <a:xfrm>
            <a:off x="7130550" y="1860720"/>
            <a:ext cx="1723549" cy="461665"/>
          </a:xfrm>
          <a:prstGeom prst="rect">
            <a:avLst/>
          </a:prstGeom>
          <a:noFill/>
        </p:spPr>
        <p:txBody>
          <a:bodyPr wrap="none" rtlCol="0">
            <a:spAutoFit/>
          </a:bodyPr>
          <a:lstStyle/>
          <a:p>
            <a:r>
              <a:rPr lang="zh-TW" altLang="en-US" sz="2400" dirty="0" smtClean="0">
                <a:solidFill>
                  <a:srgbClr val="019DD5"/>
                </a:solidFill>
                <a:latin typeface="微軟正黑體" panose="020B0604030504040204" pitchFamily="34" charset="-120"/>
                <a:ea typeface="微軟正黑體" panose="020B0604030504040204" pitchFamily="34" charset="-120"/>
                <a:cs typeface="+mn-ea"/>
                <a:sym typeface="+mn-lt"/>
              </a:rPr>
              <a:t>分析之動機</a:t>
            </a:r>
            <a:endParaRPr lang="zh-CN" altLang="en-US" sz="2400" dirty="0">
              <a:solidFill>
                <a:srgbClr val="019DD5"/>
              </a:solidFill>
              <a:latin typeface="微軟正黑體" panose="020B0604030504040204" pitchFamily="34" charset="-120"/>
              <a:ea typeface="微軟正黑體" panose="020B0604030504040204" pitchFamily="34" charset="-120"/>
              <a:cs typeface="+mn-ea"/>
              <a:sym typeface="+mn-lt"/>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131" y="2194849"/>
            <a:ext cx="5049976" cy="3366651"/>
          </a:xfrm>
          <a:prstGeom prst="rect">
            <a:avLst/>
          </a:prstGeom>
          <a:solidFill>
            <a:srgbClr val="175A9B"/>
          </a:solidFill>
          <a:ln>
            <a:noFill/>
          </a:ln>
          <a:effectLst>
            <a:outerShdw blurRad="63500" algn="ctr" rotWithShape="0">
              <a:prstClr val="black">
                <a:alpha val="40000"/>
              </a:prstClr>
            </a:outerShdw>
          </a:effectLst>
        </p:spPr>
      </p:pic>
      <p:sp>
        <p:nvSpPr>
          <p:cNvPr id="10" name="矩形 9"/>
          <p:cNvSpPr/>
          <p:nvPr/>
        </p:nvSpPr>
        <p:spPr>
          <a:xfrm>
            <a:off x="6751317" y="2322385"/>
            <a:ext cx="3993229" cy="4339650"/>
          </a:xfrm>
          <a:prstGeom prst="rect">
            <a:avLst/>
          </a:prstGeom>
        </p:spPr>
        <p:txBody>
          <a:bodyPr wrap="square">
            <a:spAutoFit/>
          </a:bodyPr>
          <a:lstStyle/>
          <a:p>
            <a:r>
              <a:rPr lang="zh-TW" altLang="en-US" sz="1200" b="1" dirty="0" smtClean="0">
                <a:latin typeface="微軟正黑體" panose="020B0604030504040204" pitchFamily="34" charset="-120"/>
                <a:ea typeface="微軟正黑體" panose="020B0604030504040204" pitchFamily="34" charset="-120"/>
              </a:rPr>
              <a:t>   全球</a:t>
            </a:r>
            <a:r>
              <a:rPr lang="zh-TW" altLang="en-US" sz="1200" b="1" dirty="0">
                <a:latin typeface="微軟正黑體" panose="020B0604030504040204" pitchFamily="34" charset="-120"/>
                <a:ea typeface="微軟正黑體" panose="020B0604030504040204" pitchFamily="34" charset="-120"/>
              </a:rPr>
              <a:t>文化、教育和投資等資源互通</a:t>
            </a:r>
            <a:r>
              <a:rPr lang="zh-TW" altLang="en-US" sz="1200" dirty="0">
                <a:latin typeface="微軟正黑體" panose="020B0604030504040204" pitchFamily="34" charset="-120"/>
                <a:ea typeface="微軟正黑體" panose="020B0604030504040204" pitchFamily="34" charset="-120"/>
              </a:rPr>
              <a:t>，帶動各地的觀光發展，擁有便捷交通的臺灣，吸引許多觀光客旅遊，國人對服務品質的要求也逐漸提升，觀光業成為臺灣重要且最具發展力的產業之一。在觀光旅遊中，旅宿業常為觀光地區重要收入來源之一，對臺灣而言，觀光人數的成長趨勢，擴大觀光地區的住宿需求，各種訂房</a:t>
            </a:r>
            <a:r>
              <a:rPr lang="en-US" sz="1200" dirty="0">
                <a:latin typeface="微軟正黑體" panose="020B0604030504040204" pitchFamily="34" charset="-120"/>
                <a:ea typeface="微軟正黑體" panose="020B0604030504040204" pitchFamily="34" charset="-120"/>
              </a:rPr>
              <a:t>APP</a:t>
            </a:r>
            <a:r>
              <a:rPr lang="zh-TW" altLang="en-US" sz="1200" dirty="0">
                <a:latin typeface="微軟正黑體" panose="020B0604030504040204" pitchFamily="34" charset="-120"/>
                <a:ea typeface="微軟正黑體" panose="020B0604030504040204" pitchFamily="34" charset="-120"/>
              </a:rPr>
              <a:t>也逐漸興起，科技帶動多元的消費方式，讓消費者能透過手機，更便利且快速的找到自己喜歡的房間，而大眾對智慧型手機的依賴，使手機的應用服務越來越重要。</a:t>
            </a:r>
            <a:endParaRPr lang="en-US" sz="1200" dirty="0">
              <a:latin typeface="微軟正黑體" panose="020B0604030504040204" pitchFamily="34" charset="-120"/>
              <a:ea typeface="微軟正黑體" panose="020B0604030504040204" pitchFamily="34" charset="-120"/>
            </a:endParaRPr>
          </a:p>
          <a:p>
            <a:r>
              <a:rPr lang="zh-TW" altLang="en-US" sz="1200" dirty="0" smtClean="0">
                <a:latin typeface="微軟正黑體" panose="020B0604030504040204" pitchFamily="34" charset="-120"/>
                <a:ea typeface="微軟正黑體" panose="020B0604030504040204" pitchFamily="34" charset="-120"/>
              </a:rPr>
              <a:t>  </a:t>
            </a:r>
            <a:r>
              <a:rPr lang="en-US" sz="1200" b="1" dirty="0" smtClean="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是以共享經濟的商業模式為主軸的出租網站，提供短期出租房屋</a:t>
            </a:r>
            <a:r>
              <a:rPr lang="zh-TW" altLang="en-US" sz="1200" dirty="0">
                <a:latin typeface="微軟正黑體" panose="020B0604030504040204" pitchFamily="34" charset="-120"/>
                <a:ea typeface="微軟正黑體" panose="020B0604030504040204" pitchFamily="34" charset="-120"/>
              </a:rPr>
              <a:t>，將閒置的空房再利用，讓消費者透過網站或手機發掘世界各地獨一無二的房間，將資源整體的利用效率提高</a:t>
            </a:r>
            <a:r>
              <a:rPr lang="zh-TW" altLang="en-US" sz="1200" dirty="0" smtClean="0">
                <a:latin typeface="微軟正黑體" panose="020B0604030504040204" pitchFamily="34" charset="-120"/>
                <a:ea typeface="微軟正黑體" panose="020B0604030504040204" pitchFamily="34" charset="-120"/>
              </a:rPr>
              <a:t>。</a:t>
            </a:r>
            <a:endParaRPr lang="en-US" altLang="zh-TW" sz="1200" dirty="0" smtClean="0">
              <a:latin typeface="微軟正黑體" panose="020B0604030504040204" pitchFamily="34" charset="-120"/>
              <a:ea typeface="微軟正黑體" panose="020B0604030504040204" pitchFamily="34" charset="-120"/>
            </a:endParaRPr>
          </a:p>
          <a:p>
            <a:r>
              <a:rPr lang="zh-TW" altLang="en-US" sz="1200" b="1" dirty="0" smtClean="0">
                <a:latin typeface="微軟正黑體" panose="020B0604030504040204" pitchFamily="34" charset="-120"/>
                <a:ea typeface="微軟正黑體" panose="020B0604030504040204" pitchFamily="34" charset="-120"/>
              </a:rPr>
              <a:t>  本</a:t>
            </a:r>
            <a:r>
              <a:rPr lang="zh-TW" altLang="en-US" sz="1200" b="1" dirty="0">
                <a:latin typeface="微軟正黑體" panose="020B0604030504040204" pitchFamily="34" charset="-120"/>
                <a:ea typeface="微軟正黑體" panose="020B0604030504040204" pitchFamily="34" charset="-120"/>
              </a:rPr>
              <a:t>研究以</a:t>
            </a:r>
            <a:r>
              <a:rPr lang="en-US" sz="1200" b="1" dirty="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的住宿者為主要研究對象，探討</a:t>
            </a:r>
            <a:r>
              <a:rPr lang="en-US" sz="1200" b="1" dirty="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在臺北的房源分布，依地區進行視覺化的呈現，並將依據消費者所發布的體驗評論加以分析，瞭解個別因素影響消費者入住的意願和偏好。</a:t>
            </a:r>
            <a:r>
              <a:rPr lang="en-US" sz="1200" dirty="0">
                <a:latin typeface="微軟正黑體" panose="020B0604030504040204" pitchFamily="34" charset="-120"/>
                <a:ea typeface="微軟正黑體" panose="020B0604030504040204" pitchFamily="34" charset="-120"/>
              </a:rPr>
              <a:t>Airbnb</a:t>
            </a:r>
            <a:r>
              <a:rPr lang="zh-TW" altLang="en-US" sz="1200" dirty="0">
                <a:latin typeface="微軟正黑體" panose="020B0604030504040204" pitchFamily="34" charset="-120"/>
                <a:ea typeface="微軟正黑體" panose="020B0604030504040204" pitchFamily="34" charset="-120"/>
              </a:rPr>
              <a:t>為提供短期出租房屋或房間，讓旅行者通過網站或手機發掘和預訂世界各地的獨特房源，</a:t>
            </a:r>
            <a:r>
              <a:rPr lang="zh-TW" altLang="en-US" sz="1200" b="1" dirty="0">
                <a:latin typeface="微軟正黑體" panose="020B0604030504040204" pitchFamily="34" charset="-120"/>
                <a:ea typeface="微軟正黑體" panose="020B0604030504040204" pitchFamily="34" charset="-120"/>
              </a:rPr>
              <a:t>為近年來</a:t>
            </a:r>
            <a:r>
              <a:rPr lang="zh-TW" altLang="en-US" sz="1200" b="1" dirty="0" smtClean="0">
                <a:latin typeface="微軟正黑體" panose="020B0604030504040204" pitchFamily="34" charset="-120"/>
                <a:ea typeface="微軟正黑體" panose="020B0604030504040204" pitchFamily="34" charset="-120"/>
              </a:rPr>
              <a:t>共享經</a:t>
            </a:r>
            <a:r>
              <a:rPr lang="zh-TW" altLang="en-US" sz="1200" b="1" dirty="0">
                <a:latin typeface="微軟正黑體" panose="020B0604030504040204" pitchFamily="34" charset="-120"/>
                <a:ea typeface="微軟正黑體" panose="020B0604030504040204" pitchFamily="34" charset="-120"/>
              </a:rPr>
              <a:t>濟</a:t>
            </a:r>
            <a:r>
              <a:rPr lang="zh-TW" altLang="en-US" sz="1200" b="1" dirty="0" smtClean="0">
                <a:latin typeface="微軟正黑體" panose="020B0604030504040204" pitchFamily="34" charset="-120"/>
                <a:ea typeface="微軟正黑體" panose="020B0604030504040204" pitchFamily="34" charset="-120"/>
              </a:rPr>
              <a:t>發展</a:t>
            </a:r>
            <a:r>
              <a:rPr lang="zh-TW" altLang="en-US" sz="1200" b="1" dirty="0">
                <a:latin typeface="微軟正黑體" panose="020B0604030504040204" pitchFamily="34" charset="-120"/>
                <a:ea typeface="微軟正黑體" panose="020B0604030504040204" pitchFamily="34" charset="-120"/>
              </a:rPr>
              <a:t>的代表之一。這股革命風潮正悄悄吹向各種產業，閒置資源只要找到適合的商業模式，隨時可能成為下個</a:t>
            </a:r>
            <a:r>
              <a:rPr lang="en-US" sz="1200" b="1" dirty="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。因此透過此次研究來分析</a:t>
            </a:r>
            <a:r>
              <a:rPr lang="en-US" sz="1200" b="1" dirty="0">
                <a:latin typeface="微軟正黑體" panose="020B0604030504040204" pitchFamily="34" charset="-120"/>
                <a:ea typeface="微軟正黑體" panose="020B0604030504040204" pitchFamily="34" charset="-120"/>
              </a:rPr>
              <a:t>Airbnb</a:t>
            </a:r>
            <a:r>
              <a:rPr lang="zh-TW" altLang="en-US" sz="1200" b="1" dirty="0">
                <a:latin typeface="微軟正黑體" panose="020B0604030504040204" pitchFamily="34" charset="-120"/>
                <a:ea typeface="微軟正黑體" panose="020B0604030504040204" pitchFamily="34" charset="-120"/>
              </a:rPr>
              <a:t>在台北的房源分佈、消費者偏好等。</a:t>
            </a:r>
            <a:endParaRPr lang="en-US" sz="1200" b="1" dirty="0">
              <a:latin typeface="微軟正黑體" panose="020B0604030504040204" pitchFamily="34" charset="-120"/>
              <a:ea typeface="微軟正黑體" panose="020B0604030504040204" pitchFamily="34" charset="-120"/>
            </a:endParaRPr>
          </a:p>
          <a:p>
            <a:endParaRPr lang="en-US" sz="1200" dirty="0">
              <a:latin typeface="微軟正黑體" panose="020B0604030504040204" pitchFamily="34" charset="-120"/>
              <a:ea typeface="微軟正黑體" panose="020B0604030504040204" pitchFamily="34" charset="-120"/>
            </a:endParaRPr>
          </a:p>
        </p:txBody>
      </p:sp>
      <p:sp>
        <p:nvSpPr>
          <p:cNvPr id="14" name="文本框 13"/>
          <p:cNvSpPr txBox="1"/>
          <p:nvPr/>
        </p:nvSpPr>
        <p:spPr>
          <a:xfrm>
            <a:off x="1546131" y="367585"/>
            <a:ext cx="979755" cy="523220"/>
          </a:xfrm>
          <a:prstGeom prst="rect">
            <a:avLst/>
          </a:prstGeom>
          <a:noFill/>
        </p:spPr>
        <p:txBody>
          <a:bodyPr wrap="none" rtlCol="0">
            <a:spAutoFit/>
          </a:bodyPr>
          <a:lstStyle/>
          <a:p>
            <a:r>
              <a:rPr lang="zh-TW" altLang="en-US" sz="2800" spc="300" dirty="0" smtClean="0">
                <a:solidFill>
                  <a:srgbClr val="019DD5"/>
                </a:solidFill>
                <a:latin typeface="微軟正黑體" panose="020B0604030504040204" pitchFamily="34" charset="-120"/>
                <a:ea typeface="微軟正黑體" panose="020B0604030504040204" pitchFamily="34" charset="-120"/>
                <a:cs typeface="+mn-ea"/>
                <a:sym typeface="+mn-lt"/>
              </a:rPr>
              <a:t>動</a:t>
            </a:r>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機</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22072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40000">
                                          <p:cBhvr additive="base">
                                            <p:cTn id="11" dur="10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14:presetBounceEnd="4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0000">
                                          <p:cBhvr additive="base">
                                            <p:cTn id="15" dur="10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14:presetBounceEnd="40000">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14:bounceEnd="40000">
                                          <p:cBhvr additive="base">
                                            <p:cTn id="19" dur="10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20" dur="10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40000">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14:bounceEnd="40000">
                                          <p:cBhvr additive="base">
                                            <p:cTn id="23" dur="10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10"/>
                                            </p:tgtEl>
                                            <p:attrNameLst>
                                              <p:attrName>ppt_y</p:attrName>
                                            </p:attrNameLst>
                                          </p:cBhvr>
                                          <p:tavLst>
                                            <p:tav tm="0">
                                              <p:val>
                                                <p:strVal val="1+#ppt_h/2"/>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 calcmode="lin" valueType="num">
                                          <p:cBhvr>
                                            <p:cTn id="2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ppt_x"/>
                                              </p:val>
                                            </p:tav>
                                            <p:tav tm="100000">
                                              <p:val>
                                                <p:strVal val="#ppt_x"/>
                                              </p:val>
                                            </p:tav>
                                          </p:tavLst>
                                        </p:anim>
                                        <p:anim calcmode="lin" valueType="num">
                                          <p:cBhvr additive="base">
                                            <p:cTn id="24" dur="1000" fill="hold"/>
                                            <p:tgtEl>
                                              <p:spTgt spid="10"/>
                                            </p:tgtEl>
                                            <p:attrNameLst>
                                              <p:attrName>ppt_y</p:attrName>
                                            </p:attrNameLst>
                                          </p:cBhvr>
                                          <p:tavLst>
                                            <p:tav tm="0">
                                              <p:val>
                                                <p:strVal val="1+#ppt_h/2"/>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 calcmode="lin" valueType="num">
                                          <p:cBhvr>
                                            <p:cTn id="2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972563" y="1187086"/>
            <a:ext cx="7792676" cy="5426019"/>
          </a:xfrm>
          <a:prstGeom prst="rect">
            <a:avLst/>
          </a:prstGeom>
          <a:solidFill>
            <a:srgbClr val="019DD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矩形 32"/>
          <p:cNvSpPr/>
          <p:nvPr/>
        </p:nvSpPr>
        <p:spPr>
          <a:xfrm>
            <a:off x="4492591" y="1404983"/>
            <a:ext cx="6810843" cy="4974954"/>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軟正黑體" panose="020B0604030504040204" pitchFamily="34" charset="-120"/>
              <a:ea typeface="微軟正黑體" panose="020B0604030504040204" pitchFamily="34" charset="-120"/>
              <a:cs typeface="+mn-ea"/>
              <a:sym typeface="+mn-lt"/>
            </a:endParaRPr>
          </a:p>
        </p:txBody>
      </p:sp>
      <p:sp>
        <p:nvSpPr>
          <p:cNvPr id="6" name="椭圆 5"/>
          <p:cNvSpPr/>
          <p:nvPr/>
        </p:nvSpPr>
        <p:spPr>
          <a:xfrm>
            <a:off x="1161734" y="3431031"/>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TextBox 24"/>
          <p:cNvSpPr txBox="1"/>
          <p:nvPr/>
        </p:nvSpPr>
        <p:spPr>
          <a:xfrm>
            <a:off x="1421959" y="4570936"/>
            <a:ext cx="2001962" cy="4308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TW" altLang="en-US" sz="2800" dirty="0">
                <a:solidFill>
                  <a:schemeClr val="bg1"/>
                </a:solidFill>
                <a:latin typeface="微軟正黑體" panose="020B0604030504040204" pitchFamily="34" charset="-120"/>
                <a:ea typeface="微軟正黑體" panose="020B0604030504040204" pitchFamily="34" charset="-120"/>
                <a:cs typeface="+mn-ea"/>
                <a:sym typeface="+mn-lt"/>
              </a:rPr>
              <a:t>使</a:t>
            </a:r>
            <a:r>
              <a:rPr lang="zh-TW" altLang="en-US" sz="2800" dirty="0" smtClean="0">
                <a:solidFill>
                  <a:schemeClr val="bg1"/>
                </a:solidFill>
                <a:latin typeface="微軟正黑體" panose="020B0604030504040204" pitchFamily="34" charset="-120"/>
                <a:ea typeface="微軟正黑體" panose="020B0604030504040204" pitchFamily="34" charset="-120"/>
                <a:cs typeface="+mn-ea"/>
                <a:sym typeface="+mn-lt"/>
              </a:rPr>
              <a:t>用者導向</a:t>
            </a:r>
            <a:endParaRPr lang="zh-CN" altLang="en-US" sz="2800" dirty="0">
              <a:solidFill>
                <a:schemeClr val="bg1"/>
              </a:solidFill>
              <a:latin typeface="微軟正黑體" panose="020B0604030504040204" pitchFamily="34" charset="-120"/>
              <a:ea typeface="微軟正黑體" panose="020B0604030504040204" pitchFamily="34" charset="-120"/>
              <a:cs typeface="+mn-ea"/>
              <a:sym typeface="+mn-lt"/>
            </a:endParaRPr>
          </a:p>
        </p:txBody>
      </p:sp>
      <p:sp>
        <p:nvSpPr>
          <p:cNvPr id="8" name="椭圆 7"/>
          <p:cNvSpPr/>
          <p:nvPr/>
        </p:nvSpPr>
        <p:spPr>
          <a:xfrm>
            <a:off x="1161734" y="1414807"/>
            <a:ext cx="2485289" cy="2485289"/>
          </a:xfrm>
          <a:prstGeom prst="ellipse">
            <a:avLst/>
          </a:prstGeom>
          <a:solidFill>
            <a:srgbClr val="019DD5"/>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KSO_Shape"/>
          <p:cNvSpPr>
            <a:spLocks/>
          </p:cNvSpPr>
          <p:nvPr/>
        </p:nvSpPr>
        <p:spPr bwMode="auto">
          <a:xfrm>
            <a:off x="1577770" y="2081981"/>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sp>
        <p:nvSpPr>
          <p:cNvPr id="31" name="文本框 30"/>
          <p:cNvSpPr txBox="1"/>
          <p:nvPr/>
        </p:nvSpPr>
        <p:spPr>
          <a:xfrm>
            <a:off x="1546131" y="367585"/>
            <a:ext cx="979755" cy="523220"/>
          </a:xfrm>
          <a:prstGeom prst="rect">
            <a:avLst/>
          </a:prstGeom>
          <a:noFill/>
        </p:spPr>
        <p:txBody>
          <a:bodyPr wrap="none" rtlCol="0">
            <a:spAutoFit/>
          </a:bodyPr>
          <a:lstStyle/>
          <a:p>
            <a:r>
              <a:rPr lang="zh-TW" altLang="en-US" sz="2800" spc="300" dirty="0">
                <a:solidFill>
                  <a:srgbClr val="019DD5"/>
                </a:solidFill>
                <a:latin typeface="微軟正黑體" panose="020B0604030504040204" pitchFamily="34" charset="-120"/>
                <a:ea typeface="微軟正黑體" panose="020B0604030504040204" pitchFamily="34" charset="-120"/>
                <a:cs typeface="+mn-ea"/>
                <a:sym typeface="+mn-lt"/>
              </a:rPr>
              <a:t>目的</a:t>
            </a:r>
            <a:endParaRPr lang="zh-CN" altLang="en-US" sz="2800" spc="300" dirty="0">
              <a:solidFill>
                <a:srgbClr val="019DD5"/>
              </a:solidFill>
              <a:latin typeface="微軟正黑體" panose="020B0604030504040204" pitchFamily="34" charset="-120"/>
              <a:ea typeface="微軟正黑體" panose="020B0604030504040204" pitchFamily="34" charset="-120"/>
              <a:cs typeface="+mn-ea"/>
              <a:sym typeface="+mn-lt"/>
            </a:endParaRPr>
          </a:p>
        </p:txBody>
      </p:sp>
      <p:sp>
        <p:nvSpPr>
          <p:cNvPr id="2" name="文字方塊 1"/>
          <p:cNvSpPr txBox="1"/>
          <p:nvPr/>
        </p:nvSpPr>
        <p:spPr>
          <a:xfrm>
            <a:off x="4914900" y="2081981"/>
            <a:ext cx="6302829" cy="3693319"/>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位於亞太中心地區的臺灣，不僅交通四通八達，享譽國際的美食和熱情的文化，也讓臺灣在</a:t>
            </a:r>
            <a:r>
              <a:rPr lang="en-US" dirty="0">
                <a:latin typeface="微軟正黑體" panose="020B0604030504040204" pitchFamily="34" charset="-120"/>
                <a:ea typeface="微軟正黑體" panose="020B0604030504040204" pitchFamily="34" charset="-120"/>
              </a:rPr>
              <a:t>2020</a:t>
            </a:r>
            <a:r>
              <a:rPr lang="zh-TW" altLang="en-US" dirty="0">
                <a:latin typeface="微軟正黑體" panose="020B0604030504040204" pitchFamily="34" charset="-120"/>
                <a:ea typeface="微軟正黑體" panose="020B0604030504040204" pitchFamily="34" charset="-120"/>
              </a:rPr>
              <a:t>下半年的全球十大熱搜旅遊景點，排名第一，各界對臺灣的旅遊發展十分看好。隨著科技時代來臨，網路成為大眾不可或缺的工具，消費者可以透過社群媒體將資訊傳遞給任何人，對於以網路起家的</a:t>
            </a:r>
            <a:r>
              <a:rPr lang="en-US" dirty="0">
                <a:latin typeface="微軟正黑體" panose="020B0604030504040204" pitchFamily="34" charset="-120"/>
                <a:ea typeface="微軟正黑體" panose="020B0604030504040204" pitchFamily="34" charset="-120"/>
              </a:rPr>
              <a:t>Airbnb</a:t>
            </a:r>
            <a:r>
              <a:rPr lang="zh-TW" altLang="en-US" dirty="0">
                <a:latin typeface="微軟正黑體" panose="020B0604030504040204" pitchFamily="34" charset="-120"/>
                <a:ea typeface="微軟正黑體" panose="020B0604030504040204" pitchFamily="34" charset="-120"/>
              </a:rPr>
              <a:t>，無時空限制的傳播行銷，能有效建立口碑和塑造優良企業形象。</a:t>
            </a:r>
            <a:endParaRPr 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在各個訂房網站的夾殺下，</a:t>
            </a:r>
            <a:r>
              <a:rPr lang="en-US" dirty="0">
                <a:latin typeface="微軟正黑體" panose="020B0604030504040204" pitchFamily="34" charset="-120"/>
                <a:ea typeface="微軟正黑體" panose="020B0604030504040204" pitchFamily="34" charset="-120"/>
              </a:rPr>
              <a:t>Airbnb</a:t>
            </a:r>
            <a:r>
              <a:rPr lang="zh-TW" altLang="en-US" dirty="0">
                <a:latin typeface="微軟正黑體" panose="020B0604030504040204" pitchFamily="34" charset="-120"/>
                <a:ea typeface="微軟正黑體" panose="020B0604030504040204" pitchFamily="34" charset="-120"/>
              </a:rPr>
              <a:t>發展出獨特的主客交流連接和行銷模式，而網路的成熟，提升國人對新事物的接受度，使共享型住宿的概念在臺灣快速竄起，大幅改變旅宿業的發展。故</a:t>
            </a:r>
            <a:r>
              <a:rPr lang="zh-TW" altLang="en-US" b="1" dirty="0">
                <a:latin typeface="微軟正黑體" panose="020B0604030504040204" pitchFamily="34" charset="-120"/>
                <a:ea typeface="微軟正黑體" panose="020B0604030504040204" pitchFamily="34" charset="-120"/>
              </a:rPr>
              <a:t>一方面希望透過此研究瞭解網路評價如何影響大眾對</a:t>
            </a:r>
            <a:r>
              <a:rPr lang="en-US" b="1" dirty="0">
                <a:latin typeface="微軟正黑體" panose="020B0604030504040204" pitchFamily="34" charset="-120"/>
                <a:ea typeface="微軟正黑體" panose="020B0604030504040204" pitchFamily="34" charset="-120"/>
              </a:rPr>
              <a:t>Airbnb</a:t>
            </a:r>
            <a:r>
              <a:rPr lang="zh-TW" altLang="en-US" b="1" dirty="0">
                <a:latin typeface="微軟正黑體" panose="020B0604030504040204" pitchFamily="34" charset="-120"/>
                <a:ea typeface="微軟正黑體" panose="020B0604030504040204" pitchFamily="34" charset="-120"/>
              </a:rPr>
              <a:t>的使用意願，也期望能將研究結果給予出租者參考。</a:t>
            </a:r>
            <a:endParaRPr lang="en-US" b="1" dirty="0">
              <a:latin typeface="微軟正黑體" panose="020B0604030504040204" pitchFamily="34" charset="-120"/>
              <a:ea typeface="微軟正黑體" panose="020B0604030504040204" pitchFamily="34" charset="-120"/>
            </a:endParaRPr>
          </a:p>
          <a:p>
            <a:endParaRPr lang="en-US" dirty="0"/>
          </a:p>
        </p:txBody>
      </p:sp>
    </p:spTree>
    <p:extLst>
      <p:ext uri="{BB962C8B-B14F-4D97-AF65-F5344CB8AC3E}">
        <p14:creationId xmlns:p14="http://schemas.microsoft.com/office/powerpoint/2010/main" val="3082826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1"/>
                                            </p:tgtEl>
                                            <p:attrNameLst>
                                              <p:attrName>ppt_y</p:attrName>
                                            </p:attrNameLst>
                                          </p:cBhvr>
                                          <p:tavLst>
                                            <p:tav tm="0">
                                              <p:val>
                                                <p:strVal val="#ppt_y"/>
                                              </p:val>
                                            </p:tav>
                                            <p:tav tm="100000">
                                              <p:val>
                                                <p:strVal val="#ppt_y"/>
                                              </p:val>
                                            </p:tav>
                                          </p:tavLst>
                                        </p:anim>
                                        <p:anim calcmode="lin" valueType="num">
                                          <p:cBhvr>
                                            <p:cTn id="3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1"/>
                                            </p:tgtEl>
                                          </p:cBhvr>
                                        </p:animEffect>
                                      </p:childTnLst>
                                    </p:cTn>
                                  </p:par>
                                </p:childTnLst>
                              </p:cTn>
                            </p:par>
                            <p:par>
                              <p:cTn id="40" fill="hold">
                                <p:stCondLst>
                                  <p:cond delay="750"/>
                                </p:stCondLst>
                                <p:childTnLst>
                                  <p:par>
                                    <p:cTn id="41" presetID="2" presetClass="entr" presetSubtype="1" fill="hold" grpId="0" nodeType="afterEffect" p14:presetBounceEnd="40000">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14:bounceEnd="40000">
                                          <p:cBhvr additive="base">
                                            <p:cTn id="43" dur="1000" fill="hold"/>
                                            <p:tgtEl>
                                              <p:spTgt spid="32"/>
                                            </p:tgtEl>
                                            <p:attrNameLst>
                                              <p:attrName>ppt_x</p:attrName>
                                            </p:attrNameLst>
                                          </p:cBhvr>
                                          <p:tavLst>
                                            <p:tav tm="0">
                                              <p:val>
                                                <p:strVal val="#ppt_x"/>
                                              </p:val>
                                            </p:tav>
                                            <p:tav tm="100000">
                                              <p:val>
                                                <p:strVal val="#ppt_x"/>
                                              </p:val>
                                            </p:tav>
                                          </p:tavLst>
                                        </p:anim>
                                        <p:anim calcmode="lin" valueType="num" p14:bounceEnd="40000">
                                          <p:cBhvr additive="base">
                                            <p:cTn id="44" dur="1000" fill="hold"/>
                                            <p:tgtEl>
                                              <p:spTgt spid="32"/>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14:presetBounceEnd="40000">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14:bounceEnd="40000">
                                          <p:cBhvr additive="base">
                                            <p:cTn id="47" dur="10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8"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anim calcmode="lin" valueType="num">
                                          <p:cBhvr>
                                            <p:cTn id="17" dur="500" fill="hold"/>
                                            <p:tgtEl>
                                              <p:spTgt spid="8"/>
                                            </p:tgtEl>
                                            <p:attrNameLst>
                                              <p:attrName>ppt_x</p:attrName>
                                            </p:attrNameLst>
                                          </p:cBhvr>
                                          <p:tavLst>
                                            <p:tav tm="0">
                                              <p:val>
                                                <p:fltVal val="0.5"/>
                                              </p:val>
                                            </p:tav>
                                            <p:tav tm="100000">
                                              <p:val>
                                                <p:strVal val="#ppt_x"/>
                                              </p:val>
                                            </p:tav>
                                          </p:tavLst>
                                        </p:anim>
                                        <p:anim calcmode="lin" valueType="num">
                                          <p:cBhvr>
                                            <p:cTn id="18" dur="500" fill="hold"/>
                                            <p:tgtEl>
                                              <p:spTgt spid="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1"/>
                                            </p:tgtEl>
                                            <p:attrNameLst>
                                              <p:attrName>ppt_y</p:attrName>
                                            </p:attrNameLst>
                                          </p:cBhvr>
                                          <p:tavLst>
                                            <p:tav tm="0">
                                              <p:val>
                                                <p:strVal val="#ppt_y"/>
                                              </p:val>
                                            </p:tav>
                                            <p:tav tm="100000">
                                              <p:val>
                                                <p:strVal val="#ppt_y"/>
                                              </p:val>
                                            </p:tav>
                                          </p:tavLst>
                                        </p:anim>
                                        <p:anim calcmode="lin" valueType="num">
                                          <p:cBhvr>
                                            <p:cTn id="3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1"/>
                                            </p:tgtEl>
                                          </p:cBhvr>
                                        </p:animEffect>
                                      </p:childTnLst>
                                    </p:cTn>
                                  </p:par>
                                </p:childTnLst>
                              </p:cTn>
                            </p:par>
                            <p:par>
                              <p:cTn id="40" fill="hold">
                                <p:stCondLst>
                                  <p:cond delay="750"/>
                                </p:stCondLst>
                                <p:childTnLst>
                                  <p:par>
                                    <p:cTn id="41" presetID="2" presetClass="entr" presetSubtype="1"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1000" fill="hold"/>
                                            <p:tgtEl>
                                              <p:spTgt spid="32"/>
                                            </p:tgtEl>
                                            <p:attrNameLst>
                                              <p:attrName>ppt_x</p:attrName>
                                            </p:attrNameLst>
                                          </p:cBhvr>
                                          <p:tavLst>
                                            <p:tav tm="0">
                                              <p:val>
                                                <p:strVal val="#ppt_x"/>
                                              </p:val>
                                            </p:tav>
                                            <p:tav tm="100000">
                                              <p:val>
                                                <p:strVal val="#ppt_x"/>
                                              </p:val>
                                            </p:tav>
                                          </p:tavLst>
                                        </p:anim>
                                        <p:anim calcmode="lin" valueType="num">
                                          <p:cBhvr additive="base">
                                            <p:cTn id="44" dur="1000" fill="hold"/>
                                            <p:tgtEl>
                                              <p:spTgt spid="32"/>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1000" fill="hold"/>
                                            <p:tgtEl>
                                              <p:spTgt spid="33"/>
                                            </p:tgtEl>
                                            <p:attrNameLst>
                                              <p:attrName>ppt_x</p:attrName>
                                            </p:attrNameLst>
                                          </p:cBhvr>
                                          <p:tavLst>
                                            <p:tav tm="0">
                                              <p:val>
                                                <p:strVal val="1+#ppt_w/2"/>
                                              </p:val>
                                            </p:tav>
                                            <p:tav tm="100000">
                                              <p:val>
                                                <p:strVal val="#ppt_x"/>
                                              </p:val>
                                            </p:tav>
                                          </p:tavLst>
                                        </p:anim>
                                        <p:anim calcmode="lin" valueType="num">
                                          <p:cBhvr additive="base">
                                            <p:cTn id="48"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6" grpId="0" animBg="1"/>
          <p:bldP spid="7" grpId="0"/>
          <p:bldP spid="8" grpId="0" animBg="1"/>
          <p:bldP spid="9" grpId="0" animBg="1"/>
          <p:bldP spid="31"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b1vhhjo">
      <a:majorFont>
        <a:latin typeface="" panose="020F0302020204030204"/>
        <a:ea typeface="阿里巴巴普惠体 R"/>
        <a:cs typeface=""/>
      </a:majorFont>
      <a:minorFont>
        <a:latin typeface="" panose="020F0502020204030204"/>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3913</Words>
  <Application>Microsoft Office PowerPoint</Application>
  <PresentationFormat>寬螢幕</PresentationFormat>
  <Paragraphs>452</Paragraphs>
  <Slides>53</Slides>
  <Notes>53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53</vt:i4>
      </vt:variant>
    </vt:vector>
  </HeadingPairs>
  <TitlesOfParts>
    <vt:vector size="64" baseType="lpstr">
      <vt:lpstr>宋体</vt:lpstr>
      <vt:lpstr>阿里巴巴普惠体 H</vt:lpstr>
      <vt:lpstr>阿里巴巴普惠体 L</vt:lpstr>
      <vt:lpstr>阿里巴巴普惠体 R</vt:lpstr>
      <vt:lpstr>微軟正黑體</vt:lpstr>
      <vt:lpstr>新細明體</vt:lpstr>
      <vt:lpstr>標楷體</vt:lpstr>
      <vt:lpstr>Arial</vt:lpstr>
      <vt:lpstr>Calibri</vt:lpstr>
      <vt:lpstr>Courier New</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www.51pptmoban.com</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几何风</dc:title>
  <dc:subject>www.51pptmoban.com</dc:subject>
  <dc:creator>51PPT模板网</dc:creator>
  <dc:description>www.51pptmoban.com</dc:description>
  <cp:lastModifiedBy>丞揚 蔡</cp:lastModifiedBy>
  <cp:revision>175</cp:revision>
  <dcterms:created xsi:type="dcterms:W3CDTF">2017-09-14T17:14:35Z</dcterms:created>
  <dcterms:modified xsi:type="dcterms:W3CDTF">2021-06-14T08:08:06Z</dcterms:modified>
</cp:coreProperties>
</file>