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3.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4.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7.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8.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11.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12.xml" ContentType="application/vnd.openxmlformats-officedocument.presentationml.notesSlide+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15.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16.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17.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2" r:id="rId2"/>
  </p:sldMasterIdLst>
  <p:notesMasterIdLst>
    <p:notesMasterId r:id="rId22"/>
  </p:notesMasterIdLst>
  <p:handoutMasterIdLst>
    <p:handoutMasterId r:id="rId23"/>
  </p:handoutMasterIdLst>
  <p:sldIdLst>
    <p:sldId id="524" r:id="rId3"/>
    <p:sldId id="525" r:id="rId4"/>
    <p:sldId id="526" r:id="rId5"/>
    <p:sldId id="527" r:id="rId6"/>
    <p:sldId id="528" r:id="rId7"/>
    <p:sldId id="532" r:id="rId8"/>
    <p:sldId id="560" r:id="rId9"/>
    <p:sldId id="529" r:id="rId10"/>
    <p:sldId id="542" r:id="rId11"/>
    <p:sldId id="536" r:id="rId12"/>
    <p:sldId id="561" r:id="rId13"/>
    <p:sldId id="553" r:id="rId14"/>
    <p:sldId id="531" r:id="rId15"/>
    <p:sldId id="556" r:id="rId16"/>
    <p:sldId id="562" r:id="rId17"/>
    <p:sldId id="554" r:id="rId18"/>
    <p:sldId id="552" r:id="rId19"/>
    <p:sldId id="550" r:id="rId20"/>
    <p:sldId id="559" r:id="rId21"/>
  </p:sldIdLst>
  <p:sldSz cx="9144000" cy="5143500" type="screen16x9"/>
  <p:notesSz cx="6858000" cy="9144000"/>
  <p:custDataLst>
    <p:tags r:id="rId24"/>
  </p:custDataLst>
  <p:defaultTextStyle>
    <a:defPPr>
      <a:defRPr lang="zh-CN"/>
    </a:defPPr>
    <a:lvl1pPr marL="0" algn="l" defTabSz="342900" rtl="0" eaLnBrk="1" latinLnBrk="0" hangingPunct="1">
      <a:defRPr sz="1400" kern="1200">
        <a:solidFill>
          <a:schemeClr val="tx1"/>
        </a:solidFill>
        <a:latin typeface="+mn-lt"/>
        <a:ea typeface="+mn-ea"/>
        <a:cs typeface="+mn-cs"/>
      </a:defRPr>
    </a:lvl1pPr>
    <a:lvl2pPr marL="342900" algn="l" defTabSz="342900" rtl="0" eaLnBrk="1" latinLnBrk="0" hangingPunct="1">
      <a:defRPr sz="1400" kern="1200">
        <a:solidFill>
          <a:schemeClr val="tx1"/>
        </a:solidFill>
        <a:latin typeface="+mn-lt"/>
        <a:ea typeface="+mn-ea"/>
        <a:cs typeface="+mn-cs"/>
      </a:defRPr>
    </a:lvl2pPr>
    <a:lvl3pPr marL="685800" algn="l" defTabSz="342900" rtl="0" eaLnBrk="1" latinLnBrk="0" hangingPunct="1">
      <a:defRPr sz="1400" kern="1200">
        <a:solidFill>
          <a:schemeClr val="tx1"/>
        </a:solidFill>
        <a:latin typeface="+mn-lt"/>
        <a:ea typeface="+mn-ea"/>
        <a:cs typeface="+mn-cs"/>
      </a:defRPr>
    </a:lvl3pPr>
    <a:lvl4pPr marL="1028700" algn="l" defTabSz="342900" rtl="0" eaLnBrk="1" latinLnBrk="0" hangingPunct="1">
      <a:defRPr sz="1400" kern="1200">
        <a:solidFill>
          <a:schemeClr val="tx1"/>
        </a:solidFill>
        <a:latin typeface="+mn-lt"/>
        <a:ea typeface="+mn-ea"/>
        <a:cs typeface="+mn-cs"/>
      </a:defRPr>
    </a:lvl4pPr>
    <a:lvl5pPr marL="1371600" algn="l" defTabSz="342900" rtl="0" eaLnBrk="1" latinLnBrk="0" hangingPunct="1">
      <a:defRPr sz="1400" kern="1200">
        <a:solidFill>
          <a:schemeClr val="tx1"/>
        </a:solidFill>
        <a:latin typeface="+mn-lt"/>
        <a:ea typeface="+mn-ea"/>
        <a:cs typeface="+mn-cs"/>
      </a:defRPr>
    </a:lvl5pPr>
    <a:lvl6pPr marL="1714500" algn="l" defTabSz="342900" rtl="0" eaLnBrk="1" latinLnBrk="0" hangingPunct="1">
      <a:defRPr sz="1400" kern="1200">
        <a:solidFill>
          <a:schemeClr val="tx1"/>
        </a:solidFill>
        <a:latin typeface="+mn-lt"/>
        <a:ea typeface="+mn-ea"/>
        <a:cs typeface="+mn-cs"/>
      </a:defRPr>
    </a:lvl6pPr>
    <a:lvl7pPr marL="2057400" algn="l" defTabSz="342900" rtl="0" eaLnBrk="1" latinLnBrk="0" hangingPunct="1">
      <a:defRPr sz="1400" kern="1200">
        <a:solidFill>
          <a:schemeClr val="tx1"/>
        </a:solidFill>
        <a:latin typeface="+mn-lt"/>
        <a:ea typeface="+mn-ea"/>
        <a:cs typeface="+mn-cs"/>
      </a:defRPr>
    </a:lvl7pPr>
    <a:lvl8pPr marL="2400300" algn="l" defTabSz="342900" rtl="0" eaLnBrk="1" latinLnBrk="0" hangingPunct="1">
      <a:defRPr sz="1400" kern="1200">
        <a:solidFill>
          <a:schemeClr val="tx1"/>
        </a:solidFill>
        <a:latin typeface="+mn-lt"/>
        <a:ea typeface="+mn-ea"/>
        <a:cs typeface="+mn-cs"/>
      </a:defRPr>
    </a:lvl8pPr>
    <a:lvl9pPr marL="2743200" algn="l" defTabSz="3429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8" userDrawn="1">
          <p15:clr>
            <a:srgbClr val="A4A3A4"/>
          </p15:clr>
        </p15:guide>
        <p15:guide id="2" pos="3826" userDrawn="1">
          <p15:clr>
            <a:srgbClr val="A4A3A4"/>
          </p15:clr>
        </p15:guide>
        <p15:guide id="3" orient="horz" pos="1730" userDrawn="1">
          <p15:clr>
            <a:srgbClr val="A4A3A4"/>
          </p15:clr>
        </p15:guide>
        <p15:guide id="4" orient="horz" pos="780" userDrawn="1">
          <p15:clr>
            <a:srgbClr val="A4A3A4"/>
          </p15:clr>
        </p15:guide>
        <p15:guide id="5" orient="horz" pos="2976" userDrawn="1">
          <p15:clr>
            <a:srgbClr val="A4A3A4"/>
          </p15:clr>
        </p15:guide>
        <p15:guide id="6" pos="2886" userDrawn="1">
          <p15:clr>
            <a:srgbClr val="A4A3A4"/>
          </p15:clr>
        </p15:guide>
        <p15:guide id="7" pos="340" userDrawn="1">
          <p15:clr>
            <a:srgbClr val="A4A3A4"/>
          </p15:clr>
        </p15:guide>
        <p15:guide id="8" pos="53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FFFFF"/>
    <a:srgbClr val="F2F2F2"/>
    <a:srgbClr val="9F2225"/>
    <a:srgbClr val="F39700"/>
    <a:srgbClr val="909090"/>
    <a:srgbClr val="454545"/>
    <a:srgbClr val="FF8607"/>
    <a:srgbClr val="282828"/>
    <a:srgbClr val="071F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17" autoAdjust="0"/>
    <p:restoredTop sz="95494" autoAdjust="0"/>
  </p:normalViewPr>
  <p:slideViewPr>
    <p:cSldViewPr snapToGrid="0" snapToObjects="1" showGuides="1">
      <p:cViewPr varScale="1">
        <p:scale>
          <a:sx n="129" d="100"/>
          <a:sy n="129" d="100"/>
        </p:scale>
        <p:origin x="150" y="360"/>
      </p:cViewPr>
      <p:guideLst>
        <p:guide orient="horz" pos="2128"/>
        <p:guide pos="3826"/>
        <p:guide orient="horz" pos="1730"/>
        <p:guide orient="horz" pos="780"/>
        <p:guide orient="horz" pos="2976"/>
        <p:guide pos="2886"/>
        <p:guide pos="340"/>
        <p:guide pos="536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4B18F8A-74B5-9148-A891-627592061A38}" type="datetimeFigureOut">
              <a:rPr kumimoji="1" lang="zh-CN" altLang="en-US" smtClean="0"/>
              <a:t>2025/6/5</a:t>
            </a:fld>
            <a:endParaRPr kumimoji="1"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08768D9-5829-CA4C-800C-5932EF9830F6}"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D6ACD6-F780-4A47-B5D9-D292A4BD6F81}" type="datetimeFigureOut">
              <a:rPr kumimoji="1" lang="zh-CN" altLang="en-US" smtClean="0"/>
              <a:t>2025/6/5</a:t>
            </a:fld>
            <a:endParaRPr kumimoji="1"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12715C-60D8-4442-95C1-470452B8606C}"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hf hdr="0" ftr="0" dt="0"/>
  <p:notesStyle>
    <a:lvl1pPr marL="0" algn="l" defTabSz="342900" rtl="0" eaLnBrk="1" latinLnBrk="0" hangingPunct="1">
      <a:defRPr sz="900" kern="1200">
        <a:solidFill>
          <a:schemeClr val="tx1"/>
        </a:solidFill>
        <a:latin typeface="+mn-lt"/>
        <a:ea typeface="+mn-ea"/>
        <a:cs typeface="+mn-cs"/>
      </a:defRPr>
    </a:lvl1pPr>
    <a:lvl2pPr marL="342900" algn="l" defTabSz="342900" rtl="0" eaLnBrk="1" latinLnBrk="0" hangingPunct="1">
      <a:defRPr sz="900" kern="1200">
        <a:solidFill>
          <a:schemeClr val="tx1"/>
        </a:solidFill>
        <a:latin typeface="+mn-lt"/>
        <a:ea typeface="+mn-ea"/>
        <a:cs typeface="+mn-cs"/>
      </a:defRPr>
    </a:lvl2pPr>
    <a:lvl3pPr marL="685800" algn="l" defTabSz="342900" rtl="0" eaLnBrk="1" latinLnBrk="0" hangingPunct="1">
      <a:defRPr sz="900" kern="1200">
        <a:solidFill>
          <a:schemeClr val="tx1"/>
        </a:solidFill>
        <a:latin typeface="+mn-lt"/>
        <a:ea typeface="+mn-ea"/>
        <a:cs typeface="+mn-cs"/>
      </a:defRPr>
    </a:lvl3pPr>
    <a:lvl4pPr marL="1028700" algn="l" defTabSz="342900" rtl="0" eaLnBrk="1" latinLnBrk="0" hangingPunct="1">
      <a:defRPr sz="900" kern="1200">
        <a:solidFill>
          <a:schemeClr val="tx1"/>
        </a:solidFill>
        <a:latin typeface="+mn-lt"/>
        <a:ea typeface="+mn-ea"/>
        <a:cs typeface="+mn-cs"/>
      </a:defRPr>
    </a:lvl4pPr>
    <a:lvl5pPr marL="1371600" algn="l" defTabSz="342900" rtl="0" eaLnBrk="1" latinLnBrk="0" hangingPunct="1">
      <a:defRPr sz="900" kern="1200">
        <a:solidFill>
          <a:schemeClr val="tx1"/>
        </a:solidFill>
        <a:latin typeface="+mn-lt"/>
        <a:ea typeface="+mn-ea"/>
        <a:cs typeface="+mn-cs"/>
      </a:defRPr>
    </a:lvl5pPr>
    <a:lvl6pPr marL="1714500" algn="l" defTabSz="342900" rtl="0" eaLnBrk="1" latinLnBrk="0" hangingPunct="1">
      <a:defRPr sz="900" kern="1200">
        <a:solidFill>
          <a:schemeClr val="tx1"/>
        </a:solidFill>
        <a:latin typeface="+mn-lt"/>
        <a:ea typeface="+mn-ea"/>
        <a:cs typeface="+mn-cs"/>
      </a:defRPr>
    </a:lvl6pPr>
    <a:lvl7pPr marL="2057400" algn="l" defTabSz="342900" rtl="0" eaLnBrk="1" latinLnBrk="0" hangingPunct="1">
      <a:defRPr sz="900" kern="1200">
        <a:solidFill>
          <a:schemeClr val="tx1"/>
        </a:solidFill>
        <a:latin typeface="+mn-lt"/>
        <a:ea typeface="+mn-ea"/>
        <a:cs typeface="+mn-cs"/>
      </a:defRPr>
    </a:lvl7pPr>
    <a:lvl8pPr marL="2400300" algn="l" defTabSz="342900" rtl="0" eaLnBrk="1" latinLnBrk="0" hangingPunct="1">
      <a:defRPr sz="900" kern="1200">
        <a:solidFill>
          <a:schemeClr val="tx1"/>
        </a:solidFill>
        <a:latin typeface="+mn-lt"/>
        <a:ea typeface="+mn-ea"/>
        <a:cs typeface="+mn-cs"/>
      </a:defRPr>
    </a:lvl8pPr>
    <a:lvl9pPr marL="2743200" algn="l" defTabSz="3429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11</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12</a:t>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13</a:t>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42950" indent="-285750">
              <a:defRPr>
                <a:solidFill>
                  <a:schemeClr val="tx1"/>
                </a:solidFill>
                <a:latin typeface="Arial Narrow" panose="020B0606020202030204" pitchFamily="34" charset="0"/>
                <a:ea typeface="宋体" panose="02010600030101010101" pitchFamily="2" charset="-122"/>
              </a:defRPr>
            </a:lvl2pPr>
            <a:lvl3pPr marL="1143000" indent="-228600">
              <a:defRPr>
                <a:solidFill>
                  <a:schemeClr val="tx1"/>
                </a:solidFill>
                <a:latin typeface="Arial Narrow" panose="020B0606020202030204" pitchFamily="34" charset="0"/>
                <a:ea typeface="宋体" panose="02010600030101010101" pitchFamily="2" charset="-122"/>
              </a:defRPr>
            </a:lvl3pPr>
            <a:lvl4pPr marL="1600200" indent="-228600">
              <a:defRPr>
                <a:solidFill>
                  <a:schemeClr val="tx1"/>
                </a:solidFill>
                <a:latin typeface="Arial Narrow" panose="020B0606020202030204" pitchFamily="34" charset="0"/>
                <a:ea typeface="宋体" panose="02010600030101010101" pitchFamily="2" charset="-122"/>
              </a:defRPr>
            </a:lvl4pPr>
            <a:lvl5pPr marL="2057400" indent="-228600">
              <a:defRPr>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9054CEC-105C-4A6A-9456-DBE647A13BE1}" type="slidenum">
              <a:rPr lang="zh-CN" altLang="en-US" smtClean="0">
                <a:latin typeface="Calibri" panose="020F0502020204030204" pitchFamily="34" charset="0"/>
              </a:rPr>
              <a:t>14</a:t>
            </a:fld>
            <a:endParaRPr lang="zh-CN" altLang="en-US">
              <a:latin typeface="Calibri"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15</a:t>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16</a:t>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17</a:t>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18</a:t>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19</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3</a:t>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链接：https://pan.baidu.com/s/1dBUOykZfGkjoJj8YrmZuTw?pwd=7788 </a:t>
            </a:r>
          </a:p>
          <a:p>
            <a:r>
              <a:rPr lang="zh-CN" altLang="en-US"/>
              <a:t>提取码：7788</a:t>
            </a:r>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4</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5</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6</a:t>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7</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8</a:t>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9</a:t>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712715C-60D8-4442-95C1-470452B8606C}" type="slidenum">
              <a:rPr kumimoji="1" lang="zh-CN" altLang="en-US" smtClean="0"/>
              <a:t>10</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slideMaster" Target="../slideMasters/slideMaster2.xml"/><Relationship Id="rId4" Type="http://schemas.openxmlformats.org/officeDocument/2006/relationships/tags" Target="../tags/tag5.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lumMod val="95000"/>
          </a:schemeClr>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1_空白">
    <p:bg>
      <p:bgPr>
        <a:solidFill>
          <a:schemeClr val="bg1">
            <a:lumMod val="95000"/>
          </a:schemeClr>
        </a:solidFill>
        <a:effectLst/>
      </p:bgPr>
    </p:bg>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defRPr/>
            </a:pP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200">
                <a:solidFill>
                  <a:schemeClr val="tx1">
                    <a:lumMod val="65000"/>
                    <a:lumOff val="35000"/>
                  </a:schemeClr>
                </a:solidFill>
              </a:rPr>
              <a:t>‹#›</a:t>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页</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rgbClr val="C00000"/>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sp>
        <p:nvSpPr>
          <p:cNvPr id="2" name="矩形 1"/>
          <p:cNvSpPr/>
          <p:nvPr userDrawn="1"/>
        </p:nvSpPr>
        <p:spPr>
          <a:xfrm>
            <a:off x="8136860" y="4786900"/>
            <a:ext cx="820283" cy="276999"/>
          </a:xfrm>
          <a:prstGeom prst="rect">
            <a:avLst/>
          </a:prstGeom>
        </p:spPr>
        <p:txBody>
          <a:bodyPr lIns="68580" tIns="34290" rIns="68580" bIns="34290"/>
          <a:lstStyle/>
          <a:p>
            <a:pPr algn="ct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第 </a:t>
            </a:r>
            <a:fld id="{2EEF1883-7A0E-4F66-9932-E581691AD397}" type="slidenum">
              <a:rPr lang="zh-CN" altLang="en-US" sz="1200">
                <a:solidFill>
                  <a:schemeClr val="tx1">
                    <a:lumMod val="65000"/>
                    <a:lumOff val="35000"/>
                  </a:schemeClr>
                </a:solidFill>
              </a:rPr>
              <a:t>‹#›</a:t>
            </a:fld>
            <a:r>
              <a:rPr lang="zh-CN" altLang="en-US" sz="1200" dirty="0">
                <a:solidFill>
                  <a:schemeClr val="tx1">
                    <a:lumMod val="65000"/>
                    <a:lumOff val="35000"/>
                  </a:schemeClr>
                </a:solidFill>
              </a:rPr>
              <a:t>  </a:t>
            </a:r>
            <a:r>
              <a:rPr lang="zh-CN" altLang="en-US" sz="1200" dirty="0">
                <a:solidFill>
                  <a:schemeClr val="tx1">
                    <a:lumMod val="65000"/>
                    <a:lumOff val="35000"/>
                  </a:schemeClr>
                </a:solidFill>
                <a:latin typeface="微软雅黑" panose="020B0503020204020204" pitchFamily="34" charset="-122"/>
                <a:ea typeface="微软雅黑" panose="020B0503020204020204" pitchFamily="34" charset="-122"/>
              </a:rPr>
              <a:t>页</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521970" y="270000"/>
            <a:ext cx="8100000" cy="540000"/>
          </a:xfrm>
        </p:spPr>
        <p:txBody>
          <a:bodyPr wrap="square">
            <a:normAutofit/>
          </a:bodyPr>
          <a:lstStyle/>
          <a:p>
            <a:r>
              <a:rPr lang="zh-CN" altLang="en-US" dirty="0"/>
              <a:t>单击此处编辑母版标题样式</a:t>
            </a:r>
          </a:p>
        </p:txBody>
      </p:sp>
      <p:sp>
        <p:nvSpPr>
          <p:cNvPr id="3" name="日期占位符 2"/>
          <p:cNvSpPr>
            <a:spLocks noGrp="1"/>
          </p:cNvSpPr>
          <p:nvPr>
            <p:ph type="dt" sz="half" idx="10"/>
            <p:custDataLst>
              <p:tags r:id="rId2"/>
            </p:custDataLst>
          </p:nvPr>
        </p:nvSpPr>
        <p:spPr>
          <a:xfrm>
            <a:off x="521970" y="4767263"/>
            <a:ext cx="2057400" cy="273844"/>
          </a:xfrm>
        </p:spPr>
        <p:txBody>
          <a:bodyPr wrap="square">
            <a:normAutofit/>
          </a:bodyPr>
          <a:lstStyle/>
          <a:p>
            <a:fld id="{5592522B-0F24-4480-B9DD-A9474A6880D6}" type="datetimeFigureOut">
              <a:rPr lang="zh-CN" altLang="en-US" smtClean="0"/>
              <a:t>2025/6/5</a:t>
            </a:fld>
            <a:endParaRPr lang="zh-CN" altLang="en-US"/>
          </a:p>
        </p:txBody>
      </p:sp>
      <p:sp>
        <p:nvSpPr>
          <p:cNvPr id="4" name="页脚占位符 3"/>
          <p:cNvSpPr>
            <a:spLocks noGrp="1"/>
          </p:cNvSpPr>
          <p:nvPr>
            <p:ph type="ftr" sz="quarter" idx="11"/>
            <p:custDataLst>
              <p:tags r:id="rId3"/>
            </p:custDataLst>
          </p:nvPr>
        </p:nvSpPr>
        <p:spPr>
          <a:xfrm>
            <a:off x="3028950" y="4767263"/>
            <a:ext cx="3086100" cy="273844"/>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6565487" y="4767263"/>
            <a:ext cx="2057400" cy="273844"/>
          </a:xfrm>
        </p:spPr>
        <p:txBody>
          <a:bodyPr wrap="square">
            <a:normAutofit/>
          </a:bodyPr>
          <a:lstStyle/>
          <a:p>
            <a:fld id="{BE5F26B5-172A-4DC2-B0B7-181CFC56B87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xmlns:p14="http://schemas.microsoft.com/office/powerpoint/2010/main">
    <mc:Choice Requires="p14">
      <p:transition spd="slow"/>
    </mc:Choice>
    <mc:Fallback xmlns="">
      <p:transition spd="slow"/>
    </mc:Fallback>
  </mc:AlternateContent>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Lst>
  <mc:AlternateContent xmlns:mc="http://schemas.openxmlformats.org/markup-compatibility/2006" xmlns:p14="http://schemas.microsoft.com/office/powerpoint/2010/main">
    <mc:Choice Requires="p14">
      <p:transition spd="slow"/>
    </mc:Choice>
    <mc:Fallback xmlns="">
      <p:transition spd="slow"/>
    </mc:Fallback>
  </mc:AlternateContent>
  <p:hf hdr="0" dt="0"/>
  <p:txStyles>
    <p:titleStyle>
      <a:lvl1pPr algn="l" defTabSz="685800" rtl="0" eaLnBrk="1" latinLnBrk="0" hangingPunct="1">
        <a:lnSpc>
          <a:spcPct val="90000"/>
        </a:lnSpc>
        <a:spcBef>
          <a:spcPct val="0"/>
        </a:spcBef>
        <a:buNone/>
        <a:defRPr sz="2400" b="1" i="0" kern="1200" baseline="0">
          <a:solidFill>
            <a:srgbClr val="071F65"/>
          </a:solidFill>
          <a:effectLst/>
          <a:latin typeface="Arial Black" panose="020B0A04020102020204" pitchFamily="34" charset="0"/>
          <a:ea typeface="微软雅黑" panose="020B0503020204020204" pitchFamily="34" charset="-122"/>
          <a:cs typeface="+mj-cs"/>
        </a:defRPr>
      </a:lvl1pPr>
    </p:titleStyle>
    <p:bodyStyle>
      <a:lvl1pPr marL="267970" indent="-267970" algn="just" defTabSz="685800" rtl="0" eaLnBrk="1" latinLnBrk="0" hangingPunct="1">
        <a:lnSpc>
          <a:spcPct val="110000"/>
        </a:lnSpc>
        <a:spcBef>
          <a:spcPts val="1350"/>
        </a:spcBef>
        <a:spcAft>
          <a:spcPts val="0"/>
        </a:spcAft>
        <a:buClr>
          <a:schemeClr val="accent2">
            <a:lumMod val="75000"/>
          </a:schemeClr>
        </a:buClr>
        <a:buSzPct val="70000"/>
        <a:buFont typeface="Wingdings 2" panose="05020102010507070707" pitchFamily="18" charset="2"/>
        <a:buChar char=""/>
        <a:defRPr sz="1500" kern="1200" baseline="0">
          <a:solidFill>
            <a:srgbClr val="071F65"/>
          </a:solidFill>
          <a:latin typeface="Arial" panose="020B0604020202020204" pitchFamily="34" charset="0"/>
          <a:ea typeface="微软雅黑" panose="020B0503020204020204" pitchFamily="34" charset="-122"/>
          <a:cs typeface="+mn-cs"/>
        </a:defRPr>
      </a:lvl1pPr>
      <a:lvl2pPr marL="267970" indent="-267970" algn="just" defTabSz="685800" rtl="0" eaLnBrk="1" latinLnBrk="0" hangingPunct="1">
        <a:lnSpc>
          <a:spcPct val="130000"/>
        </a:lnSpc>
        <a:spcBef>
          <a:spcPts val="0"/>
        </a:spcBef>
        <a:spcAft>
          <a:spcPts val="450"/>
        </a:spcAft>
        <a:buClr>
          <a:schemeClr val="accent2">
            <a:lumMod val="60000"/>
            <a:lumOff val="40000"/>
          </a:schemeClr>
        </a:buClr>
        <a:buFont typeface="幼圆" panose="02010509060101010101" pitchFamily="49" charset="-122"/>
        <a:buChar char=" "/>
        <a:defRPr sz="1200" kern="1200" baseline="0">
          <a:solidFill>
            <a:srgbClr val="071F65"/>
          </a:solidFill>
          <a:latin typeface="幼圆" panose="02010509060101010101" pitchFamily="49" charset="-122"/>
          <a:ea typeface="幼圆" panose="02010509060101010101" pitchFamily="49" charset="-122"/>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tags" Target="../tags/tag8.xml"/><Relationship Id="rId7" Type="http://schemas.openxmlformats.org/officeDocument/2006/relationships/notesSlide" Target="../notesSlides/notesSlide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4.xml"/><Relationship Id="rId5" Type="http://schemas.openxmlformats.org/officeDocument/2006/relationships/tags" Target="../tags/tag10.xml"/><Relationship Id="rId4" Type="http://schemas.openxmlformats.org/officeDocument/2006/relationships/tags" Target="../tags/tag9.xml"/></Relationships>
</file>

<file path=ppt/slides/_rels/slide10.xml.rels><?xml version="1.0" encoding="UTF-8" standalone="yes"?>
<Relationships xmlns="http://schemas.openxmlformats.org/package/2006/relationships"><Relationship Id="rId13" Type="http://schemas.openxmlformats.org/officeDocument/2006/relationships/tags" Target="../tags/tag108.xml"/><Relationship Id="rId18" Type="http://schemas.openxmlformats.org/officeDocument/2006/relationships/tags" Target="../tags/tag113.xml"/><Relationship Id="rId26" Type="http://schemas.openxmlformats.org/officeDocument/2006/relationships/tags" Target="../tags/tag121.xml"/><Relationship Id="rId21" Type="http://schemas.openxmlformats.org/officeDocument/2006/relationships/tags" Target="../tags/tag116.xml"/><Relationship Id="rId34" Type="http://schemas.openxmlformats.org/officeDocument/2006/relationships/tags" Target="../tags/tag129.xml"/><Relationship Id="rId7" Type="http://schemas.openxmlformats.org/officeDocument/2006/relationships/tags" Target="../tags/tag102.xml"/><Relationship Id="rId12" Type="http://schemas.openxmlformats.org/officeDocument/2006/relationships/tags" Target="../tags/tag107.xml"/><Relationship Id="rId17" Type="http://schemas.openxmlformats.org/officeDocument/2006/relationships/tags" Target="../tags/tag112.xml"/><Relationship Id="rId25" Type="http://schemas.openxmlformats.org/officeDocument/2006/relationships/tags" Target="../tags/tag120.xml"/><Relationship Id="rId33" Type="http://schemas.openxmlformats.org/officeDocument/2006/relationships/tags" Target="../tags/tag128.xml"/><Relationship Id="rId38" Type="http://schemas.openxmlformats.org/officeDocument/2006/relationships/notesSlide" Target="../notesSlides/notesSlide9.xml"/><Relationship Id="rId2" Type="http://schemas.openxmlformats.org/officeDocument/2006/relationships/tags" Target="../tags/tag97.xml"/><Relationship Id="rId16" Type="http://schemas.openxmlformats.org/officeDocument/2006/relationships/tags" Target="../tags/tag111.xml"/><Relationship Id="rId20" Type="http://schemas.openxmlformats.org/officeDocument/2006/relationships/tags" Target="../tags/tag115.xml"/><Relationship Id="rId29" Type="http://schemas.openxmlformats.org/officeDocument/2006/relationships/tags" Target="../tags/tag124.xml"/><Relationship Id="rId1" Type="http://schemas.openxmlformats.org/officeDocument/2006/relationships/tags" Target="../tags/tag96.xml"/><Relationship Id="rId6" Type="http://schemas.openxmlformats.org/officeDocument/2006/relationships/tags" Target="../tags/tag101.xml"/><Relationship Id="rId11" Type="http://schemas.openxmlformats.org/officeDocument/2006/relationships/tags" Target="../tags/tag106.xml"/><Relationship Id="rId24" Type="http://schemas.openxmlformats.org/officeDocument/2006/relationships/tags" Target="../tags/tag119.xml"/><Relationship Id="rId32" Type="http://schemas.openxmlformats.org/officeDocument/2006/relationships/tags" Target="../tags/tag127.xml"/><Relationship Id="rId37" Type="http://schemas.openxmlformats.org/officeDocument/2006/relationships/slideLayout" Target="../slideLayouts/slideLayout5.xml"/><Relationship Id="rId5" Type="http://schemas.openxmlformats.org/officeDocument/2006/relationships/tags" Target="../tags/tag100.xml"/><Relationship Id="rId15" Type="http://schemas.openxmlformats.org/officeDocument/2006/relationships/tags" Target="../tags/tag110.xml"/><Relationship Id="rId23" Type="http://schemas.openxmlformats.org/officeDocument/2006/relationships/tags" Target="../tags/tag118.xml"/><Relationship Id="rId28" Type="http://schemas.openxmlformats.org/officeDocument/2006/relationships/tags" Target="../tags/tag123.xml"/><Relationship Id="rId36" Type="http://schemas.openxmlformats.org/officeDocument/2006/relationships/tags" Target="../tags/tag131.xml"/><Relationship Id="rId10" Type="http://schemas.openxmlformats.org/officeDocument/2006/relationships/tags" Target="../tags/tag105.xml"/><Relationship Id="rId19" Type="http://schemas.openxmlformats.org/officeDocument/2006/relationships/tags" Target="../tags/tag114.xml"/><Relationship Id="rId31" Type="http://schemas.openxmlformats.org/officeDocument/2006/relationships/tags" Target="../tags/tag126.xml"/><Relationship Id="rId4" Type="http://schemas.openxmlformats.org/officeDocument/2006/relationships/tags" Target="../tags/tag99.xml"/><Relationship Id="rId9" Type="http://schemas.openxmlformats.org/officeDocument/2006/relationships/tags" Target="../tags/tag104.xml"/><Relationship Id="rId14" Type="http://schemas.openxmlformats.org/officeDocument/2006/relationships/tags" Target="../tags/tag109.xml"/><Relationship Id="rId22" Type="http://schemas.openxmlformats.org/officeDocument/2006/relationships/tags" Target="../tags/tag117.xml"/><Relationship Id="rId27" Type="http://schemas.openxmlformats.org/officeDocument/2006/relationships/tags" Target="../tags/tag122.xml"/><Relationship Id="rId30" Type="http://schemas.openxmlformats.org/officeDocument/2006/relationships/tags" Target="../tags/tag125.xml"/><Relationship Id="rId35" Type="http://schemas.openxmlformats.org/officeDocument/2006/relationships/tags" Target="../tags/tag130.xml"/><Relationship Id="rId8" Type="http://schemas.openxmlformats.org/officeDocument/2006/relationships/tags" Target="../tags/tag103.xml"/><Relationship Id="rId3" Type="http://schemas.openxmlformats.org/officeDocument/2006/relationships/tags" Target="../tags/tag9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5.xml"/><Relationship Id="rId3" Type="http://schemas.openxmlformats.org/officeDocument/2006/relationships/tags" Target="../tags/tag134.xml"/><Relationship Id="rId7" Type="http://schemas.openxmlformats.org/officeDocument/2006/relationships/tags" Target="../tags/tag138.xml"/><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9"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8" Type="http://schemas.openxmlformats.org/officeDocument/2006/relationships/tags" Target="../tags/tag146.xml"/><Relationship Id="rId13" Type="http://schemas.openxmlformats.org/officeDocument/2006/relationships/tags" Target="../tags/tag151.xml"/><Relationship Id="rId3" Type="http://schemas.openxmlformats.org/officeDocument/2006/relationships/tags" Target="../tags/tag141.xml"/><Relationship Id="rId7" Type="http://schemas.openxmlformats.org/officeDocument/2006/relationships/tags" Target="../tags/tag145.xml"/><Relationship Id="rId12" Type="http://schemas.openxmlformats.org/officeDocument/2006/relationships/tags" Target="../tags/tag150.xml"/><Relationship Id="rId17" Type="http://schemas.openxmlformats.org/officeDocument/2006/relationships/notesSlide" Target="../notesSlides/notesSlide12.xml"/><Relationship Id="rId2" Type="http://schemas.openxmlformats.org/officeDocument/2006/relationships/tags" Target="../tags/tag140.xml"/><Relationship Id="rId16" Type="http://schemas.openxmlformats.org/officeDocument/2006/relationships/slideLayout" Target="../slideLayouts/slideLayout5.xml"/><Relationship Id="rId1" Type="http://schemas.openxmlformats.org/officeDocument/2006/relationships/tags" Target="../tags/tag139.xml"/><Relationship Id="rId6" Type="http://schemas.openxmlformats.org/officeDocument/2006/relationships/tags" Target="../tags/tag144.xml"/><Relationship Id="rId11" Type="http://schemas.openxmlformats.org/officeDocument/2006/relationships/tags" Target="../tags/tag149.xml"/><Relationship Id="rId5" Type="http://schemas.openxmlformats.org/officeDocument/2006/relationships/tags" Target="../tags/tag143.xml"/><Relationship Id="rId15" Type="http://schemas.openxmlformats.org/officeDocument/2006/relationships/tags" Target="../tags/tag153.xml"/><Relationship Id="rId10" Type="http://schemas.openxmlformats.org/officeDocument/2006/relationships/tags" Target="../tags/tag148.xml"/><Relationship Id="rId4" Type="http://schemas.openxmlformats.org/officeDocument/2006/relationships/tags" Target="../tags/tag142.xml"/><Relationship Id="rId9" Type="http://schemas.openxmlformats.org/officeDocument/2006/relationships/tags" Target="../tags/tag147.xml"/><Relationship Id="rId14" Type="http://schemas.openxmlformats.org/officeDocument/2006/relationships/tags" Target="../tags/tag152.xml"/></Relationships>
</file>

<file path=ppt/slides/_rels/slide14.xml.rels><?xml version="1.0" encoding="UTF-8" standalone="yes"?>
<Relationships xmlns="http://schemas.openxmlformats.org/package/2006/relationships"><Relationship Id="rId8" Type="http://schemas.openxmlformats.org/officeDocument/2006/relationships/tags" Target="../tags/tag161.xml"/><Relationship Id="rId13" Type="http://schemas.openxmlformats.org/officeDocument/2006/relationships/tags" Target="../tags/tag166.xml"/><Relationship Id="rId18" Type="http://schemas.openxmlformats.org/officeDocument/2006/relationships/tags" Target="../tags/tag171.xml"/><Relationship Id="rId3" Type="http://schemas.openxmlformats.org/officeDocument/2006/relationships/tags" Target="../tags/tag156.xml"/><Relationship Id="rId21" Type="http://schemas.openxmlformats.org/officeDocument/2006/relationships/notesSlide" Target="../notesSlides/notesSlide13.xml"/><Relationship Id="rId7" Type="http://schemas.openxmlformats.org/officeDocument/2006/relationships/tags" Target="../tags/tag160.xml"/><Relationship Id="rId12" Type="http://schemas.openxmlformats.org/officeDocument/2006/relationships/tags" Target="../tags/tag165.xml"/><Relationship Id="rId17" Type="http://schemas.openxmlformats.org/officeDocument/2006/relationships/tags" Target="../tags/tag170.xml"/><Relationship Id="rId2" Type="http://schemas.openxmlformats.org/officeDocument/2006/relationships/tags" Target="../tags/tag155.xml"/><Relationship Id="rId16" Type="http://schemas.openxmlformats.org/officeDocument/2006/relationships/tags" Target="../tags/tag169.xml"/><Relationship Id="rId20" Type="http://schemas.openxmlformats.org/officeDocument/2006/relationships/slideLayout" Target="../slideLayouts/slideLayout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tags" Target="../tags/tag164.xml"/><Relationship Id="rId5" Type="http://schemas.openxmlformats.org/officeDocument/2006/relationships/tags" Target="../tags/tag158.xml"/><Relationship Id="rId15" Type="http://schemas.openxmlformats.org/officeDocument/2006/relationships/tags" Target="../tags/tag168.xml"/><Relationship Id="rId10" Type="http://schemas.openxmlformats.org/officeDocument/2006/relationships/tags" Target="../tags/tag163.xml"/><Relationship Id="rId19" Type="http://schemas.openxmlformats.org/officeDocument/2006/relationships/tags" Target="../tags/tag172.xml"/><Relationship Id="rId4" Type="http://schemas.openxmlformats.org/officeDocument/2006/relationships/tags" Target="../tags/tag157.xml"/><Relationship Id="rId9" Type="http://schemas.openxmlformats.org/officeDocument/2006/relationships/tags" Target="../tags/tag162.xml"/><Relationship Id="rId14" Type="http://schemas.openxmlformats.org/officeDocument/2006/relationships/tags" Target="../tags/tag16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tags" Target="../tags/tag180.xml"/><Relationship Id="rId13" Type="http://schemas.openxmlformats.org/officeDocument/2006/relationships/tags" Target="../tags/tag185.xml"/><Relationship Id="rId18" Type="http://schemas.openxmlformats.org/officeDocument/2006/relationships/tags" Target="../tags/tag190.xml"/><Relationship Id="rId3" Type="http://schemas.openxmlformats.org/officeDocument/2006/relationships/tags" Target="../tags/tag175.xml"/><Relationship Id="rId21" Type="http://schemas.openxmlformats.org/officeDocument/2006/relationships/tags" Target="../tags/tag193.xml"/><Relationship Id="rId7" Type="http://schemas.openxmlformats.org/officeDocument/2006/relationships/tags" Target="../tags/tag179.xml"/><Relationship Id="rId12" Type="http://schemas.openxmlformats.org/officeDocument/2006/relationships/tags" Target="../tags/tag184.xml"/><Relationship Id="rId17" Type="http://schemas.openxmlformats.org/officeDocument/2006/relationships/tags" Target="../tags/tag189.xml"/><Relationship Id="rId2" Type="http://schemas.openxmlformats.org/officeDocument/2006/relationships/tags" Target="../tags/tag174.xml"/><Relationship Id="rId16" Type="http://schemas.openxmlformats.org/officeDocument/2006/relationships/tags" Target="../tags/tag188.xml"/><Relationship Id="rId20" Type="http://schemas.openxmlformats.org/officeDocument/2006/relationships/tags" Target="../tags/tag192.xml"/><Relationship Id="rId1" Type="http://schemas.openxmlformats.org/officeDocument/2006/relationships/tags" Target="../tags/tag173.xml"/><Relationship Id="rId6" Type="http://schemas.openxmlformats.org/officeDocument/2006/relationships/tags" Target="../tags/tag178.xml"/><Relationship Id="rId11" Type="http://schemas.openxmlformats.org/officeDocument/2006/relationships/tags" Target="../tags/tag183.xml"/><Relationship Id="rId24" Type="http://schemas.openxmlformats.org/officeDocument/2006/relationships/notesSlide" Target="../notesSlides/notesSlide15.xml"/><Relationship Id="rId5" Type="http://schemas.openxmlformats.org/officeDocument/2006/relationships/tags" Target="../tags/tag177.xml"/><Relationship Id="rId15" Type="http://schemas.openxmlformats.org/officeDocument/2006/relationships/tags" Target="../tags/tag187.xml"/><Relationship Id="rId23" Type="http://schemas.openxmlformats.org/officeDocument/2006/relationships/slideLayout" Target="../slideLayouts/slideLayout5.xml"/><Relationship Id="rId10" Type="http://schemas.openxmlformats.org/officeDocument/2006/relationships/tags" Target="../tags/tag182.xml"/><Relationship Id="rId19" Type="http://schemas.openxmlformats.org/officeDocument/2006/relationships/tags" Target="../tags/tag191.xml"/><Relationship Id="rId4" Type="http://schemas.openxmlformats.org/officeDocument/2006/relationships/tags" Target="../tags/tag176.xml"/><Relationship Id="rId9" Type="http://schemas.openxmlformats.org/officeDocument/2006/relationships/tags" Target="../tags/tag181.xml"/><Relationship Id="rId14" Type="http://schemas.openxmlformats.org/officeDocument/2006/relationships/tags" Target="../tags/tag186.xml"/><Relationship Id="rId22" Type="http://schemas.openxmlformats.org/officeDocument/2006/relationships/tags" Target="../tags/tag194.xml"/></Relationships>
</file>

<file path=ppt/slides/_rels/slide17.xml.rels><?xml version="1.0" encoding="UTF-8" standalone="yes"?>
<Relationships xmlns="http://schemas.openxmlformats.org/package/2006/relationships"><Relationship Id="rId8" Type="http://schemas.openxmlformats.org/officeDocument/2006/relationships/tags" Target="../tags/tag202.xml"/><Relationship Id="rId3" Type="http://schemas.openxmlformats.org/officeDocument/2006/relationships/tags" Target="../tags/tag197.xml"/><Relationship Id="rId7" Type="http://schemas.openxmlformats.org/officeDocument/2006/relationships/tags" Target="../tags/tag201.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notesSlide" Target="../notesSlides/notesSlide16.xml"/><Relationship Id="rId5" Type="http://schemas.openxmlformats.org/officeDocument/2006/relationships/tags" Target="../tags/tag199.xml"/><Relationship Id="rId10" Type="http://schemas.openxmlformats.org/officeDocument/2006/relationships/slideLayout" Target="../slideLayouts/slideLayout5.xml"/><Relationship Id="rId4" Type="http://schemas.openxmlformats.org/officeDocument/2006/relationships/tags" Target="../tags/tag198.xml"/><Relationship Id="rId9" Type="http://schemas.openxmlformats.org/officeDocument/2006/relationships/tags" Target="../tags/tag203.xml"/></Relationships>
</file>

<file path=ppt/slides/_rels/slide18.xml.rels><?xml version="1.0" encoding="UTF-8" standalone="yes"?>
<Relationships xmlns="http://schemas.openxmlformats.org/package/2006/relationships"><Relationship Id="rId8" Type="http://schemas.openxmlformats.org/officeDocument/2006/relationships/tags" Target="../tags/tag211.xml"/><Relationship Id="rId13" Type="http://schemas.openxmlformats.org/officeDocument/2006/relationships/tags" Target="../tags/tag216.xml"/><Relationship Id="rId3" Type="http://schemas.openxmlformats.org/officeDocument/2006/relationships/tags" Target="../tags/tag206.xml"/><Relationship Id="rId7" Type="http://schemas.openxmlformats.org/officeDocument/2006/relationships/tags" Target="../tags/tag210.xml"/><Relationship Id="rId12" Type="http://schemas.openxmlformats.org/officeDocument/2006/relationships/tags" Target="../tags/tag215.xml"/><Relationship Id="rId17" Type="http://schemas.openxmlformats.org/officeDocument/2006/relationships/notesSlide" Target="../notesSlides/notesSlide17.xml"/><Relationship Id="rId2" Type="http://schemas.openxmlformats.org/officeDocument/2006/relationships/tags" Target="../tags/tag205.xml"/><Relationship Id="rId16" Type="http://schemas.openxmlformats.org/officeDocument/2006/relationships/slideLayout" Target="../slideLayouts/slideLayout5.xml"/><Relationship Id="rId1" Type="http://schemas.openxmlformats.org/officeDocument/2006/relationships/tags" Target="../tags/tag204.xml"/><Relationship Id="rId6" Type="http://schemas.openxmlformats.org/officeDocument/2006/relationships/tags" Target="../tags/tag209.xml"/><Relationship Id="rId11" Type="http://schemas.openxmlformats.org/officeDocument/2006/relationships/tags" Target="../tags/tag214.xml"/><Relationship Id="rId5" Type="http://schemas.openxmlformats.org/officeDocument/2006/relationships/tags" Target="../tags/tag208.xml"/><Relationship Id="rId15" Type="http://schemas.openxmlformats.org/officeDocument/2006/relationships/tags" Target="../tags/tag218.xml"/><Relationship Id="rId10" Type="http://schemas.openxmlformats.org/officeDocument/2006/relationships/tags" Target="../tags/tag213.xml"/><Relationship Id="rId4" Type="http://schemas.openxmlformats.org/officeDocument/2006/relationships/tags" Target="../tags/tag207.xml"/><Relationship Id="rId9" Type="http://schemas.openxmlformats.org/officeDocument/2006/relationships/tags" Target="../tags/tag212.xml"/><Relationship Id="rId14" Type="http://schemas.openxmlformats.org/officeDocument/2006/relationships/tags" Target="../tags/tag217.xml"/></Relationships>
</file>

<file path=ppt/slides/_rels/slide19.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image" Target="../media/image1.png"/><Relationship Id="rId5" Type="http://schemas.openxmlformats.org/officeDocument/2006/relationships/notesSlide" Target="../notesSlides/notesSlide18.xml"/><Relationship Id="rId4"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pn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notesSlide" Target="../notesSlides/notesSlide2.xml"/><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3" Type="http://schemas.openxmlformats.org/officeDocument/2006/relationships/tags" Target="../tags/tag19.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 Type="http://schemas.openxmlformats.org/officeDocument/2006/relationships/tags" Target="../tags/tag18.xml"/><Relationship Id="rId16" Type="http://schemas.openxmlformats.org/officeDocument/2006/relationships/tags" Target="../tags/tag32.xml"/><Relationship Id="rId20" Type="http://schemas.openxmlformats.org/officeDocument/2006/relationships/tags" Target="../tags/tag36.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tags" Target="../tags/tag27.xml"/><Relationship Id="rId24" Type="http://schemas.openxmlformats.org/officeDocument/2006/relationships/notesSlide" Target="../notesSlides/notesSlide3.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slideLayout" Target="../slideLayouts/slideLayout5.xml"/><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tags" Target="../tags/tag20.x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tags" Target="../tags/tag38.xml"/></Relationships>
</file>

<file path=ppt/slides/_rels/slide5.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notesSlide" Target="../notesSlides/notesSlide4.xml"/><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slideLayout" Target="../slideLayouts/slideLayout5.xml"/><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5" Type="http://schemas.openxmlformats.org/officeDocument/2006/relationships/tags" Target="../tags/tag43.xml"/><Relationship Id="rId10" Type="http://schemas.openxmlformats.org/officeDocument/2006/relationships/tags" Target="../tags/tag48.xml"/><Relationship Id="rId4" Type="http://schemas.openxmlformats.org/officeDocument/2006/relationships/tags" Target="../tags/tag42.xml"/><Relationship Id="rId9" Type="http://schemas.openxmlformats.org/officeDocument/2006/relationships/tags" Target="../tags/tag47.xml"/></Relationships>
</file>

<file path=ppt/slides/_rels/slide6.xml.rels><?xml version="1.0" encoding="UTF-8" standalone="yes"?>
<Relationships xmlns="http://schemas.openxmlformats.org/package/2006/relationships"><Relationship Id="rId8" Type="http://schemas.openxmlformats.org/officeDocument/2006/relationships/tags" Target="../tags/tag57.xml"/><Relationship Id="rId13" Type="http://schemas.openxmlformats.org/officeDocument/2006/relationships/notesSlide" Target="../notesSlides/notesSlide5.xml"/><Relationship Id="rId3" Type="http://schemas.openxmlformats.org/officeDocument/2006/relationships/tags" Target="../tags/tag52.xml"/><Relationship Id="rId7" Type="http://schemas.openxmlformats.org/officeDocument/2006/relationships/tags" Target="../tags/tag56.xml"/><Relationship Id="rId12" Type="http://schemas.openxmlformats.org/officeDocument/2006/relationships/slideLayout" Target="../slideLayouts/slideLayout5.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11" Type="http://schemas.openxmlformats.org/officeDocument/2006/relationships/tags" Target="../tags/tag60.xml"/><Relationship Id="rId5" Type="http://schemas.openxmlformats.org/officeDocument/2006/relationships/tags" Target="../tags/tag54.xml"/><Relationship Id="rId10" Type="http://schemas.openxmlformats.org/officeDocument/2006/relationships/tags" Target="../tags/tag59.xml"/><Relationship Id="rId4" Type="http://schemas.openxmlformats.org/officeDocument/2006/relationships/tags" Target="../tags/tag53.xml"/><Relationship Id="rId9" Type="http://schemas.openxmlformats.org/officeDocument/2006/relationships/tags" Target="../tags/tag5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8" Type="http://schemas.openxmlformats.org/officeDocument/2006/relationships/tags" Target="../tags/tag68.xml"/><Relationship Id="rId13" Type="http://schemas.openxmlformats.org/officeDocument/2006/relationships/tags" Target="../tags/tag73.xml"/><Relationship Id="rId18" Type="http://schemas.openxmlformats.org/officeDocument/2006/relationships/tags" Target="../tags/tag78.xml"/><Relationship Id="rId3" Type="http://schemas.openxmlformats.org/officeDocument/2006/relationships/tags" Target="../tags/tag63.xml"/><Relationship Id="rId21" Type="http://schemas.openxmlformats.org/officeDocument/2006/relationships/notesSlide" Target="../notesSlides/notesSlide7.xml"/><Relationship Id="rId7" Type="http://schemas.openxmlformats.org/officeDocument/2006/relationships/tags" Target="../tags/tag67.xml"/><Relationship Id="rId12" Type="http://schemas.openxmlformats.org/officeDocument/2006/relationships/tags" Target="../tags/tag72.xml"/><Relationship Id="rId17" Type="http://schemas.openxmlformats.org/officeDocument/2006/relationships/tags" Target="../tags/tag77.xml"/><Relationship Id="rId2" Type="http://schemas.openxmlformats.org/officeDocument/2006/relationships/tags" Target="../tags/tag62.xml"/><Relationship Id="rId16" Type="http://schemas.openxmlformats.org/officeDocument/2006/relationships/tags" Target="../tags/tag76.xml"/><Relationship Id="rId20" Type="http://schemas.openxmlformats.org/officeDocument/2006/relationships/slideLayout" Target="../slideLayouts/slideLayout5.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tags" Target="../tags/tag71.xml"/><Relationship Id="rId5" Type="http://schemas.openxmlformats.org/officeDocument/2006/relationships/tags" Target="../tags/tag65.xml"/><Relationship Id="rId15" Type="http://schemas.openxmlformats.org/officeDocument/2006/relationships/tags" Target="../tags/tag75.xml"/><Relationship Id="rId10" Type="http://schemas.openxmlformats.org/officeDocument/2006/relationships/tags" Target="../tags/tag70.xml"/><Relationship Id="rId19" Type="http://schemas.openxmlformats.org/officeDocument/2006/relationships/tags" Target="../tags/tag79.xml"/><Relationship Id="rId4" Type="http://schemas.openxmlformats.org/officeDocument/2006/relationships/tags" Target="../tags/tag64.xml"/><Relationship Id="rId9" Type="http://schemas.openxmlformats.org/officeDocument/2006/relationships/tags" Target="../tags/tag69.xml"/><Relationship Id="rId14" Type="http://schemas.openxmlformats.org/officeDocument/2006/relationships/tags" Target="../tags/tag74.xml"/></Relationships>
</file>

<file path=ppt/slides/_rels/slide9.xml.rels><?xml version="1.0" encoding="UTF-8" standalone="yes"?>
<Relationships xmlns="http://schemas.openxmlformats.org/package/2006/relationships"><Relationship Id="rId8" Type="http://schemas.openxmlformats.org/officeDocument/2006/relationships/tags" Target="../tags/tag87.xml"/><Relationship Id="rId13" Type="http://schemas.openxmlformats.org/officeDocument/2006/relationships/tags" Target="../tags/tag92.xml"/><Relationship Id="rId18" Type="http://schemas.openxmlformats.org/officeDocument/2006/relationships/notesSlide" Target="../notesSlides/notesSlide8.xml"/><Relationship Id="rId3" Type="http://schemas.openxmlformats.org/officeDocument/2006/relationships/tags" Target="../tags/tag82.xml"/><Relationship Id="rId7" Type="http://schemas.openxmlformats.org/officeDocument/2006/relationships/tags" Target="../tags/tag86.xml"/><Relationship Id="rId12" Type="http://schemas.openxmlformats.org/officeDocument/2006/relationships/tags" Target="../tags/tag91.xml"/><Relationship Id="rId17" Type="http://schemas.openxmlformats.org/officeDocument/2006/relationships/slideLayout" Target="../slideLayouts/slideLayout5.xml"/><Relationship Id="rId2" Type="http://schemas.openxmlformats.org/officeDocument/2006/relationships/tags" Target="../tags/tag81.xml"/><Relationship Id="rId16" Type="http://schemas.openxmlformats.org/officeDocument/2006/relationships/tags" Target="../tags/tag95.xml"/><Relationship Id="rId1" Type="http://schemas.openxmlformats.org/officeDocument/2006/relationships/tags" Target="../tags/tag80.xml"/><Relationship Id="rId6" Type="http://schemas.openxmlformats.org/officeDocument/2006/relationships/tags" Target="../tags/tag85.xml"/><Relationship Id="rId11" Type="http://schemas.openxmlformats.org/officeDocument/2006/relationships/tags" Target="../tags/tag90.xml"/><Relationship Id="rId5" Type="http://schemas.openxmlformats.org/officeDocument/2006/relationships/tags" Target="../tags/tag84.xml"/><Relationship Id="rId15" Type="http://schemas.openxmlformats.org/officeDocument/2006/relationships/tags" Target="../tags/tag94.xml"/><Relationship Id="rId10" Type="http://schemas.openxmlformats.org/officeDocument/2006/relationships/tags" Target="../tags/tag89.xml"/><Relationship Id="rId19" Type="http://schemas.openxmlformats.org/officeDocument/2006/relationships/image" Target="../media/image2.emf"/><Relationship Id="rId4" Type="http://schemas.openxmlformats.org/officeDocument/2006/relationships/tags" Target="../tags/tag83.xml"/><Relationship Id="rId9" Type="http://schemas.openxmlformats.org/officeDocument/2006/relationships/tags" Target="../tags/tag88.xml"/><Relationship Id="rId14" Type="http://schemas.openxmlformats.org/officeDocument/2006/relationships/tags" Target="../tags/tag9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5"/>
          <p:cNvSpPr txBox="1"/>
          <p:nvPr/>
        </p:nvSpPr>
        <p:spPr>
          <a:xfrm>
            <a:off x="4136861" y="3501938"/>
            <a:ext cx="1063433" cy="284693"/>
          </a:xfrm>
          <a:prstGeom prst="rect">
            <a:avLst/>
          </a:prstGeom>
          <a:noFill/>
        </p:spPr>
        <p:txBody>
          <a:bodyPr wrap="none" lIns="68580" tIns="34290" rIns="68580" bIns="34290" rtlCol="0">
            <a:spAutoFit/>
          </a:bodyPr>
          <a:lstStyle/>
          <a:p>
            <a:r>
              <a:rPr lang="zh-CN" altLang="en-US" sz="1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导师：</a:t>
            </a:r>
            <a:r>
              <a:rPr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李亚</a:t>
            </a:r>
            <a:endParaRPr lang="en-US" altLang="zh-CN" sz="1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1" name="矩形 20"/>
          <p:cNvSpPr/>
          <p:nvPr>
            <p:custDataLst>
              <p:tags r:id="rId1"/>
            </p:custDataLst>
          </p:nvPr>
        </p:nvSpPr>
        <p:spPr>
          <a:xfrm>
            <a:off x="2529001" y="2948830"/>
            <a:ext cx="3422909" cy="354328"/>
          </a:xfrm>
          <a:prstGeom prst="rect">
            <a:avLst/>
          </a:prstGeom>
        </p:spPr>
        <p:txBody>
          <a:bodyPr wrap="square" lIns="68580" tIns="34290" rIns="68580" bIns="34290">
            <a:spAutoFit/>
          </a:bodyPr>
          <a:lstStyle/>
          <a:p>
            <a:pPr>
              <a:lnSpc>
                <a:spcPct val="150000"/>
              </a:lnSpc>
              <a:spcBef>
                <a:spcPct val="0"/>
              </a:spcBef>
            </a:pPr>
            <a:r>
              <a:rPr lang="zh-CN" altLang="en-US" sz="1400" b="1" dirty="0">
                <a:solidFill>
                  <a:schemeClr val="dk1"/>
                </a:solidFill>
                <a:latin typeface="+mj-ea"/>
                <a:ea typeface="+mj-ea"/>
              </a:rPr>
              <a:t>学院：信息工程与自动化学院</a:t>
            </a:r>
          </a:p>
        </p:txBody>
      </p:sp>
      <p:sp>
        <p:nvSpPr>
          <p:cNvPr id="22" name="矩形 21"/>
          <p:cNvSpPr/>
          <p:nvPr/>
        </p:nvSpPr>
        <p:spPr>
          <a:xfrm>
            <a:off x="2542581" y="3501938"/>
            <a:ext cx="1395254" cy="284693"/>
          </a:xfrm>
          <a:prstGeom prst="rect">
            <a:avLst/>
          </a:prstGeom>
        </p:spPr>
        <p:txBody>
          <a:bodyPr wrap="none" lIns="68580" tIns="34290" rIns="68580" bIns="34290">
            <a:spAutoFit/>
          </a:bodyPr>
          <a:lstStyle/>
          <a:p>
            <a:r>
              <a:rPr kumimoji="1" lang="zh-CN" altLang="en-US" sz="1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答辩人：</a:t>
            </a:r>
            <a:r>
              <a:rPr kumimoji="1" lang="zh-CN" altLang="en-US"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蒋学琛</a:t>
            </a:r>
            <a:endParaRPr kumimoji="1" lang="en-US" altLang="zh-CN" sz="1400" b="1" dirty="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3" name="矩形 22"/>
          <p:cNvSpPr/>
          <p:nvPr/>
        </p:nvSpPr>
        <p:spPr>
          <a:xfrm>
            <a:off x="2458720" y="2018030"/>
            <a:ext cx="6488430" cy="931024"/>
          </a:xfrm>
          <a:prstGeom prst="rect">
            <a:avLst/>
          </a:prstGeom>
        </p:spPr>
        <p:txBody>
          <a:bodyPr wrap="square" lIns="68580" tIns="34290" rIns="68580" bIns="34290">
            <a:spAutoFit/>
          </a:bodyPr>
          <a:lstStyle/>
          <a:p>
            <a:pPr algn="l"/>
            <a:r>
              <a:rPr lang="zh-CN" altLang="en-US" sz="2800" b="1" dirty="0">
                <a:solidFill>
                  <a:schemeClr val="accent1"/>
                </a:solidFill>
                <a:latin typeface="+mj-ea"/>
                <a:ea typeface="+mj-ea"/>
              </a:rPr>
              <a:t>基于多模态深度学习的社交媒体虚假新闻检测</a:t>
            </a:r>
            <a:endParaRPr lang="en-US" altLang="zh-CN" sz="2800" b="1" dirty="0">
              <a:solidFill>
                <a:schemeClr val="accent1"/>
              </a:solidFill>
              <a:latin typeface="+mj-ea"/>
              <a:ea typeface="+mj-ea"/>
            </a:endParaRPr>
          </a:p>
        </p:txBody>
      </p:sp>
      <p:cxnSp>
        <p:nvCxnSpPr>
          <p:cNvPr id="24" name="直接连接符 23"/>
          <p:cNvCxnSpPr/>
          <p:nvPr>
            <p:custDataLst>
              <p:tags r:id="rId2"/>
            </p:custDataLst>
          </p:nvPr>
        </p:nvCxnSpPr>
        <p:spPr>
          <a:xfrm flipH="1">
            <a:off x="2542581" y="2900164"/>
            <a:ext cx="5031810" cy="0"/>
          </a:xfrm>
          <a:prstGeom prst="line">
            <a:avLst/>
          </a:prstGeom>
          <a:ln>
            <a:solidFill>
              <a:schemeClr val="dk1"/>
            </a:solidFill>
          </a:ln>
        </p:spPr>
        <p:style>
          <a:lnRef idx="1">
            <a:schemeClr val="accent1"/>
          </a:lnRef>
          <a:fillRef idx="0">
            <a:schemeClr val="accent1"/>
          </a:fillRef>
          <a:effectRef idx="0">
            <a:schemeClr val="accent1"/>
          </a:effectRef>
          <a:fontRef idx="minor">
            <a:schemeClr val="tx1"/>
          </a:fontRef>
        </p:style>
      </p:cxnSp>
      <p:sp>
        <p:nvSpPr>
          <p:cNvPr id="29" name="矩形 28"/>
          <p:cNvSpPr/>
          <p:nvPr>
            <p:custDataLst>
              <p:tags r:id="rId3"/>
            </p:custDataLst>
          </p:nvPr>
        </p:nvSpPr>
        <p:spPr>
          <a:xfrm>
            <a:off x="2529001" y="1633327"/>
            <a:ext cx="3422909" cy="283845"/>
          </a:xfrm>
          <a:prstGeom prst="rect">
            <a:avLst/>
          </a:prstGeom>
        </p:spPr>
        <p:txBody>
          <a:bodyPr wrap="square" lIns="68580" tIns="34290" rIns="68580" bIns="34290">
            <a:spAutoFit/>
          </a:bodyPr>
          <a:lstStyle/>
          <a:p>
            <a:r>
              <a:rPr lang="en-US" altLang="zh-CN" sz="1400" b="1" dirty="0">
                <a:solidFill>
                  <a:schemeClr val="dk1"/>
                </a:solidFill>
                <a:latin typeface="微软雅黑" panose="020B0503020204020204" pitchFamily="34" charset="-122"/>
                <a:ea typeface="微软雅黑" panose="020B0503020204020204" pitchFamily="34" charset="-122"/>
              </a:rPr>
              <a:t>2025</a:t>
            </a:r>
            <a:r>
              <a:rPr lang="zh-CN" altLang="en-US" sz="1400" b="1" dirty="0">
                <a:solidFill>
                  <a:schemeClr val="dk1"/>
                </a:solidFill>
                <a:latin typeface="微软雅黑" panose="020B0503020204020204" pitchFamily="34" charset="-122"/>
                <a:ea typeface="微软雅黑" panose="020B0503020204020204" pitchFamily="34" charset="-122"/>
              </a:rPr>
              <a:t>级 </a:t>
            </a:r>
            <a:r>
              <a:rPr lang="zh-CN" altLang="en-US" b="1" dirty="0">
                <a:solidFill>
                  <a:schemeClr val="dk1"/>
                </a:solidFill>
                <a:latin typeface="微软雅黑" panose="020B0503020204020204" pitchFamily="34" charset="-122"/>
                <a:ea typeface="微软雅黑" panose="020B0503020204020204" pitchFamily="34" charset="-122"/>
              </a:rPr>
              <a:t>数科</a:t>
            </a:r>
            <a:r>
              <a:rPr lang="en-US" altLang="zh-CN" b="1" dirty="0">
                <a:solidFill>
                  <a:schemeClr val="dk1"/>
                </a:solidFill>
                <a:latin typeface="微软雅黑" panose="020B0503020204020204" pitchFamily="34" charset="-122"/>
                <a:ea typeface="微软雅黑" panose="020B0503020204020204" pitchFamily="34" charset="-122"/>
              </a:rPr>
              <a:t>211</a:t>
            </a:r>
            <a:endParaRPr lang="zh-CN" altLang="en-US" sz="1400" b="1" dirty="0">
              <a:solidFill>
                <a:schemeClr val="dk1"/>
              </a:solidFill>
              <a:latin typeface="微软雅黑" panose="020B0503020204020204" pitchFamily="34" charset="-122"/>
              <a:ea typeface="微软雅黑" panose="020B0503020204020204" pitchFamily="34" charset="-122"/>
            </a:endParaRPr>
          </a:p>
        </p:txBody>
      </p:sp>
      <p:sp>
        <p:nvSpPr>
          <p:cNvPr id="14" name="Freeform 5"/>
          <p:cNvSpPr>
            <a:spLocks noEditPoints="1"/>
          </p:cNvSpPr>
          <p:nvPr>
            <p:custDataLst>
              <p:tags r:id="rId4"/>
            </p:custDataLst>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sz="1400">
              <a:solidFill>
                <a:schemeClr val="dk1"/>
              </a:solidFill>
            </a:endParaRPr>
          </a:p>
        </p:txBody>
      </p:sp>
      <p:sp>
        <p:nvSpPr>
          <p:cNvPr id="15" name="Freeform 6"/>
          <p:cNvSpPr>
            <a:spLocks noEditPoints="1"/>
          </p:cNvSpPr>
          <p:nvPr>
            <p:custDataLst>
              <p:tags r:id="rId5"/>
            </p:custDataLst>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sz="1400">
              <a:solidFill>
                <a:schemeClr val="dk1"/>
              </a:solidFill>
            </a:endParaRPr>
          </a:p>
        </p:txBody>
      </p:sp>
      <p:pic>
        <p:nvPicPr>
          <p:cNvPr id="4" name="图片 3">
            <a:extLst>
              <a:ext uri="{FF2B5EF4-FFF2-40B4-BE49-F238E27FC236}">
                <a16:creationId xmlns:a16="http://schemas.microsoft.com/office/drawing/2014/main" id="{1342B585-4C53-49D7-9328-B983C8BF417E}"/>
              </a:ext>
            </a:extLst>
          </p:cNvPr>
          <p:cNvPicPr>
            <a:picLocks noChangeAspect="1"/>
          </p:cNvPicPr>
          <p:nvPr/>
        </p:nvPicPr>
        <p:blipFill>
          <a:blip r:embed="rId8"/>
          <a:stretch>
            <a:fillRect/>
          </a:stretch>
        </p:blipFill>
        <p:spPr>
          <a:xfrm>
            <a:off x="8262268" y="0"/>
            <a:ext cx="901610" cy="9016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custDataLst>
              <p:tags r:id="rId1"/>
            </p:custDataLst>
          </p:nvPr>
        </p:nvGrpSpPr>
        <p:grpSpPr>
          <a:xfrm>
            <a:off x="-977077" y="1253833"/>
            <a:ext cx="2894566" cy="3271157"/>
            <a:chOff x="4116050" y="876860"/>
            <a:chExt cx="4534464" cy="5124410"/>
          </a:xfrm>
        </p:grpSpPr>
        <p:sp>
          <p:nvSpPr>
            <p:cNvPr id="8" name="空心弧 7"/>
            <p:cNvSpPr/>
            <p:nvPr>
              <p:custDataLst>
                <p:tags r:id="rId16"/>
              </p:custDataLst>
            </p:nvPr>
          </p:nvSpPr>
          <p:spPr>
            <a:xfrm>
              <a:off x="4116050" y="1466806"/>
              <a:ext cx="3944518" cy="3944518"/>
            </a:xfrm>
            <a:prstGeom prst="blockArc">
              <a:avLst>
                <a:gd name="adj1" fmla="val 10800000"/>
                <a:gd name="adj2" fmla="val 16200000"/>
                <a:gd name="adj3" fmla="val 4642"/>
              </a:avLst>
            </a:prstGeom>
            <a:solidFill>
              <a:schemeClr val="accent4"/>
            </a:solidFill>
            <a:ln>
              <a:solidFill>
                <a:schemeClr val="accent2">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a:p>
          </p:txBody>
        </p:sp>
        <p:sp>
          <p:nvSpPr>
            <p:cNvPr id="9" name="空心弧 8"/>
            <p:cNvSpPr/>
            <p:nvPr>
              <p:custDataLst>
                <p:tags r:id="rId17"/>
              </p:custDataLst>
            </p:nvPr>
          </p:nvSpPr>
          <p:spPr>
            <a:xfrm>
              <a:off x="4116050" y="1466806"/>
              <a:ext cx="3944518" cy="3944518"/>
            </a:xfrm>
            <a:prstGeom prst="blockArc">
              <a:avLst>
                <a:gd name="adj1" fmla="val 5400000"/>
                <a:gd name="adj2" fmla="val 10800000"/>
                <a:gd name="adj3" fmla="val 4642"/>
              </a:avLst>
            </a:prstGeom>
            <a:solidFill>
              <a:schemeClr val="accent4"/>
            </a:solidFill>
            <a:ln>
              <a:solidFill>
                <a:schemeClr val="accent2">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a:p>
          </p:txBody>
        </p:sp>
        <p:sp>
          <p:nvSpPr>
            <p:cNvPr id="10" name="空心弧 9"/>
            <p:cNvSpPr/>
            <p:nvPr>
              <p:custDataLst>
                <p:tags r:id="rId18"/>
              </p:custDataLst>
            </p:nvPr>
          </p:nvSpPr>
          <p:spPr>
            <a:xfrm>
              <a:off x="4116050" y="1466806"/>
              <a:ext cx="3944518" cy="3944518"/>
            </a:xfrm>
            <a:prstGeom prst="blockArc">
              <a:avLst>
                <a:gd name="adj1" fmla="val 0"/>
                <a:gd name="adj2" fmla="val 5400000"/>
                <a:gd name="adj3" fmla="val 4642"/>
              </a:avLst>
            </a:prstGeom>
            <a:solidFill>
              <a:schemeClr val="accent4"/>
            </a:solidFill>
            <a:ln>
              <a:solidFill>
                <a:schemeClr val="accent2">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a:p>
          </p:txBody>
        </p:sp>
        <p:sp>
          <p:nvSpPr>
            <p:cNvPr id="11" name="空心弧 10"/>
            <p:cNvSpPr/>
            <p:nvPr>
              <p:custDataLst>
                <p:tags r:id="rId19"/>
              </p:custDataLst>
            </p:nvPr>
          </p:nvSpPr>
          <p:spPr>
            <a:xfrm>
              <a:off x="4116050" y="1466806"/>
              <a:ext cx="3944518" cy="3944518"/>
            </a:xfrm>
            <a:prstGeom prst="blockArc">
              <a:avLst>
                <a:gd name="adj1" fmla="val 16200000"/>
                <a:gd name="adj2" fmla="val 0"/>
                <a:gd name="adj3" fmla="val 4642"/>
              </a:avLst>
            </a:prstGeom>
            <a:solidFill>
              <a:schemeClr val="accent4"/>
            </a:solidFill>
            <a:ln>
              <a:solidFill>
                <a:schemeClr val="accent2">
                  <a:lumMod val="60000"/>
                  <a:lumOff val="40000"/>
                </a:schemeClr>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a:p>
          </p:txBody>
        </p:sp>
        <p:grpSp>
          <p:nvGrpSpPr>
            <p:cNvPr id="12" name="组合 11"/>
            <p:cNvGrpSpPr/>
            <p:nvPr/>
          </p:nvGrpSpPr>
          <p:grpSpPr>
            <a:xfrm>
              <a:off x="5452593" y="4729836"/>
              <a:ext cx="1271434" cy="1271434"/>
              <a:chOff x="5147792" y="4934845"/>
              <a:chExt cx="1007417" cy="1007417"/>
            </a:xfrm>
          </p:grpSpPr>
          <p:sp>
            <p:nvSpPr>
              <p:cNvPr id="37" name="任意多边形 36"/>
              <p:cNvSpPr/>
              <p:nvPr>
                <p:custDataLst>
                  <p:tags r:id="rId32"/>
                </p:custDataLst>
              </p:nvPr>
            </p:nvSpPr>
            <p:spPr>
              <a:xfrm>
                <a:off x="5147792" y="4934845"/>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lt1"/>
                  </a:solidFill>
                  <a:latin typeface="Arial" panose="020B0604020202020204" pitchFamily="34" charset="0"/>
                  <a:ea typeface="微软雅黑" panose="020B0503020204020204" pitchFamily="34" charset="-122"/>
                </a:endParaRPr>
              </a:p>
            </p:txBody>
          </p:sp>
          <p:grpSp>
            <p:nvGrpSpPr>
              <p:cNvPr id="38" name="Group 4"/>
              <p:cNvGrpSpPr>
                <a:grpSpLocks noChangeAspect="1"/>
              </p:cNvGrpSpPr>
              <p:nvPr/>
            </p:nvGrpSpPr>
            <p:grpSpPr bwMode="auto">
              <a:xfrm>
                <a:off x="5418313" y="5176357"/>
                <a:ext cx="466374" cy="524392"/>
                <a:chOff x="3313" y="3205"/>
                <a:chExt cx="418" cy="470"/>
              </a:xfrm>
              <a:solidFill>
                <a:schemeClr val="bg1"/>
              </a:solidFill>
            </p:grpSpPr>
            <p:sp>
              <p:nvSpPr>
                <p:cNvPr id="39" name="Freeform 5"/>
                <p:cNvSpPr/>
                <p:nvPr>
                  <p:custDataLst>
                    <p:tags r:id="rId33"/>
                  </p:custDataLst>
                </p:nvPr>
              </p:nvSpPr>
              <p:spPr bwMode="auto">
                <a:xfrm>
                  <a:off x="3392" y="3507"/>
                  <a:ext cx="206" cy="12"/>
                </a:xfrm>
                <a:custGeom>
                  <a:avLst/>
                  <a:gdLst>
                    <a:gd name="T0" fmla="*/ 84 w 86"/>
                    <a:gd name="T1" fmla="*/ 0 h 5"/>
                    <a:gd name="T2" fmla="*/ 3 w 86"/>
                    <a:gd name="T3" fmla="*/ 0 h 5"/>
                    <a:gd name="T4" fmla="*/ 0 w 86"/>
                    <a:gd name="T5" fmla="*/ 3 h 5"/>
                    <a:gd name="T6" fmla="*/ 3 w 86"/>
                    <a:gd name="T7" fmla="*/ 5 h 5"/>
                    <a:gd name="T8" fmla="*/ 84 w 86"/>
                    <a:gd name="T9" fmla="*/ 5 h 5"/>
                    <a:gd name="T10" fmla="*/ 86 w 86"/>
                    <a:gd name="T11" fmla="*/ 3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3"/>
                      </a:cubicBezTo>
                      <a:cubicBezTo>
                        <a:pt x="0" y="4"/>
                        <a:pt x="1" y="5"/>
                        <a:pt x="3" y="5"/>
                      </a:cubicBezTo>
                      <a:cubicBezTo>
                        <a:pt x="84" y="5"/>
                        <a:pt x="84" y="5"/>
                        <a:pt x="84" y="5"/>
                      </a:cubicBezTo>
                      <a:cubicBezTo>
                        <a:pt x="85" y="5"/>
                        <a:pt x="86" y="4"/>
                        <a:pt x="86" y="3"/>
                      </a:cubicBezTo>
                      <a:cubicBezTo>
                        <a:pt x="86" y="1"/>
                        <a:pt x="85" y="0"/>
                        <a:pt x="84"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40" name="Freeform 6"/>
                <p:cNvSpPr/>
                <p:nvPr>
                  <p:custDataLst>
                    <p:tags r:id="rId34"/>
                  </p:custDataLst>
                </p:nvPr>
              </p:nvSpPr>
              <p:spPr bwMode="auto">
                <a:xfrm>
                  <a:off x="3392" y="3442"/>
                  <a:ext cx="206"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41" name="Freeform 7"/>
                <p:cNvSpPr/>
                <p:nvPr>
                  <p:custDataLst>
                    <p:tags r:id="rId35"/>
                  </p:custDataLst>
                </p:nvPr>
              </p:nvSpPr>
              <p:spPr bwMode="auto">
                <a:xfrm>
                  <a:off x="3392" y="3375"/>
                  <a:ext cx="206" cy="14"/>
                </a:xfrm>
                <a:custGeom>
                  <a:avLst/>
                  <a:gdLst>
                    <a:gd name="T0" fmla="*/ 84 w 86"/>
                    <a:gd name="T1" fmla="*/ 0 h 6"/>
                    <a:gd name="T2" fmla="*/ 3 w 86"/>
                    <a:gd name="T3" fmla="*/ 0 h 6"/>
                    <a:gd name="T4" fmla="*/ 0 w 86"/>
                    <a:gd name="T5" fmla="*/ 3 h 6"/>
                    <a:gd name="T6" fmla="*/ 3 w 86"/>
                    <a:gd name="T7" fmla="*/ 6 h 6"/>
                    <a:gd name="T8" fmla="*/ 84 w 86"/>
                    <a:gd name="T9" fmla="*/ 6 h 6"/>
                    <a:gd name="T10" fmla="*/ 86 w 86"/>
                    <a:gd name="T11" fmla="*/ 3 h 6"/>
                    <a:gd name="T12" fmla="*/ 84 w 86"/>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6" h="6">
                      <a:moveTo>
                        <a:pt x="84" y="0"/>
                      </a:moveTo>
                      <a:cubicBezTo>
                        <a:pt x="3" y="0"/>
                        <a:pt x="3" y="0"/>
                        <a:pt x="3" y="0"/>
                      </a:cubicBezTo>
                      <a:cubicBezTo>
                        <a:pt x="1" y="0"/>
                        <a:pt x="0" y="2"/>
                        <a:pt x="0" y="3"/>
                      </a:cubicBezTo>
                      <a:cubicBezTo>
                        <a:pt x="0" y="5"/>
                        <a:pt x="1" y="6"/>
                        <a:pt x="3" y="6"/>
                      </a:cubicBezTo>
                      <a:cubicBezTo>
                        <a:pt x="84" y="6"/>
                        <a:pt x="84" y="6"/>
                        <a:pt x="84" y="6"/>
                      </a:cubicBezTo>
                      <a:cubicBezTo>
                        <a:pt x="85" y="6"/>
                        <a:pt x="86" y="5"/>
                        <a:pt x="86" y="3"/>
                      </a:cubicBezTo>
                      <a:cubicBezTo>
                        <a:pt x="86" y="2"/>
                        <a:pt x="85" y="0"/>
                        <a:pt x="84"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42" name="Freeform 8"/>
                <p:cNvSpPr>
                  <a:spLocks noEditPoints="1"/>
                </p:cNvSpPr>
                <p:nvPr>
                  <p:custDataLst>
                    <p:tags r:id="rId36"/>
                  </p:custDataLst>
                </p:nvPr>
              </p:nvSpPr>
              <p:spPr bwMode="auto">
                <a:xfrm>
                  <a:off x="3313" y="3205"/>
                  <a:ext cx="418" cy="470"/>
                </a:xfrm>
                <a:custGeom>
                  <a:avLst/>
                  <a:gdLst>
                    <a:gd name="T0" fmla="*/ 174 w 174"/>
                    <a:gd name="T1" fmla="*/ 25 h 196"/>
                    <a:gd name="T2" fmla="*/ 149 w 174"/>
                    <a:gd name="T3" fmla="*/ 0 h 196"/>
                    <a:gd name="T4" fmla="*/ 25 w 174"/>
                    <a:gd name="T5" fmla="*/ 0 h 196"/>
                    <a:gd name="T6" fmla="*/ 25 w 174"/>
                    <a:gd name="T7" fmla="*/ 0 h 196"/>
                    <a:gd name="T8" fmla="*/ 25 w 174"/>
                    <a:gd name="T9" fmla="*/ 0 h 196"/>
                    <a:gd name="T10" fmla="*/ 0 w 174"/>
                    <a:gd name="T11" fmla="*/ 25 h 196"/>
                    <a:gd name="T12" fmla="*/ 0 w 174"/>
                    <a:gd name="T13" fmla="*/ 169 h 196"/>
                    <a:gd name="T14" fmla="*/ 2 w 174"/>
                    <a:gd name="T15" fmla="*/ 174 h 196"/>
                    <a:gd name="T16" fmla="*/ 22 w 174"/>
                    <a:gd name="T17" fmla="*/ 193 h 196"/>
                    <a:gd name="T18" fmla="*/ 31 w 174"/>
                    <a:gd name="T19" fmla="*/ 193 h 196"/>
                    <a:gd name="T20" fmla="*/ 52 w 174"/>
                    <a:gd name="T21" fmla="*/ 173 h 196"/>
                    <a:gd name="T22" fmla="*/ 73 w 174"/>
                    <a:gd name="T23" fmla="*/ 194 h 196"/>
                    <a:gd name="T24" fmla="*/ 82 w 174"/>
                    <a:gd name="T25" fmla="*/ 194 h 196"/>
                    <a:gd name="T26" fmla="*/ 104 w 174"/>
                    <a:gd name="T27" fmla="*/ 173 h 196"/>
                    <a:gd name="T28" fmla="*/ 125 w 174"/>
                    <a:gd name="T29" fmla="*/ 194 h 196"/>
                    <a:gd name="T30" fmla="*/ 130 w 174"/>
                    <a:gd name="T31" fmla="*/ 196 h 196"/>
                    <a:gd name="T32" fmla="*/ 134 w 174"/>
                    <a:gd name="T33" fmla="*/ 194 h 196"/>
                    <a:gd name="T34" fmla="*/ 153 w 174"/>
                    <a:gd name="T35" fmla="*/ 175 h 196"/>
                    <a:gd name="T36" fmla="*/ 155 w 174"/>
                    <a:gd name="T37" fmla="*/ 170 h 196"/>
                    <a:gd name="T38" fmla="*/ 155 w 174"/>
                    <a:gd name="T39" fmla="*/ 49 h 196"/>
                    <a:gd name="T40" fmla="*/ 174 w 174"/>
                    <a:gd name="T41" fmla="*/ 25 h 196"/>
                    <a:gd name="T42" fmla="*/ 130 w 174"/>
                    <a:gd name="T43" fmla="*/ 180 h 196"/>
                    <a:gd name="T44" fmla="*/ 108 w 174"/>
                    <a:gd name="T45" fmla="*/ 159 h 196"/>
                    <a:gd name="T46" fmla="*/ 99 w 174"/>
                    <a:gd name="T47" fmla="*/ 159 h 196"/>
                    <a:gd name="T48" fmla="*/ 78 w 174"/>
                    <a:gd name="T49" fmla="*/ 180 h 196"/>
                    <a:gd name="T50" fmla="*/ 57 w 174"/>
                    <a:gd name="T51" fmla="*/ 159 h 196"/>
                    <a:gd name="T52" fmla="*/ 47 w 174"/>
                    <a:gd name="T53" fmla="*/ 159 h 196"/>
                    <a:gd name="T54" fmla="*/ 27 w 174"/>
                    <a:gd name="T55" fmla="*/ 179 h 196"/>
                    <a:gd name="T56" fmla="*/ 13 w 174"/>
                    <a:gd name="T57" fmla="*/ 166 h 196"/>
                    <a:gd name="T58" fmla="*/ 13 w 174"/>
                    <a:gd name="T59" fmla="*/ 25 h 196"/>
                    <a:gd name="T60" fmla="*/ 25 w 174"/>
                    <a:gd name="T61" fmla="*/ 14 h 196"/>
                    <a:gd name="T62" fmla="*/ 25 w 174"/>
                    <a:gd name="T63" fmla="*/ 14 h 196"/>
                    <a:gd name="T64" fmla="*/ 25 w 174"/>
                    <a:gd name="T65" fmla="*/ 14 h 196"/>
                    <a:gd name="T66" fmla="*/ 25 w 174"/>
                    <a:gd name="T67" fmla="*/ 14 h 196"/>
                    <a:gd name="T68" fmla="*/ 37 w 174"/>
                    <a:gd name="T69" fmla="*/ 25 h 196"/>
                    <a:gd name="T70" fmla="*/ 25 w 174"/>
                    <a:gd name="T71" fmla="*/ 36 h 196"/>
                    <a:gd name="T72" fmla="*/ 18 w 174"/>
                    <a:gd name="T73" fmla="*/ 43 h 196"/>
                    <a:gd name="T74" fmla="*/ 25 w 174"/>
                    <a:gd name="T75" fmla="*/ 50 h 196"/>
                    <a:gd name="T76" fmla="*/ 142 w 174"/>
                    <a:gd name="T77" fmla="*/ 50 h 196"/>
                    <a:gd name="T78" fmla="*/ 142 w 174"/>
                    <a:gd name="T79" fmla="*/ 168 h 196"/>
                    <a:gd name="T80" fmla="*/ 130 w 174"/>
                    <a:gd name="T81" fmla="*/ 180 h 196"/>
                    <a:gd name="T82" fmla="*/ 149 w 174"/>
                    <a:gd name="T83" fmla="*/ 36 h 196"/>
                    <a:gd name="T84" fmla="*/ 47 w 174"/>
                    <a:gd name="T85" fmla="*/ 36 h 196"/>
                    <a:gd name="T86" fmla="*/ 50 w 174"/>
                    <a:gd name="T87" fmla="*/ 25 h 196"/>
                    <a:gd name="T88" fmla="*/ 47 w 174"/>
                    <a:gd name="T89" fmla="*/ 14 h 196"/>
                    <a:gd name="T90" fmla="*/ 149 w 174"/>
                    <a:gd name="T91" fmla="*/ 14 h 196"/>
                    <a:gd name="T92" fmla="*/ 161 w 174"/>
                    <a:gd name="T93" fmla="*/ 25 h 196"/>
                    <a:gd name="T94" fmla="*/ 149 w 174"/>
                    <a:gd name="T95" fmla="*/ 36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4" h="196">
                      <a:moveTo>
                        <a:pt x="174" y="25"/>
                      </a:moveTo>
                      <a:cubicBezTo>
                        <a:pt x="174" y="11"/>
                        <a:pt x="163" y="0"/>
                        <a:pt x="149" y="0"/>
                      </a:cubicBezTo>
                      <a:cubicBezTo>
                        <a:pt x="25" y="0"/>
                        <a:pt x="25" y="0"/>
                        <a:pt x="25" y="0"/>
                      </a:cubicBezTo>
                      <a:cubicBezTo>
                        <a:pt x="25" y="0"/>
                        <a:pt x="25" y="0"/>
                        <a:pt x="25" y="0"/>
                      </a:cubicBezTo>
                      <a:cubicBezTo>
                        <a:pt x="25" y="0"/>
                        <a:pt x="25" y="0"/>
                        <a:pt x="25" y="0"/>
                      </a:cubicBezTo>
                      <a:cubicBezTo>
                        <a:pt x="11" y="0"/>
                        <a:pt x="0" y="11"/>
                        <a:pt x="0" y="25"/>
                      </a:cubicBezTo>
                      <a:cubicBezTo>
                        <a:pt x="0" y="169"/>
                        <a:pt x="0" y="169"/>
                        <a:pt x="0" y="169"/>
                      </a:cubicBezTo>
                      <a:cubicBezTo>
                        <a:pt x="0" y="171"/>
                        <a:pt x="1" y="172"/>
                        <a:pt x="2" y="174"/>
                      </a:cubicBezTo>
                      <a:cubicBezTo>
                        <a:pt x="22" y="193"/>
                        <a:pt x="22" y="193"/>
                        <a:pt x="22" y="193"/>
                      </a:cubicBezTo>
                      <a:cubicBezTo>
                        <a:pt x="25" y="196"/>
                        <a:pt x="29" y="196"/>
                        <a:pt x="31" y="193"/>
                      </a:cubicBezTo>
                      <a:cubicBezTo>
                        <a:pt x="52" y="173"/>
                        <a:pt x="52" y="173"/>
                        <a:pt x="52" y="173"/>
                      </a:cubicBezTo>
                      <a:cubicBezTo>
                        <a:pt x="73" y="194"/>
                        <a:pt x="73" y="194"/>
                        <a:pt x="73" y="194"/>
                      </a:cubicBezTo>
                      <a:cubicBezTo>
                        <a:pt x="76" y="196"/>
                        <a:pt x="80" y="196"/>
                        <a:pt x="82" y="194"/>
                      </a:cubicBezTo>
                      <a:cubicBezTo>
                        <a:pt x="104" y="173"/>
                        <a:pt x="104" y="173"/>
                        <a:pt x="104" y="173"/>
                      </a:cubicBezTo>
                      <a:cubicBezTo>
                        <a:pt x="125" y="194"/>
                        <a:pt x="125" y="194"/>
                        <a:pt x="125" y="194"/>
                      </a:cubicBezTo>
                      <a:cubicBezTo>
                        <a:pt x="126" y="195"/>
                        <a:pt x="128" y="196"/>
                        <a:pt x="130" y="196"/>
                      </a:cubicBezTo>
                      <a:cubicBezTo>
                        <a:pt x="131" y="196"/>
                        <a:pt x="133" y="195"/>
                        <a:pt x="134" y="194"/>
                      </a:cubicBezTo>
                      <a:cubicBezTo>
                        <a:pt x="153" y="175"/>
                        <a:pt x="153" y="175"/>
                        <a:pt x="153" y="175"/>
                      </a:cubicBezTo>
                      <a:cubicBezTo>
                        <a:pt x="155" y="174"/>
                        <a:pt x="155" y="172"/>
                        <a:pt x="155" y="170"/>
                      </a:cubicBezTo>
                      <a:cubicBezTo>
                        <a:pt x="155" y="49"/>
                        <a:pt x="155" y="49"/>
                        <a:pt x="155" y="49"/>
                      </a:cubicBezTo>
                      <a:cubicBezTo>
                        <a:pt x="166" y="46"/>
                        <a:pt x="174" y="36"/>
                        <a:pt x="174" y="25"/>
                      </a:cubicBezTo>
                      <a:close/>
                      <a:moveTo>
                        <a:pt x="130" y="180"/>
                      </a:moveTo>
                      <a:cubicBezTo>
                        <a:pt x="108" y="159"/>
                        <a:pt x="108" y="159"/>
                        <a:pt x="108" y="159"/>
                      </a:cubicBezTo>
                      <a:cubicBezTo>
                        <a:pt x="106" y="157"/>
                        <a:pt x="102" y="157"/>
                        <a:pt x="99" y="159"/>
                      </a:cubicBezTo>
                      <a:cubicBezTo>
                        <a:pt x="78" y="180"/>
                        <a:pt x="78" y="180"/>
                        <a:pt x="78" y="180"/>
                      </a:cubicBezTo>
                      <a:cubicBezTo>
                        <a:pt x="57" y="159"/>
                        <a:pt x="57" y="159"/>
                        <a:pt x="57" y="159"/>
                      </a:cubicBezTo>
                      <a:cubicBezTo>
                        <a:pt x="54" y="157"/>
                        <a:pt x="50" y="157"/>
                        <a:pt x="47" y="159"/>
                      </a:cubicBezTo>
                      <a:cubicBezTo>
                        <a:pt x="27" y="179"/>
                        <a:pt x="27" y="179"/>
                        <a:pt x="27" y="179"/>
                      </a:cubicBezTo>
                      <a:cubicBezTo>
                        <a:pt x="13" y="166"/>
                        <a:pt x="13" y="166"/>
                        <a:pt x="13" y="166"/>
                      </a:cubicBezTo>
                      <a:cubicBezTo>
                        <a:pt x="13" y="25"/>
                        <a:pt x="13" y="25"/>
                        <a:pt x="13" y="25"/>
                      </a:cubicBezTo>
                      <a:cubicBezTo>
                        <a:pt x="13" y="19"/>
                        <a:pt x="18" y="14"/>
                        <a:pt x="25" y="14"/>
                      </a:cubicBezTo>
                      <a:cubicBezTo>
                        <a:pt x="25" y="14"/>
                        <a:pt x="25" y="14"/>
                        <a:pt x="25" y="14"/>
                      </a:cubicBezTo>
                      <a:cubicBezTo>
                        <a:pt x="25" y="14"/>
                        <a:pt x="25" y="14"/>
                        <a:pt x="25" y="14"/>
                      </a:cubicBezTo>
                      <a:cubicBezTo>
                        <a:pt x="25" y="14"/>
                        <a:pt x="25" y="14"/>
                        <a:pt x="25" y="14"/>
                      </a:cubicBezTo>
                      <a:cubicBezTo>
                        <a:pt x="32" y="14"/>
                        <a:pt x="37" y="19"/>
                        <a:pt x="37" y="25"/>
                      </a:cubicBezTo>
                      <a:cubicBezTo>
                        <a:pt x="37" y="31"/>
                        <a:pt x="32" y="36"/>
                        <a:pt x="25" y="36"/>
                      </a:cubicBezTo>
                      <a:cubicBezTo>
                        <a:pt x="21" y="36"/>
                        <a:pt x="18" y="39"/>
                        <a:pt x="18" y="43"/>
                      </a:cubicBezTo>
                      <a:cubicBezTo>
                        <a:pt x="18" y="47"/>
                        <a:pt x="21" y="50"/>
                        <a:pt x="25" y="50"/>
                      </a:cubicBezTo>
                      <a:cubicBezTo>
                        <a:pt x="142" y="50"/>
                        <a:pt x="142" y="50"/>
                        <a:pt x="142" y="50"/>
                      </a:cubicBezTo>
                      <a:cubicBezTo>
                        <a:pt x="142" y="168"/>
                        <a:pt x="142" y="168"/>
                        <a:pt x="142" y="168"/>
                      </a:cubicBezTo>
                      <a:lnTo>
                        <a:pt x="130" y="180"/>
                      </a:lnTo>
                      <a:close/>
                      <a:moveTo>
                        <a:pt x="149" y="36"/>
                      </a:moveTo>
                      <a:cubicBezTo>
                        <a:pt x="47" y="36"/>
                        <a:pt x="47" y="36"/>
                        <a:pt x="47" y="36"/>
                      </a:cubicBezTo>
                      <a:cubicBezTo>
                        <a:pt x="49" y="33"/>
                        <a:pt x="50" y="29"/>
                        <a:pt x="50" y="25"/>
                      </a:cubicBezTo>
                      <a:cubicBezTo>
                        <a:pt x="50" y="21"/>
                        <a:pt x="49" y="17"/>
                        <a:pt x="47" y="14"/>
                      </a:cubicBezTo>
                      <a:cubicBezTo>
                        <a:pt x="149" y="14"/>
                        <a:pt x="149" y="14"/>
                        <a:pt x="149" y="14"/>
                      </a:cubicBezTo>
                      <a:cubicBezTo>
                        <a:pt x="155" y="14"/>
                        <a:pt x="161" y="19"/>
                        <a:pt x="161" y="25"/>
                      </a:cubicBezTo>
                      <a:cubicBezTo>
                        <a:pt x="161" y="31"/>
                        <a:pt x="155" y="36"/>
                        <a:pt x="149" y="36"/>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grpSp>
        </p:grpSp>
        <p:grpSp>
          <p:nvGrpSpPr>
            <p:cNvPr id="14" name="组合 13"/>
            <p:cNvGrpSpPr/>
            <p:nvPr/>
          </p:nvGrpSpPr>
          <p:grpSpPr>
            <a:xfrm>
              <a:off x="5452593" y="876860"/>
              <a:ext cx="1271434" cy="1271434"/>
              <a:chOff x="5147792" y="1881950"/>
              <a:chExt cx="1007417" cy="1007417"/>
            </a:xfrm>
          </p:grpSpPr>
          <p:sp>
            <p:nvSpPr>
              <p:cNvPr id="22" name="任意多边形 21"/>
              <p:cNvSpPr/>
              <p:nvPr>
                <p:custDataLst>
                  <p:tags r:id="rId25"/>
                </p:custDataLst>
              </p:nvPr>
            </p:nvSpPr>
            <p:spPr>
              <a:xfrm>
                <a:off x="5147792" y="1881950"/>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lt1"/>
                  </a:solidFill>
                  <a:latin typeface="Arial" panose="020B0604020202020204" pitchFamily="34" charset="0"/>
                  <a:ea typeface="微软雅黑" panose="020B0503020204020204" pitchFamily="34" charset="-122"/>
                </a:endParaRPr>
              </a:p>
            </p:txBody>
          </p:sp>
          <p:grpSp>
            <p:nvGrpSpPr>
              <p:cNvPr id="23" name="Group 19"/>
              <p:cNvGrpSpPr>
                <a:grpSpLocks noChangeAspect="1"/>
              </p:cNvGrpSpPr>
              <p:nvPr/>
            </p:nvGrpSpPr>
            <p:grpSpPr bwMode="auto">
              <a:xfrm>
                <a:off x="5388004" y="2104695"/>
                <a:ext cx="532201" cy="524391"/>
                <a:chOff x="3869" y="1065"/>
                <a:chExt cx="477" cy="470"/>
              </a:xfrm>
              <a:solidFill>
                <a:schemeClr val="bg1"/>
              </a:solidFill>
            </p:grpSpPr>
            <p:sp>
              <p:nvSpPr>
                <p:cNvPr id="24" name="Freeform 20"/>
                <p:cNvSpPr/>
                <p:nvPr>
                  <p:custDataLst>
                    <p:tags r:id="rId26"/>
                  </p:custDataLst>
                </p:nvPr>
              </p:nvSpPr>
              <p:spPr bwMode="auto">
                <a:xfrm>
                  <a:off x="3936" y="1411"/>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2"/>
                        <a:pt x="0" y="3"/>
                      </a:cubicBezTo>
                      <a:cubicBezTo>
                        <a:pt x="0" y="5"/>
                        <a:pt x="1" y="6"/>
                        <a:pt x="3" y="6"/>
                      </a:cubicBezTo>
                      <a:cubicBezTo>
                        <a:pt x="86" y="6"/>
                        <a:pt x="86" y="6"/>
                        <a:pt x="86" y="6"/>
                      </a:cubicBezTo>
                      <a:cubicBezTo>
                        <a:pt x="87" y="6"/>
                        <a:pt x="88" y="5"/>
                        <a:pt x="88" y="3"/>
                      </a:cubicBezTo>
                      <a:cubicBezTo>
                        <a:pt x="88" y="2"/>
                        <a:pt x="87" y="0"/>
                        <a:pt x="86"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25" name="Freeform 21"/>
                <p:cNvSpPr/>
                <p:nvPr>
                  <p:custDataLst>
                    <p:tags r:id="rId27"/>
                  </p:custDataLst>
                </p:nvPr>
              </p:nvSpPr>
              <p:spPr bwMode="auto">
                <a:xfrm>
                  <a:off x="3936" y="1358"/>
                  <a:ext cx="211" cy="12"/>
                </a:xfrm>
                <a:custGeom>
                  <a:avLst/>
                  <a:gdLst>
                    <a:gd name="T0" fmla="*/ 86 w 88"/>
                    <a:gd name="T1" fmla="*/ 0 h 5"/>
                    <a:gd name="T2" fmla="*/ 3 w 88"/>
                    <a:gd name="T3" fmla="*/ 0 h 5"/>
                    <a:gd name="T4" fmla="*/ 0 w 88"/>
                    <a:gd name="T5" fmla="*/ 3 h 5"/>
                    <a:gd name="T6" fmla="*/ 3 w 88"/>
                    <a:gd name="T7" fmla="*/ 5 h 5"/>
                    <a:gd name="T8" fmla="*/ 86 w 88"/>
                    <a:gd name="T9" fmla="*/ 5 h 5"/>
                    <a:gd name="T10" fmla="*/ 88 w 88"/>
                    <a:gd name="T11" fmla="*/ 3 h 5"/>
                    <a:gd name="T12" fmla="*/ 86 w 88"/>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8" h="5">
                      <a:moveTo>
                        <a:pt x="86" y="0"/>
                      </a:moveTo>
                      <a:cubicBezTo>
                        <a:pt x="3" y="0"/>
                        <a:pt x="3" y="0"/>
                        <a:pt x="3" y="0"/>
                      </a:cubicBezTo>
                      <a:cubicBezTo>
                        <a:pt x="1" y="0"/>
                        <a:pt x="0" y="1"/>
                        <a:pt x="0" y="3"/>
                      </a:cubicBezTo>
                      <a:cubicBezTo>
                        <a:pt x="0" y="4"/>
                        <a:pt x="1" y="5"/>
                        <a:pt x="3" y="5"/>
                      </a:cubicBezTo>
                      <a:cubicBezTo>
                        <a:pt x="86" y="5"/>
                        <a:pt x="86" y="5"/>
                        <a:pt x="86" y="5"/>
                      </a:cubicBezTo>
                      <a:cubicBezTo>
                        <a:pt x="87" y="5"/>
                        <a:pt x="88" y="4"/>
                        <a:pt x="88" y="3"/>
                      </a:cubicBezTo>
                      <a:cubicBezTo>
                        <a:pt x="88" y="1"/>
                        <a:pt x="87" y="0"/>
                        <a:pt x="86"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26" name="Freeform 22"/>
                <p:cNvSpPr/>
                <p:nvPr>
                  <p:custDataLst>
                    <p:tags r:id="rId28"/>
                  </p:custDataLst>
                </p:nvPr>
              </p:nvSpPr>
              <p:spPr bwMode="auto">
                <a:xfrm>
                  <a:off x="3936" y="1303"/>
                  <a:ext cx="211" cy="14"/>
                </a:xfrm>
                <a:custGeom>
                  <a:avLst/>
                  <a:gdLst>
                    <a:gd name="T0" fmla="*/ 86 w 88"/>
                    <a:gd name="T1" fmla="*/ 0 h 6"/>
                    <a:gd name="T2" fmla="*/ 3 w 88"/>
                    <a:gd name="T3" fmla="*/ 0 h 6"/>
                    <a:gd name="T4" fmla="*/ 0 w 88"/>
                    <a:gd name="T5" fmla="*/ 3 h 6"/>
                    <a:gd name="T6" fmla="*/ 3 w 88"/>
                    <a:gd name="T7" fmla="*/ 6 h 6"/>
                    <a:gd name="T8" fmla="*/ 86 w 88"/>
                    <a:gd name="T9" fmla="*/ 6 h 6"/>
                    <a:gd name="T10" fmla="*/ 88 w 88"/>
                    <a:gd name="T11" fmla="*/ 3 h 6"/>
                    <a:gd name="T12" fmla="*/ 86 w 88"/>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88" h="6">
                      <a:moveTo>
                        <a:pt x="86" y="0"/>
                      </a:moveTo>
                      <a:cubicBezTo>
                        <a:pt x="3" y="0"/>
                        <a:pt x="3" y="0"/>
                        <a:pt x="3" y="0"/>
                      </a:cubicBezTo>
                      <a:cubicBezTo>
                        <a:pt x="1" y="0"/>
                        <a:pt x="0" y="1"/>
                        <a:pt x="0" y="3"/>
                      </a:cubicBezTo>
                      <a:cubicBezTo>
                        <a:pt x="0" y="4"/>
                        <a:pt x="1" y="6"/>
                        <a:pt x="3" y="6"/>
                      </a:cubicBezTo>
                      <a:cubicBezTo>
                        <a:pt x="86" y="6"/>
                        <a:pt x="86" y="6"/>
                        <a:pt x="86" y="6"/>
                      </a:cubicBezTo>
                      <a:cubicBezTo>
                        <a:pt x="87" y="6"/>
                        <a:pt x="88" y="4"/>
                        <a:pt x="88" y="3"/>
                      </a:cubicBezTo>
                      <a:cubicBezTo>
                        <a:pt x="88" y="1"/>
                        <a:pt x="87" y="0"/>
                        <a:pt x="86"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27" name="Freeform 23"/>
                <p:cNvSpPr/>
                <p:nvPr>
                  <p:custDataLst>
                    <p:tags r:id="rId29"/>
                  </p:custDataLst>
                </p:nvPr>
              </p:nvSpPr>
              <p:spPr bwMode="auto">
                <a:xfrm>
                  <a:off x="3936" y="1250"/>
                  <a:ext cx="103" cy="14"/>
                </a:xfrm>
                <a:custGeom>
                  <a:avLst/>
                  <a:gdLst>
                    <a:gd name="T0" fmla="*/ 3 w 43"/>
                    <a:gd name="T1" fmla="*/ 6 h 6"/>
                    <a:gd name="T2" fmla="*/ 41 w 43"/>
                    <a:gd name="T3" fmla="*/ 6 h 6"/>
                    <a:gd name="T4" fmla="*/ 43 w 43"/>
                    <a:gd name="T5" fmla="*/ 3 h 6"/>
                    <a:gd name="T6" fmla="*/ 41 w 43"/>
                    <a:gd name="T7" fmla="*/ 0 h 6"/>
                    <a:gd name="T8" fmla="*/ 3 w 43"/>
                    <a:gd name="T9" fmla="*/ 0 h 6"/>
                    <a:gd name="T10" fmla="*/ 0 w 43"/>
                    <a:gd name="T11" fmla="*/ 3 h 6"/>
                    <a:gd name="T12" fmla="*/ 3 w 43"/>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43" h="6">
                      <a:moveTo>
                        <a:pt x="3" y="6"/>
                      </a:moveTo>
                      <a:cubicBezTo>
                        <a:pt x="41" y="6"/>
                        <a:pt x="41" y="6"/>
                        <a:pt x="41" y="6"/>
                      </a:cubicBezTo>
                      <a:cubicBezTo>
                        <a:pt x="42" y="6"/>
                        <a:pt x="43" y="4"/>
                        <a:pt x="43" y="3"/>
                      </a:cubicBezTo>
                      <a:cubicBezTo>
                        <a:pt x="43" y="1"/>
                        <a:pt x="42" y="0"/>
                        <a:pt x="41" y="0"/>
                      </a:cubicBezTo>
                      <a:cubicBezTo>
                        <a:pt x="3" y="0"/>
                        <a:pt x="3" y="0"/>
                        <a:pt x="3" y="0"/>
                      </a:cubicBezTo>
                      <a:cubicBezTo>
                        <a:pt x="1" y="0"/>
                        <a:pt x="0" y="1"/>
                        <a:pt x="0" y="3"/>
                      </a:cubicBezTo>
                      <a:cubicBezTo>
                        <a:pt x="0" y="4"/>
                        <a:pt x="1" y="6"/>
                        <a:pt x="3" y="6"/>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28" name="Freeform 24"/>
                <p:cNvSpPr>
                  <a:spLocks noEditPoints="1"/>
                </p:cNvSpPr>
                <p:nvPr>
                  <p:custDataLst>
                    <p:tags r:id="rId30"/>
                  </p:custDataLst>
                </p:nvPr>
              </p:nvSpPr>
              <p:spPr bwMode="auto">
                <a:xfrm>
                  <a:off x="3869" y="1065"/>
                  <a:ext cx="345" cy="470"/>
                </a:xfrm>
                <a:custGeom>
                  <a:avLst/>
                  <a:gdLst>
                    <a:gd name="T0" fmla="*/ 116 w 144"/>
                    <a:gd name="T1" fmla="*/ 2 h 196"/>
                    <a:gd name="T2" fmla="*/ 111 w 144"/>
                    <a:gd name="T3" fmla="*/ 0 h 196"/>
                    <a:gd name="T4" fmla="*/ 7 w 144"/>
                    <a:gd name="T5" fmla="*/ 0 h 196"/>
                    <a:gd name="T6" fmla="*/ 0 w 144"/>
                    <a:gd name="T7" fmla="*/ 7 h 196"/>
                    <a:gd name="T8" fmla="*/ 0 w 144"/>
                    <a:gd name="T9" fmla="*/ 189 h 196"/>
                    <a:gd name="T10" fmla="*/ 7 w 144"/>
                    <a:gd name="T11" fmla="*/ 196 h 196"/>
                    <a:gd name="T12" fmla="*/ 138 w 144"/>
                    <a:gd name="T13" fmla="*/ 196 h 196"/>
                    <a:gd name="T14" fmla="*/ 144 w 144"/>
                    <a:gd name="T15" fmla="*/ 189 h 196"/>
                    <a:gd name="T16" fmla="*/ 144 w 144"/>
                    <a:gd name="T17" fmla="*/ 33 h 196"/>
                    <a:gd name="T18" fmla="*/ 142 w 144"/>
                    <a:gd name="T19" fmla="*/ 28 h 196"/>
                    <a:gd name="T20" fmla="*/ 116 w 144"/>
                    <a:gd name="T21" fmla="*/ 2 h 196"/>
                    <a:gd name="T22" fmla="*/ 13 w 144"/>
                    <a:gd name="T23" fmla="*/ 182 h 196"/>
                    <a:gd name="T24" fmla="*/ 13 w 144"/>
                    <a:gd name="T25" fmla="*/ 13 h 196"/>
                    <a:gd name="T26" fmla="*/ 104 w 144"/>
                    <a:gd name="T27" fmla="*/ 13 h 196"/>
                    <a:gd name="T28" fmla="*/ 104 w 144"/>
                    <a:gd name="T29" fmla="*/ 36 h 196"/>
                    <a:gd name="T30" fmla="*/ 108 w 144"/>
                    <a:gd name="T31" fmla="*/ 40 h 196"/>
                    <a:gd name="T32" fmla="*/ 131 w 144"/>
                    <a:gd name="T33" fmla="*/ 40 h 196"/>
                    <a:gd name="T34" fmla="*/ 131 w 144"/>
                    <a:gd name="T35" fmla="*/ 182 h 196"/>
                    <a:gd name="T36" fmla="*/ 13 w 144"/>
                    <a:gd name="T3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4" h="196">
                      <a:moveTo>
                        <a:pt x="116" y="2"/>
                      </a:moveTo>
                      <a:cubicBezTo>
                        <a:pt x="115" y="1"/>
                        <a:pt x="113" y="0"/>
                        <a:pt x="111" y="0"/>
                      </a:cubicBezTo>
                      <a:cubicBezTo>
                        <a:pt x="7" y="0"/>
                        <a:pt x="7" y="0"/>
                        <a:pt x="7" y="0"/>
                      </a:cubicBezTo>
                      <a:cubicBezTo>
                        <a:pt x="3" y="0"/>
                        <a:pt x="0" y="3"/>
                        <a:pt x="0" y="7"/>
                      </a:cubicBezTo>
                      <a:cubicBezTo>
                        <a:pt x="0" y="189"/>
                        <a:pt x="0" y="189"/>
                        <a:pt x="0" y="189"/>
                      </a:cubicBezTo>
                      <a:cubicBezTo>
                        <a:pt x="0" y="193"/>
                        <a:pt x="3" y="196"/>
                        <a:pt x="7" y="196"/>
                      </a:cubicBezTo>
                      <a:cubicBezTo>
                        <a:pt x="138" y="196"/>
                        <a:pt x="138" y="196"/>
                        <a:pt x="138" y="196"/>
                      </a:cubicBezTo>
                      <a:cubicBezTo>
                        <a:pt x="141" y="196"/>
                        <a:pt x="144" y="193"/>
                        <a:pt x="144" y="189"/>
                      </a:cubicBezTo>
                      <a:cubicBezTo>
                        <a:pt x="144" y="33"/>
                        <a:pt x="144" y="33"/>
                        <a:pt x="144" y="33"/>
                      </a:cubicBezTo>
                      <a:cubicBezTo>
                        <a:pt x="144" y="31"/>
                        <a:pt x="144" y="29"/>
                        <a:pt x="142" y="28"/>
                      </a:cubicBezTo>
                      <a:lnTo>
                        <a:pt x="116" y="2"/>
                      </a:lnTo>
                      <a:close/>
                      <a:moveTo>
                        <a:pt x="13" y="182"/>
                      </a:moveTo>
                      <a:cubicBezTo>
                        <a:pt x="13" y="13"/>
                        <a:pt x="13" y="13"/>
                        <a:pt x="13" y="13"/>
                      </a:cubicBezTo>
                      <a:cubicBezTo>
                        <a:pt x="104" y="13"/>
                        <a:pt x="104" y="13"/>
                        <a:pt x="104" y="13"/>
                      </a:cubicBezTo>
                      <a:cubicBezTo>
                        <a:pt x="104" y="36"/>
                        <a:pt x="104" y="36"/>
                        <a:pt x="104" y="36"/>
                      </a:cubicBezTo>
                      <a:cubicBezTo>
                        <a:pt x="104" y="38"/>
                        <a:pt x="106" y="40"/>
                        <a:pt x="108" y="40"/>
                      </a:cubicBezTo>
                      <a:cubicBezTo>
                        <a:pt x="131" y="40"/>
                        <a:pt x="131" y="40"/>
                        <a:pt x="131" y="40"/>
                      </a:cubicBezTo>
                      <a:cubicBezTo>
                        <a:pt x="131" y="182"/>
                        <a:pt x="131" y="182"/>
                        <a:pt x="131" y="182"/>
                      </a:cubicBezTo>
                      <a:lnTo>
                        <a:pt x="13" y="182"/>
                      </a:lnTo>
                      <a:close/>
                    </a:path>
                  </a:pathLst>
                </a:custGeom>
                <a:solidFill>
                  <a:schemeClr val="lt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29" name="Freeform 25"/>
                <p:cNvSpPr>
                  <a:spLocks noEditPoints="1"/>
                </p:cNvSpPr>
                <p:nvPr>
                  <p:custDataLst>
                    <p:tags r:id="rId31"/>
                  </p:custDataLst>
                </p:nvPr>
              </p:nvSpPr>
              <p:spPr bwMode="auto">
                <a:xfrm>
                  <a:off x="4252" y="1087"/>
                  <a:ext cx="94" cy="444"/>
                </a:xfrm>
                <a:custGeom>
                  <a:avLst/>
                  <a:gdLst>
                    <a:gd name="T0" fmla="*/ 35 w 39"/>
                    <a:gd name="T1" fmla="*/ 0 h 185"/>
                    <a:gd name="T2" fmla="*/ 4 w 39"/>
                    <a:gd name="T3" fmla="*/ 0 h 185"/>
                    <a:gd name="T4" fmla="*/ 0 w 39"/>
                    <a:gd name="T5" fmla="*/ 4 h 185"/>
                    <a:gd name="T6" fmla="*/ 0 w 39"/>
                    <a:gd name="T7" fmla="*/ 144 h 185"/>
                    <a:gd name="T8" fmla="*/ 0 w 39"/>
                    <a:gd name="T9" fmla="*/ 146 h 185"/>
                    <a:gd name="T10" fmla="*/ 16 w 39"/>
                    <a:gd name="T11" fmla="*/ 182 h 185"/>
                    <a:gd name="T12" fmla="*/ 20 w 39"/>
                    <a:gd name="T13" fmla="*/ 185 h 185"/>
                    <a:gd name="T14" fmla="*/ 23 w 39"/>
                    <a:gd name="T15" fmla="*/ 182 h 185"/>
                    <a:gd name="T16" fmla="*/ 39 w 39"/>
                    <a:gd name="T17" fmla="*/ 146 h 185"/>
                    <a:gd name="T18" fmla="*/ 39 w 39"/>
                    <a:gd name="T19" fmla="*/ 144 h 185"/>
                    <a:gd name="T20" fmla="*/ 39 w 39"/>
                    <a:gd name="T21" fmla="*/ 4 h 185"/>
                    <a:gd name="T22" fmla="*/ 35 w 39"/>
                    <a:gd name="T23" fmla="*/ 0 h 185"/>
                    <a:gd name="T24" fmla="*/ 31 w 39"/>
                    <a:gd name="T25" fmla="*/ 143 h 185"/>
                    <a:gd name="T26" fmla="*/ 25 w 39"/>
                    <a:gd name="T27" fmla="*/ 157 h 185"/>
                    <a:gd name="T28" fmla="*/ 14 w 39"/>
                    <a:gd name="T29" fmla="*/ 157 h 185"/>
                    <a:gd name="T30" fmla="*/ 8 w 39"/>
                    <a:gd name="T31" fmla="*/ 143 h 185"/>
                    <a:gd name="T32" fmla="*/ 8 w 39"/>
                    <a:gd name="T33" fmla="*/ 8 h 185"/>
                    <a:gd name="T34" fmla="*/ 18 w 39"/>
                    <a:gd name="T35" fmla="*/ 8 h 185"/>
                    <a:gd name="T36" fmla="*/ 18 w 39"/>
                    <a:gd name="T37" fmla="*/ 8 h 185"/>
                    <a:gd name="T38" fmla="*/ 18 w 39"/>
                    <a:gd name="T39" fmla="*/ 137 h 185"/>
                    <a:gd name="T40" fmla="*/ 21 w 39"/>
                    <a:gd name="T41" fmla="*/ 139 h 185"/>
                    <a:gd name="T42" fmla="*/ 24 w 39"/>
                    <a:gd name="T43" fmla="*/ 137 h 185"/>
                    <a:gd name="T44" fmla="*/ 24 w 39"/>
                    <a:gd name="T45" fmla="*/ 8 h 185"/>
                    <a:gd name="T46" fmla="*/ 24 w 39"/>
                    <a:gd name="T47" fmla="*/ 8 h 185"/>
                    <a:gd name="T48" fmla="*/ 31 w 39"/>
                    <a:gd name="T49" fmla="*/ 8 h 185"/>
                    <a:gd name="T50" fmla="*/ 31 w 39"/>
                    <a:gd name="T51" fmla="*/ 143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9" h="185">
                      <a:moveTo>
                        <a:pt x="35" y="0"/>
                      </a:moveTo>
                      <a:cubicBezTo>
                        <a:pt x="4" y="0"/>
                        <a:pt x="4" y="0"/>
                        <a:pt x="4" y="0"/>
                      </a:cubicBezTo>
                      <a:cubicBezTo>
                        <a:pt x="2" y="0"/>
                        <a:pt x="0" y="1"/>
                        <a:pt x="0" y="4"/>
                      </a:cubicBezTo>
                      <a:cubicBezTo>
                        <a:pt x="0" y="144"/>
                        <a:pt x="0" y="144"/>
                        <a:pt x="0" y="144"/>
                      </a:cubicBezTo>
                      <a:cubicBezTo>
                        <a:pt x="0" y="145"/>
                        <a:pt x="0" y="145"/>
                        <a:pt x="0" y="146"/>
                      </a:cubicBezTo>
                      <a:cubicBezTo>
                        <a:pt x="16" y="182"/>
                        <a:pt x="16" y="182"/>
                        <a:pt x="16" y="182"/>
                      </a:cubicBezTo>
                      <a:cubicBezTo>
                        <a:pt x="17" y="184"/>
                        <a:pt x="18" y="185"/>
                        <a:pt x="20" y="185"/>
                      </a:cubicBezTo>
                      <a:cubicBezTo>
                        <a:pt x="21" y="185"/>
                        <a:pt x="23" y="184"/>
                        <a:pt x="23" y="182"/>
                      </a:cubicBezTo>
                      <a:cubicBezTo>
                        <a:pt x="39" y="146"/>
                        <a:pt x="39" y="146"/>
                        <a:pt x="39" y="146"/>
                      </a:cubicBezTo>
                      <a:cubicBezTo>
                        <a:pt x="39" y="145"/>
                        <a:pt x="39" y="145"/>
                        <a:pt x="39" y="144"/>
                      </a:cubicBezTo>
                      <a:cubicBezTo>
                        <a:pt x="39" y="4"/>
                        <a:pt x="39" y="4"/>
                        <a:pt x="39" y="4"/>
                      </a:cubicBezTo>
                      <a:cubicBezTo>
                        <a:pt x="39" y="1"/>
                        <a:pt x="37" y="0"/>
                        <a:pt x="35" y="0"/>
                      </a:cubicBezTo>
                      <a:close/>
                      <a:moveTo>
                        <a:pt x="31" y="143"/>
                      </a:moveTo>
                      <a:cubicBezTo>
                        <a:pt x="25" y="157"/>
                        <a:pt x="25" y="157"/>
                        <a:pt x="25" y="157"/>
                      </a:cubicBezTo>
                      <a:cubicBezTo>
                        <a:pt x="14" y="157"/>
                        <a:pt x="14" y="157"/>
                        <a:pt x="14" y="157"/>
                      </a:cubicBezTo>
                      <a:cubicBezTo>
                        <a:pt x="8" y="143"/>
                        <a:pt x="8" y="143"/>
                        <a:pt x="8" y="143"/>
                      </a:cubicBezTo>
                      <a:cubicBezTo>
                        <a:pt x="8" y="8"/>
                        <a:pt x="8" y="8"/>
                        <a:pt x="8" y="8"/>
                      </a:cubicBezTo>
                      <a:cubicBezTo>
                        <a:pt x="18" y="8"/>
                        <a:pt x="18" y="8"/>
                        <a:pt x="18" y="8"/>
                      </a:cubicBezTo>
                      <a:cubicBezTo>
                        <a:pt x="18" y="8"/>
                        <a:pt x="18" y="8"/>
                        <a:pt x="18" y="8"/>
                      </a:cubicBezTo>
                      <a:cubicBezTo>
                        <a:pt x="18" y="137"/>
                        <a:pt x="18" y="137"/>
                        <a:pt x="18" y="137"/>
                      </a:cubicBezTo>
                      <a:cubicBezTo>
                        <a:pt x="18" y="138"/>
                        <a:pt x="19" y="139"/>
                        <a:pt x="21" y="139"/>
                      </a:cubicBezTo>
                      <a:cubicBezTo>
                        <a:pt x="22" y="139"/>
                        <a:pt x="24" y="138"/>
                        <a:pt x="24" y="137"/>
                      </a:cubicBezTo>
                      <a:cubicBezTo>
                        <a:pt x="24" y="8"/>
                        <a:pt x="24" y="8"/>
                        <a:pt x="24" y="8"/>
                      </a:cubicBezTo>
                      <a:cubicBezTo>
                        <a:pt x="24" y="8"/>
                        <a:pt x="24" y="8"/>
                        <a:pt x="24" y="8"/>
                      </a:cubicBezTo>
                      <a:cubicBezTo>
                        <a:pt x="31" y="8"/>
                        <a:pt x="31" y="8"/>
                        <a:pt x="31" y="8"/>
                      </a:cubicBezTo>
                      <a:lnTo>
                        <a:pt x="31" y="143"/>
                      </a:ln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grpSp>
        </p:grpSp>
        <p:grpSp>
          <p:nvGrpSpPr>
            <p:cNvPr id="15" name="组合 14"/>
            <p:cNvGrpSpPr/>
            <p:nvPr/>
          </p:nvGrpSpPr>
          <p:grpSpPr>
            <a:xfrm>
              <a:off x="7379080" y="2803349"/>
              <a:ext cx="1271434" cy="1271434"/>
              <a:chOff x="6674239" y="3408398"/>
              <a:chExt cx="1007417" cy="1007417"/>
            </a:xfrm>
          </p:grpSpPr>
          <p:sp>
            <p:nvSpPr>
              <p:cNvPr id="16" name="任意多边形 15"/>
              <p:cNvSpPr/>
              <p:nvPr>
                <p:custDataLst>
                  <p:tags r:id="rId20"/>
                </p:custDataLst>
              </p:nvPr>
            </p:nvSpPr>
            <p:spPr>
              <a:xfrm>
                <a:off x="6674239" y="3408398"/>
                <a:ext cx="1007417" cy="1007417"/>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lt1"/>
                  </a:solidFill>
                  <a:latin typeface="Arial" panose="020B0604020202020204" pitchFamily="34" charset="0"/>
                  <a:ea typeface="微软雅黑" panose="020B0503020204020204" pitchFamily="34" charset="-122"/>
                </a:endParaRPr>
              </a:p>
            </p:txBody>
          </p:sp>
          <p:grpSp>
            <p:nvGrpSpPr>
              <p:cNvPr id="17" name="Group 28"/>
              <p:cNvGrpSpPr>
                <a:grpSpLocks noChangeAspect="1"/>
              </p:cNvGrpSpPr>
              <p:nvPr/>
            </p:nvGrpSpPr>
            <p:grpSpPr bwMode="auto">
              <a:xfrm>
                <a:off x="6969306" y="3649352"/>
                <a:ext cx="417282" cy="525508"/>
                <a:chOff x="4401" y="2266"/>
                <a:chExt cx="374" cy="471"/>
              </a:xfrm>
              <a:solidFill>
                <a:schemeClr val="bg1"/>
              </a:solidFill>
            </p:grpSpPr>
            <p:sp>
              <p:nvSpPr>
                <p:cNvPr id="18" name="Freeform 29"/>
                <p:cNvSpPr/>
                <p:nvPr>
                  <p:custDataLst>
                    <p:tags r:id="rId21"/>
                  </p:custDataLst>
                </p:nvPr>
              </p:nvSpPr>
              <p:spPr bwMode="auto">
                <a:xfrm>
                  <a:off x="4538" y="2390"/>
                  <a:ext cx="85" cy="108"/>
                </a:xfrm>
                <a:custGeom>
                  <a:avLst/>
                  <a:gdLst>
                    <a:gd name="T0" fmla="*/ 0 w 35"/>
                    <a:gd name="T1" fmla="*/ 26 h 45"/>
                    <a:gd name="T2" fmla="*/ 3 w 35"/>
                    <a:gd name="T3" fmla="*/ 29 h 45"/>
                    <a:gd name="T4" fmla="*/ 3 w 35"/>
                    <a:gd name="T5" fmla="*/ 29 h 45"/>
                    <a:gd name="T6" fmla="*/ 17 w 35"/>
                    <a:gd name="T7" fmla="*/ 45 h 45"/>
                    <a:gd name="T8" fmla="*/ 32 w 35"/>
                    <a:gd name="T9" fmla="*/ 29 h 45"/>
                    <a:gd name="T10" fmla="*/ 32 w 35"/>
                    <a:gd name="T11" fmla="*/ 29 h 45"/>
                    <a:gd name="T12" fmla="*/ 35 w 35"/>
                    <a:gd name="T13" fmla="*/ 26 h 45"/>
                    <a:gd name="T14" fmla="*/ 33 w 35"/>
                    <a:gd name="T15" fmla="*/ 23 h 45"/>
                    <a:gd name="T16" fmla="*/ 34 w 35"/>
                    <a:gd name="T17" fmla="*/ 17 h 45"/>
                    <a:gd name="T18" fmla="*/ 17 w 35"/>
                    <a:gd name="T19" fmla="*/ 0 h 45"/>
                    <a:gd name="T20" fmla="*/ 1 w 35"/>
                    <a:gd name="T21" fmla="*/ 17 h 45"/>
                    <a:gd name="T22" fmla="*/ 2 w 35"/>
                    <a:gd name="T23" fmla="*/ 23 h 45"/>
                    <a:gd name="T24" fmla="*/ 0 w 35"/>
                    <a:gd name="T25"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45">
                      <a:moveTo>
                        <a:pt x="0" y="26"/>
                      </a:moveTo>
                      <a:cubicBezTo>
                        <a:pt x="0" y="28"/>
                        <a:pt x="1" y="29"/>
                        <a:pt x="3" y="29"/>
                      </a:cubicBezTo>
                      <a:cubicBezTo>
                        <a:pt x="3" y="29"/>
                        <a:pt x="3" y="29"/>
                        <a:pt x="3" y="29"/>
                      </a:cubicBezTo>
                      <a:cubicBezTo>
                        <a:pt x="3" y="37"/>
                        <a:pt x="10" y="45"/>
                        <a:pt x="17" y="45"/>
                      </a:cubicBezTo>
                      <a:cubicBezTo>
                        <a:pt x="25" y="45"/>
                        <a:pt x="31" y="37"/>
                        <a:pt x="32" y="29"/>
                      </a:cubicBezTo>
                      <a:cubicBezTo>
                        <a:pt x="32" y="29"/>
                        <a:pt x="32" y="29"/>
                        <a:pt x="32" y="29"/>
                      </a:cubicBezTo>
                      <a:cubicBezTo>
                        <a:pt x="33" y="29"/>
                        <a:pt x="35" y="28"/>
                        <a:pt x="35" y="26"/>
                      </a:cubicBezTo>
                      <a:cubicBezTo>
                        <a:pt x="35" y="25"/>
                        <a:pt x="34" y="24"/>
                        <a:pt x="33" y="23"/>
                      </a:cubicBezTo>
                      <a:cubicBezTo>
                        <a:pt x="34" y="21"/>
                        <a:pt x="34" y="19"/>
                        <a:pt x="34" y="17"/>
                      </a:cubicBezTo>
                      <a:cubicBezTo>
                        <a:pt x="34" y="8"/>
                        <a:pt x="26" y="0"/>
                        <a:pt x="17" y="0"/>
                      </a:cubicBezTo>
                      <a:cubicBezTo>
                        <a:pt x="8" y="0"/>
                        <a:pt x="1" y="8"/>
                        <a:pt x="1" y="17"/>
                      </a:cubicBezTo>
                      <a:cubicBezTo>
                        <a:pt x="1" y="19"/>
                        <a:pt x="1" y="21"/>
                        <a:pt x="2" y="23"/>
                      </a:cubicBezTo>
                      <a:cubicBezTo>
                        <a:pt x="1" y="24"/>
                        <a:pt x="0" y="25"/>
                        <a:pt x="0" y="26"/>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19" name="Freeform 30"/>
                <p:cNvSpPr/>
                <p:nvPr>
                  <p:custDataLst>
                    <p:tags r:id="rId22"/>
                  </p:custDataLst>
                </p:nvPr>
              </p:nvSpPr>
              <p:spPr bwMode="auto">
                <a:xfrm>
                  <a:off x="4490" y="2512"/>
                  <a:ext cx="178" cy="53"/>
                </a:xfrm>
                <a:custGeom>
                  <a:avLst/>
                  <a:gdLst>
                    <a:gd name="T0" fmla="*/ 2 w 74"/>
                    <a:gd name="T1" fmla="*/ 22 h 22"/>
                    <a:gd name="T2" fmla="*/ 73 w 74"/>
                    <a:gd name="T3" fmla="*/ 22 h 22"/>
                    <a:gd name="T4" fmla="*/ 74 w 74"/>
                    <a:gd name="T5" fmla="*/ 21 h 22"/>
                    <a:gd name="T6" fmla="*/ 74 w 74"/>
                    <a:gd name="T7" fmla="*/ 15 h 22"/>
                    <a:gd name="T8" fmla="*/ 74 w 74"/>
                    <a:gd name="T9" fmla="*/ 14 h 22"/>
                    <a:gd name="T10" fmla="*/ 50 w 74"/>
                    <a:gd name="T11" fmla="*/ 0 h 22"/>
                    <a:gd name="T12" fmla="*/ 49 w 74"/>
                    <a:gd name="T13" fmla="*/ 0 h 22"/>
                    <a:gd name="T14" fmla="*/ 48 w 74"/>
                    <a:gd name="T15" fmla="*/ 0 h 22"/>
                    <a:gd name="T16" fmla="*/ 47 w 74"/>
                    <a:gd name="T17" fmla="*/ 0 h 22"/>
                    <a:gd name="T18" fmla="*/ 37 w 74"/>
                    <a:gd name="T19" fmla="*/ 3 h 22"/>
                    <a:gd name="T20" fmla="*/ 27 w 74"/>
                    <a:gd name="T21" fmla="*/ 0 h 22"/>
                    <a:gd name="T22" fmla="*/ 26 w 74"/>
                    <a:gd name="T23" fmla="*/ 0 h 22"/>
                    <a:gd name="T24" fmla="*/ 26 w 74"/>
                    <a:gd name="T25" fmla="*/ 0 h 22"/>
                    <a:gd name="T26" fmla="*/ 25 w 74"/>
                    <a:gd name="T27" fmla="*/ 0 h 22"/>
                    <a:gd name="T28" fmla="*/ 1 w 74"/>
                    <a:gd name="T29" fmla="*/ 14 h 22"/>
                    <a:gd name="T30" fmla="*/ 0 w 74"/>
                    <a:gd name="T31" fmla="*/ 15 h 22"/>
                    <a:gd name="T32" fmla="*/ 0 w 74"/>
                    <a:gd name="T33" fmla="*/ 21 h 22"/>
                    <a:gd name="T34" fmla="*/ 2 w 74"/>
                    <a:gd name="T35"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4" h="22">
                      <a:moveTo>
                        <a:pt x="2" y="22"/>
                      </a:moveTo>
                      <a:cubicBezTo>
                        <a:pt x="73" y="22"/>
                        <a:pt x="73" y="22"/>
                        <a:pt x="73" y="22"/>
                      </a:cubicBezTo>
                      <a:cubicBezTo>
                        <a:pt x="73" y="22"/>
                        <a:pt x="74" y="21"/>
                        <a:pt x="74" y="21"/>
                      </a:cubicBezTo>
                      <a:cubicBezTo>
                        <a:pt x="74" y="15"/>
                        <a:pt x="74" y="15"/>
                        <a:pt x="74" y="15"/>
                      </a:cubicBezTo>
                      <a:cubicBezTo>
                        <a:pt x="74" y="15"/>
                        <a:pt x="74" y="14"/>
                        <a:pt x="74" y="14"/>
                      </a:cubicBezTo>
                      <a:cubicBezTo>
                        <a:pt x="67" y="7"/>
                        <a:pt x="59" y="3"/>
                        <a:pt x="50" y="0"/>
                      </a:cubicBezTo>
                      <a:cubicBezTo>
                        <a:pt x="49" y="0"/>
                        <a:pt x="49" y="0"/>
                        <a:pt x="49" y="0"/>
                      </a:cubicBezTo>
                      <a:cubicBezTo>
                        <a:pt x="48" y="0"/>
                        <a:pt x="48" y="0"/>
                        <a:pt x="48" y="0"/>
                      </a:cubicBezTo>
                      <a:cubicBezTo>
                        <a:pt x="48" y="0"/>
                        <a:pt x="48" y="0"/>
                        <a:pt x="47" y="0"/>
                      </a:cubicBezTo>
                      <a:cubicBezTo>
                        <a:pt x="45" y="2"/>
                        <a:pt x="41" y="3"/>
                        <a:pt x="37" y="3"/>
                      </a:cubicBezTo>
                      <a:cubicBezTo>
                        <a:pt x="34" y="3"/>
                        <a:pt x="30" y="2"/>
                        <a:pt x="27" y="0"/>
                      </a:cubicBezTo>
                      <a:cubicBezTo>
                        <a:pt x="27" y="0"/>
                        <a:pt x="27" y="0"/>
                        <a:pt x="26" y="0"/>
                      </a:cubicBezTo>
                      <a:cubicBezTo>
                        <a:pt x="26" y="0"/>
                        <a:pt x="26" y="0"/>
                        <a:pt x="26" y="0"/>
                      </a:cubicBezTo>
                      <a:cubicBezTo>
                        <a:pt x="26" y="0"/>
                        <a:pt x="26" y="0"/>
                        <a:pt x="25" y="0"/>
                      </a:cubicBezTo>
                      <a:cubicBezTo>
                        <a:pt x="16" y="2"/>
                        <a:pt x="8" y="7"/>
                        <a:pt x="1" y="14"/>
                      </a:cubicBezTo>
                      <a:cubicBezTo>
                        <a:pt x="1" y="14"/>
                        <a:pt x="0" y="15"/>
                        <a:pt x="0" y="15"/>
                      </a:cubicBezTo>
                      <a:cubicBezTo>
                        <a:pt x="0" y="21"/>
                        <a:pt x="0" y="21"/>
                        <a:pt x="0" y="21"/>
                      </a:cubicBezTo>
                      <a:cubicBezTo>
                        <a:pt x="0" y="21"/>
                        <a:pt x="1" y="22"/>
                        <a:pt x="2" y="22"/>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20" name="Freeform 31"/>
                <p:cNvSpPr/>
                <p:nvPr>
                  <p:custDataLst>
                    <p:tags r:id="rId23"/>
                  </p:custDataLst>
                </p:nvPr>
              </p:nvSpPr>
              <p:spPr bwMode="auto">
                <a:xfrm>
                  <a:off x="4476" y="2613"/>
                  <a:ext cx="207" cy="12"/>
                </a:xfrm>
                <a:custGeom>
                  <a:avLst/>
                  <a:gdLst>
                    <a:gd name="T0" fmla="*/ 84 w 86"/>
                    <a:gd name="T1" fmla="*/ 0 h 5"/>
                    <a:gd name="T2" fmla="*/ 3 w 86"/>
                    <a:gd name="T3" fmla="*/ 0 h 5"/>
                    <a:gd name="T4" fmla="*/ 0 w 86"/>
                    <a:gd name="T5" fmla="*/ 2 h 5"/>
                    <a:gd name="T6" fmla="*/ 3 w 86"/>
                    <a:gd name="T7" fmla="*/ 5 h 5"/>
                    <a:gd name="T8" fmla="*/ 84 w 86"/>
                    <a:gd name="T9" fmla="*/ 5 h 5"/>
                    <a:gd name="T10" fmla="*/ 86 w 86"/>
                    <a:gd name="T11" fmla="*/ 2 h 5"/>
                    <a:gd name="T12" fmla="*/ 84 w 86"/>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86" h="5">
                      <a:moveTo>
                        <a:pt x="84" y="0"/>
                      </a:moveTo>
                      <a:cubicBezTo>
                        <a:pt x="3" y="0"/>
                        <a:pt x="3" y="0"/>
                        <a:pt x="3" y="0"/>
                      </a:cubicBezTo>
                      <a:cubicBezTo>
                        <a:pt x="1" y="0"/>
                        <a:pt x="0" y="1"/>
                        <a:pt x="0" y="2"/>
                      </a:cubicBezTo>
                      <a:cubicBezTo>
                        <a:pt x="0" y="4"/>
                        <a:pt x="1" y="5"/>
                        <a:pt x="3" y="5"/>
                      </a:cubicBezTo>
                      <a:cubicBezTo>
                        <a:pt x="84" y="5"/>
                        <a:pt x="84" y="5"/>
                        <a:pt x="84" y="5"/>
                      </a:cubicBezTo>
                      <a:cubicBezTo>
                        <a:pt x="85" y="5"/>
                        <a:pt x="86" y="4"/>
                        <a:pt x="86" y="2"/>
                      </a:cubicBezTo>
                      <a:cubicBezTo>
                        <a:pt x="86" y="1"/>
                        <a:pt x="85" y="0"/>
                        <a:pt x="84" y="0"/>
                      </a:cubicBezTo>
                      <a:close/>
                    </a:path>
                  </a:pathLst>
                </a:custGeom>
                <a:solidFill>
                  <a:schemeClr val="l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sp>
              <p:nvSpPr>
                <p:cNvPr id="21" name="Freeform 32"/>
                <p:cNvSpPr>
                  <a:spLocks noEditPoints="1"/>
                </p:cNvSpPr>
                <p:nvPr>
                  <p:custDataLst>
                    <p:tags r:id="rId24"/>
                  </p:custDataLst>
                </p:nvPr>
              </p:nvSpPr>
              <p:spPr bwMode="auto">
                <a:xfrm>
                  <a:off x="4401" y="2266"/>
                  <a:ext cx="374" cy="471"/>
                </a:xfrm>
                <a:custGeom>
                  <a:avLst/>
                  <a:gdLst>
                    <a:gd name="T0" fmla="*/ 153 w 155"/>
                    <a:gd name="T1" fmla="*/ 31 h 197"/>
                    <a:gd name="T2" fmla="*/ 124 w 155"/>
                    <a:gd name="T3" fmla="*/ 2 h 197"/>
                    <a:gd name="T4" fmla="*/ 120 w 155"/>
                    <a:gd name="T5" fmla="*/ 0 h 197"/>
                    <a:gd name="T6" fmla="*/ 6 w 155"/>
                    <a:gd name="T7" fmla="*/ 0 h 197"/>
                    <a:gd name="T8" fmla="*/ 0 w 155"/>
                    <a:gd name="T9" fmla="*/ 7 h 197"/>
                    <a:gd name="T10" fmla="*/ 0 w 155"/>
                    <a:gd name="T11" fmla="*/ 190 h 197"/>
                    <a:gd name="T12" fmla="*/ 6 w 155"/>
                    <a:gd name="T13" fmla="*/ 197 h 197"/>
                    <a:gd name="T14" fmla="*/ 148 w 155"/>
                    <a:gd name="T15" fmla="*/ 197 h 197"/>
                    <a:gd name="T16" fmla="*/ 155 w 155"/>
                    <a:gd name="T17" fmla="*/ 190 h 197"/>
                    <a:gd name="T18" fmla="*/ 155 w 155"/>
                    <a:gd name="T19" fmla="*/ 35 h 197"/>
                    <a:gd name="T20" fmla="*/ 153 w 155"/>
                    <a:gd name="T21" fmla="*/ 31 h 197"/>
                    <a:gd name="T22" fmla="*/ 13 w 155"/>
                    <a:gd name="T23" fmla="*/ 183 h 197"/>
                    <a:gd name="T24" fmla="*/ 13 w 155"/>
                    <a:gd name="T25" fmla="*/ 14 h 197"/>
                    <a:gd name="T26" fmla="*/ 116 w 155"/>
                    <a:gd name="T27" fmla="*/ 14 h 197"/>
                    <a:gd name="T28" fmla="*/ 116 w 155"/>
                    <a:gd name="T29" fmla="*/ 35 h 197"/>
                    <a:gd name="T30" fmla="*/ 120 w 155"/>
                    <a:gd name="T31" fmla="*/ 39 h 197"/>
                    <a:gd name="T32" fmla="*/ 142 w 155"/>
                    <a:gd name="T33" fmla="*/ 39 h 197"/>
                    <a:gd name="T34" fmla="*/ 142 w 155"/>
                    <a:gd name="T35" fmla="*/ 183 h 197"/>
                    <a:gd name="T36" fmla="*/ 13 w 155"/>
                    <a:gd name="T37" fmla="*/ 183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5" h="197">
                      <a:moveTo>
                        <a:pt x="153" y="31"/>
                      </a:moveTo>
                      <a:cubicBezTo>
                        <a:pt x="124" y="2"/>
                        <a:pt x="124" y="2"/>
                        <a:pt x="124" y="2"/>
                      </a:cubicBezTo>
                      <a:cubicBezTo>
                        <a:pt x="123" y="1"/>
                        <a:pt x="121" y="0"/>
                        <a:pt x="120" y="0"/>
                      </a:cubicBezTo>
                      <a:cubicBezTo>
                        <a:pt x="6" y="0"/>
                        <a:pt x="6" y="0"/>
                        <a:pt x="6" y="0"/>
                      </a:cubicBezTo>
                      <a:cubicBezTo>
                        <a:pt x="3" y="0"/>
                        <a:pt x="0" y="3"/>
                        <a:pt x="0" y="7"/>
                      </a:cubicBezTo>
                      <a:cubicBezTo>
                        <a:pt x="0" y="190"/>
                        <a:pt x="0" y="190"/>
                        <a:pt x="0" y="190"/>
                      </a:cubicBezTo>
                      <a:cubicBezTo>
                        <a:pt x="0" y="194"/>
                        <a:pt x="3" y="197"/>
                        <a:pt x="6" y="197"/>
                      </a:cubicBezTo>
                      <a:cubicBezTo>
                        <a:pt x="148" y="197"/>
                        <a:pt x="148" y="197"/>
                        <a:pt x="148" y="197"/>
                      </a:cubicBezTo>
                      <a:cubicBezTo>
                        <a:pt x="152" y="197"/>
                        <a:pt x="155" y="194"/>
                        <a:pt x="155" y="190"/>
                      </a:cubicBezTo>
                      <a:cubicBezTo>
                        <a:pt x="155" y="35"/>
                        <a:pt x="155" y="35"/>
                        <a:pt x="155" y="35"/>
                      </a:cubicBezTo>
                      <a:cubicBezTo>
                        <a:pt x="155" y="34"/>
                        <a:pt x="154" y="32"/>
                        <a:pt x="153" y="31"/>
                      </a:cubicBezTo>
                      <a:close/>
                      <a:moveTo>
                        <a:pt x="13" y="183"/>
                      </a:moveTo>
                      <a:cubicBezTo>
                        <a:pt x="13" y="14"/>
                        <a:pt x="13" y="14"/>
                        <a:pt x="13" y="14"/>
                      </a:cubicBezTo>
                      <a:cubicBezTo>
                        <a:pt x="116" y="14"/>
                        <a:pt x="116" y="14"/>
                        <a:pt x="116" y="14"/>
                      </a:cubicBezTo>
                      <a:cubicBezTo>
                        <a:pt x="116" y="35"/>
                        <a:pt x="116" y="35"/>
                        <a:pt x="116" y="35"/>
                      </a:cubicBezTo>
                      <a:cubicBezTo>
                        <a:pt x="116" y="38"/>
                        <a:pt x="118" y="39"/>
                        <a:pt x="120" y="39"/>
                      </a:cubicBezTo>
                      <a:cubicBezTo>
                        <a:pt x="142" y="39"/>
                        <a:pt x="142" y="39"/>
                        <a:pt x="142" y="39"/>
                      </a:cubicBezTo>
                      <a:cubicBezTo>
                        <a:pt x="142" y="183"/>
                        <a:pt x="142" y="183"/>
                        <a:pt x="142" y="183"/>
                      </a:cubicBezTo>
                      <a:lnTo>
                        <a:pt x="13" y="183"/>
                      </a:lnTo>
                      <a:close/>
                    </a:path>
                  </a:pathLst>
                </a:custGeom>
                <a:solidFill>
                  <a:schemeClr val="lt1">
                    <a:lumMod val="9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400">
                    <a:solidFill>
                      <a:schemeClr val="dk1"/>
                    </a:solidFill>
                  </a:endParaRPr>
                </a:p>
              </p:txBody>
            </p:sp>
          </p:grpSp>
        </p:grpSp>
      </p:grpSp>
      <p:sp>
        <p:nvSpPr>
          <p:cNvPr id="2" name="圆角矩形 1"/>
          <p:cNvSpPr/>
          <p:nvPr>
            <p:custDataLst>
              <p:tags r:id="rId2"/>
            </p:custDataLst>
          </p:nvPr>
        </p:nvSpPr>
        <p:spPr>
          <a:xfrm>
            <a:off x="2063115" y="923925"/>
            <a:ext cx="5773420" cy="3877310"/>
          </a:xfrm>
          <a:prstGeom prst="roundRect">
            <a:avLst>
              <a:gd name="adj" fmla="val 5616"/>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47" name="矩形 46"/>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研究理论基础</a:t>
            </a:r>
          </a:p>
        </p:txBody>
      </p:sp>
      <p:sp>
        <p:nvSpPr>
          <p:cNvPr id="48" name="等腰三角形 47"/>
          <p:cNvSpPr>
            <a:spLocks noChangeArrowheads="1"/>
          </p:cNvSpPr>
          <p:nvPr>
            <p:custDataLst>
              <p:tags r:id="rId3"/>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5" name="组合 4"/>
          <p:cNvGrpSpPr/>
          <p:nvPr/>
        </p:nvGrpSpPr>
        <p:grpSpPr>
          <a:xfrm>
            <a:off x="2130425" y="1099820"/>
            <a:ext cx="5439410" cy="771525"/>
            <a:chOff x="3379" y="2290"/>
            <a:chExt cx="8566" cy="1215"/>
          </a:xfrm>
        </p:grpSpPr>
        <p:grpSp>
          <p:nvGrpSpPr>
            <p:cNvPr id="43" name="组合 42"/>
            <p:cNvGrpSpPr/>
            <p:nvPr>
              <p:custDataLst>
                <p:tags r:id="rId12"/>
              </p:custDataLst>
            </p:nvPr>
          </p:nvGrpSpPr>
          <p:grpSpPr>
            <a:xfrm>
              <a:off x="4528" y="2290"/>
              <a:ext cx="7417" cy="889"/>
              <a:chOff x="5850567" y="2329298"/>
              <a:chExt cx="4709795" cy="455425"/>
            </a:xfrm>
          </p:grpSpPr>
          <p:sp>
            <p:nvSpPr>
              <p:cNvPr id="44" name="矩形 43"/>
              <p:cNvSpPr/>
              <p:nvPr>
                <p:custDataLst>
                  <p:tags r:id="rId14"/>
                </p:custDataLst>
              </p:nvPr>
            </p:nvSpPr>
            <p:spPr>
              <a:xfrm>
                <a:off x="5853742" y="2329298"/>
                <a:ext cx="3025140" cy="247436"/>
              </a:xfrm>
              <a:prstGeom prst="rect">
                <a:avLst/>
              </a:prstGeom>
            </p:spPr>
            <p:txBody>
              <a:bodyPr wrap="square">
                <a:spAutoFit/>
              </a:bodyPr>
              <a:lstStyle/>
              <a:p>
                <a:pPr lvl="0">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rPr>
                  <a:t>多模态学习</a:t>
                </a:r>
              </a:p>
            </p:txBody>
          </p:sp>
          <p:sp>
            <p:nvSpPr>
              <p:cNvPr id="45" name="文本框 44"/>
              <p:cNvSpPr txBox="1"/>
              <p:nvPr>
                <p:custDataLst>
                  <p:tags r:id="rId15"/>
                </p:custDataLst>
              </p:nvPr>
            </p:nvSpPr>
            <p:spPr>
              <a:xfrm>
                <a:off x="5850567" y="2536334"/>
                <a:ext cx="4709795" cy="248389"/>
              </a:xfrm>
              <a:prstGeom prst="rect">
                <a:avLst/>
              </a:prstGeom>
              <a:noFill/>
            </p:spPr>
            <p:txBody>
              <a:bodyPr wrap="square" rtlCol="0">
                <a:spAutoFit/>
              </a:bodyPr>
              <a:lstStyle/>
              <a:p>
                <a:pPr algn="just">
                  <a:lnSpc>
                    <a:spcPct val="130000"/>
                  </a:lnSpc>
                  <a:defRPr/>
                </a:pPr>
                <a:r>
                  <a:rPr lang="en-US" sz="1200" dirty="0">
                    <a:solidFill>
                      <a:srgbClr val="595959"/>
                    </a:solidFill>
                    <a:latin typeface="微软雅黑" panose="020B0503020204020204" pitchFamily="34" charset="-122"/>
                    <a:ea typeface="微软雅黑" panose="020B0503020204020204" pitchFamily="34" charset="-122"/>
                  </a:rPr>
                  <a:t>基于此理论实现跨模态表征对齐，处理多模态数据。</a:t>
                </a:r>
              </a:p>
            </p:txBody>
          </p:sp>
        </p:grpSp>
        <p:sp>
          <p:nvSpPr>
            <p:cNvPr id="55" name="文本框 54"/>
            <p:cNvSpPr txBox="1"/>
            <p:nvPr>
              <p:custDataLst>
                <p:tags r:id="rId13"/>
              </p:custDataLst>
            </p:nvPr>
          </p:nvSpPr>
          <p:spPr>
            <a:xfrm>
              <a:off x="3379" y="2364"/>
              <a:ext cx="1223" cy="1141"/>
            </a:xfrm>
            <a:prstGeom prst="rect">
              <a:avLst/>
            </a:prstGeom>
            <a:noFill/>
          </p:spPr>
          <p:txBody>
            <a:bodyPr wrap="square" rtlCol="0">
              <a:noAutofit/>
            </a:bodyPr>
            <a:lstStyle/>
            <a:p>
              <a:pPr algn="ctr" defTabSz="914400">
                <a:defRPr/>
              </a:pPr>
              <a:r>
                <a:rPr lang="en-US" altLang="zh-CN" sz="3200" dirty="0">
                  <a:solidFill>
                    <a:srgbClr val="BC1D2D"/>
                  </a:solidFill>
                  <a:latin typeface="Impact" panose="020B0806030902050204" pitchFamily="34" charset="0"/>
                  <a:ea typeface="造字工房俊雅（非商用）常规体" pitchFamily="50" charset="-122"/>
                </a:rPr>
                <a:t>01</a:t>
              </a:r>
              <a:endParaRPr lang="zh-CN" altLang="en-US" sz="3200" dirty="0">
                <a:solidFill>
                  <a:srgbClr val="BC1D2D"/>
                </a:solidFill>
                <a:latin typeface="Impact" panose="020B0806030902050204" pitchFamily="34" charset="0"/>
                <a:ea typeface="造字工房俊雅（非商用）常规体" pitchFamily="50" charset="-122"/>
              </a:endParaRPr>
            </a:p>
          </p:txBody>
        </p:sp>
      </p:grpSp>
      <p:grpSp>
        <p:nvGrpSpPr>
          <p:cNvPr id="4" name="组合 3"/>
          <p:cNvGrpSpPr/>
          <p:nvPr/>
        </p:nvGrpSpPr>
        <p:grpSpPr>
          <a:xfrm>
            <a:off x="2145665" y="2376805"/>
            <a:ext cx="5410835" cy="805180"/>
            <a:chOff x="3379" y="4023"/>
            <a:chExt cx="8521" cy="1268"/>
          </a:xfrm>
        </p:grpSpPr>
        <p:grpSp>
          <p:nvGrpSpPr>
            <p:cNvPr id="49" name="组合 48"/>
            <p:cNvGrpSpPr/>
            <p:nvPr>
              <p:custDataLst>
                <p:tags r:id="rId8"/>
              </p:custDataLst>
            </p:nvPr>
          </p:nvGrpSpPr>
          <p:grpSpPr>
            <a:xfrm>
              <a:off x="4528" y="4023"/>
              <a:ext cx="7372" cy="867"/>
              <a:chOff x="5850567" y="3474740"/>
              <a:chExt cx="4681220" cy="444394"/>
            </a:xfrm>
          </p:grpSpPr>
          <p:sp>
            <p:nvSpPr>
              <p:cNvPr id="50" name="矩形 49"/>
              <p:cNvSpPr/>
              <p:nvPr>
                <p:custDataLst>
                  <p:tags r:id="rId10"/>
                </p:custDataLst>
              </p:nvPr>
            </p:nvSpPr>
            <p:spPr>
              <a:xfrm>
                <a:off x="5853742" y="3474740"/>
                <a:ext cx="3025140" cy="247502"/>
              </a:xfrm>
              <a:prstGeom prst="rect">
                <a:avLst/>
              </a:prstGeom>
            </p:spPr>
            <p:txBody>
              <a:bodyPr wrap="square">
                <a:spAutoFit/>
              </a:bodyPr>
              <a:lstStyle/>
              <a:p>
                <a:r>
                  <a:rPr lang="en-US" altLang="zh-CN" b="1"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rPr>
                  <a:t>深度学习</a:t>
                </a:r>
              </a:p>
            </p:txBody>
          </p:sp>
          <p:sp>
            <p:nvSpPr>
              <p:cNvPr id="51" name="文本框 50"/>
              <p:cNvSpPr txBox="1"/>
              <p:nvPr>
                <p:custDataLst>
                  <p:tags r:id="rId11"/>
                </p:custDataLst>
              </p:nvPr>
            </p:nvSpPr>
            <p:spPr>
              <a:xfrm>
                <a:off x="5850567" y="3670745"/>
                <a:ext cx="4681220" cy="248389"/>
              </a:xfrm>
              <a:prstGeom prst="rect">
                <a:avLst/>
              </a:prstGeom>
              <a:noFill/>
            </p:spPr>
            <p:txBody>
              <a:bodyPr wrap="square" rtlCol="0">
                <a:spAutoFit/>
              </a:bodyPr>
              <a:lstStyle/>
              <a:p>
                <a:pPr algn="just">
                  <a:lnSpc>
                    <a:spcPct val="130000"/>
                  </a:lnSpc>
                  <a:defRPr/>
                </a:pPr>
                <a:r>
                  <a:rPr lang="en-US" altLang="zh-CN" sz="1200" dirty="0">
                    <a:solidFill>
                      <a:srgbClr val="595959"/>
                    </a:solidFill>
                    <a:latin typeface="微软雅黑" panose="020B0503020204020204" pitchFamily="34" charset="-122"/>
                    <a:ea typeface="微软雅黑" panose="020B0503020204020204" pitchFamily="34" charset="-122"/>
                  </a:rPr>
                  <a:t>利用Transformer/CNN提取高阶特征，助力模型构建。</a:t>
                </a:r>
              </a:p>
            </p:txBody>
          </p:sp>
        </p:grpSp>
        <p:sp>
          <p:nvSpPr>
            <p:cNvPr id="56" name="文本框 55"/>
            <p:cNvSpPr txBox="1"/>
            <p:nvPr>
              <p:custDataLst>
                <p:tags r:id="rId9"/>
              </p:custDataLst>
            </p:nvPr>
          </p:nvSpPr>
          <p:spPr>
            <a:xfrm>
              <a:off x="3379" y="4150"/>
              <a:ext cx="1223" cy="1141"/>
            </a:xfrm>
            <a:prstGeom prst="rect">
              <a:avLst/>
            </a:prstGeom>
            <a:noFill/>
          </p:spPr>
          <p:txBody>
            <a:bodyPr wrap="square" rtlCol="0">
              <a:noAutofit/>
            </a:bodyPr>
            <a:lstStyle>
              <a:defPPr>
                <a:defRPr lang="zh-CN"/>
              </a:defPPr>
              <a:lvl1pPr algn="ctr" defTabSz="914400">
                <a:defRPr sz="3200">
                  <a:solidFill>
                    <a:srgbClr val="BC1D2D"/>
                  </a:solidFill>
                  <a:latin typeface="Impact" panose="020B0806030902050204" pitchFamily="34" charset="0"/>
                  <a:ea typeface="造字工房俊雅（非商用）常规体" pitchFamily="50" charset="-122"/>
                </a:defRPr>
              </a:lvl1pPr>
            </a:lstStyle>
            <a:p>
              <a:r>
                <a:rPr lang="en-US" altLang="zh-CN" dirty="0"/>
                <a:t>02</a:t>
              </a:r>
              <a:endParaRPr lang="zh-CN" altLang="en-US" dirty="0"/>
            </a:p>
          </p:txBody>
        </p:sp>
      </p:grpSp>
      <p:grpSp>
        <p:nvGrpSpPr>
          <p:cNvPr id="3" name="组合 2"/>
          <p:cNvGrpSpPr/>
          <p:nvPr/>
        </p:nvGrpSpPr>
        <p:grpSpPr>
          <a:xfrm>
            <a:off x="2146300" y="3687445"/>
            <a:ext cx="5422900" cy="838835"/>
            <a:chOff x="3379" y="5757"/>
            <a:chExt cx="8540" cy="1321"/>
          </a:xfrm>
        </p:grpSpPr>
        <p:grpSp>
          <p:nvGrpSpPr>
            <p:cNvPr id="52" name="组合 51"/>
            <p:cNvGrpSpPr/>
            <p:nvPr>
              <p:custDataLst>
                <p:tags r:id="rId4"/>
              </p:custDataLst>
            </p:nvPr>
          </p:nvGrpSpPr>
          <p:grpSpPr>
            <a:xfrm>
              <a:off x="4528" y="5757"/>
              <a:ext cx="7391" cy="924"/>
              <a:chOff x="5850567" y="4663910"/>
              <a:chExt cx="4693285" cy="473358"/>
            </a:xfrm>
          </p:grpSpPr>
          <p:sp>
            <p:nvSpPr>
              <p:cNvPr id="53" name="矩形 52"/>
              <p:cNvSpPr/>
              <p:nvPr>
                <p:custDataLst>
                  <p:tags r:id="rId6"/>
                </p:custDataLst>
              </p:nvPr>
            </p:nvSpPr>
            <p:spPr>
              <a:xfrm>
                <a:off x="5853742" y="4663910"/>
                <a:ext cx="3226435" cy="247502"/>
              </a:xfrm>
              <a:prstGeom prst="rect">
                <a:avLst/>
              </a:prstGeom>
            </p:spPr>
            <p:txBody>
              <a:bodyPr wrap="square">
                <a:spAutoFit/>
              </a:bodyPr>
              <a:lstStyle/>
              <a:p>
                <a:r>
                  <a:rPr lang="en-US" altLang="zh-CN" b="1"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rPr>
                  <a:t>可信AI理论</a:t>
                </a:r>
              </a:p>
            </p:txBody>
          </p:sp>
          <p:sp>
            <p:nvSpPr>
              <p:cNvPr id="54" name="文本框 53"/>
              <p:cNvSpPr txBox="1"/>
              <p:nvPr>
                <p:custDataLst>
                  <p:tags r:id="rId7"/>
                </p:custDataLst>
              </p:nvPr>
            </p:nvSpPr>
            <p:spPr>
              <a:xfrm>
                <a:off x="5850567" y="4889560"/>
                <a:ext cx="4693285" cy="247708"/>
              </a:xfrm>
              <a:prstGeom prst="rect">
                <a:avLst/>
              </a:prstGeom>
              <a:noFill/>
            </p:spPr>
            <p:txBody>
              <a:bodyPr wrap="square" rtlCol="0">
                <a:spAutoFit/>
              </a:bodyPr>
              <a:lstStyle/>
              <a:p>
                <a:pPr algn="just">
                  <a:lnSpc>
                    <a:spcPct val="130000"/>
                  </a:lnSpc>
                  <a:defRPr/>
                </a:pPr>
                <a:r>
                  <a:rPr lang="en-US" altLang="zh-CN" sz="1200" dirty="0">
                    <a:solidFill>
                      <a:srgbClr val="000000">
                        <a:lumMod val="65000"/>
                        <a:lumOff val="35000"/>
                      </a:srgbClr>
                    </a:solidFill>
                    <a:latin typeface="微软雅黑" panose="020B0503020204020204" pitchFamily="34" charset="-122"/>
                    <a:ea typeface="微软雅黑" panose="020B0503020204020204" pitchFamily="34" charset="-122"/>
                  </a:rPr>
                  <a:t>结合该理论通过LLM提示工程增强可解释性，提升系统可信度。</a:t>
                </a:r>
              </a:p>
            </p:txBody>
          </p:sp>
        </p:grpSp>
        <p:sp>
          <p:nvSpPr>
            <p:cNvPr id="57" name="文本框 56"/>
            <p:cNvSpPr txBox="1"/>
            <p:nvPr>
              <p:custDataLst>
                <p:tags r:id="rId5"/>
              </p:custDataLst>
            </p:nvPr>
          </p:nvSpPr>
          <p:spPr>
            <a:xfrm>
              <a:off x="3379" y="5937"/>
              <a:ext cx="1223" cy="1141"/>
            </a:xfrm>
            <a:prstGeom prst="rect">
              <a:avLst/>
            </a:prstGeom>
            <a:noFill/>
          </p:spPr>
          <p:txBody>
            <a:bodyPr wrap="square" rtlCol="0">
              <a:noAutofit/>
            </a:bodyPr>
            <a:lstStyle>
              <a:defPPr>
                <a:defRPr lang="zh-CN"/>
              </a:defPPr>
              <a:lvl1pPr algn="ctr" defTabSz="914400">
                <a:defRPr sz="3200">
                  <a:solidFill>
                    <a:srgbClr val="BC1D2D"/>
                  </a:solidFill>
                  <a:latin typeface="Impact" panose="020B0806030902050204" pitchFamily="34" charset="0"/>
                  <a:ea typeface="造字工房俊雅（非商用）常规体" pitchFamily="50" charset="-122"/>
                </a:defRPr>
              </a:lvl1pPr>
            </a:lstStyle>
            <a:p>
              <a:r>
                <a:rPr lang="en-US" altLang="zh-CN" dirty="0"/>
                <a:t>03</a:t>
              </a: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9F222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721222" y="1896193"/>
            <a:ext cx="2549288" cy="900246"/>
          </a:xfrm>
          <a:prstGeom prst="rect">
            <a:avLst/>
          </a:prstGeom>
          <a:noFill/>
        </p:spPr>
        <p:txBody>
          <a:bodyPr wrap="none" lIns="68580" tIns="34290" rIns="68580" bIns="34290" rtlCol="0">
            <a:spAutoFit/>
          </a:bodyPr>
          <a:lstStyle/>
          <a:p>
            <a:r>
              <a:rPr lang="en-US" altLang="zh-CN" sz="5400" b="1" dirty="0">
                <a:solidFill>
                  <a:schemeClr val="bg1"/>
                </a:solidFill>
              </a:rPr>
              <a:t>PART 3</a:t>
            </a:r>
            <a:endParaRPr lang="zh-CN" altLang="en-US" sz="5400" b="1" dirty="0">
              <a:solidFill>
                <a:schemeClr val="bg1"/>
              </a:solidFill>
            </a:endParaRPr>
          </a:p>
        </p:txBody>
      </p:sp>
      <p:sp>
        <p:nvSpPr>
          <p:cNvPr id="29" name="矩形 28"/>
          <p:cNvSpPr/>
          <p:nvPr/>
        </p:nvSpPr>
        <p:spPr>
          <a:xfrm>
            <a:off x="4229098" y="2019303"/>
            <a:ext cx="3729226" cy="623248"/>
          </a:xfrm>
          <a:prstGeom prst="rect">
            <a:avLst/>
          </a:prstGeom>
        </p:spPr>
        <p:txBody>
          <a:bodyPr wrap="none" lIns="68580" tIns="34290" rIns="68580" bIns="34290">
            <a:spAutoFit/>
          </a:bodyPr>
          <a:lstStyle/>
          <a:p>
            <a:r>
              <a:rPr lang="zh-CN" altLang="en-US" sz="3600" b="1" spc="400" dirty="0">
                <a:solidFill>
                  <a:schemeClr val="bg1"/>
                </a:solidFill>
              </a:rPr>
              <a:t>研究数据与结论</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27"/>
          <p:cNvSpPr txBox="1"/>
          <p:nvPr>
            <p:custDataLst>
              <p:tags r:id="rId1"/>
            </p:custDataLst>
          </p:nvPr>
        </p:nvSpPr>
        <p:spPr>
          <a:xfrm>
            <a:off x="1210945" y="1202690"/>
            <a:ext cx="6672580" cy="780415"/>
          </a:xfrm>
          <a:prstGeom prst="rect">
            <a:avLst/>
          </a:prstGeom>
          <a:solidFill>
            <a:srgbClr val="F2F2F2"/>
          </a:solidFill>
          <a:ln w="12700">
            <a:solidFill>
              <a:srgbClr val="C00000">
                <a:alpha val="85000"/>
              </a:srgbClr>
            </a:solidFill>
          </a:ln>
        </p:spPr>
        <p:txBody>
          <a:bodyPr wrap="square" lIns="68580" tIns="34290" rIns="68580" bIns="34290" rtlCol="0">
            <a:noAutofit/>
          </a:bodyPr>
          <a:lstStyle/>
          <a:p>
            <a:pPr indent="539750" algn="l">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rPr>
              <a:t>论文按绪论、相关技术、系统设计、模型构建、系统实现、测试验证五章节展开，逻辑清晰。</a:t>
            </a:r>
          </a:p>
        </p:txBody>
      </p:sp>
      <p:sp>
        <p:nvSpPr>
          <p:cNvPr id="7" name="矩形 6"/>
          <p:cNvSpPr/>
          <p:nvPr>
            <p:custDataLst>
              <p:tags r:id="rId2"/>
            </p:custDataLst>
          </p:nvPr>
        </p:nvSpPr>
        <p:spPr bwMode="auto">
          <a:xfrm>
            <a:off x="894812" y="888923"/>
            <a:ext cx="1447306" cy="318475"/>
          </a:xfrm>
          <a:prstGeom prst="rect">
            <a:avLst/>
          </a:prstGeom>
          <a:solidFill>
            <a:srgbClr val="9F2225"/>
          </a:solidFill>
          <a:ln>
            <a:noFill/>
          </a:ln>
        </p:spPr>
        <p:txBody>
          <a:bodyPr vert="horz" wrap="square" lIns="68580" tIns="34290" rIns="68580" bIns="34290" numCol="1" rtlCol="0" anchor="t" anchorCtr="0" compatLnSpc="1"/>
          <a:lstStyle/>
          <a:p>
            <a:pPr algn="ctr"/>
            <a:r>
              <a:rPr lang="en-US" altLang="zh-CN" b="1" dirty="0">
                <a:solidFill>
                  <a:schemeClr val="lt1"/>
                </a:solidFill>
                <a:latin typeface="微软雅黑" panose="020B0503020204020204" pitchFamily="34" charset="-122"/>
                <a:ea typeface="微软雅黑" panose="020B0503020204020204" pitchFamily="34" charset="-122"/>
              </a:rPr>
              <a:t>五章结构</a:t>
            </a:r>
          </a:p>
        </p:txBody>
      </p:sp>
      <p:sp>
        <p:nvSpPr>
          <p:cNvPr id="8" name="文本框 15"/>
          <p:cNvSpPr txBox="1"/>
          <p:nvPr>
            <p:custDataLst>
              <p:tags r:id="rId3"/>
            </p:custDataLst>
          </p:nvPr>
        </p:nvSpPr>
        <p:spPr>
          <a:xfrm>
            <a:off x="1210945" y="2548890"/>
            <a:ext cx="6672580" cy="800735"/>
          </a:xfrm>
          <a:prstGeom prst="rect">
            <a:avLst/>
          </a:prstGeom>
          <a:solidFill>
            <a:srgbClr val="F2F2F2"/>
          </a:solidFill>
          <a:ln w="12700">
            <a:solidFill>
              <a:srgbClr val="C00000"/>
            </a:solidFill>
          </a:ln>
        </p:spPr>
        <p:txBody>
          <a:bodyPr wrap="square" lIns="68580" tIns="34290" rIns="68580" bIns="34290" rtlCol="0">
            <a:noAutofit/>
          </a:bodyPr>
          <a:lstStyle/>
          <a:p>
            <a:pPr lvl="0" indent="539750" algn="l">
              <a:lnSpc>
                <a:spcPct val="130000"/>
              </a:lnSpc>
              <a:buClrTx/>
              <a:buSzTx/>
              <a:buFontTx/>
            </a:pPr>
            <a:r>
              <a:rPr lang="en-US" altLang="zh-CN" sz="1200" dirty="0">
                <a:solidFill>
                  <a:srgbClr val="595959"/>
                </a:solidFill>
                <a:latin typeface="微软雅黑" panose="020B0503020204020204" pitchFamily="34" charset="-122"/>
                <a:ea typeface="微软雅黑" panose="020B0503020204020204" pitchFamily="34" charset="-122"/>
                <a:sym typeface="+mn-ea"/>
              </a:rPr>
              <a:t>遵循问题提出、方案设计、实验验证、结论总结的科研逻辑链条，推进研究。</a:t>
            </a:r>
          </a:p>
        </p:txBody>
      </p:sp>
      <p:sp>
        <p:nvSpPr>
          <p:cNvPr id="9" name="矩形 8"/>
          <p:cNvSpPr/>
          <p:nvPr>
            <p:custDataLst>
              <p:tags r:id="rId4"/>
            </p:custDataLst>
          </p:nvPr>
        </p:nvSpPr>
        <p:spPr bwMode="auto">
          <a:xfrm>
            <a:off x="894812" y="2235195"/>
            <a:ext cx="1447306" cy="318475"/>
          </a:xfrm>
          <a:prstGeom prst="rect">
            <a:avLst/>
          </a:prstGeom>
          <a:solidFill>
            <a:srgbClr val="9F2225"/>
          </a:solidFill>
          <a:ln>
            <a:noFill/>
          </a:ln>
        </p:spPr>
        <p:txBody>
          <a:bodyPr vert="horz" wrap="square" lIns="68580" tIns="34290" rIns="68580" bIns="34290" numCol="1" rtlCol="0" anchor="t" anchorCtr="0" compatLnSpc="1"/>
          <a:lstStyle/>
          <a:p>
            <a:pPr algn="ctr"/>
            <a:r>
              <a:rPr lang="en-US" altLang="zh-CN" b="1" dirty="0">
                <a:solidFill>
                  <a:schemeClr val="lt1"/>
                </a:solidFill>
                <a:latin typeface="微软雅黑" panose="020B0503020204020204" pitchFamily="34" charset="-122"/>
                <a:ea typeface="微软雅黑" panose="020B0503020204020204" pitchFamily="34" charset="-122"/>
              </a:rPr>
              <a:t>科研逻辑</a:t>
            </a:r>
          </a:p>
        </p:txBody>
      </p:sp>
      <p:sp>
        <p:nvSpPr>
          <p:cNvPr id="10" name="文本框 24"/>
          <p:cNvSpPr txBox="1"/>
          <p:nvPr>
            <p:custDataLst>
              <p:tags r:id="rId5"/>
            </p:custDataLst>
          </p:nvPr>
        </p:nvSpPr>
        <p:spPr>
          <a:xfrm>
            <a:off x="1211580" y="3891280"/>
            <a:ext cx="6671945" cy="839470"/>
          </a:xfrm>
          <a:prstGeom prst="rect">
            <a:avLst/>
          </a:prstGeom>
          <a:solidFill>
            <a:srgbClr val="F2F2F2"/>
          </a:solidFill>
          <a:ln w="12700">
            <a:solidFill>
              <a:srgbClr val="C00000"/>
            </a:solidFill>
          </a:ln>
        </p:spPr>
        <p:txBody>
          <a:bodyPr wrap="square" lIns="68580" tIns="34290" rIns="68580" bIns="34290" rtlCol="0">
            <a:noAutofit/>
          </a:bodyPr>
          <a:lstStyle/>
          <a:p>
            <a:pPr lvl="0" indent="539750" algn="l">
              <a:lnSpc>
                <a:spcPct val="130000"/>
              </a:lnSpc>
              <a:buClrTx/>
              <a:buSzTx/>
              <a:buFontTx/>
            </a:pPr>
            <a:r>
              <a:rPr lang="en-US" altLang="zh-CN" sz="1200" dirty="0" err="1">
                <a:solidFill>
                  <a:srgbClr val="595959"/>
                </a:solidFill>
                <a:latin typeface="微软雅黑" panose="020B0503020204020204" pitchFamily="34" charset="-122"/>
                <a:ea typeface="微软雅黑" panose="020B0503020204020204" pitchFamily="34" charset="-122"/>
                <a:sym typeface="+mn-ea"/>
              </a:rPr>
              <a:t>附录包含核心代码片段</a:t>
            </a:r>
            <a:r>
              <a:rPr lang="zh-CN" altLang="en-US" sz="1200" dirty="0">
                <a:solidFill>
                  <a:srgbClr val="595959"/>
                </a:solidFill>
                <a:latin typeface="微软雅黑" panose="020B0503020204020204" pitchFamily="34" charset="-122"/>
                <a:ea typeface="微软雅黑" panose="020B0503020204020204" pitchFamily="34" charset="-122"/>
                <a:sym typeface="+mn-ea"/>
              </a:rPr>
              <a:t>以及参考文献中英文参考文献原文与其对应的翻译</a:t>
            </a:r>
            <a:r>
              <a:rPr lang="en-US" altLang="zh-CN" sz="1200" dirty="0">
                <a:solidFill>
                  <a:srgbClr val="595959"/>
                </a:solidFill>
                <a:latin typeface="微软雅黑" panose="020B0503020204020204" pitchFamily="34" charset="-122"/>
                <a:ea typeface="微软雅黑" panose="020B0503020204020204" pitchFamily="34" charset="-122"/>
                <a:sym typeface="+mn-ea"/>
              </a:rPr>
              <a:t>，便于读者进一步了解关键实现细节。</a:t>
            </a:r>
          </a:p>
        </p:txBody>
      </p:sp>
      <p:sp>
        <p:nvSpPr>
          <p:cNvPr id="11" name="矩形 10"/>
          <p:cNvSpPr/>
          <p:nvPr>
            <p:custDataLst>
              <p:tags r:id="rId6"/>
            </p:custDataLst>
          </p:nvPr>
        </p:nvSpPr>
        <p:spPr bwMode="auto">
          <a:xfrm>
            <a:off x="894812" y="3570037"/>
            <a:ext cx="1447306" cy="318475"/>
          </a:xfrm>
          <a:prstGeom prst="rect">
            <a:avLst/>
          </a:prstGeom>
          <a:solidFill>
            <a:srgbClr val="9F2225"/>
          </a:solidFill>
          <a:ln>
            <a:noFill/>
          </a:ln>
        </p:spPr>
        <p:txBody>
          <a:bodyPr vert="horz" wrap="square" lIns="68580" tIns="34290" rIns="68580" bIns="34290" numCol="1" rtlCol="0" anchor="t" anchorCtr="0" compatLnSpc="1"/>
          <a:lstStyle/>
          <a:p>
            <a:pPr algn="ctr"/>
            <a:r>
              <a:rPr lang="en-US" altLang="zh-CN" b="1" dirty="0">
                <a:solidFill>
                  <a:schemeClr val="lt1"/>
                </a:solidFill>
                <a:latin typeface="微软雅黑" panose="020B0503020204020204" pitchFamily="34" charset="-122"/>
                <a:ea typeface="微软雅黑" panose="020B0503020204020204" pitchFamily="34" charset="-122"/>
              </a:rPr>
              <a:t>附录内容</a:t>
            </a:r>
          </a:p>
        </p:txBody>
      </p:sp>
      <p:sp>
        <p:nvSpPr>
          <p:cNvPr id="14" name="矩形 13"/>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论文整体框架</a:t>
            </a:r>
          </a:p>
        </p:txBody>
      </p:sp>
      <p:sp>
        <p:nvSpPr>
          <p:cNvPr id="15" name="等腰三角形 14"/>
          <p:cNvSpPr>
            <a:spLocks noChangeArrowheads="1"/>
          </p:cNvSpPr>
          <p:nvPr>
            <p:custDataLst>
              <p:tags r:id="rId7"/>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46"/>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论文主要内容</a:t>
            </a:r>
          </a:p>
        </p:txBody>
      </p:sp>
      <p:sp>
        <p:nvSpPr>
          <p:cNvPr id="20" name="等腰三角形 47"/>
          <p:cNvSpPr>
            <a:spLocks noChangeArrowheads="1"/>
          </p:cNvSpPr>
          <p:nvPr>
            <p:custDataLst>
              <p:tags r:id="rId1"/>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7" name="矩形 16"/>
          <p:cNvSpPr/>
          <p:nvPr>
            <p:custDataLst>
              <p:tags r:id="rId2"/>
            </p:custDataLst>
          </p:nvPr>
        </p:nvSpPr>
        <p:spPr>
          <a:xfrm>
            <a:off x="3579695" y="2504445"/>
            <a:ext cx="2010684" cy="1838419"/>
          </a:xfrm>
          <a:prstGeom prst="rect">
            <a:avLst/>
          </a:prstGeom>
          <a:solidFill>
            <a:schemeClr val="accent1"/>
          </a:solidFill>
          <a:ln>
            <a:noFill/>
          </a:ln>
          <a:scene3d>
            <a:camera prst="isometricTopUp">
              <a:rot lat="19334322" lon="18553891" rev="3806096"/>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600">
              <a:solidFill>
                <a:schemeClr val="dk1">
                  <a:lumMod val="75000"/>
                  <a:lumOff val="25000"/>
                </a:schemeClr>
              </a:solidFill>
            </a:endParaRPr>
          </a:p>
        </p:txBody>
      </p:sp>
      <p:sp>
        <p:nvSpPr>
          <p:cNvPr id="18" name="矩形 17"/>
          <p:cNvSpPr/>
          <p:nvPr>
            <p:custDataLst>
              <p:tags r:id="rId3"/>
            </p:custDataLst>
          </p:nvPr>
        </p:nvSpPr>
        <p:spPr>
          <a:xfrm>
            <a:off x="3589601" y="2151445"/>
            <a:ext cx="2010684" cy="1838419"/>
          </a:xfrm>
          <a:prstGeom prst="rect">
            <a:avLst/>
          </a:prstGeom>
          <a:solidFill>
            <a:schemeClr val="accent2">
              <a:alpha val="60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600">
              <a:solidFill>
                <a:schemeClr val="dk1">
                  <a:lumMod val="75000"/>
                  <a:lumOff val="25000"/>
                </a:schemeClr>
              </a:solidFill>
            </a:endParaRPr>
          </a:p>
        </p:txBody>
      </p:sp>
      <p:sp>
        <p:nvSpPr>
          <p:cNvPr id="21" name="矩形 20"/>
          <p:cNvSpPr/>
          <p:nvPr>
            <p:custDataLst>
              <p:tags r:id="rId4"/>
            </p:custDataLst>
          </p:nvPr>
        </p:nvSpPr>
        <p:spPr>
          <a:xfrm>
            <a:off x="3617371" y="1798444"/>
            <a:ext cx="2010684" cy="1838419"/>
          </a:xfrm>
          <a:prstGeom prst="rect">
            <a:avLst/>
          </a:prstGeom>
          <a:solidFill>
            <a:schemeClr val="accent1">
              <a:alpha val="90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600">
              <a:solidFill>
                <a:schemeClr val="dk1">
                  <a:lumMod val="75000"/>
                  <a:lumOff val="25000"/>
                </a:schemeClr>
              </a:solidFill>
            </a:endParaRPr>
          </a:p>
        </p:txBody>
      </p:sp>
      <p:sp>
        <p:nvSpPr>
          <p:cNvPr id="22" name="矩形 21"/>
          <p:cNvSpPr/>
          <p:nvPr>
            <p:custDataLst>
              <p:tags r:id="rId5"/>
            </p:custDataLst>
          </p:nvPr>
        </p:nvSpPr>
        <p:spPr>
          <a:xfrm>
            <a:off x="3635825" y="1445443"/>
            <a:ext cx="2010684" cy="1838419"/>
          </a:xfrm>
          <a:prstGeom prst="rect">
            <a:avLst/>
          </a:prstGeom>
          <a:solidFill>
            <a:schemeClr val="accent2">
              <a:alpha val="55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600">
              <a:solidFill>
                <a:schemeClr val="dk1">
                  <a:lumMod val="75000"/>
                  <a:lumOff val="25000"/>
                </a:schemeClr>
              </a:solidFill>
            </a:endParaRPr>
          </a:p>
        </p:txBody>
      </p:sp>
      <p:sp>
        <p:nvSpPr>
          <p:cNvPr id="23" name="矩形 22"/>
          <p:cNvSpPr/>
          <p:nvPr>
            <p:custDataLst>
              <p:tags r:id="rId6"/>
            </p:custDataLst>
          </p:nvPr>
        </p:nvSpPr>
        <p:spPr>
          <a:xfrm>
            <a:off x="3618047" y="1107425"/>
            <a:ext cx="2037779" cy="1863191"/>
          </a:xfrm>
          <a:prstGeom prst="rect">
            <a:avLst/>
          </a:prstGeom>
          <a:solidFill>
            <a:schemeClr val="accent1">
              <a:alpha val="80000"/>
            </a:schemeClr>
          </a:solidFill>
          <a:ln>
            <a:noFill/>
          </a:ln>
          <a:scene3d>
            <a:camera prst="isometricTopUp">
              <a:rot lat="19334316" lon="18553888" rev="3806097"/>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600">
              <a:solidFill>
                <a:schemeClr val="dk1">
                  <a:lumMod val="75000"/>
                  <a:lumOff val="25000"/>
                </a:schemeClr>
              </a:solidFill>
            </a:endParaRPr>
          </a:p>
        </p:txBody>
      </p:sp>
      <p:sp>
        <p:nvSpPr>
          <p:cNvPr id="24" name="文本框 31"/>
          <p:cNvSpPr txBox="1"/>
          <p:nvPr>
            <p:custDataLst>
              <p:tags r:id="rId7"/>
            </p:custDataLst>
          </p:nvPr>
        </p:nvSpPr>
        <p:spPr>
          <a:xfrm>
            <a:off x="657225" y="1703070"/>
            <a:ext cx="2476500" cy="542290"/>
          </a:xfrm>
          <a:prstGeom prst="rect">
            <a:avLst/>
          </a:prstGeom>
          <a:noFill/>
        </p:spPr>
        <p:txBody>
          <a:bodyPr wrap="square" lIns="91438" tIns="45719" rIns="91438" bIns="45719" rtlCol="0">
            <a:noAutofit/>
          </a:bodyPr>
          <a:lstStyle/>
          <a:p>
            <a:r>
              <a:rPr lang="en-US" altLang="zh-CN" sz="1200" dirty="0">
                <a:solidFill>
                  <a:srgbClr val="595959"/>
                </a:solidFill>
                <a:latin typeface="微软雅黑" panose="020B0503020204020204" pitchFamily="34" charset="-122"/>
                <a:ea typeface="微软雅黑" panose="020B0503020204020204" pitchFamily="34" charset="-122"/>
              </a:rPr>
              <a:t>开发包含Django后端与Vue前端的Web系统，并集成LLM交叉验证机制。</a:t>
            </a:r>
          </a:p>
        </p:txBody>
      </p:sp>
      <p:sp>
        <p:nvSpPr>
          <p:cNvPr id="25" name="文本框 32"/>
          <p:cNvSpPr/>
          <p:nvPr>
            <p:custDataLst>
              <p:tags r:id="rId8"/>
            </p:custDataLst>
          </p:nvPr>
        </p:nvSpPr>
        <p:spPr>
          <a:xfrm>
            <a:off x="657409" y="1383612"/>
            <a:ext cx="1677548" cy="306705"/>
          </a:xfrm>
          <a:prstGeom prst="rect">
            <a:avLst/>
          </a:prstGeom>
        </p:spPr>
        <p:txBody>
          <a:bodyPr wrap="square" lIns="91440" tIns="45720" rIns="91440" bIns="45720" rtlCol="0">
            <a:spAutoFit/>
          </a:bodyPr>
          <a:lstStyle/>
          <a:p>
            <a:pPr lvl="0" algn="l">
              <a:buClrTx/>
              <a:buSzTx/>
              <a:buFontTx/>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系统开发</a:t>
            </a:r>
          </a:p>
        </p:txBody>
      </p:sp>
      <p:cxnSp>
        <p:nvCxnSpPr>
          <p:cNvPr id="26" name="直接连接符 25"/>
          <p:cNvCxnSpPr/>
          <p:nvPr>
            <p:custDataLst>
              <p:tags r:id="rId9"/>
            </p:custDataLst>
          </p:nvPr>
        </p:nvCxnSpPr>
        <p:spPr>
          <a:xfrm flipH="1">
            <a:off x="677938" y="1683335"/>
            <a:ext cx="3271346" cy="0"/>
          </a:xfrm>
          <a:prstGeom prst="line">
            <a:avLst/>
          </a:prstGeom>
          <a:ln w="12700">
            <a:solidFill>
              <a:schemeClr val="dk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10"/>
            </p:custDataLst>
          </p:nvPr>
        </p:nvCxnSpPr>
        <p:spPr>
          <a:xfrm>
            <a:off x="5453245" y="2443834"/>
            <a:ext cx="3115918" cy="0"/>
          </a:xfrm>
          <a:prstGeom prst="line">
            <a:avLst/>
          </a:prstGeom>
          <a:ln w="12700">
            <a:solidFill>
              <a:schemeClr val="dk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31" name="文本框 49"/>
          <p:cNvSpPr txBox="1"/>
          <p:nvPr>
            <p:custDataLst>
              <p:tags r:id="rId11"/>
            </p:custDataLst>
          </p:nvPr>
        </p:nvSpPr>
        <p:spPr>
          <a:xfrm>
            <a:off x="6233795" y="2486660"/>
            <a:ext cx="2497455" cy="646430"/>
          </a:xfrm>
          <a:prstGeom prst="rect">
            <a:avLst/>
          </a:prstGeom>
          <a:noFill/>
        </p:spPr>
        <p:txBody>
          <a:bodyPr wrap="square" lIns="91438" tIns="45719" rIns="91438" bIns="45719" rtlCol="0">
            <a:noAutofit/>
          </a:bodyPr>
          <a:lstStyle/>
          <a:p>
            <a:r>
              <a:rPr lang="en-US" altLang="zh-CN" sz="1200" dirty="0">
                <a:solidFill>
                  <a:srgbClr val="595959"/>
                </a:solidFill>
                <a:latin typeface="微软雅黑" panose="020B0503020204020204" pitchFamily="34" charset="-122"/>
                <a:ea typeface="微软雅黑" panose="020B0503020204020204" pitchFamily="34" charset="-122"/>
              </a:rPr>
              <a:t>设计了BERT+ResNet+全连接的特征融合模型，实现多模态特征融合。</a:t>
            </a:r>
          </a:p>
        </p:txBody>
      </p:sp>
      <p:sp>
        <p:nvSpPr>
          <p:cNvPr id="32" name="文本框 50"/>
          <p:cNvSpPr/>
          <p:nvPr>
            <p:custDataLst>
              <p:tags r:id="rId12"/>
            </p:custDataLst>
          </p:nvPr>
        </p:nvSpPr>
        <p:spPr>
          <a:xfrm>
            <a:off x="6233931" y="2123330"/>
            <a:ext cx="1715076" cy="306705"/>
          </a:xfrm>
          <a:prstGeom prst="rect">
            <a:avLst/>
          </a:prstGeom>
        </p:spPr>
        <p:txBody>
          <a:bodyPr wrap="square" lIns="91440" tIns="45720" rIns="91440" bIns="45720" rtlCol="0">
            <a:spAutoFit/>
          </a:bodyPr>
          <a:lstStyle/>
          <a:p>
            <a:pPr lvl="0" algn="l">
              <a:buClrTx/>
              <a:buSzTx/>
              <a:buFontTx/>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模型设计</a:t>
            </a:r>
          </a:p>
        </p:txBody>
      </p:sp>
      <p:cxnSp>
        <p:nvCxnSpPr>
          <p:cNvPr id="45" name="直接连接符 44"/>
          <p:cNvCxnSpPr/>
          <p:nvPr>
            <p:custDataLst>
              <p:tags r:id="rId13"/>
            </p:custDataLst>
          </p:nvPr>
        </p:nvCxnSpPr>
        <p:spPr>
          <a:xfrm flipH="1">
            <a:off x="662697" y="3638307"/>
            <a:ext cx="3196803" cy="0"/>
          </a:xfrm>
          <a:prstGeom prst="line">
            <a:avLst/>
          </a:prstGeom>
          <a:ln w="12700">
            <a:solidFill>
              <a:schemeClr val="dk1">
                <a:lumMod val="75000"/>
                <a:lumOff val="25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46" name="文本框 63"/>
          <p:cNvSpPr txBox="1"/>
          <p:nvPr>
            <p:custDataLst>
              <p:tags r:id="rId14"/>
            </p:custDataLst>
          </p:nvPr>
        </p:nvSpPr>
        <p:spPr>
          <a:xfrm>
            <a:off x="641985" y="3668395"/>
            <a:ext cx="2620645" cy="637540"/>
          </a:xfrm>
          <a:prstGeom prst="rect">
            <a:avLst/>
          </a:prstGeom>
          <a:noFill/>
        </p:spPr>
        <p:txBody>
          <a:bodyPr wrap="square" lIns="91438" tIns="45719" rIns="91438" bIns="45719" rtlCol="0">
            <a:noAutofit/>
          </a:bodyPr>
          <a:lstStyle/>
          <a:p>
            <a:r>
              <a:rPr lang="en-US" altLang="zh-CN" sz="1200" dirty="0">
                <a:solidFill>
                  <a:srgbClr val="595959"/>
                </a:solidFill>
                <a:latin typeface="微软雅黑" panose="020B0503020204020204" pitchFamily="34" charset="-122"/>
                <a:ea typeface="微软雅黑" panose="020B0503020204020204" pitchFamily="34" charset="-122"/>
              </a:rPr>
              <a:t>利用MCFEND等公开数据进行多模态数据集构建，为后续研究奠定基础。</a:t>
            </a:r>
          </a:p>
        </p:txBody>
      </p:sp>
      <p:sp>
        <p:nvSpPr>
          <p:cNvPr id="47" name="文本框 64"/>
          <p:cNvSpPr/>
          <p:nvPr>
            <p:custDataLst>
              <p:tags r:id="rId15"/>
            </p:custDataLst>
          </p:nvPr>
        </p:nvSpPr>
        <p:spPr>
          <a:xfrm>
            <a:off x="642169" y="3310617"/>
            <a:ext cx="1681685" cy="306705"/>
          </a:xfrm>
          <a:prstGeom prst="rect">
            <a:avLst/>
          </a:prstGeom>
        </p:spPr>
        <p:txBody>
          <a:bodyPr wrap="square" lIns="91440" tIns="45720" rIns="91440" bIns="45720" rtlCol="0">
            <a:spAutoFit/>
          </a:bodyPr>
          <a:lstStyle/>
          <a:p>
            <a:pPr lvl="0" algn="l">
              <a:buClrTx/>
              <a:buSzTx/>
              <a:buFontTx/>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数据构建</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custDataLst>
              <p:tags r:id="rId1"/>
            </p:custDataLst>
          </p:nvPr>
        </p:nvGrpSpPr>
        <p:grpSpPr>
          <a:xfrm>
            <a:off x="1023087" y="2062408"/>
            <a:ext cx="6732270" cy="1325246"/>
            <a:chOff x="1317312" y="3773686"/>
            <a:chExt cx="8976361" cy="1766994"/>
          </a:xfrm>
        </p:grpSpPr>
        <p:sp>
          <p:nvSpPr>
            <p:cNvPr id="19" name="矩形 3"/>
            <p:cNvSpPr/>
            <p:nvPr>
              <p:custDataLst>
                <p:tags r:id="rId15"/>
              </p:custDataLst>
            </p:nvPr>
          </p:nvSpPr>
          <p:spPr>
            <a:xfrm>
              <a:off x="2474706" y="4174160"/>
              <a:ext cx="7818967" cy="1366520"/>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accent6">
                <a:lumMod val="75000"/>
              </a:schemeClr>
            </a:solidFill>
            <a:ln w="25400" cap="flat" cmpd="sng" algn="ctr">
              <a:noFill/>
              <a:prstDash val="solid"/>
            </a:ln>
            <a:effectLst/>
          </p:spPr>
          <p:txBody>
            <a:bodyPr lIns="1620000" tIns="46800" rIns="72000" bIns="46800" anchor="ctr"/>
            <a:lstStyle/>
            <a:p>
              <a:pPr>
                <a:lnSpc>
                  <a:spcPct val="140000"/>
                </a:lnSpc>
              </a:pPr>
              <a:endParaRPr lang="zh-CN" altLang="en-US" sz="1200" kern="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0" name="直角三角形 2"/>
            <p:cNvSpPr/>
            <p:nvPr>
              <p:custDataLst>
                <p:tags r:id="rId16"/>
              </p:custDataLst>
            </p:nvPr>
          </p:nvSpPr>
          <p:spPr>
            <a:xfrm rot="17117050" flipH="1">
              <a:off x="3019113" y="4026840"/>
              <a:ext cx="622300" cy="1330113"/>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dk1">
                <a:lumMod val="50000"/>
                <a:lumOff val="50000"/>
              </a:schemeClr>
            </a:solidFill>
            <a:ln w="25400" cap="flat" cmpd="sng" algn="ctr">
              <a:noFill/>
              <a:prstDash val="solid"/>
            </a:ln>
            <a:effectLst/>
          </p:spPr>
          <p:txBody>
            <a:bodyPr anchor="ctr"/>
            <a:lstStyle/>
            <a:p>
              <a:pPr algn="ctr"/>
              <a:endParaRPr lang="zh-CN" altLang="en-US" sz="1000" kern="0">
                <a:solidFill>
                  <a:sysClr val="window" lastClr="FFFFFF"/>
                </a:solidFill>
                <a:latin typeface="微软雅黑" panose="020B0503020204020204" pitchFamily="34" charset="-122"/>
                <a:ea typeface="微软雅黑" panose="020B0503020204020204" pitchFamily="34" charset="-122"/>
              </a:endParaRPr>
            </a:p>
          </p:txBody>
        </p:sp>
        <p:sp>
          <p:nvSpPr>
            <p:cNvPr id="21" name="任意多边形 20"/>
            <p:cNvSpPr/>
            <p:nvPr>
              <p:custDataLst>
                <p:tags r:id="rId17"/>
              </p:custDataLst>
            </p:nvPr>
          </p:nvSpPr>
          <p:spPr>
            <a:xfrm>
              <a:off x="1317312" y="3773686"/>
              <a:ext cx="2704254" cy="827193"/>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chemeClr val="accent1">
                <a:lumMod val="60000"/>
                <a:lumOff val="40000"/>
              </a:schemeClr>
            </a:solidFill>
            <a:ln w="25400" cap="flat" cmpd="sng" algn="ctr">
              <a:noFill/>
              <a:prstDash val="solid"/>
            </a:ln>
            <a:effectLst/>
          </p:spPr>
          <p:txBody>
            <a:bodyPr lIns="0" tIns="0" rIns="0" bIns="0" anchor="ctr"/>
            <a:lstStyle/>
            <a:p>
              <a:pPr algn="ctr"/>
              <a:endParaRPr lang="zh-CN" altLang="en-US" sz="1500" kern="0" dirty="0">
                <a:solidFill>
                  <a:srgbClr val="FFFFFF"/>
                </a:solidFill>
                <a:latin typeface="微软雅黑" panose="020B0503020204020204" pitchFamily="34" charset="-122"/>
                <a:ea typeface="微软雅黑" panose="020B0503020204020204" pitchFamily="34" charset="-122"/>
              </a:endParaRPr>
            </a:p>
          </p:txBody>
        </p:sp>
        <p:sp>
          <p:nvSpPr>
            <p:cNvPr id="17" name="TextBox 8"/>
            <p:cNvSpPr txBox="1"/>
            <p:nvPr>
              <p:custDataLst>
                <p:tags r:id="rId18"/>
              </p:custDataLst>
            </p:nvPr>
          </p:nvSpPr>
          <p:spPr>
            <a:xfrm>
              <a:off x="1470559" y="3965880"/>
              <a:ext cx="1867747" cy="458047"/>
            </a:xfrm>
            <a:prstGeom prst="rect">
              <a:avLst/>
            </a:prstGeom>
            <a:noFill/>
          </p:spPr>
          <p:txBody>
            <a:bodyPr wrap="square" rtlCol="0">
              <a:noAutofit/>
            </a:bodyPr>
            <a:lstStyle>
              <a:defPPr>
                <a:defRPr lang="zh-CN"/>
              </a:defPPr>
              <a:lvl1pPr algn="ctr">
                <a:defRPr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en-US" altLang="zh-CN" dirty="0">
                  <a:solidFill>
                    <a:schemeClr val="lt1"/>
                  </a:solidFill>
                  <a:latin typeface="微软雅黑" panose="020B0503020204020204" pitchFamily="34" charset="-122"/>
                  <a:ea typeface="微软雅黑" panose="020B0503020204020204" pitchFamily="34" charset="-122"/>
                </a:rPr>
                <a:t>辅助框架</a:t>
              </a:r>
            </a:p>
          </p:txBody>
        </p:sp>
        <p:sp>
          <p:nvSpPr>
            <p:cNvPr id="23" name="Text Box 13"/>
            <p:cNvSpPr txBox="1">
              <a:spLocks noChangeArrowheads="1"/>
            </p:cNvSpPr>
            <p:nvPr>
              <p:custDataLst>
                <p:tags r:id="rId19"/>
              </p:custDataLst>
            </p:nvPr>
          </p:nvSpPr>
          <p:spPr bwMode="gray">
            <a:xfrm>
              <a:off x="4141792" y="4445093"/>
              <a:ext cx="5879254" cy="856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nSpc>
                  <a:spcPct val="125000"/>
                </a:lnSpc>
              </a:pPr>
              <a:r>
                <a:rPr lang="en-US" altLang="zh-CN" sz="120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首创LLM辅助验证框架，有效提升系统可解释性。</a:t>
              </a:r>
            </a:p>
          </p:txBody>
        </p:sp>
      </p:grpSp>
      <p:sp>
        <p:nvSpPr>
          <p:cNvPr id="29" name="矩形 28"/>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论文创新点</a:t>
            </a:r>
          </a:p>
        </p:txBody>
      </p:sp>
      <p:sp>
        <p:nvSpPr>
          <p:cNvPr id="30" name="等腰三角形 29"/>
          <p:cNvSpPr>
            <a:spLocks noChangeArrowheads="1"/>
          </p:cNvSpPr>
          <p:nvPr>
            <p:custDataLst>
              <p:tags r:id="rId2"/>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3" name="组合 2"/>
          <p:cNvGrpSpPr/>
          <p:nvPr>
            <p:custDataLst>
              <p:tags r:id="rId3"/>
            </p:custDataLst>
          </p:nvPr>
        </p:nvGrpSpPr>
        <p:grpSpPr>
          <a:xfrm>
            <a:off x="1329157" y="622863"/>
            <a:ext cx="6835140" cy="1325245"/>
            <a:chOff x="1180152" y="3773686"/>
            <a:chExt cx="9113521" cy="1766994"/>
          </a:xfrm>
        </p:grpSpPr>
        <p:sp>
          <p:nvSpPr>
            <p:cNvPr id="4" name="矩形 3"/>
            <p:cNvSpPr/>
            <p:nvPr>
              <p:custDataLst>
                <p:tags r:id="rId10"/>
              </p:custDataLst>
            </p:nvPr>
          </p:nvSpPr>
          <p:spPr>
            <a:xfrm>
              <a:off x="2474706" y="4174160"/>
              <a:ext cx="7818967" cy="1366520"/>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accent6">
                <a:lumMod val="75000"/>
              </a:schemeClr>
            </a:solidFill>
            <a:ln w="25400" cap="flat" cmpd="sng" algn="ctr">
              <a:noFill/>
              <a:prstDash val="solid"/>
            </a:ln>
            <a:effectLst/>
          </p:spPr>
          <p:txBody>
            <a:bodyPr lIns="1620000" tIns="46800" rIns="72000" bIns="46800" anchor="ctr"/>
            <a:lstStyle/>
            <a:p>
              <a:pPr>
                <a:lnSpc>
                  <a:spcPct val="140000"/>
                </a:lnSpc>
              </a:pPr>
              <a:endParaRPr lang="zh-CN" altLang="en-US" sz="1200" kern="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直角三角形 2"/>
            <p:cNvSpPr/>
            <p:nvPr>
              <p:custDataLst>
                <p:tags r:id="rId11"/>
              </p:custDataLst>
            </p:nvPr>
          </p:nvSpPr>
          <p:spPr>
            <a:xfrm rot="17117050" flipH="1">
              <a:off x="3019113" y="4026840"/>
              <a:ext cx="622300" cy="1330113"/>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dk1">
                <a:lumMod val="50000"/>
                <a:lumOff val="50000"/>
              </a:schemeClr>
            </a:solidFill>
            <a:ln w="25400" cap="flat" cmpd="sng" algn="ctr">
              <a:noFill/>
              <a:prstDash val="solid"/>
            </a:ln>
            <a:effectLst/>
          </p:spPr>
          <p:txBody>
            <a:bodyPr anchor="ctr"/>
            <a:lstStyle/>
            <a:p>
              <a:pPr algn="ctr"/>
              <a:endParaRPr lang="zh-CN" altLang="en-US" sz="1000" kern="0">
                <a:solidFill>
                  <a:sysClr val="window" lastClr="FFFFFF"/>
                </a:solidFill>
                <a:latin typeface="微软雅黑" panose="020B0503020204020204" pitchFamily="34" charset="-122"/>
                <a:ea typeface="微软雅黑" panose="020B0503020204020204" pitchFamily="34" charset="-122"/>
              </a:endParaRPr>
            </a:p>
          </p:txBody>
        </p:sp>
        <p:sp>
          <p:nvSpPr>
            <p:cNvPr id="9" name="任意多边形 8"/>
            <p:cNvSpPr/>
            <p:nvPr>
              <p:custDataLst>
                <p:tags r:id="rId12"/>
              </p:custDataLst>
            </p:nvPr>
          </p:nvSpPr>
          <p:spPr>
            <a:xfrm>
              <a:off x="1180152" y="3773686"/>
              <a:ext cx="2812627" cy="827194"/>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chemeClr val="accent1">
                <a:lumMod val="60000"/>
                <a:lumOff val="40000"/>
              </a:schemeClr>
            </a:solidFill>
            <a:ln w="25400" cap="flat" cmpd="sng" algn="ctr">
              <a:noFill/>
              <a:prstDash val="solid"/>
            </a:ln>
            <a:effectLst/>
          </p:spPr>
          <p:txBody>
            <a:bodyPr lIns="0" tIns="0" rIns="0" bIns="0" anchor="ctr"/>
            <a:lstStyle/>
            <a:p>
              <a:pPr algn="ctr"/>
              <a:endParaRPr lang="zh-CN" altLang="en-US" sz="1500" kern="0" dirty="0">
                <a:solidFill>
                  <a:srgbClr val="FFFFFF"/>
                </a:solidFill>
                <a:latin typeface="微软雅黑" panose="020B0503020204020204" pitchFamily="34" charset="-122"/>
                <a:ea typeface="微软雅黑" panose="020B0503020204020204" pitchFamily="34" charset="-122"/>
              </a:endParaRPr>
            </a:p>
          </p:txBody>
        </p:sp>
        <p:sp>
          <p:nvSpPr>
            <p:cNvPr id="10" name="TextBox 8"/>
            <p:cNvSpPr txBox="1"/>
            <p:nvPr>
              <p:custDataLst>
                <p:tags r:id="rId13"/>
              </p:custDataLst>
            </p:nvPr>
          </p:nvSpPr>
          <p:spPr>
            <a:xfrm>
              <a:off x="1550146" y="3987893"/>
              <a:ext cx="1867747" cy="458047"/>
            </a:xfrm>
            <a:prstGeom prst="rect">
              <a:avLst/>
            </a:prstGeom>
            <a:noFill/>
          </p:spPr>
          <p:txBody>
            <a:bodyPr wrap="square" rtlCol="0">
              <a:noAutofit/>
            </a:bodyPr>
            <a:lstStyle>
              <a:defPPr>
                <a:defRPr lang="zh-CN"/>
              </a:defPPr>
              <a:lvl1pPr algn="ctr">
                <a:defRPr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en-US" altLang="zh-CN" dirty="0">
                  <a:solidFill>
                    <a:schemeClr val="lt1"/>
                  </a:solidFill>
                  <a:latin typeface="微软雅黑" panose="020B0503020204020204" pitchFamily="34" charset="-122"/>
                  <a:ea typeface="微软雅黑" panose="020B0503020204020204" pitchFamily="34" charset="-122"/>
                </a:rPr>
                <a:t>融合策略</a:t>
              </a:r>
            </a:p>
          </p:txBody>
        </p:sp>
        <p:sp>
          <p:nvSpPr>
            <p:cNvPr id="24" name="Text Box 13"/>
            <p:cNvSpPr txBox="1">
              <a:spLocks noChangeArrowheads="1"/>
            </p:cNvSpPr>
            <p:nvPr>
              <p:custDataLst>
                <p:tags r:id="rId14"/>
              </p:custDataLst>
            </p:nvPr>
          </p:nvSpPr>
          <p:spPr bwMode="gray">
            <a:xfrm>
              <a:off x="4141793" y="4445093"/>
              <a:ext cx="5879254" cy="869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nSpc>
                  <a:spcPct val="125000"/>
                </a:lnSpc>
              </a:pPr>
              <a:r>
                <a:rPr lang="en-US" altLang="zh-CN" sz="120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提出动态权重调整的多模态融合策略，优化多模态融合效果。</a:t>
              </a:r>
            </a:p>
          </p:txBody>
        </p:sp>
      </p:grpSp>
      <p:grpSp>
        <p:nvGrpSpPr>
          <p:cNvPr id="25" name="组合 24"/>
          <p:cNvGrpSpPr/>
          <p:nvPr>
            <p:custDataLst>
              <p:tags r:id="rId4"/>
            </p:custDataLst>
          </p:nvPr>
        </p:nvGrpSpPr>
        <p:grpSpPr>
          <a:xfrm>
            <a:off x="515087" y="3468933"/>
            <a:ext cx="6830060" cy="1325245"/>
            <a:chOff x="1186926" y="3773686"/>
            <a:chExt cx="9106747" cy="1766994"/>
          </a:xfrm>
        </p:grpSpPr>
        <p:sp>
          <p:nvSpPr>
            <p:cNvPr id="26" name="矩形 3"/>
            <p:cNvSpPr/>
            <p:nvPr>
              <p:custDataLst>
                <p:tags r:id="rId5"/>
              </p:custDataLst>
            </p:nvPr>
          </p:nvSpPr>
          <p:spPr>
            <a:xfrm>
              <a:off x="2474706" y="4174160"/>
              <a:ext cx="7818967" cy="1366520"/>
            </a:xfrm>
            <a:custGeom>
              <a:avLst/>
              <a:gdLst>
                <a:gd name="connsiteX0" fmla="*/ 0 w 5688632"/>
                <a:gd name="connsiteY0" fmla="*/ 0 h 2053062"/>
                <a:gd name="connsiteX1" fmla="*/ 5688632 w 5688632"/>
                <a:gd name="connsiteY1" fmla="*/ 0 h 2053062"/>
                <a:gd name="connsiteX2" fmla="*/ 5688632 w 5688632"/>
                <a:gd name="connsiteY2" fmla="*/ 2053062 h 2053062"/>
                <a:gd name="connsiteX3" fmla="*/ 0 w 5688632"/>
                <a:gd name="connsiteY3" fmla="*/ 2053062 h 2053062"/>
                <a:gd name="connsiteX4" fmla="*/ 0 w 5688632"/>
                <a:gd name="connsiteY4" fmla="*/ 0 h 2053062"/>
                <a:gd name="connsiteX0-1" fmla="*/ 433137 w 5688632"/>
                <a:gd name="connsiteY0-2" fmla="*/ 12032 h 2053062"/>
                <a:gd name="connsiteX1-3" fmla="*/ 5688632 w 5688632"/>
                <a:gd name="connsiteY1-4" fmla="*/ 0 h 2053062"/>
                <a:gd name="connsiteX2-5" fmla="*/ 5688632 w 5688632"/>
                <a:gd name="connsiteY2-6" fmla="*/ 2053062 h 2053062"/>
                <a:gd name="connsiteX3-7" fmla="*/ 0 w 5688632"/>
                <a:gd name="connsiteY3-8" fmla="*/ 2053062 h 2053062"/>
                <a:gd name="connsiteX4-9" fmla="*/ 433137 w 5688632"/>
                <a:gd name="connsiteY4-10" fmla="*/ 12032 h 20530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688632" h="2053062">
                  <a:moveTo>
                    <a:pt x="433137" y="12032"/>
                  </a:moveTo>
                  <a:lnTo>
                    <a:pt x="5688632" y="0"/>
                  </a:lnTo>
                  <a:lnTo>
                    <a:pt x="5688632" y="2053062"/>
                  </a:lnTo>
                  <a:lnTo>
                    <a:pt x="0" y="2053062"/>
                  </a:lnTo>
                  <a:lnTo>
                    <a:pt x="433137" y="12032"/>
                  </a:lnTo>
                  <a:close/>
                </a:path>
              </a:pathLst>
            </a:custGeom>
            <a:solidFill>
              <a:schemeClr val="accent6">
                <a:lumMod val="75000"/>
              </a:schemeClr>
            </a:solidFill>
            <a:ln w="25400" cap="flat" cmpd="sng" algn="ctr">
              <a:noFill/>
              <a:prstDash val="solid"/>
            </a:ln>
            <a:effectLst/>
          </p:spPr>
          <p:txBody>
            <a:bodyPr lIns="1620000" tIns="46800" rIns="72000" bIns="46800" anchor="ctr"/>
            <a:lstStyle/>
            <a:p>
              <a:pPr>
                <a:lnSpc>
                  <a:spcPct val="140000"/>
                </a:lnSpc>
              </a:pPr>
              <a:endParaRPr lang="zh-CN" altLang="en-US" sz="1200" kern="0"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7" name="直角三角形 2"/>
            <p:cNvSpPr/>
            <p:nvPr>
              <p:custDataLst>
                <p:tags r:id="rId6"/>
              </p:custDataLst>
            </p:nvPr>
          </p:nvSpPr>
          <p:spPr>
            <a:xfrm rot="17117050" flipH="1">
              <a:off x="3019113" y="4026840"/>
              <a:ext cx="622300" cy="1330113"/>
            </a:xfrm>
            <a:custGeom>
              <a:avLst/>
              <a:gdLst>
                <a:gd name="connsiteX0" fmla="*/ 0 w 2088232"/>
                <a:gd name="connsiteY0" fmla="*/ 1842558 h 1842558"/>
                <a:gd name="connsiteX1" fmla="*/ 0 w 2088232"/>
                <a:gd name="connsiteY1" fmla="*/ 0 h 1842558"/>
                <a:gd name="connsiteX2" fmla="*/ 2088232 w 2088232"/>
                <a:gd name="connsiteY2" fmla="*/ 1842558 h 1842558"/>
                <a:gd name="connsiteX3" fmla="*/ 0 w 2088232"/>
                <a:gd name="connsiteY3" fmla="*/ 1842558 h 1842558"/>
                <a:gd name="connsiteX0-1" fmla="*/ 0 w 1625488"/>
                <a:gd name="connsiteY0-2" fmla="*/ 1842558 h 1842558"/>
                <a:gd name="connsiteX1-3" fmla="*/ 0 w 1625488"/>
                <a:gd name="connsiteY1-4" fmla="*/ 0 h 1842558"/>
                <a:gd name="connsiteX2-5" fmla="*/ 1625488 w 1625488"/>
                <a:gd name="connsiteY2-6" fmla="*/ 843012 h 1842558"/>
                <a:gd name="connsiteX3-7" fmla="*/ 0 w 1625488"/>
                <a:gd name="connsiteY3-8" fmla="*/ 1842558 h 1842558"/>
                <a:gd name="connsiteX0-9" fmla="*/ 0 w 1690209"/>
                <a:gd name="connsiteY0-10" fmla="*/ 1842558 h 1842558"/>
                <a:gd name="connsiteX1-11" fmla="*/ 0 w 1690209"/>
                <a:gd name="connsiteY1-12" fmla="*/ 0 h 1842558"/>
                <a:gd name="connsiteX2-13" fmla="*/ 1690209 w 1690209"/>
                <a:gd name="connsiteY2-14" fmla="*/ 149753 h 1842558"/>
                <a:gd name="connsiteX3-15" fmla="*/ 0 w 1690209"/>
                <a:gd name="connsiteY3-16" fmla="*/ 1842558 h 1842558"/>
              </a:gdLst>
              <a:ahLst/>
              <a:cxnLst>
                <a:cxn ang="0">
                  <a:pos x="connsiteX0-1" y="connsiteY0-2"/>
                </a:cxn>
                <a:cxn ang="0">
                  <a:pos x="connsiteX1-3" y="connsiteY1-4"/>
                </a:cxn>
                <a:cxn ang="0">
                  <a:pos x="connsiteX2-5" y="connsiteY2-6"/>
                </a:cxn>
                <a:cxn ang="0">
                  <a:pos x="connsiteX3-7" y="connsiteY3-8"/>
                </a:cxn>
              </a:cxnLst>
              <a:rect l="l" t="t" r="r" b="b"/>
              <a:pathLst>
                <a:path w="1690209" h="1842558">
                  <a:moveTo>
                    <a:pt x="0" y="1842558"/>
                  </a:moveTo>
                  <a:lnTo>
                    <a:pt x="0" y="0"/>
                  </a:lnTo>
                  <a:lnTo>
                    <a:pt x="1690209" y="149753"/>
                  </a:lnTo>
                  <a:lnTo>
                    <a:pt x="0" y="1842558"/>
                  </a:lnTo>
                  <a:close/>
                </a:path>
              </a:pathLst>
            </a:custGeom>
            <a:solidFill>
              <a:schemeClr val="dk1">
                <a:lumMod val="50000"/>
                <a:lumOff val="50000"/>
              </a:schemeClr>
            </a:solidFill>
            <a:ln w="25400" cap="flat" cmpd="sng" algn="ctr">
              <a:noFill/>
              <a:prstDash val="solid"/>
            </a:ln>
            <a:effectLst/>
          </p:spPr>
          <p:txBody>
            <a:bodyPr anchor="ctr"/>
            <a:lstStyle/>
            <a:p>
              <a:pPr algn="ctr"/>
              <a:endParaRPr lang="zh-CN" altLang="en-US" sz="1000" kern="0">
                <a:solidFill>
                  <a:sysClr val="window" lastClr="FFFFFF"/>
                </a:solidFill>
                <a:latin typeface="微软雅黑" panose="020B0503020204020204" pitchFamily="34" charset="-122"/>
                <a:ea typeface="微软雅黑" panose="020B0503020204020204" pitchFamily="34" charset="-122"/>
              </a:endParaRPr>
            </a:p>
          </p:txBody>
        </p:sp>
        <p:sp>
          <p:nvSpPr>
            <p:cNvPr id="28" name="任意多边形 27"/>
            <p:cNvSpPr/>
            <p:nvPr>
              <p:custDataLst>
                <p:tags r:id="rId7"/>
              </p:custDataLst>
            </p:nvPr>
          </p:nvSpPr>
          <p:spPr>
            <a:xfrm>
              <a:off x="1186926" y="3773686"/>
              <a:ext cx="2834640" cy="827194"/>
            </a:xfrm>
            <a:custGeom>
              <a:avLst/>
              <a:gdLst>
                <a:gd name="connsiteX0" fmla="*/ 271763 w 2315387"/>
                <a:gd name="connsiteY0" fmla="*/ 0 h 1620180"/>
                <a:gd name="connsiteX1" fmla="*/ 1824103 w 2315387"/>
                <a:gd name="connsiteY1" fmla="*/ 232317 h 1620180"/>
                <a:gd name="connsiteX2" fmla="*/ 2315387 w 2315387"/>
                <a:gd name="connsiteY2" fmla="*/ 1620180 h 1620180"/>
                <a:gd name="connsiteX3" fmla="*/ 0 w 2315387"/>
                <a:gd name="connsiteY3" fmla="*/ 1528412 h 1620180"/>
              </a:gdLst>
              <a:ahLst/>
              <a:cxnLst>
                <a:cxn ang="0">
                  <a:pos x="connsiteX0" y="connsiteY0"/>
                </a:cxn>
                <a:cxn ang="0">
                  <a:pos x="connsiteX1" y="connsiteY1"/>
                </a:cxn>
                <a:cxn ang="0">
                  <a:pos x="connsiteX2" y="connsiteY2"/>
                </a:cxn>
                <a:cxn ang="0">
                  <a:pos x="connsiteX3" y="connsiteY3"/>
                </a:cxn>
              </a:cxnLst>
              <a:rect l="l" t="t" r="r" b="b"/>
              <a:pathLst>
                <a:path w="2315387" h="1620180">
                  <a:moveTo>
                    <a:pt x="271763" y="0"/>
                  </a:moveTo>
                  <a:lnTo>
                    <a:pt x="1824103" y="232317"/>
                  </a:lnTo>
                  <a:lnTo>
                    <a:pt x="2315387" y="1620180"/>
                  </a:lnTo>
                  <a:lnTo>
                    <a:pt x="0" y="1528412"/>
                  </a:lnTo>
                  <a:close/>
                </a:path>
              </a:pathLst>
            </a:custGeom>
            <a:solidFill>
              <a:schemeClr val="accent1">
                <a:lumMod val="60000"/>
                <a:lumOff val="40000"/>
              </a:schemeClr>
            </a:solidFill>
            <a:ln w="25400" cap="flat" cmpd="sng" algn="ctr">
              <a:noFill/>
              <a:prstDash val="solid"/>
            </a:ln>
            <a:effectLst/>
          </p:spPr>
          <p:txBody>
            <a:bodyPr lIns="0" tIns="0" rIns="0" bIns="0" anchor="ctr"/>
            <a:lstStyle/>
            <a:p>
              <a:pPr algn="ctr"/>
              <a:endParaRPr lang="zh-CN" altLang="en-US" sz="1500" kern="0" dirty="0">
                <a:solidFill>
                  <a:srgbClr val="FFFFFF"/>
                </a:solidFill>
                <a:latin typeface="微软雅黑" panose="020B0503020204020204" pitchFamily="34" charset="-122"/>
                <a:ea typeface="微软雅黑" panose="020B0503020204020204" pitchFamily="34" charset="-122"/>
              </a:endParaRPr>
            </a:p>
          </p:txBody>
        </p:sp>
        <p:sp>
          <p:nvSpPr>
            <p:cNvPr id="31" name="TextBox 8"/>
            <p:cNvSpPr txBox="1"/>
            <p:nvPr>
              <p:custDataLst>
                <p:tags r:id="rId8"/>
              </p:custDataLst>
            </p:nvPr>
          </p:nvSpPr>
          <p:spPr>
            <a:xfrm>
              <a:off x="1520512" y="3987893"/>
              <a:ext cx="1867747" cy="458047"/>
            </a:xfrm>
            <a:prstGeom prst="rect">
              <a:avLst/>
            </a:prstGeom>
            <a:noFill/>
          </p:spPr>
          <p:txBody>
            <a:bodyPr wrap="square" rtlCol="0">
              <a:noAutofit/>
            </a:bodyPr>
            <a:lstStyle>
              <a:defPPr>
                <a:defRPr lang="zh-CN"/>
              </a:defPPr>
              <a:lvl1pPr algn="ctr">
                <a:defRPr b="1">
                  <a:solidFill>
                    <a:schemeClr val="tx2"/>
                  </a:solidFill>
                  <a:latin typeface="微软雅黑" panose="020B0503020204020204" pitchFamily="34" charset="-122"/>
                  <a:ea typeface="微软雅黑" panose="020B0503020204020204" pitchFamily="34" charset="-122"/>
                  <a:cs typeface="微软雅黑" panose="020B0503020204020204" pitchFamily="34" charset="-122"/>
                </a:defRPr>
              </a:lvl1pPr>
            </a:lstStyle>
            <a:p>
              <a:r>
                <a:rPr lang="en-US" altLang="zh-CN" dirty="0">
                  <a:solidFill>
                    <a:schemeClr val="lt1"/>
                  </a:solidFill>
                  <a:latin typeface="微软雅黑" panose="020B0503020204020204" pitchFamily="34" charset="-122"/>
                  <a:ea typeface="微软雅黑" panose="020B0503020204020204" pitchFamily="34" charset="-122"/>
                </a:rPr>
                <a:t>检测系统</a:t>
              </a:r>
            </a:p>
          </p:txBody>
        </p:sp>
        <p:sp>
          <p:nvSpPr>
            <p:cNvPr id="32" name="Text Box 13"/>
            <p:cNvSpPr txBox="1">
              <a:spLocks noChangeArrowheads="1"/>
            </p:cNvSpPr>
            <p:nvPr>
              <p:custDataLst>
                <p:tags r:id="rId9"/>
              </p:custDataLst>
            </p:nvPr>
          </p:nvSpPr>
          <p:spPr bwMode="gray">
            <a:xfrm>
              <a:off x="4141793" y="4445093"/>
              <a:ext cx="5879254" cy="911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marL="120650" indent="-12065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marL="0" indent="0">
                <a:lnSpc>
                  <a:spcPct val="125000"/>
                </a:lnSpc>
              </a:pPr>
              <a:r>
                <a:rPr lang="en-US" altLang="zh-CN" sz="1200" dirty="0">
                  <a:solidFill>
                    <a:schemeClr val="lt1"/>
                  </a:solidFill>
                  <a:latin typeface="微软雅黑" panose="020B0503020204020204" pitchFamily="34" charset="-122"/>
                  <a:ea typeface="微软雅黑" panose="020B0503020204020204" pitchFamily="34" charset="-122"/>
                  <a:cs typeface="微软雅黑" panose="020B0503020204020204" pitchFamily="34" charset="-122"/>
                </a:rPr>
                <a:t>实现端到端检测系统，具备实用功能，不局限于算法研究。</a:t>
              </a:r>
            </a:p>
          </p:txBody>
        </p:sp>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9F222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721222" y="1896193"/>
            <a:ext cx="2549288" cy="900246"/>
          </a:xfrm>
          <a:prstGeom prst="rect">
            <a:avLst/>
          </a:prstGeom>
          <a:noFill/>
        </p:spPr>
        <p:txBody>
          <a:bodyPr wrap="none" lIns="68580" tIns="34290" rIns="68580" bIns="34290" rtlCol="0">
            <a:spAutoFit/>
          </a:bodyPr>
          <a:lstStyle/>
          <a:p>
            <a:r>
              <a:rPr lang="en-US" altLang="zh-CN" sz="5400" b="1" dirty="0">
                <a:solidFill>
                  <a:schemeClr val="bg1"/>
                </a:solidFill>
              </a:rPr>
              <a:t>PART 4</a:t>
            </a:r>
            <a:endParaRPr lang="zh-CN" altLang="en-US" sz="5400" b="1" dirty="0">
              <a:solidFill>
                <a:schemeClr val="bg1"/>
              </a:solidFill>
            </a:endParaRPr>
          </a:p>
        </p:txBody>
      </p:sp>
      <p:sp>
        <p:nvSpPr>
          <p:cNvPr id="29" name="矩形 28"/>
          <p:cNvSpPr/>
          <p:nvPr/>
        </p:nvSpPr>
        <p:spPr>
          <a:xfrm>
            <a:off x="4229098" y="2019303"/>
            <a:ext cx="3729226" cy="623248"/>
          </a:xfrm>
          <a:prstGeom prst="rect">
            <a:avLst/>
          </a:prstGeom>
        </p:spPr>
        <p:txBody>
          <a:bodyPr wrap="none" lIns="68580" tIns="34290" rIns="68580" bIns="34290">
            <a:spAutoFit/>
          </a:bodyPr>
          <a:lstStyle/>
          <a:p>
            <a:r>
              <a:rPr lang="zh-CN" altLang="en-US" sz="3600" b="1" spc="400" dirty="0">
                <a:solidFill>
                  <a:schemeClr val="bg1"/>
                </a:solidFill>
              </a:rPr>
              <a:t>研究成果与展望</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custDataLst>
              <p:tags r:id="rId1"/>
            </p:custDataLst>
          </p:nvPr>
        </p:nvSpPr>
        <p:spPr>
          <a:xfrm>
            <a:off x="1163320" y="843915"/>
            <a:ext cx="6839585" cy="113792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lt1"/>
              </a:solidFill>
            </a:endParaRPr>
          </a:p>
        </p:txBody>
      </p:sp>
      <p:sp>
        <p:nvSpPr>
          <p:cNvPr id="11" name="矩形 10"/>
          <p:cNvSpPr>
            <a:spLocks noChangeArrowheads="1"/>
          </p:cNvSpPr>
          <p:nvPr>
            <p:custDataLst>
              <p:tags r:id="rId2"/>
            </p:custDataLst>
          </p:nvPr>
        </p:nvSpPr>
        <p:spPr bwMode="auto">
          <a:xfrm>
            <a:off x="1183783" y="1238565"/>
            <a:ext cx="6223000" cy="88074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oAutofit/>
          </a:bodyPr>
          <a:lstStyle/>
          <a:p>
            <a:pPr algn="just">
              <a:lnSpc>
                <a:spcPct val="150000"/>
              </a:lnSpc>
            </a:pPr>
            <a:r>
              <a:rPr lang="en-US" altLang="zh-CN" sz="1200" dirty="0">
                <a:solidFill>
                  <a:schemeClr val="lt1"/>
                </a:solidFill>
                <a:latin typeface="微软雅黑" panose="020B0503020204020204" pitchFamily="34" charset="-122"/>
                <a:ea typeface="微软雅黑" panose="020B0503020204020204" pitchFamily="34" charset="-122"/>
              </a:rPr>
              <a:t>系统在测试集准确率达91.82%，F1分数表现良好，证实多模态融合有效。</a:t>
            </a:r>
          </a:p>
        </p:txBody>
      </p:sp>
      <p:grpSp>
        <p:nvGrpSpPr>
          <p:cNvPr id="2" name="组合 1"/>
          <p:cNvGrpSpPr/>
          <p:nvPr>
            <p:custDataLst>
              <p:tags r:id="rId3"/>
            </p:custDataLst>
          </p:nvPr>
        </p:nvGrpSpPr>
        <p:grpSpPr>
          <a:xfrm>
            <a:off x="6657975" y="784860"/>
            <a:ext cx="1425952" cy="671198"/>
            <a:chOff x="8876147" y="3192042"/>
            <a:chExt cx="1901155" cy="1289847"/>
          </a:xfrm>
        </p:grpSpPr>
        <p:sp>
          <p:nvSpPr>
            <p:cNvPr id="12" name="任意多边形 11"/>
            <p:cNvSpPr/>
            <p:nvPr>
              <p:custDataLst>
                <p:tags r:id="rId20"/>
              </p:custDataLst>
            </p:nvPr>
          </p:nvSpPr>
          <p:spPr>
            <a:xfrm>
              <a:off x="10640796" y="4307225"/>
              <a:ext cx="136506" cy="174664"/>
            </a:xfrm>
            <a:custGeom>
              <a:avLst/>
              <a:gdLst>
                <a:gd name="connsiteX0" fmla="*/ 102393 w 102393"/>
                <a:gd name="connsiteY0" fmla="*/ 130968 h 130968"/>
                <a:gd name="connsiteX1" fmla="*/ 0 w 102393"/>
                <a:gd name="connsiteY1" fmla="*/ 130968 h 130968"/>
                <a:gd name="connsiteX2" fmla="*/ 0 w 102393"/>
                <a:gd name="connsiteY2" fmla="*/ 0 h 130968"/>
                <a:gd name="connsiteX3" fmla="*/ 102393 w 102393"/>
                <a:gd name="connsiteY3" fmla="*/ 130968 h 130968"/>
              </a:gdLst>
              <a:ahLst/>
              <a:cxnLst>
                <a:cxn ang="0">
                  <a:pos x="connsiteX0" y="connsiteY0"/>
                </a:cxn>
                <a:cxn ang="0">
                  <a:pos x="connsiteX1" y="connsiteY1"/>
                </a:cxn>
                <a:cxn ang="0">
                  <a:pos x="connsiteX2" y="connsiteY2"/>
                </a:cxn>
                <a:cxn ang="0">
                  <a:pos x="connsiteX3" y="connsiteY3"/>
                </a:cxn>
              </a:cxnLst>
              <a:rect l="l" t="t" r="r" b="b"/>
              <a:pathLst>
                <a:path w="102393" h="130968">
                  <a:moveTo>
                    <a:pt x="102393" y="130968"/>
                  </a:moveTo>
                  <a:lnTo>
                    <a:pt x="0" y="130968"/>
                  </a:lnTo>
                  <a:lnTo>
                    <a:pt x="0" y="0"/>
                  </a:lnTo>
                  <a:lnTo>
                    <a:pt x="102393" y="130968"/>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sp>
          <p:nvSpPr>
            <p:cNvPr id="14" name="任意多边形 13"/>
            <p:cNvSpPr/>
            <p:nvPr>
              <p:custDataLst>
                <p:tags r:id="rId21"/>
              </p:custDataLst>
            </p:nvPr>
          </p:nvSpPr>
          <p:spPr>
            <a:xfrm>
              <a:off x="8876147" y="3192042"/>
              <a:ext cx="152380" cy="95271"/>
            </a:xfrm>
            <a:custGeom>
              <a:avLst/>
              <a:gdLst>
                <a:gd name="connsiteX0" fmla="*/ 19050 w 114300"/>
                <a:gd name="connsiteY0" fmla="*/ 0 h 71437"/>
                <a:gd name="connsiteX1" fmla="*/ 0 w 114300"/>
                <a:gd name="connsiteY1" fmla="*/ 71437 h 71437"/>
                <a:gd name="connsiteX2" fmla="*/ 114300 w 114300"/>
                <a:gd name="connsiteY2" fmla="*/ 71437 h 71437"/>
                <a:gd name="connsiteX3" fmla="*/ 19050 w 114300"/>
                <a:gd name="connsiteY3" fmla="*/ 0 h 71437"/>
              </a:gdLst>
              <a:ahLst/>
              <a:cxnLst>
                <a:cxn ang="0">
                  <a:pos x="connsiteX0" y="connsiteY0"/>
                </a:cxn>
                <a:cxn ang="0">
                  <a:pos x="connsiteX1" y="connsiteY1"/>
                </a:cxn>
                <a:cxn ang="0">
                  <a:pos x="connsiteX2" y="connsiteY2"/>
                </a:cxn>
                <a:cxn ang="0">
                  <a:pos x="connsiteX3" y="connsiteY3"/>
                </a:cxn>
              </a:cxnLst>
              <a:rect l="l" t="t" r="r" b="b"/>
              <a:pathLst>
                <a:path w="114300" h="71437">
                  <a:moveTo>
                    <a:pt x="19050" y="0"/>
                  </a:moveTo>
                  <a:lnTo>
                    <a:pt x="0" y="71437"/>
                  </a:lnTo>
                  <a:lnTo>
                    <a:pt x="114300" y="71437"/>
                  </a:lnTo>
                  <a:lnTo>
                    <a:pt x="19050" y="0"/>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17" name="任意多边形 16"/>
            <p:cNvSpPr/>
            <p:nvPr>
              <p:custDataLst>
                <p:tags r:id="rId22"/>
              </p:custDataLst>
            </p:nvPr>
          </p:nvSpPr>
          <p:spPr>
            <a:xfrm>
              <a:off x="8903430" y="3192042"/>
              <a:ext cx="1862554" cy="1269096"/>
            </a:xfrm>
            <a:custGeom>
              <a:avLst/>
              <a:gdLst>
                <a:gd name="connsiteX0" fmla="*/ 0 w 1319348"/>
                <a:gd name="connsiteY0" fmla="*/ 0 h 1293223"/>
                <a:gd name="connsiteX1" fmla="*/ 1319348 w 1319348"/>
                <a:gd name="connsiteY1" fmla="*/ 1293223 h 1293223"/>
                <a:gd name="connsiteX2" fmla="*/ 1319348 w 1319348"/>
                <a:gd name="connsiteY2" fmla="*/ 391886 h 1293223"/>
                <a:gd name="connsiteX3" fmla="*/ 927463 w 1319348"/>
                <a:gd name="connsiteY3" fmla="*/ 13063 h 1293223"/>
                <a:gd name="connsiteX4" fmla="*/ 0 w 1319348"/>
                <a:gd name="connsiteY4" fmla="*/ 0 h 1293223"/>
                <a:gd name="connsiteX0-1" fmla="*/ 0 w 1319348"/>
                <a:gd name="connsiteY0-2" fmla="*/ 5987 h 1299210"/>
                <a:gd name="connsiteX1-3" fmla="*/ 1319348 w 1319348"/>
                <a:gd name="connsiteY1-4" fmla="*/ 1299210 h 1299210"/>
                <a:gd name="connsiteX2-5" fmla="*/ 1319348 w 1319348"/>
                <a:gd name="connsiteY2-6" fmla="*/ 397873 h 1299210"/>
                <a:gd name="connsiteX3-7" fmla="*/ 908413 w 1319348"/>
                <a:gd name="connsiteY3-8" fmla="*/ 0 h 1299210"/>
                <a:gd name="connsiteX4-9" fmla="*/ 0 w 1319348"/>
                <a:gd name="connsiteY4-10" fmla="*/ 5987 h 1299210"/>
                <a:gd name="connsiteX0-11" fmla="*/ 0 w 1333635"/>
                <a:gd name="connsiteY0-12" fmla="*/ 1225 h 1299210"/>
                <a:gd name="connsiteX1-13" fmla="*/ 1333635 w 1333635"/>
                <a:gd name="connsiteY1-14" fmla="*/ 1299210 h 1299210"/>
                <a:gd name="connsiteX2-15" fmla="*/ 1333635 w 1333635"/>
                <a:gd name="connsiteY2-16" fmla="*/ 397873 h 1299210"/>
                <a:gd name="connsiteX3-17" fmla="*/ 922700 w 1333635"/>
                <a:gd name="connsiteY3-18" fmla="*/ 0 h 1299210"/>
                <a:gd name="connsiteX4-19" fmla="*/ 0 w 1333635"/>
                <a:gd name="connsiteY4-20" fmla="*/ 1225 h 12992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33635" h="1299210">
                  <a:moveTo>
                    <a:pt x="0" y="1225"/>
                  </a:moveTo>
                  <a:lnTo>
                    <a:pt x="1333635" y="1299210"/>
                  </a:lnTo>
                  <a:lnTo>
                    <a:pt x="1333635" y="397873"/>
                  </a:lnTo>
                  <a:lnTo>
                    <a:pt x="922700" y="0"/>
                  </a:lnTo>
                  <a:lnTo>
                    <a:pt x="0" y="122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444455"/>
                </a:solidFill>
              </a:endParaRPr>
            </a:p>
          </p:txBody>
        </p:sp>
      </p:grpSp>
      <p:sp>
        <p:nvSpPr>
          <p:cNvPr id="19" name="矩形 18"/>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研究结论</a:t>
            </a:r>
          </a:p>
        </p:txBody>
      </p:sp>
      <p:sp>
        <p:nvSpPr>
          <p:cNvPr id="20" name="等腰三角形 19"/>
          <p:cNvSpPr>
            <a:spLocks noChangeArrowheads="1"/>
          </p:cNvSpPr>
          <p:nvPr>
            <p:custDataLst>
              <p:tags r:id="rId4"/>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3" name="矩形 2"/>
          <p:cNvSpPr/>
          <p:nvPr>
            <p:custDataLst>
              <p:tags r:id="rId5"/>
            </p:custDataLst>
          </p:nvPr>
        </p:nvSpPr>
        <p:spPr>
          <a:xfrm>
            <a:off x="1163320" y="2140585"/>
            <a:ext cx="6839585" cy="1137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lt1"/>
              </a:solidFill>
            </a:endParaRPr>
          </a:p>
        </p:txBody>
      </p:sp>
      <p:sp>
        <p:nvSpPr>
          <p:cNvPr id="4" name="矩形 3"/>
          <p:cNvSpPr>
            <a:spLocks noChangeArrowheads="1"/>
          </p:cNvSpPr>
          <p:nvPr>
            <p:custDataLst>
              <p:tags r:id="rId6"/>
            </p:custDataLst>
          </p:nvPr>
        </p:nvSpPr>
        <p:spPr bwMode="auto">
          <a:xfrm>
            <a:off x="1214120" y="2577040"/>
            <a:ext cx="6223000" cy="84328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oAutofit/>
          </a:bodyPr>
          <a:lstStyle/>
          <a:p>
            <a:pPr algn="just">
              <a:lnSpc>
                <a:spcPct val="150000"/>
              </a:lnSpc>
            </a:pPr>
            <a:r>
              <a:rPr lang="en-US" altLang="zh-CN" sz="1200" dirty="0">
                <a:solidFill>
                  <a:schemeClr val="lt1"/>
                </a:solidFill>
                <a:latin typeface="微软雅黑" panose="020B0503020204020204" pitchFamily="34" charset="-122"/>
                <a:ea typeface="微软雅黑" panose="020B0503020204020204" pitchFamily="34" charset="-122"/>
              </a:rPr>
              <a:t>LLM验证使高置信度样本占比提升27%，有力提升了结果可信度。</a:t>
            </a:r>
          </a:p>
          <a:p>
            <a:pPr algn="just">
              <a:lnSpc>
                <a:spcPct val="150000"/>
              </a:lnSpc>
            </a:pPr>
            <a:endParaRPr lang="en-US" altLang="zh-CN" sz="1200" dirty="0">
              <a:solidFill>
                <a:schemeClr val="lt1"/>
              </a:solidFill>
              <a:latin typeface="微软雅黑" panose="020B0503020204020204" pitchFamily="34" charset="-122"/>
              <a:ea typeface="微软雅黑" panose="020B0503020204020204" pitchFamily="34" charset="-122"/>
            </a:endParaRPr>
          </a:p>
        </p:txBody>
      </p:sp>
      <p:grpSp>
        <p:nvGrpSpPr>
          <p:cNvPr id="5" name="组合 4"/>
          <p:cNvGrpSpPr/>
          <p:nvPr>
            <p:custDataLst>
              <p:tags r:id="rId7"/>
            </p:custDataLst>
          </p:nvPr>
        </p:nvGrpSpPr>
        <p:grpSpPr>
          <a:xfrm>
            <a:off x="6657975" y="2074545"/>
            <a:ext cx="1425952" cy="671199"/>
            <a:chOff x="8876147" y="2896734"/>
            <a:chExt cx="1901155" cy="1289849"/>
          </a:xfrm>
        </p:grpSpPr>
        <p:sp>
          <p:nvSpPr>
            <p:cNvPr id="9" name="任意多边形 8"/>
            <p:cNvSpPr/>
            <p:nvPr>
              <p:custDataLst>
                <p:tags r:id="rId17"/>
              </p:custDataLst>
            </p:nvPr>
          </p:nvSpPr>
          <p:spPr>
            <a:xfrm>
              <a:off x="10640796" y="4011919"/>
              <a:ext cx="136506" cy="174664"/>
            </a:xfrm>
            <a:custGeom>
              <a:avLst/>
              <a:gdLst>
                <a:gd name="connsiteX0" fmla="*/ 102393 w 102393"/>
                <a:gd name="connsiteY0" fmla="*/ 130968 h 130968"/>
                <a:gd name="connsiteX1" fmla="*/ 0 w 102393"/>
                <a:gd name="connsiteY1" fmla="*/ 130968 h 130968"/>
                <a:gd name="connsiteX2" fmla="*/ 0 w 102393"/>
                <a:gd name="connsiteY2" fmla="*/ 0 h 130968"/>
                <a:gd name="connsiteX3" fmla="*/ 102393 w 102393"/>
                <a:gd name="connsiteY3" fmla="*/ 130968 h 130968"/>
              </a:gdLst>
              <a:ahLst/>
              <a:cxnLst>
                <a:cxn ang="0">
                  <a:pos x="connsiteX0" y="connsiteY0"/>
                </a:cxn>
                <a:cxn ang="0">
                  <a:pos x="connsiteX1" y="connsiteY1"/>
                </a:cxn>
                <a:cxn ang="0">
                  <a:pos x="connsiteX2" y="connsiteY2"/>
                </a:cxn>
                <a:cxn ang="0">
                  <a:pos x="connsiteX3" y="connsiteY3"/>
                </a:cxn>
              </a:cxnLst>
              <a:rect l="l" t="t" r="r" b="b"/>
              <a:pathLst>
                <a:path w="102393" h="130968">
                  <a:moveTo>
                    <a:pt x="102393" y="130968"/>
                  </a:moveTo>
                  <a:lnTo>
                    <a:pt x="0" y="130968"/>
                  </a:lnTo>
                  <a:lnTo>
                    <a:pt x="0" y="0"/>
                  </a:lnTo>
                  <a:lnTo>
                    <a:pt x="102393" y="130968"/>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sp>
          <p:nvSpPr>
            <p:cNvPr id="10" name="任意多边形 9"/>
            <p:cNvSpPr/>
            <p:nvPr>
              <p:custDataLst>
                <p:tags r:id="rId18"/>
              </p:custDataLst>
            </p:nvPr>
          </p:nvSpPr>
          <p:spPr>
            <a:xfrm>
              <a:off x="8876147" y="2896736"/>
              <a:ext cx="152380" cy="95271"/>
            </a:xfrm>
            <a:custGeom>
              <a:avLst/>
              <a:gdLst>
                <a:gd name="connsiteX0" fmla="*/ 19050 w 114300"/>
                <a:gd name="connsiteY0" fmla="*/ 0 h 71437"/>
                <a:gd name="connsiteX1" fmla="*/ 0 w 114300"/>
                <a:gd name="connsiteY1" fmla="*/ 71437 h 71437"/>
                <a:gd name="connsiteX2" fmla="*/ 114300 w 114300"/>
                <a:gd name="connsiteY2" fmla="*/ 71437 h 71437"/>
                <a:gd name="connsiteX3" fmla="*/ 19050 w 114300"/>
                <a:gd name="connsiteY3" fmla="*/ 0 h 71437"/>
              </a:gdLst>
              <a:ahLst/>
              <a:cxnLst>
                <a:cxn ang="0">
                  <a:pos x="connsiteX0" y="connsiteY0"/>
                </a:cxn>
                <a:cxn ang="0">
                  <a:pos x="connsiteX1" y="connsiteY1"/>
                </a:cxn>
                <a:cxn ang="0">
                  <a:pos x="connsiteX2" y="connsiteY2"/>
                </a:cxn>
                <a:cxn ang="0">
                  <a:pos x="connsiteX3" y="connsiteY3"/>
                </a:cxn>
              </a:cxnLst>
              <a:rect l="l" t="t" r="r" b="b"/>
              <a:pathLst>
                <a:path w="114300" h="71437">
                  <a:moveTo>
                    <a:pt x="19050" y="0"/>
                  </a:moveTo>
                  <a:lnTo>
                    <a:pt x="0" y="71437"/>
                  </a:lnTo>
                  <a:lnTo>
                    <a:pt x="114300" y="71437"/>
                  </a:lnTo>
                  <a:lnTo>
                    <a:pt x="19050" y="0"/>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21" name="任意多边形 20"/>
            <p:cNvSpPr/>
            <p:nvPr>
              <p:custDataLst>
                <p:tags r:id="rId19"/>
              </p:custDataLst>
            </p:nvPr>
          </p:nvSpPr>
          <p:spPr>
            <a:xfrm>
              <a:off x="8903430" y="2896734"/>
              <a:ext cx="1862555" cy="1269096"/>
            </a:xfrm>
            <a:custGeom>
              <a:avLst/>
              <a:gdLst>
                <a:gd name="connsiteX0" fmla="*/ 0 w 1319348"/>
                <a:gd name="connsiteY0" fmla="*/ 0 h 1293223"/>
                <a:gd name="connsiteX1" fmla="*/ 1319348 w 1319348"/>
                <a:gd name="connsiteY1" fmla="*/ 1293223 h 1293223"/>
                <a:gd name="connsiteX2" fmla="*/ 1319348 w 1319348"/>
                <a:gd name="connsiteY2" fmla="*/ 391886 h 1293223"/>
                <a:gd name="connsiteX3" fmla="*/ 927463 w 1319348"/>
                <a:gd name="connsiteY3" fmla="*/ 13063 h 1293223"/>
                <a:gd name="connsiteX4" fmla="*/ 0 w 1319348"/>
                <a:gd name="connsiteY4" fmla="*/ 0 h 1293223"/>
                <a:gd name="connsiteX0-1" fmla="*/ 0 w 1319348"/>
                <a:gd name="connsiteY0-2" fmla="*/ 5987 h 1299210"/>
                <a:gd name="connsiteX1-3" fmla="*/ 1319348 w 1319348"/>
                <a:gd name="connsiteY1-4" fmla="*/ 1299210 h 1299210"/>
                <a:gd name="connsiteX2-5" fmla="*/ 1319348 w 1319348"/>
                <a:gd name="connsiteY2-6" fmla="*/ 397873 h 1299210"/>
                <a:gd name="connsiteX3-7" fmla="*/ 908413 w 1319348"/>
                <a:gd name="connsiteY3-8" fmla="*/ 0 h 1299210"/>
                <a:gd name="connsiteX4-9" fmla="*/ 0 w 1319348"/>
                <a:gd name="connsiteY4-10" fmla="*/ 5987 h 1299210"/>
                <a:gd name="connsiteX0-11" fmla="*/ 0 w 1333635"/>
                <a:gd name="connsiteY0-12" fmla="*/ 1225 h 1299210"/>
                <a:gd name="connsiteX1-13" fmla="*/ 1333635 w 1333635"/>
                <a:gd name="connsiteY1-14" fmla="*/ 1299210 h 1299210"/>
                <a:gd name="connsiteX2-15" fmla="*/ 1333635 w 1333635"/>
                <a:gd name="connsiteY2-16" fmla="*/ 397873 h 1299210"/>
                <a:gd name="connsiteX3-17" fmla="*/ 922700 w 1333635"/>
                <a:gd name="connsiteY3-18" fmla="*/ 0 h 1299210"/>
                <a:gd name="connsiteX4-19" fmla="*/ 0 w 1333635"/>
                <a:gd name="connsiteY4-20" fmla="*/ 1225 h 12992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33635" h="1299210">
                  <a:moveTo>
                    <a:pt x="0" y="1225"/>
                  </a:moveTo>
                  <a:lnTo>
                    <a:pt x="1333635" y="1299210"/>
                  </a:lnTo>
                  <a:lnTo>
                    <a:pt x="1333635" y="397873"/>
                  </a:lnTo>
                  <a:lnTo>
                    <a:pt x="922700" y="0"/>
                  </a:lnTo>
                  <a:lnTo>
                    <a:pt x="0" y="122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444455"/>
                </a:solidFill>
              </a:endParaRPr>
            </a:p>
          </p:txBody>
        </p:sp>
      </p:grpSp>
      <p:sp>
        <p:nvSpPr>
          <p:cNvPr id="23" name="矩形 22"/>
          <p:cNvSpPr/>
          <p:nvPr>
            <p:custDataLst>
              <p:tags r:id="rId8"/>
            </p:custDataLst>
          </p:nvPr>
        </p:nvSpPr>
        <p:spPr>
          <a:xfrm>
            <a:off x="1163320" y="3437890"/>
            <a:ext cx="6839585" cy="11376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sz="1400">
              <a:solidFill>
                <a:schemeClr val="lt1"/>
              </a:solidFill>
            </a:endParaRPr>
          </a:p>
        </p:txBody>
      </p:sp>
      <p:sp>
        <p:nvSpPr>
          <p:cNvPr id="24" name="矩形 23"/>
          <p:cNvSpPr>
            <a:spLocks noChangeArrowheads="1"/>
          </p:cNvSpPr>
          <p:nvPr>
            <p:custDataLst>
              <p:tags r:id="rId9"/>
            </p:custDataLst>
          </p:nvPr>
        </p:nvSpPr>
        <p:spPr bwMode="auto">
          <a:xfrm>
            <a:off x="1214120" y="3844607"/>
            <a:ext cx="6222365" cy="90995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oAutofit/>
          </a:bodyPr>
          <a:lstStyle/>
          <a:p>
            <a:pPr algn="just">
              <a:lnSpc>
                <a:spcPct val="150000"/>
              </a:lnSpc>
            </a:pPr>
            <a:r>
              <a:rPr lang="en-US" altLang="zh-CN" sz="1200" dirty="0">
                <a:solidFill>
                  <a:schemeClr val="lt1"/>
                </a:solidFill>
                <a:latin typeface="微软雅黑" panose="020B0503020204020204" pitchFamily="34" charset="-122"/>
                <a:ea typeface="微软雅黑" panose="020B0503020204020204" pitchFamily="34" charset="-122"/>
              </a:rPr>
              <a:t>用户调研显示界面友好度评分4.6/5，表明系统界面用户体验不错。</a:t>
            </a:r>
          </a:p>
          <a:p>
            <a:pPr algn="just">
              <a:lnSpc>
                <a:spcPct val="150000"/>
              </a:lnSpc>
            </a:pPr>
            <a:endParaRPr lang="en-US" altLang="zh-CN" sz="1200" dirty="0">
              <a:solidFill>
                <a:schemeClr val="lt1"/>
              </a:solidFill>
              <a:latin typeface="微软雅黑" panose="020B0503020204020204" pitchFamily="34" charset="-122"/>
              <a:ea typeface="微软雅黑" panose="020B0503020204020204" pitchFamily="34" charset="-122"/>
            </a:endParaRPr>
          </a:p>
        </p:txBody>
      </p:sp>
      <p:grpSp>
        <p:nvGrpSpPr>
          <p:cNvPr id="25" name="组合 24"/>
          <p:cNvGrpSpPr/>
          <p:nvPr>
            <p:custDataLst>
              <p:tags r:id="rId10"/>
            </p:custDataLst>
          </p:nvPr>
        </p:nvGrpSpPr>
        <p:grpSpPr>
          <a:xfrm>
            <a:off x="6657975" y="3378835"/>
            <a:ext cx="1425952" cy="671198"/>
            <a:chOff x="8876147" y="3192042"/>
            <a:chExt cx="1901155" cy="1289847"/>
          </a:xfrm>
        </p:grpSpPr>
        <p:sp>
          <p:nvSpPr>
            <p:cNvPr id="26" name="任意多边形 25"/>
            <p:cNvSpPr/>
            <p:nvPr>
              <p:custDataLst>
                <p:tags r:id="rId14"/>
              </p:custDataLst>
            </p:nvPr>
          </p:nvSpPr>
          <p:spPr>
            <a:xfrm>
              <a:off x="10640796" y="4307225"/>
              <a:ext cx="136506" cy="174664"/>
            </a:xfrm>
            <a:custGeom>
              <a:avLst/>
              <a:gdLst>
                <a:gd name="connsiteX0" fmla="*/ 102393 w 102393"/>
                <a:gd name="connsiteY0" fmla="*/ 130968 h 130968"/>
                <a:gd name="connsiteX1" fmla="*/ 0 w 102393"/>
                <a:gd name="connsiteY1" fmla="*/ 130968 h 130968"/>
                <a:gd name="connsiteX2" fmla="*/ 0 w 102393"/>
                <a:gd name="connsiteY2" fmla="*/ 0 h 130968"/>
                <a:gd name="connsiteX3" fmla="*/ 102393 w 102393"/>
                <a:gd name="connsiteY3" fmla="*/ 130968 h 130968"/>
              </a:gdLst>
              <a:ahLst/>
              <a:cxnLst>
                <a:cxn ang="0">
                  <a:pos x="connsiteX0" y="connsiteY0"/>
                </a:cxn>
                <a:cxn ang="0">
                  <a:pos x="connsiteX1" y="connsiteY1"/>
                </a:cxn>
                <a:cxn ang="0">
                  <a:pos x="connsiteX2" y="connsiteY2"/>
                </a:cxn>
                <a:cxn ang="0">
                  <a:pos x="connsiteX3" y="connsiteY3"/>
                </a:cxn>
              </a:cxnLst>
              <a:rect l="l" t="t" r="r" b="b"/>
              <a:pathLst>
                <a:path w="102393" h="130968">
                  <a:moveTo>
                    <a:pt x="102393" y="130968"/>
                  </a:moveTo>
                  <a:lnTo>
                    <a:pt x="0" y="130968"/>
                  </a:lnTo>
                  <a:lnTo>
                    <a:pt x="0" y="0"/>
                  </a:lnTo>
                  <a:lnTo>
                    <a:pt x="102393" y="130968"/>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sp>
          <p:nvSpPr>
            <p:cNvPr id="27" name="任意多边形 26"/>
            <p:cNvSpPr/>
            <p:nvPr>
              <p:custDataLst>
                <p:tags r:id="rId15"/>
              </p:custDataLst>
            </p:nvPr>
          </p:nvSpPr>
          <p:spPr>
            <a:xfrm>
              <a:off x="8876147" y="3192042"/>
              <a:ext cx="152380" cy="95271"/>
            </a:xfrm>
            <a:custGeom>
              <a:avLst/>
              <a:gdLst>
                <a:gd name="connsiteX0" fmla="*/ 19050 w 114300"/>
                <a:gd name="connsiteY0" fmla="*/ 0 h 71437"/>
                <a:gd name="connsiteX1" fmla="*/ 0 w 114300"/>
                <a:gd name="connsiteY1" fmla="*/ 71437 h 71437"/>
                <a:gd name="connsiteX2" fmla="*/ 114300 w 114300"/>
                <a:gd name="connsiteY2" fmla="*/ 71437 h 71437"/>
                <a:gd name="connsiteX3" fmla="*/ 19050 w 114300"/>
                <a:gd name="connsiteY3" fmla="*/ 0 h 71437"/>
              </a:gdLst>
              <a:ahLst/>
              <a:cxnLst>
                <a:cxn ang="0">
                  <a:pos x="connsiteX0" y="connsiteY0"/>
                </a:cxn>
                <a:cxn ang="0">
                  <a:pos x="connsiteX1" y="connsiteY1"/>
                </a:cxn>
                <a:cxn ang="0">
                  <a:pos x="connsiteX2" y="connsiteY2"/>
                </a:cxn>
                <a:cxn ang="0">
                  <a:pos x="connsiteX3" y="connsiteY3"/>
                </a:cxn>
              </a:cxnLst>
              <a:rect l="l" t="t" r="r" b="b"/>
              <a:pathLst>
                <a:path w="114300" h="71437">
                  <a:moveTo>
                    <a:pt x="19050" y="0"/>
                  </a:moveTo>
                  <a:lnTo>
                    <a:pt x="0" y="71437"/>
                  </a:lnTo>
                  <a:lnTo>
                    <a:pt x="114300" y="71437"/>
                  </a:lnTo>
                  <a:lnTo>
                    <a:pt x="19050" y="0"/>
                  </a:lnTo>
                  <a:close/>
                </a:path>
              </a:pathLst>
            </a:custGeom>
            <a:solidFill>
              <a:srgbClr val="44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29" name="任意多边形 28"/>
            <p:cNvSpPr/>
            <p:nvPr>
              <p:custDataLst>
                <p:tags r:id="rId16"/>
              </p:custDataLst>
            </p:nvPr>
          </p:nvSpPr>
          <p:spPr>
            <a:xfrm>
              <a:off x="8903430" y="3192042"/>
              <a:ext cx="1862555" cy="1269096"/>
            </a:xfrm>
            <a:custGeom>
              <a:avLst/>
              <a:gdLst>
                <a:gd name="connsiteX0" fmla="*/ 0 w 1319348"/>
                <a:gd name="connsiteY0" fmla="*/ 0 h 1293223"/>
                <a:gd name="connsiteX1" fmla="*/ 1319348 w 1319348"/>
                <a:gd name="connsiteY1" fmla="*/ 1293223 h 1293223"/>
                <a:gd name="connsiteX2" fmla="*/ 1319348 w 1319348"/>
                <a:gd name="connsiteY2" fmla="*/ 391886 h 1293223"/>
                <a:gd name="connsiteX3" fmla="*/ 927463 w 1319348"/>
                <a:gd name="connsiteY3" fmla="*/ 13063 h 1293223"/>
                <a:gd name="connsiteX4" fmla="*/ 0 w 1319348"/>
                <a:gd name="connsiteY4" fmla="*/ 0 h 1293223"/>
                <a:gd name="connsiteX0-1" fmla="*/ 0 w 1319348"/>
                <a:gd name="connsiteY0-2" fmla="*/ 5987 h 1299210"/>
                <a:gd name="connsiteX1-3" fmla="*/ 1319348 w 1319348"/>
                <a:gd name="connsiteY1-4" fmla="*/ 1299210 h 1299210"/>
                <a:gd name="connsiteX2-5" fmla="*/ 1319348 w 1319348"/>
                <a:gd name="connsiteY2-6" fmla="*/ 397873 h 1299210"/>
                <a:gd name="connsiteX3-7" fmla="*/ 908413 w 1319348"/>
                <a:gd name="connsiteY3-8" fmla="*/ 0 h 1299210"/>
                <a:gd name="connsiteX4-9" fmla="*/ 0 w 1319348"/>
                <a:gd name="connsiteY4-10" fmla="*/ 5987 h 1299210"/>
                <a:gd name="connsiteX0-11" fmla="*/ 0 w 1333635"/>
                <a:gd name="connsiteY0-12" fmla="*/ 1225 h 1299210"/>
                <a:gd name="connsiteX1-13" fmla="*/ 1333635 w 1333635"/>
                <a:gd name="connsiteY1-14" fmla="*/ 1299210 h 1299210"/>
                <a:gd name="connsiteX2-15" fmla="*/ 1333635 w 1333635"/>
                <a:gd name="connsiteY2-16" fmla="*/ 397873 h 1299210"/>
                <a:gd name="connsiteX3-17" fmla="*/ 922700 w 1333635"/>
                <a:gd name="connsiteY3-18" fmla="*/ 0 h 1299210"/>
                <a:gd name="connsiteX4-19" fmla="*/ 0 w 1333635"/>
                <a:gd name="connsiteY4-20" fmla="*/ 1225 h 129921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33635" h="1299210">
                  <a:moveTo>
                    <a:pt x="0" y="1225"/>
                  </a:moveTo>
                  <a:lnTo>
                    <a:pt x="1333635" y="1299210"/>
                  </a:lnTo>
                  <a:lnTo>
                    <a:pt x="1333635" y="397873"/>
                  </a:lnTo>
                  <a:lnTo>
                    <a:pt x="922700" y="0"/>
                  </a:lnTo>
                  <a:lnTo>
                    <a:pt x="0" y="1225"/>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444455"/>
                </a:solidFill>
              </a:endParaRPr>
            </a:p>
          </p:txBody>
        </p:sp>
      </p:grpSp>
      <p:sp>
        <p:nvSpPr>
          <p:cNvPr id="6" name="矩形 5"/>
          <p:cNvSpPr/>
          <p:nvPr>
            <p:custDataLst>
              <p:tags r:id="rId11"/>
            </p:custDataLst>
          </p:nvPr>
        </p:nvSpPr>
        <p:spPr>
          <a:xfrm>
            <a:off x="1183783" y="3437890"/>
            <a:ext cx="1718442" cy="321945"/>
          </a:xfrm>
          <a:prstGeom prst="rect">
            <a:avLst/>
          </a:prstGeom>
          <a:noFill/>
        </p:spPr>
        <p:txBody>
          <a:bodyPr wrap="square">
            <a:spAutoFit/>
          </a:bodyPr>
          <a:lstStyle/>
          <a:p>
            <a:r>
              <a:rPr lang="en-US" altLang="zh-CN" sz="1500" dirty="0">
                <a:solidFill>
                  <a:schemeClr val="lt1"/>
                </a:solidFill>
                <a:latin typeface="微软雅黑" panose="020B0503020204020204" pitchFamily="34" charset="-122"/>
                <a:ea typeface="微软雅黑" panose="020B0503020204020204" pitchFamily="34" charset="-122"/>
              </a:rPr>
              <a:t>界面体验良好</a:t>
            </a:r>
          </a:p>
        </p:txBody>
      </p:sp>
      <p:sp>
        <p:nvSpPr>
          <p:cNvPr id="7" name="矩形 6"/>
          <p:cNvSpPr/>
          <p:nvPr>
            <p:custDataLst>
              <p:tags r:id="rId12"/>
            </p:custDataLst>
          </p:nvPr>
        </p:nvSpPr>
        <p:spPr>
          <a:xfrm>
            <a:off x="1183783" y="2157730"/>
            <a:ext cx="1397000" cy="321945"/>
          </a:xfrm>
          <a:prstGeom prst="rect">
            <a:avLst/>
          </a:prstGeom>
          <a:noFill/>
        </p:spPr>
        <p:txBody>
          <a:bodyPr wrap="square">
            <a:spAutoFit/>
          </a:bodyPr>
          <a:lstStyle/>
          <a:p>
            <a:r>
              <a:rPr lang="en-US" altLang="zh-CN" sz="1500" dirty="0">
                <a:solidFill>
                  <a:schemeClr val="lt1"/>
                </a:solidFill>
                <a:latin typeface="微软雅黑" panose="020B0503020204020204" pitchFamily="34" charset="-122"/>
                <a:ea typeface="微软雅黑" panose="020B0503020204020204" pitchFamily="34" charset="-122"/>
              </a:rPr>
              <a:t>验证提升明显</a:t>
            </a:r>
          </a:p>
        </p:txBody>
      </p:sp>
      <p:sp>
        <p:nvSpPr>
          <p:cNvPr id="8" name="矩形 7"/>
          <p:cNvSpPr/>
          <p:nvPr>
            <p:custDataLst>
              <p:tags r:id="rId13"/>
            </p:custDataLst>
          </p:nvPr>
        </p:nvSpPr>
        <p:spPr>
          <a:xfrm>
            <a:off x="1183782" y="843915"/>
            <a:ext cx="1718443" cy="323165"/>
          </a:xfrm>
          <a:prstGeom prst="rect">
            <a:avLst/>
          </a:prstGeom>
          <a:noFill/>
        </p:spPr>
        <p:txBody>
          <a:bodyPr wrap="square">
            <a:spAutoFit/>
          </a:bodyPr>
          <a:lstStyle/>
          <a:p>
            <a:r>
              <a:rPr lang="en-US" altLang="zh-CN" sz="1500" dirty="0">
                <a:solidFill>
                  <a:schemeClr val="lt1"/>
                </a:solidFill>
                <a:latin typeface="微软雅黑" panose="020B0503020204020204" pitchFamily="34" charset="-122"/>
                <a:ea typeface="微软雅黑" panose="020B0503020204020204" pitchFamily="34" charset="-122"/>
              </a:rPr>
              <a:t>融合效果显著</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矩形 48"/>
          <p:cNvSpPr>
            <a:spLocks noChangeArrowheads="1"/>
          </p:cNvSpPr>
          <p:nvPr/>
        </p:nvSpPr>
        <p:spPr bwMode="auto">
          <a:xfrm>
            <a:off x="476188" y="177842"/>
            <a:ext cx="1415768" cy="46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en-US" sz="2400" b="1" dirty="0">
                <a:solidFill>
                  <a:schemeClr val="accent1"/>
                </a:solidFill>
                <a:latin typeface="Arial" panose="020B0604020202020204" pitchFamily="34" charset="0"/>
              </a:rPr>
              <a:t>系统部署</a:t>
            </a:r>
            <a:endParaRPr lang="en-US" altLang="zh-CN" sz="2400" b="1" dirty="0">
              <a:solidFill>
                <a:schemeClr val="accent1"/>
              </a:solidFill>
              <a:latin typeface="Arial" panose="020B0604020202020204" pitchFamily="34" charset="0"/>
            </a:endParaRPr>
          </a:p>
        </p:txBody>
      </p:sp>
      <p:sp>
        <p:nvSpPr>
          <p:cNvPr id="50" name="等腰三角形 49"/>
          <p:cNvSpPr>
            <a:spLocks noChangeArrowheads="1"/>
          </p:cNvSpPr>
          <p:nvPr>
            <p:custDataLst>
              <p:tags r:id="rId1"/>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5" name="文本框 4"/>
          <p:cNvSpPr txBox="1"/>
          <p:nvPr>
            <p:custDataLst>
              <p:tags r:id="rId2"/>
            </p:custDataLst>
          </p:nvPr>
        </p:nvSpPr>
        <p:spPr>
          <a:xfrm>
            <a:off x="925195" y="2765425"/>
            <a:ext cx="2141220" cy="1728470"/>
          </a:xfrm>
          <a:prstGeom prst="rect">
            <a:avLst/>
          </a:prstGeom>
          <a:noFill/>
        </p:spPr>
        <p:txBody>
          <a:bodyPr wrap="square" lIns="91438" tIns="45719" rIns="91438" bIns="45719" rtlCol="0" anchor="t" anchorCtr="0">
            <a:noAutofit/>
          </a:bodyPr>
          <a:lstStyle/>
          <a:p>
            <a:pPr lvl="0" algn="l">
              <a:buClrTx/>
              <a:buSzTx/>
              <a:buFontTx/>
            </a:pPr>
            <a:r>
              <a:rPr lang="en-US" altLang="zh-CN" sz="1200" dirty="0" err="1">
                <a:solidFill>
                  <a:srgbClr val="595959"/>
                </a:solidFill>
                <a:latin typeface="微软雅黑" panose="020B0503020204020204" pitchFamily="34" charset="-122"/>
                <a:ea typeface="微软雅黑" panose="020B0503020204020204" pitchFamily="34" charset="-122"/>
                <a:sym typeface="+mn-ea"/>
              </a:rPr>
              <a:t>Gunicorn</a:t>
            </a:r>
            <a:r>
              <a:rPr lang="en-US" altLang="zh-CN" sz="1200" dirty="0">
                <a:solidFill>
                  <a:srgbClr val="595959"/>
                </a:solidFill>
                <a:latin typeface="微软雅黑" panose="020B0503020204020204" pitchFamily="34" charset="-122"/>
                <a:ea typeface="微软雅黑" panose="020B0503020204020204" pitchFamily="34" charset="-122"/>
                <a:sym typeface="+mn-ea"/>
              </a:rPr>
              <a:t> + </a:t>
            </a:r>
            <a:r>
              <a:rPr lang="en-US" altLang="zh-CN" sz="1200" dirty="0" err="1">
                <a:solidFill>
                  <a:srgbClr val="595959"/>
                </a:solidFill>
                <a:latin typeface="微软雅黑" panose="020B0503020204020204" pitchFamily="34" charset="-122"/>
                <a:ea typeface="微软雅黑" panose="020B0503020204020204" pitchFamily="34" charset="-122"/>
                <a:sym typeface="+mn-ea"/>
              </a:rPr>
              <a:t>Ngix</a:t>
            </a:r>
            <a:r>
              <a:rPr lang="zh-CN" altLang="en-US" sz="1200" dirty="0">
                <a:solidFill>
                  <a:srgbClr val="595959"/>
                </a:solidFill>
                <a:latin typeface="微软雅黑" panose="020B0503020204020204" pitchFamily="34" charset="-122"/>
                <a:ea typeface="微软雅黑" panose="020B0503020204020204" pitchFamily="34" charset="-122"/>
                <a:sym typeface="+mn-ea"/>
              </a:rPr>
              <a:t>部署到</a:t>
            </a:r>
            <a:r>
              <a:rPr lang="en-US" altLang="zh-CN" sz="1200" dirty="0">
                <a:solidFill>
                  <a:srgbClr val="595959"/>
                </a:solidFill>
                <a:latin typeface="微软雅黑" panose="020B0503020204020204" pitchFamily="34" charset="-122"/>
                <a:ea typeface="微软雅黑" panose="020B0503020204020204" pitchFamily="34" charset="-122"/>
                <a:sym typeface="+mn-ea"/>
              </a:rPr>
              <a:t>Ubuntu24</a:t>
            </a:r>
            <a:r>
              <a:rPr lang="zh-CN" altLang="en-US" sz="1200" dirty="0">
                <a:solidFill>
                  <a:srgbClr val="595959"/>
                </a:solidFill>
                <a:latin typeface="微软雅黑" panose="020B0503020204020204" pitchFamily="34" charset="-122"/>
                <a:ea typeface="微软雅黑" panose="020B0503020204020204" pitchFamily="34" charset="-122"/>
                <a:sym typeface="+mn-ea"/>
              </a:rPr>
              <a:t>服务器（</a:t>
            </a:r>
            <a:r>
              <a:rPr lang="en-US" altLang="zh-CN" sz="1200" dirty="0">
                <a:solidFill>
                  <a:srgbClr val="595959"/>
                </a:solidFill>
                <a:latin typeface="微软雅黑" panose="020B0503020204020204" pitchFamily="34" charset="-122"/>
                <a:ea typeface="微软雅黑" panose="020B0503020204020204" pitchFamily="34" charset="-122"/>
                <a:sym typeface="+mn-ea"/>
              </a:rPr>
              <a:t>2</a:t>
            </a:r>
            <a:r>
              <a:rPr lang="zh-CN" altLang="en-US" sz="1200" dirty="0">
                <a:solidFill>
                  <a:srgbClr val="595959"/>
                </a:solidFill>
                <a:latin typeface="微软雅黑" panose="020B0503020204020204" pitchFamily="34" charset="-122"/>
                <a:ea typeface="微软雅黑" panose="020B0503020204020204" pitchFamily="34" charset="-122"/>
                <a:sym typeface="+mn-ea"/>
              </a:rPr>
              <a:t>核</a:t>
            </a:r>
            <a:r>
              <a:rPr lang="en-US" altLang="zh-CN" sz="1200" dirty="0">
                <a:solidFill>
                  <a:srgbClr val="595959"/>
                </a:solidFill>
                <a:latin typeface="微软雅黑" panose="020B0503020204020204" pitchFamily="34" charset="-122"/>
                <a:ea typeface="微软雅黑" panose="020B0503020204020204" pitchFamily="34" charset="-122"/>
                <a:sym typeface="+mn-ea"/>
              </a:rPr>
              <a:t>2G</a:t>
            </a:r>
            <a:r>
              <a:rPr lang="zh-CN" altLang="en-US" sz="1200" dirty="0">
                <a:solidFill>
                  <a:srgbClr val="595959"/>
                </a:solidFill>
                <a:latin typeface="微软雅黑" panose="020B0503020204020204" pitchFamily="34" charset="-122"/>
                <a:ea typeface="微软雅黑" panose="020B0503020204020204" pitchFamily="34" charset="-122"/>
                <a:sym typeface="+mn-ea"/>
              </a:rPr>
              <a:t>服务器）</a:t>
            </a:r>
            <a:endParaRPr lang="en-US" altLang="zh-CN" sz="1200" dirty="0">
              <a:solidFill>
                <a:srgbClr val="595959"/>
              </a:solidFill>
              <a:latin typeface="微软雅黑" panose="020B0503020204020204" pitchFamily="34" charset="-122"/>
              <a:ea typeface="微软雅黑" panose="020B0503020204020204" pitchFamily="34" charset="-122"/>
              <a:sym typeface="+mn-ea"/>
            </a:endParaRPr>
          </a:p>
        </p:txBody>
      </p:sp>
      <p:sp>
        <p:nvSpPr>
          <p:cNvPr id="8" name="矩形 7"/>
          <p:cNvSpPr/>
          <p:nvPr>
            <p:custDataLst>
              <p:tags r:id="rId3"/>
            </p:custDataLst>
          </p:nvPr>
        </p:nvSpPr>
        <p:spPr>
          <a:xfrm>
            <a:off x="1183640" y="2375138"/>
            <a:ext cx="1624330" cy="307777"/>
          </a:xfrm>
          <a:prstGeom prst="rect">
            <a:avLst/>
          </a:prstGeom>
        </p:spPr>
        <p:txBody>
          <a:bodyPr wrap="square" lIns="91440" tIns="45720" rIns="91440" bIns="45720" rtlCol="0" anchor="t" anchorCtr="0">
            <a:spAutoFit/>
          </a:bodyPr>
          <a:lstStyle/>
          <a:p>
            <a:pPr lvl="0" algn="ctr">
              <a:buClrTx/>
              <a:buSzTx/>
              <a:buFontTx/>
              <a:defRPr/>
            </a:pPr>
            <a:r>
              <a:rPr lang="zh-CN" altLang="en-US"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方式</a:t>
            </a:r>
            <a:endPar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endParaRPr>
          </a:p>
        </p:txBody>
      </p:sp>
      <p:sp>
        <p:nvSpPr>
          <p:cNvPr id="6" name="任意多边形: 形状 36"/>
          <p:cNvSpPr/>
          <p:nvPr>
            <p:custDataLst>
              <p:tags r:id="rId4"/>
            </p:custDataLst>
          </p:nvPr>
        </p:nvSpPr>
        <p:spPr>
          <a:xfrm>
            <a:off x="1107043" y="987901"/>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1"/>
          </a:solidFill>
          <a:ln>
            <a:noFill/>
          </a:ln>
          <a:effectLst>
            <a:outerShdw blurRad="50800" dist="63500" dir="8100000" algn="tr" rotWithShape="0">
              <a:schemeClr val="accent1">
                <a:lumMod val="75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7" name="任意多边形: 形状 38"/>
          <p:cNvSpPr/>
          <p:nvPr>
            <p:custDataLst>
              <p:tags r:id="rId5"/>
            </p:custDataLst>
          </p:nvPr>
        </p:nvSpPr>
        <p:spPr>
          <a:xfrm>
            <a:off x="1284605" y="987425"/>
            <a:ext cx="1212850" cy="1141095"/>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1">
                  <a:lumMod val="40000"/>
                  <a:lumOff val="60000"/>
                </a:schemeClr>
              </a:gs>
              <a:gs pos="90000">
                <a:schemeClr val="accent1">
                  <a:alpha val="100000"/>
                </a:schemeClr>
              </a:gs>
            </a:gsLst>
            <a:lin ang="8100000" scaled="0"/>
            <a:tileRect/>
          </a:gradFill>
          <a:ln>
            <a:noFill/>
          </a:ln>
          <a:effectLst>
            <a:outerShdw blurRad="50800" dist="63500" dir="8100000" algn="tr" rotWithShape="0">
              <a:schemeClr val="accent1">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dirty="0">
                <a:solidFill>
                  <a:srgbClr val="FFFFFF"/>
                </a:solidFill>
                <a:latin typeface="+mn-ea"/>
                <a:cs typeface="+mn-ea"/>
                <a:sym typeface="+mn-ea"/>
              </a:rPr>
              <a:t>01</a:t>
            </a:r>
          </a:p>
        </p:txBody>
      </p:sp>
      <p:sp>
        <p:nvSpPr>
          <p:cNvPr id="14" name="文本框 13"/>
          <p:cNvSpPr txBox="1"/>
          <p:nvPr>
            <p:custDataLst>
              <p:tags r:id="rId6"/>
            </p:custDataLst>
          </p:nvPr>
        </p:nvSpPr>
        <p:spPr>
          <a:xfrm>
            <a:off x="3528695" y="2765425"/>
            <a:ext cx="2141220" cy="1728470"/>
          </a:xfrm>
          <a:prstGeom prst="rect">
            <a:avLst/>
          </a:prstGeom>
          <a:noFill/>
        </p:spPr>
        <p:txBody>
          <a:bodyPr wrap="square" lIns="91438" tIns="45719" rIns="91438" bIns="45719" rtlCol="0" anchor="t" anchorCtr="0">
            <a:noAutofit/>
          </a:bodyPr>
          <a:lstStyle/>
          <a:p>
            <a:pPr lvl="0" algn="l">
              <a:buClrTx/>
              <a:buSzTx/>
              <a:buFontTx/>
            </a:pPr>
            <a:r>
              <a:rPr lang="en-US" altLang="zh-CN" sz="1200" dirty="0">
                <a:solidFill>
                  <a:srgbClr val="595959"/>
                </a:solidFill>
                <a:latin typeface="微软雅黑" panose="020B0503020204020204" pitchFamily="34" charset="-122"/>
                <a:ea typeface="微软雅黑" panose="020B0503020204020204" pitchFamily="34" charset="-122"/>
                <a:sym typeface="+mn-ea"/>
              </a:rPr>
              <a:t>http://8.156.70.84</a:t>
            </a:r>
          </a:p>
        </p:txBody>
      </p:sp>
      <p:sp>
        <p:nvSpPr>
          <p:cNvPr id="15" name="任意多边形: 形状 36"/>
          <p:cNvSpPr/>
          <p:nvPr>
            <p:custDataLst>
              <p:tags r:id="rId7"/>
            </p:custDataLst>
          </p:nvPr>
        </p:nvSpPr>
        <p:spPr>
          <a:xfrm>
            <a:off x="3757533" y="951706"/>
            <a:ext cx="379730" cy="327660"/>
          </a:xfrm>
          <a:custGeom>
            <a:avLst/>
            <a:gdLst>
              <a:gd name="connsiteX0" fmla="*/ 205979 w 411958"/>
              <a:gd name="connsiteY0" fmla="*/ 0 h 346834"/>
              <a:gd name="connsiteX1" fmla="*/ 411958 w 411958"/>
              <a:gd name="connsiteY1" fmla="*/ 296466 h 346834"/>
              <a:gd name="connsiteX2" fmla="*/ 408430 w 411958"/>
              <a:gd name="connsiteY2" fmla="*/ 346834 h 346834"/>
              <a:gd name="connsiteX3" fmla="*/ 3528 w 411958"/>
              <a:gd name="connsiteY3" fmla="*/ 346834 h 346834"/>
              <a:gd name="connsiteX4" fmla="*/ 0 w 411958"/>
              <a:gd name="connsiteY4" fmla="*/ 296466 h 346834"/>
              <a:gd name="connsiteX5" fmla="*/ 205979 w 411958"/>
              <a:gd name="connsiteY5" fmla="*/ 0 h 346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1958" h="346834">
                <a:moveTo>
                  <a:pt x="205979" y="0"/>
                </a:moveTo>
                <a:cubicBezTo>
                  <a:pt x="319738" y="0"/>
                  <a:pt x="411958" y="132732"/>
                  <a:pt x="411958" y="296466"/>
                </a:cubicBezTo>
                <a:lnTo>
                  <a:pt x="408430" y="346834"/>
                </a:lnTo>
                <a:lnTo>
                  <a:pt x="3528" y="346834"/>
                </a:lnTo>
                <a:lnTo>
                  <a:pt x="0" y="296466"/>
                </a:lnTo>
                <a:cubicBezTo>
                  <a:pt x="0" y="132732"/>
                  <a:pt x="92220" y="0"/>
                  <a:pt x="205979" y="0"/>
                </a:cubicBezTo>
                <a:close/>
              </a:path>
            </a:pathLst>
          </a:custGeom>
          <a:solidFill>
            <a:schemeClr val="accent2"/>
          </a:solidFill>
          <a:ln>
            <a:noFill/>
          </a:ln>
          <a:effectLst>
            <a:outerShdw blurRad="50800" dist="63500" dir="8100000" algn="tr" rotWithShape="0">
              <a:schemeClr val="accent2">
                <a:lumMod val="75000"/>
                <a:alpha val="1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lt1"/>
              </a:solidFill>
            </a:endParaRPr>
          </a:p>
        </p:txBody>
      </p:sp>
      <p:sp>
        <p:nvSpPr>
          <p:cNvPr id="24" name="任意多边形: 形状 38"/>
          <p:cNvSpPr/>
          <p:nvPr>
            <p:custDataLst>
              <p:tags r:id="rId8"/>
            </p:custDataLst>
          </p:nvPr>
        </p:nvSpPr>
        <p:spPr>
          <a:xfrm>
            <a:off x="3935095" y="951230"/>
            <a:ext cx="1212850" cy="1141095"/>
          </a:xfrm>
          <a:custGeom>
            <a:avLst/>
            <a:gdLst>
              <a:gd name="connsiteX0" fmla="*/ 38 w 4644"/>
              <a:gd name="connsiteY0" fmla="*/ 0 h 6065"/>
              <a:gd name="connsiteX1" fmla="*/ 736 w 4644"/>
              <a:gd name="connsiteY1" fmla="*/ 0 h 6065"/>
              <a:gd name="connsiteX2" fmla="*/ 2985 w 4644"/>
              <a:gd name="connsiteY2" fmla="*/ 0 h 6065"/>
              <a:gd name="connsiteX3" fmla="*/ 2996 w 4644"/>
              <a:gd name="connsiteY3" fmla="*/ 0 h 6065"/>
              <a:gd name="connsiteX4" fmla="*/ 3001 w 4644"/>
              <a:gd name="connsiteY4" fmla="*/ 0 h 6065"/>
              <a:gd name="connsiteX5" fmla="*/ 3001 w 4644"/>
              <a:gd name="connsiteY5" fmla="*/ 0 h 6065"/>
              <a:gd name="connsiteX6" fmla="*/ 3208 w 4644"/>
              <a:gd name="connsiteY6" fmla="*/ 21 h 6065"/>
              <a:gd name="connsiteX7" fmla="*/ 4048 w 4644"/>
              <a:gd name="connsiteY7" fmla="*/ 1052 h 6065"/>
              <a:gd name="connsiteX8" fmla="*/ 4002 w 4644"/>
              <a:gd name="connsiteY8" fmla="*/ 1348 h 6065"/>
              <a:gd name="connsiteX9" fmla="*/ 4002 w 4644"/>
              <a:gd name="connsiteY9" fmla="*/ 1348 h 6065"/>
              <a:gd name="connsiteX10" fmla="*/ 4048 w 4644"/>
              <a:gd name="connsiteY10" fmla="*/ 1052 h 6065"/>
              <a:gd name="connsiteX11" fmla="*/ 4048 w 4644"/>
              <a:gd name="connsiteY11" fmla="*/ 1446 h 6065"/>
              <a:gd name="connsiteX12" fmla="*/ 4050 w 4644"/>
              <a:gd name="connsiteY12" fmla="*/ 1451 h 6065"/>
              <a:gd name="connsiteX13" fmla="*/ 4050 w 4644"/>
              <a:gd name="connsiteY13" fmla="*/ 3364 h 6065"/>
              <a:gd name="connsiteX14" fmla="*/ 4187 w 4644"/>
              <a:gd name="connsiteY14" fmla="*/ 3501 h 6065"/>
              <a:gd name="connsiteX15" fmla="*/ 4508 w 4644"/>
              <a:gd name="connsiteY15" fmla="*/ 3501 h 6065"/>
              <a:gd name="connsiteX16" fmla="*/ 4634 w 4644"/>
              <a:gd name="connsiteY16" fmla="*/ 3583 h 6065"/>
              <a:gd name="connsiteX17" fmla="*/ 4609 w 4644"/>
              <a:gd name="connsiteY17" fmla="*/ 3732 h 6065"/>
              <a:gd name="connsiteX18" fmla="*/ 2499 w 4644"/>
              <a:gd name="connsiteY18" fmla="*/ 6022 h 6065"/>
              <a:gd name="connsiteX19" fmla="*/ 2396 w 4644"/>
              <a:gd name="connsiteY19" fmla="*/ 6065 h 6065"/>
              <a:gd name="connsiteX20" fmla="*/ 2294 w 4644"/>
              <a:gd name="connsiteY20" fmla="*/ 6022 h 6065"/>
              <a:gd name="connsiteX21" fmla="*/ 184 w 4644"/>
              <a:gd name="connsiteY21" fmla="*/ 3732 h 6065"/>
              <a:gd name="connsiteX22" fmla="*/ 159 w 4644"/>
              <a:gd name="connsiteY22" fmla="*/ 3583 h 6065"/>
              <a:gd name="connsiteX23" fmla="*/ 284 w 4644"/>
              <a:gd name="connsiteY23" fmla="*/ 3501 h 6065"/>
              <a:gd name="connsiteX24" fmla="*/ 606 w 4644"/>
              <a:gd name="connsiteY24" fmla="*/ 3501 h 6065"/>
              <a:gd name="connsiteX25" fmla="*/ 743 w 4644"/>
              <a:gd name="connsiteY25" fmla="*/ 3364 h 6065"/>
              <a:gd name="connsiteX26" fmla="*/ 732 w 4644"/>
              <a:gd name="connsiteY26" fmla="*/ 1264 h 6065"/>
              <a:gd name="connsiteX27" fmla="*/ 38 w 4644"/>
              <a:gd name="connsiteY27" fmla="*/ 0 h 6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644" h="6065">
                <a:moveTo>
                  <a:pt x="38" y="0"/>
                </a:moveTo>
                <a:cubicBezTo>
                  <a:pt x="-167" y="-1"/>
                  <a:pt x="503" y="0"/>
                  <a:pt x="736" y="0"/>
                </a:cubicBezTo>
                <a:lnTo>
                  <a:pt x="2985" y="0"/>
                </a:lnTo>
                <a:lnTo>
                  <a:pt x="2996" y="0"/>
                </a:lnTo>
                <a:lnTo>
                  <a:pt x="3001" y="0"/>
                </a:lnTo>
                <a:lnTo>
                  <a:pt x="3001" y="0"/>
                </a:lnTo>
                <a:lnTo>
                  <a:pt x="3208" y="21"/>
                </a:lnTo>
                <a:cubicBezTo>
                  <a:pt x="3687" y="119"/>
                  <a:pt x="4048" y="543"/>
                  <a:pt x="4048" y="1052"/>
                </a:cubicBezTo>
                <a:lnTo>
                  <a:pt x="4002" y="1348"/>
                </a:lnTo>
                <a:lnTo>
                  <a:pt x="4002" y="1348"/>
                </a:lnTo>
                <a:lnTo>
                  <a:pt x="4048" y="1052"/>
                </a:lnTo>
                <a:lnTo>
                  <a:pt x="4048" y="1446"/>
                </a:lnTo>
                <a:lnTo>
                  <a:pt x="4050" y="1451"/>
                </a:lnTo>
                <a:cubicBezTo>
                  <a:pt x="4050" y="1531"/>
                  <a:pt x="4050" y="3285"/>
                  <a:pt x="4050" y="3364"/>
                </a:cubicBezTo>
                <a:cubicBezTo>
                  <a:pt x="4050" y="3446"/>
                  <a:pt x="4107" y="3501"/>
                  <a:pt x="4187" y="3501"/>
                </a:cubicBezTo>
                <a:lnTo>
                  <a:pt x="4508" y="3501"/>
                </a:lnTo>
                <a:cubicBezTo>
                  <a:pt x="4559" y="3501"/>
                  <a:pt x="4613" y="3538"/>
                  <a:pt x="4634" y="3583"/>
                </a:cubicBezTo>
                <a:cubicBezTo>
                  <a:pt x="4654" y="3631"/>
                  <a:pt x="4643" y="3695"/>
                  <a:pt x="4609" y="3732"/>
                </a:cubicBezTo>
                <a:lnTo>
                  <a:pt x="2499" y="6022"/>
                </a:lnTo>
                <a:cubicBezTo>
                  <a:pt x="2472" y="6049"/>
                  <a:pt x="2435" y="6065"/>
                  <a:pt x="2396" y="6065"/>
                </a:cubicBezTo>
                <a:cubicBezTo>
                  <a:pt x="2358" y="6065"/>
                  <a:pt x="2321" y="6049"/>
                  <a:pt x="2294" y="6022"/>
                </a:cubicBezTo>
                <a:lnTo>
                  <a:pt x="184" y="3732"/>
                </a:lnTo>
                <a:cubicBezTo>
                  <a:pt x="150" y="3695"/>
                  <a:pt x="138" y="3631"/>
                  <a:pt x="159" y="3583"/>
                </a:cubicBezTo>
                <a:cubicBezTo>
                  <a:pt x="179" y="3538"/>
                  <a:pt x="234" y="3501"/>
                  <a:pt x="284" y="3501"/>
                </a:cubicBezTo>
                <a:lnTo>
                  <a:pt x="606" y="3501"/>
                </a:lnTo>
                <a:cubicBezTo>
                  <a:pt x="686" y="3501"/>
                  <a:pt x="743" y="3446"/>
                  <a:pt x="743" y="3364"/>
                </a:cubicBezTo>
                <a:cubicBezTo>
                  <a:pt x="748" y="3272"/>
                  <a:pt x="738" y="2373"/>
                  <a:pt x="732" y="1264"/>
                </a:cubicBezTo>
                <a:cubicBezTo>
                  <a:pt x="726" y="155"/>
                  <a:pt x="243" y="1"/>
                  <a:pt x="38" y="0"/>
                </a:cubicBezTo>
                <a:close/>
              </a:path>
            </a:pathLst>
          </a:custGeom>
          <a:gradFill flip="none" rotWithShape="1">
            <a:gsLst>
              <a:gs pos="0">
                <a:schemeClr val="accent2">
                  <a:lumMod val="40000"/>
                  <a:lumOff val="60000"/>
                </a:schemeClr>
              </a:gs>
              <a:gs pos="90000">
                <a:schemeClr val="accent2"/>
              </a:gs>
            </a:gsLst>
            <a:lin ang="8100000" scaled="0"/>
            <a:tileRect/>
          </a:gradFill>
          <a:ln>
            <a:noFill/>
          </a:ln>
          <a:effectLst>
            <a:outerShdw blurRad="50800" dist="63500" dir="8100000" algn="tr" rotWithShape="0">
              <a:schemeClr val="accent2">
                <a:lumMod val="7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lIns="179705" tIns="71755" rIns="107950" bIns="288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sz="2400" b="1">
                <a:solidFill>
                  <a:srgbClr val="FFFFFF"/>
                </a:solidFill>
                <a:latin typeface="+mn-ea"/>
                <a:cs typeface="+mn-ea"/>
                <a:sym typeface="+mn-ea"/>
              </a:rPr>
              <a:t>02</a:t>
            </a:r>
          </a:p>
        </p:txBody>
      </p:sp>
      <p:sp>
        <p:nvSpPr>
          <p:cNvPr id="27" name="矩形 26"/>
          <p:cNvSpPr/>
          <p:nvPr>
            <p:custDataLst>
              <p:tags r:id="rId9"/>
            </p:custDataLst>
          </p:nvPr>
        </p:nvSpPr>
        <p:spPr>
          <a:xfrm>
            <a:off x="3787140" y="2375138"/>
            <a:ext cx="1624330" cy="306705"/>
          </a:xfrm>
          <a:prstGeom prst="rect">
            <a:avLst/>
          </a:prstGeom>
        </p:spPr>
        <p:txBody>
          <a:bodyPr wrap="square" lIns="91440" tIns="45720" rIns="91440" bIns="45720" rtlCol="0" anchor="t" anchorCtr="0">
            <a:spAutoFit/>
          </a:bodyPr>
          <a:lstStyle/>
          <a:p>
            <a:pPr lvl="0" algn="ctr">
              <a:buClrTx/>
              <a:buSzTx/>
              <a:buFontTx/>
              <a:defRPr/>
            </a:pPr>
            <a:r>
              <a:rPr lang="zh-CN" altLang="en-US"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访问地址</a:t>
            </a:r>
            <a:endPar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研究难点</a:t>
            </a:r>
          </a:p>
        </p:txBody>
      </p:sp>
      <p:sp>
        <p:nvSpPr>
          <p:cNvPr id="17" name="等腰三角形 16"/>
          <p:cNvSpPr>
            <a:spLocks noChangeArrowheads="1"/>
          </p:cNvSpPr>
          <p:nvPr>
            <p:custDataLst>
              <p:tags r:id="rId1"/>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8" name="TextBox 17"/>
          <p:cNvSpPr txBox="1"/>
          <p:nvPr>
            <p:custDataLst>
              <p:tags r:id="rId2"/>
            </p:custDataLst>
          </p:nvPr>
        </p:nvSpPr>
        <p:spPr>
          <a:xfrm>
            <a:off x="4084263" y="2379636"/>
            <a:ext cx="936104" cy="492443"/>
          </a:xfrm>
          <a:prstGeom prst="rect">
            <a:avLst/>
          </a:prstGeom>
          <a:noFill/>
        </p:spPr>
        <p:txBody>
          <a:bodyPr wrap="square" lIns="0" tIns="0" rIns="0" bIns="0" rtlCol="0">
            <a:spAutoFit/>
          </a:bodyPr>
          <a:lstStyle>
            <a:defPPr>
              <a:defRPr lang="zh-CN"/>
            </a:defPPr>
            <a:lvl1pPr>
              <a:defRPr sz="2200">
                <a:solidFill>
                  <a:schemeClr val="bg1"/>
                </a:solidFill>
                <a:latin typeface="微软雅黑" panose="020B0503020204020204" pitchFamily="34" charset="-122"/>
                <a:ea typeface="微软雅黑" panose="020B0503020204020204" pitchFamily="34" charset="-122"/>
              </a:defRPr>
            </a:lvl1pPr>
          </a:lstStyle>
          <a:p>
            <a:pPr algn="ctr"/>
            <a:r>
              <a:rPr lang="zh-CN" altLang="en-US" sz="3200" b="1" dirty="0">
                <a:solidFill>
                  <a:schemeClr val="dk1">
                    <a:lumMod val="65000"/>
                    <a:lumOff val="35000"/>
                  </a:schemeClr>
                </a:solidFill>
              </a:rPr>
              <a:t>缺点</a:t>
            </a:r>
          </a:p>
        </p:txBody>
      </p:sp>
      <p:sp>
        <p:nvSpPr>
          <p:cNvPr id="19" name="TextBox 18"/>
          <p:cNvSpPr/>
          <p:nvPr>
            <p:custDataLst>
              <p:tags r:id="rId3"/>
            </p:custDataLst>
          </p:nvPr>
        </p:nvSpPr>
        <p:spPr>
          <a:xfrm>
            <a:off x="971600" y="1315391"/>
            <a:ext cx="2057923" cy="257810"/>
          </a:xfrm>
          <a:prstGeom prst="rect">
            <a:avLst/>
          </a:prstGeom>
        </p:spPr>
        <p:txBody>
          <a:bodyPr wrap="square" lIns="91440" tIns="45720" rIns="91440" bIns="45720" rtlCol="0">
            <a:spAutoFit/>
          </a:bodyPr>
          <a:lstStyle/>
          <a:p>
            <a:pPr lvl="0" algn="r">
              <a:buClrTx/>
              <a:buSzTx/>
              <a:buFontTx/>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数据对齐难题</a:t>
            </a:r>
          </a:p>
        </p:txBody>
      </p:sp>
      <p:sp>
        <p:nvSpPr>
          <p:cNvPr id="20" name="TextBox 19"/>
          <p:cNvSpPr txBox="1"/>
          <p:nvPr>
            <p:custDataLst>
              <p:tags r:id="rId4"/>
            </p:custDataLst>
          </p:nvPr>
        </p:nvSpPr>
        <p:spPr>
          <a:xfrm>
            <a:off x="6074410" y="1591945"/>
            <a:ext cx="2527935" cy="1279525"/>
          </a:xfrm>
          <a:prstGeom prst="rect">
            <a:avLst/>
          </a:prstGeom>
          <a:noFill/>
        </p:spPr>
        <p:txBody>
          <a:bodyPr wrap="square" lIns="0" tIns="0" rIns="0" bIns="0" rtlCol="0">
            <a:no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en-US" altLang="zh-CN" sz="1200" dirty="0">
                <a:solidFill>
                  <a:schemeClr val="dk1">
                    <a:lumMod val="65000"/>
                    <a:lumOff val="35000"/>
                  </a:schemeClr>
                </a:solidFill>
              </a:rPr>
              <a:t>面对新型深度伪造内容，模型的泛化性有待提升，难以很好应对。</a:t>
            </a:r>
          </a:p>
        </p:txBody>
      </p:sp>
      <p:sp>
        <p:nvSpPr>
          <p:cNvPr id="22" name="TextBox 21"/>
          <p:cNvSpPr txBox="1"/>
          <p:nvPr>
            <p:custDataLst>
              <p:tags r:id="rId5"/>
            </p:custDataLst>
          </p:nvPr>
        </p:nvSpPr>
        <p:spPr>
          <a:xfrm>
            <a:off x="2782570" y="4206875"/>
            <a:ext cx="3742690" cy="549275"/>
          </a:xfrm>
          <a:prstGeom prst="rect">
            <a:avLst/>
          </a:prstGeom>
          <a:noFill/>
        </p:spPr>
        <p:txBody>
          <a:bodyPr wrap="square" lIns="0" tIns="0" rIns="0" bIns="0" rtlCol="0">
            <a:no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en-US" altLang="zh-CN" sz="1200" dirty="0">
                <a:solidFill>
                  <a:schemeClr val="dk1">
                    <a:lumMod val="65000"/>
                    <a:lumOff val="35000"/>
                  </a:schemeClr>
                </a:solidFill>
              </a:rPr>
              <a:t>LLM调用存在延迟，系统实时性的优化是一大难点。</a:t>
            </a:r>
          </a:p>
        </p:txBody>
      </p:sp>
      <p:grpSp>
        <p:nvGrpSpPr>
          <p:cNvPr id="23" name="组合 22"/>
          <p:cNvGrpSpPr/>
          <p:nvPr>
            <p:custDataLst>
              <p:tags r:id="rId6"/>
            </p:custDataLst>
          </p:nvPr>
        </p:nvGrpSpPr>
        <p:grpSpPr>
          <a:xfrm>
            <a:off x="3325844" y="1583666"/>
            <a:ext cx="2492408" cy="2406682"/>
            <a:chOff x="3325813" y="1973262"/>
            <a:chExt cx="2492375" cy="2406651"/>
          </a:xfrm>
        </p:grpSpPr>
        <p:sp>
          <p:nvSpPr>
            <p:cNvPr id="25" name="Freeform 6"/>
            <p:cNvSpPr/>
            <p:nvPr>
              <p:custDataLst>
                <p:tags r:id="rId10"/>
              </p:custDataLst>
            </p:nvPr>
          </p:nvSpPr>
          <p:spPr bwMode="auto">
            <a:xfrm>
              <a:off x="3325813" y="1973262"/>
              <a:ext cx="1193800" cy="1196975"/>
            </a:xfrm>
            <a:custGeom>
              <a:avLst/>
              <a:gdLst>
                <a:gd name="T0" fmla="*/ 986 w 4497"/>
                <a:gd name="T1" fmla="*/ 1809 h 4497"/>
                <a:gd name="T2" fmla="*/ 986 w 4497"/>
                <a:gd name="T3" fmla="*/ 986 h 4497"/>
                <a:gd name="T4" fmla="*/ 1809 w 4497"/>
                <a:gd name="T5" fmla="*/ 986 h 4497"/>
                <a:gd name="T6" fmla="*/ 4497 w 4497"/>
                <a:gd name="T7" fmla="*/ 0 h 4497"/>
                <a:gd name="T8" fmla="*/ 4497 w 4497"/>
                <a:gd name="T9" fmla="*/ 1861 h 4497"/>
                <a:gd name="T10" fmla="*/ 2659 w 4497"/>
                <a:gd name="T11" fmla="*/ 2659 h 4497"/>
                <a:gd name="T12" fmla="*/ 1861 w 4497"/>
                <a:gd name="T13" fmla="*/ 4497 h 4497"/>
                <a:gd name="T14" fmla="*/ 0 w 4497"/>
                <a:gd name="T15" fmla="*/ 4497 h 4497"/>
                <a:gd name="T16" fmla="*/ 986 w 4497"/>
                <a:gd name="T17" fmla="*/ 1809 h 4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7" h="4497">
                  <a:moveTo>
                    <a:pt x="986" y="1809"/>
                  </a:moveTo>
                  <a:lnTo>
                    <a:pt x="986" y="986"/>
                  </a:lnTo>
                  <a:lnTo>
                    <a:pt x="1809" y="986"/>
                  </a:lnTo>
                  <a:cubicBezTo>
                    <a:pt x="2601" y="369"/>
                    <a:pt x="3544" y="40"/>
                    <a:pt x="4497" y="0"/>
                  </a:cubicBezTo>
                  <a:lnTo>
                    <a:pt x="4497" y="1861"/>
                  </a:lnTo>
                  <a:cubicBezTo>
                    <a:pt x="3824" y="1887"/>
                    <a:pt x="3165" y="2152"/>
                    <a:pt x="2659" y="2659"/>
                  </a:cubicBezTo>
                  <a:cubicBezTo>
                    <a:pt x="2152" y="3165"/>
                    <a:pt x="1887" y="3824"/>
                    <a:pt x="1861" y="4497"/>
                  </a:cubicBezTo>
                  <a:lnTo>
                    <a:pt x="0" y="4497"/>
                  </a:lnTo>
                  <a:cubicBezTo>
                    <a:pt x="40" y="3544"/>
                    <a:pt x="369" y="2601"/>
                    <a:pt x="986" y="1809"/>
                  </a:cubicBezTo>
                  <a:close/>
                </a:path>
              </a:pathLst>
            </a:custGeom>
            <a:solidFill>
              <a:schemeClr val="accent2"/>
            </a:solidFill>
            <a:ln>
              <a:noFill/>
            </a:ln>
          </p:spPr>
          <p:txBody>
            <a:bodyPr vert="horz" wrap="square" lIns="91440" tIns="45720" rIns="91440" bIns="45720" numCol="1" anchor="t" anchorCtr="0" compatLnSpc="1"/>
            <a:lstStyle/>
            <a:p>
              <a:endParaRPr lang="zh-CN" altLang="en-US" sz="1400">
                <a:solidFill>
                  <a:schemeClr val="dk1"/>
                </a:solidFill>
              </a:endParaRPr>
            </a:p>
          </p:txBody>
        </p:sp>
        <p:sp>
          <p:nvSpPr>
            <p:cNvPr id="26" name="Freeform 7"/>
            <p:cNvSpPr/>
            <p:nvPr>
              <p:custDataLst>
                <p:tags r:id="rId11"/>
              </p:custDataLst>
            </p:nvPr>
          </p:nvSpPr>
          <p:spPr bwMode="auto">
            <a:xfrm rot="2640000">
              <a:off x="3974148" y="3181350"/>
              <a:ext cx="1193800" cy="1198563"/>
            </a:xfrm>
            <a:custGeom>
              <a:avLst/>
              <a:gdLst>
                <a:gd name="T0" fmla="*/ 3511 w 4497"/>
                <a:gd name="T1" fmla="*/ 3511 h 4497"/>
                <a:gd name="T2" fmla="*/ 2687 w 4497"/>
                <a:gd name="T3" fmla="*/ 3511 h 4497"/>
                <a:gd name="T4" fmla="*/ 0 w 4497"/>
                <a:gd name="T5" fmla="*/ 4497 h 4497"/>
                <a:gd name="T6" fmla="*/ 0 w 4497"/>
                <a:gd name="T7" fmla="*/ 2636 h 4497"/>
                <a:gd name="T8" fmla="*/ 1838 w 4497"/>
                <a:gd name="T9" fmla="*/ 1838 h 4497"/>
                <a:gd name="T10" fmla="*/ 2636 w 4497"/>
                <a:gd name="T11" fmla="*/ 0 h 4497"/>
                <a:gd name="T12" fmla="*/ 4497 w 4497"/>
                <a:gd name="T13" fmla="*/ 0 h 4497"/>
                <a:gd name="T14" fmla="*/ 3511 w 4497"/>
                <a:gd name="T15" fmla="*/ 2687 h 4497"/>
                <a:gd name="T16" fmla="*/ 3511 w 4497"/>
                <a:gd name="T17" fmla="*/ 3511 h 4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7" h="4497">
                  <a:moveTo>
                    <a:pt x="3511" y="3511"/>
                  </a:moveTo>
                  <a:lnTo>
                    <a:pt x="2687" y="3511"/>
                  </a:lnTo>
                  <a:cubicBezTo>
                    <a:pt x="1896" y="4128"/>
                    <a:pt x="953" y="4457"/>
                    <a:pt x="0" y="4497"/>
                  </a:cubicBezTo>
                  <a:lnTo>
                    <a:pt x="0" y="2636"/>
                  </a:lnTo>
                  <a:cubicBezTo>
                    <a:pt x="673" y="2610"/>
                    <a:pt x="1332" y="2345"/>
                    <a:pt x="1838" y="1838"/>
                  </a:cubicBezTo>
                  <a:cubicBezTo>
                    <a:pt x="2345" y="1332"/>
                    <a:pt x="2610" y="673"/>
                    <a:pt x="2636" y="0"/>
                  </a:cubicBezTo>
                  <a:lnTo>
                    <a:pt x="4497" y="0"/>
                  </a:lnTo>
                  <a:cubicBezTo>
                    <a:pt x="4457" y="953"/>
                    <a:pt x="4128" y="1896"/>
                    <a:pt x="3511" y="2687"/>
                  </a:cubicBezTo>
                  <a:lnTo>
                    <a:pt x="3511" y="3511"/>
                  </a:lnTo>
                  <a:close/>
                </a:path>
              </a:pathLst>
            </a:custGeom>
            <a:solidFill>
              <a:schemeClr val="accent2"/>
            </a:solidFill>
            <a:ln>
              <a:noFill/>
            </a:ln>
          </p:spPr>
          <p:txBody>
            <a:bodyPr vert="horz" wrap="square" lIns="91440" tIns="45720" rIns="91440" bIns="45720" numCol="1" anchor="t" anchorCtr="0" compatLnSpc="1"/>
            <a:lstStyle/>
            <a:p>
              <a:endParaRPr lang="zh-CN" altLang="en-US" sz="1400">
                <a:solidFill>
                  <a:schemeClr val="dk1"/>
                </a:solidFill>
              </a:endParaRPr>
            </a:p>
          </p:txBody>
        </p:sp>
        <p:sp>
          <p:nvSpPr>
            <p:cNvPr id="27" name="Freeform 8"/>
            <p:cNvSpPr/>
            <p:nvPr>
              <p:custDataLst>
                <p:tags r:id="rId12"/>
              </p:custDataLst>
            </p:nvPr>
          </p:nvSpPr>
          <p:spPr bwMode="auto">
            <a:xfrm>
              <a:off x="4624388" y="1973262"/>
              <a:ext cx="1193800" cy="1196975"/>
            </a:xfrm>
            <a:custGeom>
              <a:avLst/>
              <a:gdLst>
                <a:gd name="T0" fmla="*/ 3511 w 4497"/>
                <a:gd name="T1" fmla="*/ 1809 h 4497"/>
                <a:gd name="T2" fmla="*/ 4497 w 4497"/>
                <a:gd name="T3" fmla="*/ 4497 h 4497"/>
                <a:gd name="T4" fmla="*/ 2624 w 4497"/>
                <a:gd name="T5" fmla="*/ 4497 h 4497"/>
                <a:gd name="T6" fmla="*/ 1776 w 4497"/>
                <a:gd name="T7" fmla="*/ 2721 h 4497"/>
                <a:gd name="T8" fmla="*/ 0 w 4497"/>
                <a:gd name="T9" fmla="*/ 1873 h 4497"/>
                <a:gd name="T10" fmla="*/ 0 w 4497"/>
                <a:gd name="T11" fmla="*/ 0 h 4497"/>
                <a:gd name="T12" fmla="*/ 2687 w 4497"/>
                <a:gd name="T13" fmla="*/ 986 h 4497"/>
                <a:gd name="T14" fmla="*/ 3511 w 4497"/>
                <a:gd name="T15" fmla="*/ 986 h 4497"/>
                <a:gd name="T16" fmla="*/ 3511 w 4497"/>
                <a:gd name="T17" fmla="*/ 1809 h 4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7" h="4497">
                  <a:moveTo>
                    <a:pt x="3511" y="1809"/>
                  </a:moveTo>
                  <a:cubicBezTo>
                    <a:pt x="4128" y="2601"/>
                    <a:pt x="4457" y="3544"/>
                    <a:pt x="4497" y="4497"/>
                  </a:cubicBezTo>
                  <a:lnTo>
                    <a:pt x="2624" y="4497"/>
                  </a:lnTo>
                  <a:cubicBezTo>
                    <a:pt x="2558" y="3853"/>
                    <a:pt x="2275" y="3221"/>
                    <a:pt x="1776" y="2721"/>
                  </a:cubicBezTo>
                  <a:cubicBezTo>
                    <a:pt x="1276" y="2222"/>
                    <a:pt x="644" y="1938"/>
                    <a:pt x="0" y="1873"/>
                  </a:cubicBezTo>
                  <a:lnTo>
                    <a:pt x="0" y="0"/>
                  </a:lnTo>
                  <a:cubicBezTo>
                    <a:pt x="953" y="40"/>
                    <a:pt x="1896" y="369"/>
                    <a:pt x="2687" y="986"/>
                  </a:cubicBezTo>
                  <a:lnTo>
                    <a:pt x="3511" y="986"/>
                  </a:lnTo>
                  <a:lnTo>
                    <a:pt x="3511" y="1809"/>
                  </a:lnTo>
                  <a:close/>
                </a:path>
              </a:pathLst>
            </a:custGeom>
            <a:solidFill>
              <a:schemeClr val="accent1"/>
            </a:solidFill>
            <a:ln>
              <a:noFill/>
            </a:ln>
          </p:spPr>
          <p:txBody>
            <a:bodyPr vert="horz" wrap="square" lIns="91440" tIns="45720" rIns="91440" bIns="45720" numCol="1" anchor="t" anchorCtr="0" compatLnSpc="1"/>
            <a:lstStyle/>
            <a:p>
              <a:endParaRPr lang="zh-CN" altLang="en-US" sz="1400">
                <a:solidFill>
                  <a:schemeClr val="dk1"/>
                </a:solidFill>
              </a:endParaRPr>
            </a:p>
          </p:txBody>
        </p:sp>
        <p:sp>
          <p:nvSpPr>
            <p:cNvPr id="51" name="TextBox 50"/>
            <p:cNvSpPr txBox="1"/>
            <p:nvPr>
              <p:custDataLst>
                <p:tags r:id="rId13"/>
              </p:custDataLst>
            </p:nvPr>
          </p:nvSpPr>
          <p:spPr>
            <a:xfrm>
              <a:off x="3786883" y="2348629"/>
              <a:ext cx="144016" cy="338451"/>
            </a:xfrm>
            <a:prstGeom prst="rect">
              <a:avLst/>
            </a:prstGeom>
            <a:noFill/>
          </p:spPr>
          <p:txBody>
            <a:bodyPr wrap="square" lIns="0" tIns="0" rIns="0" bIns="0" rtlCol="0">
              <a:spAutoFit/>
            </a:bodyPr>
            <a:lstStyle/>
            <a:p>
              <a:pPr algn="ctr"/>
              <a:r>
                <a:rPr lang="en-US" altLang="zh-CN" sz="2200" b="1" dirty="0">
                  <a:solidFill>
                    <a:schemeClr val="lt1"/>
                  </a:solidFill>
                  <a:latin typeface="微软雅黑" panose="020B0503020204020204" pitchFamily="34" charset="-122"/>
                  <a:ea typeface="微软雅黑" panose="020B0503020204020204" pitchFamily="34" charset="-122"/>
                </a:rPr>
                <a:t>1</a:t>
              </a:r>
            </a:p>
          </p:txBody>
        </p:sp>
        <p:sp>
          <p:nvSpPr>
            <p:cNvPr id="37" name="TextBox 36"/>
            <p:cNvSpPr txBox="1"/>
            <p:nvPr>
              <p:custDataLst>
                <p:tags r:id="rId14"/>
              </p:custDataLst>
            </p:nvPr>
          </p:nvSpPr>
          <p:spPr>
            <a:xfrm>
              <a:off x="5251579" y="2348629"/>
              <a:ext cx="144016" cy="338451"/>
            </a:xfrm>
            <a:prstGeom prst="rect">
              <a:avLst/>
            </a:prstGeom>
            <a:noFill/>
          </p:spPr>
          <p:txBody>
            <a:bodyPr wrap="square" lIns="0" tIns="0" rIns="0" bIns="0" rtlCol="0">
              <a:spAutoFit/>
            </a:bodyPr>
            <a:lstStyle/>
            <a:p>
              <a:pPr algn="ctr"/>
              <a:r>
                <a:rPr lang="en-US" altLang="zh-CN" sz="2200" b="1" dirty="0">
                  <a:solidFill>
                    <a:schemeClr val="lt1"/>
                  </a:solidFill>
                  <a:latin typeface="微软雅黑" panose="020B0503020204020204" pitchFamily="34" charset="-122"/>
                  <a:ea typeface="微软雅黑" panose="020B0503020204020204" pitchFamily="34" charset="-122"/>
                </a:rPr>
                <a:t>2</a:t>
              </a:r>
            </a:p>
          </p:txBody>
        </p:sp>
        <p:sp>
          <p:nvSpPr>
            <p:cNvPr id="33" name="TextBox 32"/>
            <p:cNvSpPr txBox="1"/>
            <p:nvPr>
              <p:custDataLst>
                <p:tags r:id="rId15"/>
              </p:custDataLst>
            </p:nvPr>
          </p:nvSpPr>
          <p:spPr>
            <a:xfrm>
              <a:off x="4520059" y="3727789"/>
              <a:ext cx="144016" cy="338451"/>
            </a:xfrm>
            <a:prstGeom prst="rect">
              <a:avLst/>
            </a:prstGeom>
            <a:noFill/>
          </p:spPr>
          <p:txBody>
            <a:bodyPr wrap="square" lIns="0" tIns="0" rIns="0" bIns="0" rtlCol="0">
              <a:spAutoFit/>
            </a:bodyPr>
            <a:lstStyle/>
            <a:p>
              <a:pPr algn="ctr"/>
              <a:r>
                <a:rPr lang="en-US" altLang="zh-CN" sz="2200" b="1" dirty="0">
                  <a:solidFill>
                    <a:schemeClr val="lt1"/>
                  </a:solidFill>
                  <a:latin typeface="微软雅黑" panose="020B0503020204020204" pitchFamily="34" charset="-122"/>
                  <a:ea typeface="微软雅黑" panose="020B0503020204020204" pitchFamily="34" charset="-122"/>
                </a:rPr>
                <a:t>3</a:t>
              </a:r>
            </a:p>
          </p:txBody>
        </p:sp>
      </p:grpSp>
      <p:sp>
        <p:nvSpPr>
          <p:cNvPr id="2" name="TextBox 19"/>
          <p:cNvSpPr txBox="1"/>
          <p:nvPr>
            <p:custDataLst>
              <p:tags r:id="rId7"/>
            </p:custDataLst>
          </p:nvPr>
        </p:nvSpPr>
        <p:spPr>
          <a:xfrm>
            <a:off x="971550" y="1592580"/>
            <a:ext cx="2058035" cy="1100455"/>
          </a:xfrm>
          <a:prstGeom prst="rect">
            <a:avLst/>
          </a:prstGeom>
          <a:noFill/>
        </p:spPr>
        <p:txBody>
          <a:bodyPr wrap="square" lIns="0" tIns="0" rIns="0" bIns="0" rtlCol="0">
            <a:noAutofit/>
          </a:bodyPr>
          <a:lstStyle>
            <a:defPPr>
              <a:defRPr lang="zh-CN"/>
            </a:defPPr>
            <a:lvl1pPr algn="just">
              <a:lnSpc>
                <a:spcPts val="1300"/>
              </a:lnSpc>
              <a:defRPr sz="100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l"/>
            <a:r>
              <a:rPr lang="en-US" altLang="zh-CN" sz="1200" dirty="0">
                <a:solidFill>
                  <a:schemeClr val="dk1">
                    <a:lumMod val="65000"/>
                    <a:lumOff val="35000"/>
                  </a:schemeClr>
                </a:solidFill>
              </a:rPr>
              <a:t>多模态下需进行图文语义关联建模，实现数据对齐存在困难。</a:t>
            </a:r>
          </a:p>
        </p:txBody>
      </p:sp>
      <p:sp>
        <p:nvSpPr>
          <p:cNvPr id="3" name="TextBox 18"/>
          <p:cNvSpPr/>
          <p:nvPr>
            <p:custDataLst>
              <p:tags r:id="rId8"/>
            </p:custDataLst>
          </p:nvPr>
        </p:nvSpPr>
        <p:spPr>
          <a:xfrm>
            <a:off x="6074460" y="1315391"/>
            <a:ext cx="2057923" cy="257810"/>
          </a:xfrm>
          <a:prstGeom prst="rect">
            <a:avLst/>
          </a:prstGeom>
        </p:spPr>
        <p:txBody>
          <a:bodyPr wrap="square" lIns="91440" tIns="45720" rIns="91440" bIns="45720" rtlCol="0">
            <a:spAutoFit/>
          </a:bodyPr>
          <a:lstStyle/>
          <a:p>
            <a:pPr lvl="0" algn="l">
              <a:buClrTx/>
              <a:buSzTx/>
              <a:buFontTx/>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模型泛化挑战</a:t>
            </a:r>
          </a:p>
        </p:txBody>
      </p:sp>
      <p:sp>
        <p:nvSpPr>
          <p:cNvPr id="4" name="TextBox 18"/>
          <p:cNvSpPr/>
          <p:nvPr>
            <p:custDataLst>
              <p:tags r:id="rId9"/>
            </p:custDataLst>
          </p:nvPr>
        </p:nvSpPr>
        <p:spPr>
          <a:xfrm>
            <a:off x="3563035" y="3960801"/>
            <a:ext cx="2057923" cy="257810"/>
          </a:xfrm>
          <a:prstGeom prst="rect">
            <a:avLst/>
          </a:prstGeom>
        </p:spPr>
        <p:txBody>
          <a:bodyPr wrap="square" lIns="91440" tIns="45720" rIns="91440" bIns="45720" rtlCol="0">
            <a:spAutoFit/>
          </a:bodyPr>
          <a:lstStyle/>
          <a:p>
            <a:pPr lvl="0" algn="ctr">
              <a:buClrTx/>
              <a:buSzTx/>
              <a:buFontTx/>
              <a:defRPr/>
            </a:pPr>
            <a:r>
              <a:rPr lang="en-US" altLang="zh-CN" dirty="0">
                <a:gradFill>
                  <a:gsLst>
                    <a:gs pos="30000">
                      <a:srgbClr val="BC1D2D"/>
                    </a:gs>
                    <a:gs pos="100000">
                      <a:srgbClr val="E0522E"/>
                    </a:gs>
                  </a:gsLst>
                  <a:lin ang="0" scaled="0"/>
                </a:gradFill>
                <a:latin typeface="微软雅黑" panose="020B0503020204020204" pitchFamily="34" charset="-122"/>
                <a:ea typeface="微软雅黑" panose="020B0503020204020204" pitchFamily="34" charset="-122"/>
                <a:sym typeface="+mn-ea"/>
              </a:rPr>
              <a:t>系统实时优化</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矩形 26"/>
          <p:cNvSpPr/>
          <p:nvPr/>
        </p:nvSpPr>
        <p:spPr>
          <a:xfrm>
            <a:off x="2458991" y="1941827"/>
            <a:ext cx="5839485" cy="837565"/>
          </a:xfrm>
          <a:prstGeom prst="rect">
            <a:avLst/>
          </a:prstGeom>
        </p:spPr>
        <p:txBody>
          <a:bodyPr wrap="square" lIns="68580" tIns="34290" rIns="68580" bIns="34290">
            <a:spAutoFit/>
          </a:bodyPr>
          <a:lstStyle/>
          <a:p>
            <a:r>
              <a:rPr lang="zh-CN" altLang="en-US" sz="5000" b="1" dirty="0">
                <a:solidFill>
                  <a:srgbClr val="000000"/>
                </a:solidFill>
                <a:latin typeface="+mj-ea"/>
                <a:ea typeface="+mj-ea"/>
              </a:rPr>
              <a:t>敬请斧正</a:t>
            </a:r>
          </a:p>
        </p:txBody>
      </p:sp>
      <p:cxnSp>
        <p:nvCxnSpPr>
          <p:cNvPr id="28" name="直接连接符 27"/>
          <p:cNvCxnSpPr/>
          <p:nvPr>
            <p:custDataLst>
              <p:tags r:id="rId1"/>
            </p:custDataLst>
          </p:nvPr>
        </p:nvCxnSpPr>
        <p:spPr>
          <a:xfrm flipH="1">
            <a:off x="2542581" y="2900164"/>
            <a:ext cx="5031810" cy="0"/>
          </a:xfrm>
          <a:prstGeom prst="line">
            <a:avLst/>
          </a:prstGeom>
          <a:ln>
            <a:solidFill>
              <a:schemeClr val="dk1"/>
            </a:solidFill>
          </a:ln>
        </p:spPr>
        <p:style>
          <a:lnRef idx="1">
            <a:schemeClr val="accent1"/>
          </a:lnRef>
          <a:fillRef idx="0">
            <a:schemeClr val="accent1"/>
          </a:fillRef>
          <a:effectRef idx="0">
            <a:schemeClr val="accent1"/>
          </a:effectRef>
          <a:fontRef idx="minor">
            <a:schemeClr val="tx1"/>
          </a:fontRef>
        </p:style>
      </p:cxnSp>
      <p:sp>
        <p:nvSpPr>
          <p:cNvPr id="31" name="Freeform 5"/>
          <p:cNvSpPr>
            <a:spLocks noEditPoints="1"/>
          </p:cNvSpPr>
          <p:nvPr>
            <p:custDataLst>
              <p:tags r:id="rId2"/>
            </p:custDataLst>
          </p:nvPr>
        </p:nvSpPr>
        <p:spPr bwMode="auto">
          <a:xfrm>
            <a:off x="0" y="1164127"/>
            <a:ext cx="1790977" cy="2869814"/>
          </a:xfrm>
          <a:custGeom>
            <a:avLst/>
            <a:gdLst>
              <a:gd name="T0" fmla="*/ 0 w 7449"/>
              <a:gd name="T1" fmla="*/ 0 h 11906"/>
              <a:gd name="T2" fmla="*/ 7449 w 7449"/>
              <a:gd name="T3" fmla="*/ 4223 h 11906"/>
              <a:gd name="T4" fmla="*/ 0 w 7449"/>
              <a:gd name="T5" fmla="*/ 4223 h 11906"/>
              <a:gd name="T6" fmla="*/ 0 w 7449"/>
              <a:gd name="T7" fmla="*/ 0 h 11906"/>
              <a:gd name="T8" fmla="*/ 7449 w 7449"/>
              <a:gd name="T9" fmla="*/ 4302 h 11906"/>
              <a:gd name="T10" fmla="*/ 0 w 7449"/>
              <a:gd name="T11" fmla="*/ 8525 h 11906"/>
              <a:gd name="T12" fmla="*/ 0 w 7449"/>
              <a:gd name="T13" fmla="*/ 4302 h 11906"/>
              <a:gd name="T14" fmla="*/ 7449 w 7449"/>
              <a:gd name="T15" fmla="*/ 4302 h 11906"/>
              <a:gd name="T16" fmla="*/ 2857 w 7449"/>
              <a:gd name="T17" fmla="*/ 10038 h 11906"/>
              <a:gd name="T18" fmla="*/ 5 w 7449"/>
              <a:gd name="T19" fmla="*/ 11903 h 11906"/>
              <a:gd name="T20" fmla="*/ 0 w 7449"/>
              <a:gd name="T21" fmla="*/ 11906 h 11906"/>
              <a:gd name="T22" fmla="*/ 0 w 7449"/>
              <a:gd name="T23" fmla="*/ 8789 h 11906"/>
              <a:gd name="T24" fmla="*/ 2857 w 7449"/>
              <a:gd name="T25" fmla="*/ 7136 h 11906"/>
              <a:gd name="T26" fmla="*/ 2857 w 7449"/>
              <a:gd name="T27" fmla="*/ 10038 h 11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49" h="11906">
                <a:moveTo>
                  <a:pt x="0" y="0"/>
                </a:moveTo>
                <a:lnTo>
                  <a:pt x="7449" y="4223"/>
                </a:lnTo>
                <a:lnTo>
                  <a:pt x="0" y="4223"/>
                </a:lnTo>
                <a:lnTo>
                  <a:pt x="0" y="0"/>
                </a:lnTo>
                <a:close/>
                <a:moveTo>
                  <a:pt x="7449" y="4302"/>
                </a:moveTo>
                <a:lnTo>
                  <a:pt x="0" y="8525"/>
                </a:lnTo>
                <a:lnTo>
                  <a:pt x="0" y="4302"/>
                </a:lnTo>
                <a:lnTo>
                  <a:pt x="7449" y="4302"/>
                </a:lnTo>
                <a:close/>
                <a:moveTo>
                  <a:pt x="2857" y="10038"/>
                </a:moveTo>
                <a:cubicBezTo>
                  <a:pt x="2537" y="11326"/>
                  <a:pt x="721" y="11825"/>
                  <a:pt x="5" y="11903"/>
                </a:cubicBezTo>
                <a:lnTo>
                  <a:pt x="0" y="11906"/>
                </a:lnTo>
                <a:lnTo>
                  <a:pt x="0" y="8789"/>
                </a:lnTo>
                <a:lnTo>
                  <a:pt x="2857" y="7136"/>
                </a:lnTo>
                <a:lnTo>
                  <a:pt x="2857" y="10038"/>
                </a:lnTo>
                <a:close/>
              </a:path>
            </a:pathLst>
          </a:custGeom>
          <a:solidFill>
            <a:schemeClr val="accent1"/>
          </a:solidFill>
          <a:ln w="5" cap="flat">
            <a:solidFill>
              <a:srgbClr val="24211D"/>
            </a:solidFill>
            <a:prstDash val="solid"/>
            <a:miter lim="800000"/>
          </a:ln>
        </p:spPr>
        <p:txBody>
          <a:bodyPr vert="horz" wrap="square" lIns="91440" tIns="45720" rIns="91440" bIns="45720" numCol="1" anchor="t" anchorCtr="0" compatLnSpc="1"/>
          <a:lstStyle/>
          <a:p>
            <a:endParaRPr lang="zh-CN" altLang="en-US" sz="1400">
              <a:solidFill>
                <a:schemeClr val="dk1"/>
              </a:solidFill>
            </a:endParaRPr>
          </a:p>
        </p:txBody>
      </p:sp>
      <p:sp>
        <p:nvSpPr>
          <p:cNvPr id="32" name="Freeform 6"/>
          <p:cNvSpPr>
            <a:spLocks noEditPoints="1"/>
          </p:cNvSpPr>
          <p:nvPr>
            <p:custDataLst>
              <p:tags r:id="rId3"/>
            </p:custDataLst>
          </p:nvPr>
        </p:nvSpPr>
        <p:spPr bwMode="auto">
          <a:xfrm>
            <a:off x="1722420" y="2203161"/>
            <a:ext cx="137114" cy="1694253"/>
          </a:xfrm>
          <a:custGeom>
            <a:avLst/>
            <a:gdLst>
              <a:gd name="T0" fmla="*/ 246 w 571"/>
              <a:gd name="T1" fmla="*/ 0 h 7028"/>
              <a:gd name="T2" fmla="*/ 246 w 571"/>
              <a:gd name="T3" fmla="*/ 2716 h 7028"/>
              <a:gd name="T4" fmla="*/ 178 w 571"/>
              <a:gd name="T5" fmla="*/ 2816 h 7028"/>
              <a:gd name="T6" fmla="*/ 286 w 571"/>
              <a:gd name="T7" fmla="*/ 2924 h 7028"/>
              <a:gd name="T8" fmla="*/ 394 w 571"/>
              <a:gd name="T9" fmla="*/ 2816 h 7028"/>
              <a:gd name="T10" fmla="*/ 325 w 571"/>
              <a:gd name="T11" fmla="*/ 2716 h 7028"/>
              <a:gd name="T12" fmla="*/ 325 w 571"/>
              <a:gd name="T13" fmla="*/ 0 h 7028"/>
              <a:gd name="T14" fmla="*/ 246 w 571"/>
              <a:gd name="T15" fmla="*/ 0 h 7028"/>
              <a:gd name="T16" fmla="*/ 0 w 571"/>
              <a:gd name="T17" fmla="*/ 3749 h 7028"/>
              <a:gd name="T18" fmla="*/ 571 w 571"/>
              <a:gd name="T19" fmla="*/ 3749 h 7028"/>
              <a:gd name="T20" fmla="*/ 571 w 571"/>
              <a:gd name="T21" fmla="*/ 3790 h 7028"/>
              <a:gd name="T22" fmla="*/ 0 w 571"/>
              <a:gd name="T23" fmla="*/ 3790 h 7028"/>
              <a:gd name="T24" fmla="*/ 0 w 571"/>
              <a:gd name="T25" fmla="*/ 3749 h 7028"/>
              <a:gd name="T26" fmla="*/ 0 w 571"/>
              <a:gd name="T27" fmla="*/ 3323 h 7028"/>
              <a:gd name="T28" fmla="*/ 0 w 571"/>
              <a:gd name="T29" fmla="*/ 3323 h 7028"/>
              <a:gd name="T30" fmla="*/ 0 w 571"/>
              <a:gd name="T31" fmla="*/ 3323 h 7028"/>
              <a:gd name="T32" fmla="*/ 286 w 571"/>
              <a:gd name="T33" fmla="*/ 3037 h 7028"/>
              <a:gd name="T34" fmla="*/ 571 w 571"/>
              <a:gd name="T35" fmla="*/ 3323 h 7028"/>
              <a:gd name="T36" fmla="*/ 571 w 571"/>
              <a:gd name="T37" fmla="*/ 3323 h 7028"/>
              <a:gd name="T38" fmla="*/ 571 w 571"/>
              <a:gd name="T39" fmla="*/ 3323 h 7028"/>
              <a:gd name="T40" fmla="*/ 571 w 571"/>
              <a:gd name="T41" fmla="*/ 3683 h 7028"/>
              <a:gd name="T42" fmla="*/ 0 w 571"/>
              <a:gd name="T43" fmla="*/ 3683 h 7028"/>
              <a:gd name="T44" fmla="*/ 0 w 571"/>
              <a:gd name="T45" fmla="*/ 3323 h 7028"/>
              <a:gd name="T46" fmla="*/ 37 w 571"/>
              <a:gd name="T47" fmla="*/ 3885 h 7028"/>
              <a:gd name="T48" fmla="*/ 0 w 571"/>
              <a:gd name="T49" fmla="*/ 3885 h 7028"/>
              <a:gd name="T50" fmla="*/ 0 w 571"/>
              <a:gd name="T51" fmla="*/ 7028 h 7028"/>
              <a:gd name="T52" fmla="*/ 37 w 571"/>
              <a:gd name="T53" fmla="*/ 7028 h 7028"/>
              <a:gd name="T54" fmla="*/ 37 w 571"/>
              <a:gd name="T55" fmla="*/ 3885 h 7028"/>
              <a:gd name="T56" fmla="*/ 126 w 571"/>
              <a:gd name="T57" fmla="*/ 3885 h 7028"/>
              <a:gd name="T58" fmla="*/ 89 w 571"/>
              <a:gd name="T59" fmla="*/ 3885 h 7028"/>
              <a:gd name="T60" fmla="*/ 89 w 571"/>
              <a:gd name="T61" fmla="*/ 7028 h 7028"/>
              <a:gd name="T62" fmla="*/ 126 w 571"/>
              <a:gd name="T63" fmla="*/ 7028 h 7028"/>
              <a:gd name="T64" fmla="*/ 126 w 571"/>
              <a:gd name="T65" fmla="*/ 3885 h 7028"/>
              <a:gd name="T66" fmla="*/ 215 w 571"/>
              <a:gd name="T67" fmla="*/ 3885 h 7028"/>
              <a:gd name="T68" fmla="*/ 178 w 571"/>
              <a:gd name="T69" fmla="*/ 3885 h 7028"/>
              <a:gd name="T70" fmla="*/ 178 w 571"/>
              <a:gd name="T71" fmla="*/ 7028 h 7028"/>
              <a:gd name="T72" fmla="*/ 215 w 571"/>
              <a:gd name="T73" fmla="*/ 7028 h 7028"/>
              <a:gd name="T74" fmla="*/ 215 w 571"/>
              <a:gd name="T75" fmla="*/ 3885 h 7028"/>
              <a:gd name="T76" fmla="*/ 304 w 571"/>
              <a:gd name="T77" fmla="*/ 3885 h 7028"/>
              <a:gd name="T78" fmla="*/ 267 w 571"/>
              <a:gd name="T79" fmla="*/ 3885 h 7028"/>
              <a:gd name="T80" fmla="*/ 267 w 571"/>
              <a:gd name="T81" fmla="*/ 7028 h 7028"/>
              <a:gd name="T82" fmla="*/ 304 w 571"/>
              <a:gd name="T83" fmla="*/ 7028 h 7028"/>
              <a:gd name="T84" fmla="*/ 304 w 571"/>
              <a:gd name="T85" fmla="*/ 3885 h 7028"/>
              <a:gd name="T86" fmla="*/ 393 w 571"/>
              <a:gd name="T87" fmla="*/ 3885 h 7028"/>
              <a:gd name="T88" fmla="*/ 356 w 571"/>
              <a:gd name="T89" fmla="*/ 3885 h 7028"/>
              <a:gd name="T90" fmla="*/ 356 w 571"/>
              <a:gd name="T91" fmla="*/ 7028 h 7028"/>
              <a:gd name="T92" fmla="*/ 393 w 571"/>
              <a:gd name="T93" fmla="*/ 7028 h 7028"/>
              <a:gd name="T94" fmla="*/ 393 w 571"/>
              <a:gd name="T95" fmla="*/ 3885 h 7028"/>
              <a:gd name="T96" fmla="*/ 482 w 571"/>
              <a:gd name="T97" fmla="*/ 3885 h 7028"/>
              <a:gd name="T98" fmla="*/ 445 w 571"/>
              <a:gd name="T99" fmla="*/ 3885 h 7028"/>
              <a:gd name="T100" fmla="*/ 445 w 571"/>
              <a:gd name="T101" fmla="*/ 7028 h 7028"/>
              <a:gd name="T102" fmla="*/ 482 w 571"/>
              <a:gd name="T103" fmla="*/ 7028 h 7028"/>
              <a:gd name="T104" fmla="*/ 482 w 571"/>
              <a:gd name="T105" fmla="*/ 3885 h 7028"/>
              <a:gd name="T106" fmla="*/ 571 w 571"/>
              <a:gd name="T107" fmla="*/ 3885 h 7028"/>
              <a:gd name="T108" fmla="*/ 534 w 571"/>
              <a:gd name="T109" fmla="*/ 3885 h 7028"/>
              <a:gd name="T110" fmla="*/ 534 w 571"/>
              <a:gd name="T111" fmla="*/ 7028 h 7028"/>
              <a:gd name="T112" fmla="*/ 571 w 571"/>
              <a:gd name="T113" fmla="*/ 7028 h 7028"/>
              <a:gd name="T114" fmla="*/ 571 w 571"/>
              <a:gd name="T115" fmla="*/ 3885 h 70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1" h="7028">
                <a:moveTo>
                  <a:pt x="246" y="0"/>
                </a:moveTo>
                <a:lnTo>
                  <a:pt x="246" y="2716"/>
                </a:lnTo>
                <a:cubicBezTo>
                  <a:pt x="206" y="2731"/>
                  <a:pt x="178" y="2770"/>
                  <a:pt x="178" y="2816"/>
                </a:cubicBezTo>
                <a:cubicBezTo>
                  <a:pt x="178" y="2876"/>
                  <a:pt x="226" y="2924"/>
                  <a:pt x="286" y="2924"/>
                </a:cubicBezTo>
                <a:cubicBezTo>
                  <a:pt x="345" y="2924"/>
                  <a:pt x="394" y="2876"/>
                  <a:pt x="394" y="2816"/>
                </a:cubicBezTo>
                <a:cubicBezTo>
                  <a:pt x="394" y="2770"/>
                  <a:pt x="365" y="2731"/>
                  <a:pt x="325" y="2716"/>
                </a:cubicBezTo>
                <a:lnTo>
                  <a:pt x="325" y="0"/>
                </a:lnTo>
                <a:lnTo>
                  <a:pt x="246" y="0"/>
                </a:lnTo>
                <a:close/>
                <a:moveTo>
                  <a:pt x="0" y="3749"/>
                </a:moveTo>
                <a:lnTo>
                  <a:pt x="571" y="3749"/>
                </a:lnTo>
                <a:lnTo>
                  <a:pt x="571" y="3790"/>
                </a:lnTo>
                <a:lnTo>
                  <a:pt x="0" y="3790"/>
                </a:lnTo>
                <a:lnTo>
                  <a:pt x="0" y="3749"/>
                </a:lnTo>
                <a:close/>
                <a:moveTo>
                  <a:pt x="0" y="3323"/>
                </a:moveTo>
                <a:lnTo>
                  <a:pt x="0" y="3323"/>
                </a:lnTo>
                <a:lnTo>
                  <a:pt x="0" y="3323"/>
                </a:lnTo>
                <a:cubicBezTo>
                  <a:pt x="0" y="3165"/>
                  <a:pt x="128" y="3037"/>
                  <a:pt x="286" y="3037"/>
                </a:cubicBezTo>
                <a:cubicBezTo>
                  <a:pt x="443" y="3037"/>
                  <a:pt x="571" y="3165"/>
                  <a:pt x="571" y="3323"/>
                </a:cubicBezTo>
                <a:lnTo>
                  <a:pt x="571" y="3323"/>
                </a:lnTo>
                <a:lnTo>
                  <a:pt x="571" y="3323"/>
                </a:lnTo>
                <a:lnTo>
                  <a:pt x="571" y="3683"/>
                </a:lnTo>
                <a:lnTo>
                  <a:pt x="0" y="3683"/>
                </a:lnTo>
                <a:lnTo>
                  <a:pt x="0" y="3323"/>
                </a:lnTo>
                <a:close/>
                <a:moveTo>
                  <a:pt x="37" y="3885"/>
                </a:moveTo>
                <a:lnTo>
                  <a:pt x="0" y="3885"/>
                </a:lnTo>
                <a:lnTo>
                  <a:pt x="0" y="7028"/>
                </a:lnTo>
                <a:lnTo>
                  <a:pt x="37" y="7028"/>
                </a:lnTo>
                <a:lnTo>
                  <a:pt x="37" y="3885"/>
                </a:lnTo>
                <a:close/>
                <a:moveTo>
                  <a:pt x="126" y="3885"/>
                </a:moveTo>
                <a:lnTo>
                  <a:pt x="89" y="3885"/>
                </a:lnTo>
                <a:lnTo>
                  <a:pt x="89" y="7028"/>
                </a:lnTo>
                <a:lnTo>
                  <a:pt x="126" y="7028"/>
                </a:lnTo>
                <a:lnTo>
                  <a:pt x="126" y="3885"/>
                </a:lnTo>
                <a:close/>
                <a:moveTo>
                  <a:pt x="215" y="3885"/>
                </a:moveTo>
                <a:lnTo>
                  <a:pt x="178" y="3885"/>
                </a:lnTo>
                <a:lnTo>
                  <a:pt x="178" y="7028"/>
                </a:lnTo>
                <a:lnTo>
                  <a:pt x="215" y="7028"/>
                </a:lnTo>
                <a:lnTo>
                  <a:pt x="215" y="3885"/>
                </a:lnTo>
                <a:close/>
                <a:moveTo>
                  <a:pt x="304" y="3885"/>
                </a:moveTo>
                <a:lnTo>
                  <a:pt x="267" y="3885"/>
                </a:lnTo>
                <a:lnTo>
                  <a:pt x="267" y="7028"/>
                </a:lnTo>
                <a:lnTo>
                  <a:pt x="304" y="7028"/>
                </a:lnTo>
                <a:lnTo>
                  <a:pt x="304" y="3885"/>
                </a:lnTo>
                <a:close/>
                <a:moveTo>
                  <a:pt x="393" y="3885"/>
                </a:moveTo>
                <a:lnTo>
                  <a:pt x="356" y="3885"/>
                </a:lnTo>
                <a:lnTo>
                  <a:pt x="356" y="7028"/>
                </a:lnTo>
                <a:lnTo>
                  <a:pt x="393" y="7028"/>
                </a:lnTo>
                <a:lnTo>
                  <a:pt x="393" y="3885"/>
                </a:lnTo>
                <a:close/>
                <a:moveTo>
                  <a:pt x="482" y="3885"/>
                </a:moveTo>
                <a:lnTo>
                  <a:pt x="445" y="3885"/>
                </a:lnTo>
                <a:lnTo>
                  <a:pt x="445" y="7028"/>
                </a:lnTo>
                <a:lnTo>
                  <a:pt x="482" y="7028"/>
                </a:lnTo>
                <a:lnTo>
                  <a:pt x="482" y="3885"/>
                </a:lnTo>
                <a:close/>
                <a:moveTo>
                  <a:pt x="571" y="3885"/>
                </a:moveTo>
                <a:lnTo>
                  <a:pt x="534" y="3885"/>
                </a:lnTo>
                <a:lnTo>
                  <a:pt x="534" y="7028"/>
                </a:lnTo>
                <a:lnTo>
                  <a:pt x="571" y="7028"/>
                </a:lnTo>
                <a:lnTo>
                  <a:pt x="571" y="3885"/>
                </a:ln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sz="1400">
              <a:solidFill>
                <a:schemeClr val="dk1"/>
              </a:solidFill>
            </a:endParaRPr>
          </a:p>
        </p:txBody>
      </p:sp>
      <p:pic>
        <p:nvPicPr>
          <p:cNvPr id="4" name="图片 3">
            <a:extLst>
              <a:ext uri="{FF2B5EF4-FFF2-40B4-BE49-F238E27FC236}">
                <a16:creationId xmlns:a16="http://schemas.microsoft.com/office/drawing/2014/main" id="{1871A636-27F2-44F7-828A-E4D674DD8B9F}"/>
              </a:ext>
            </a:extLst>
          </p:cNvPr>
          <p:cNvPicPr>
            <a:picLocks noChangeAspect="1"/>
          </p:cNvPicPr>
          <p:nvPr/>
        </p:nvPicPr>
        <p:blipFill>
          <a:blip r:embed="rId6"/>
          <a:stretch>
            <a:fillRect/>
          </a:stretch>
        </p:blipFill>
        <p:spPr>
          <a:xfrm>
            <a:off x="8242390" y="0"/>
            <a:ext cx="901610" cy="9016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 y="1"/>
            <a:ext cx="2157410" cy="5143499"/>
          </a:xfrm>
          <a:prstGeom prst="rect">
            <a:avLst/>
          </a:prstGeom>
          <a:solidFill>
            <a:srgbClr val="9F2225"/>
          </a:solidFill>
          <a:ln>
            <a:solidFill>
              <a:srgbClr val="AA353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chemeClr val="lt1"/>
              </a:solidFill>
            </a:endParaRPr>
          </a:p>
        </p:txBody>
      </p:sp>
      <p:sp>
        <p:nvSpPr>
          <p:cNvPr id="12" name="文本框 11"/>
          <p:cNvSpPr txBox="1"/>
          <p:nvPr>
            <p:custDataLst>
              <p:tags r:id="rId2"/>
            </p:custDataLst>
          </p:nvPr>
        </p:nvSpPr>
        <p:spPr>
          <a:xfrm>
            <a:off x="4319009" y="1275625"/>
            <a:ext cx="3526389" cy="2242409"/>
          </a:xfrm>
          <a:prstGeom prst="rect">
            <a:avLst/>
          </a:prstGeom>
          <a:noFill/>
        </p:spPr>
        <p:txBody>
          <a:bodyPr wrap="square" rtlCol="0">
            <a:spAutoFit/>
          </a:bodyPr>
          <a:lstStyle/>
          <a:p>
            <a:pPr algn="ctr">
              <a:lnSpc>
                <a:spcPct val="150000"/>
              </a:lnSpc>
            </a:pPr>
            <a:r>
              <a:rPr lang="zh-CN" altLang="en-US" sz="2400" b="1" kern="1400" spc="150" dirty="0">
                <a:solidFill>
                  <a:schemeClr val="dk1"/>
                </a:solidFill>
                <a:sym typeface="+mn-lt"/>
              </a:rPr>
              <a:t>一、研究背景与意义</a:t>
            </a:r>
            <a:endParaRPr lang="en-US" altLang="zh-CN" sz="2400" b="1" kern="1400" spc="150" dirty="0">
              <a:solidFill>
                <a:schemeClr val="dk1"/>
              </a:solidFill>
            </a:endParaRPr>
          </a:p>
          <a:p>
            <a:pPr algn="ctr">
              <a:lnSpc>
                <a:spcPct val="150000"/>
              </a:lnSpc>
            </a:pPr>
            <a:r>
              <a:rPr lang="zh-CN" altLang="en-US" sz="2400" b="1" kern="1400" spc="150" dirty="0">
                <a:solidFill>
                  <a:schemeClr val="dk1"/>
                </a:solidFill>
              </a:rPr>
              <a:t>二、研究内容与方法</a:t>
            </a:r>
            <a:endParaRPr lang="en-US" altLang="zh-CN" sz="2400" b="1" kern="1400" spc="150" dirty="0">
              <a:solidFill>
                <a:schemeClr val="dk1"/>
              </a:solidFill>
            </a:endParaRPr>
          </a:p>
          <a:p>
            <a:pPr algn="ctr">
              <a:lnSpc>
                <a:spcPct val="150000"/>
              </a:lnSpc>
            </a:pPr>
            <a:r>
              <a:rPr lang="zh-CN" altLang="en-US" sz="2400" b="1" kern="1400" spc="150" dirty="0">
                <a:solidFill>
                  <a:schemeClr val="dk1"/>
                </a:solidFill>
              </a:rPr>
              <a:t>三、研究数据与结论</a:t>
            </a:r>
            <a:endParaRPr lang="en-US" altLang="zh-CN" sz="2400" b="1" kern="1400" spc="150" dirty="0">
              <a:solidFill>
                <a:schemeClr val="dk1"/>
              </a:solidFill>
            </a:endParaRPr>
          </a:p>
          <a:p>
            <a:pPr algn="ctr">
              <a:lnSpc>
                <a:spcPct val="150000"/>
              </a:lnSpc>
            </a:pPr>
            <a:r>
              <a:rPr lang="zh-CN" altLang="en-US" sz="2400" b="1" kern="1400" spc="150" dirty="0">
                <a:solidFill>
                  <a:schemeClr val="dk1"/>
                </a:solidFill>
              </a:rPr>
              <a:t>四、研究成果与展望</a:t>
            </a:r>
          </a:p>
        </p:txBody>
      </p:sp>
      <p:cxnSp>
        <p:nvCxnSpPr>
          <p:cNvPr id="10" name="直接连接符 9"/>
          <p:cNvCxnSpPr/>
          <p:nvPr>
            <p:custDataLst>
              <p:tags r:id="rId3"/>
            </p:custDataLst>
          </p:nvPr>
        </p:nvCxnSpPr>
        <p:spPr>
          <a:xfrm flipV="1">
            <a:off x="4319009" y="1373609"/>
            <a:ext cx="0" cy="2258052"/>
          </a:xfrm>
          <a:prstGeom prst="line">
            <a:avLst/>
          </a:prstGeom>
          <a:ln w="38100">
            <a:solidFill>
              <a:schemeClr val="dk1"/>
            </a:solidFill>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717323" y="1721296"/>
            <a:ext cx="814205" cy="1562415"/>
          </a:xfrm>
          <a:prstGeom prst="rect">
            <a:avLst/>
          </a:prstGeom>
          <a:noFill/>
        </p:spPr>
        <p:txBody>
          <a:bodyPr wrap="square" rtlCol="0">
            <a:spAutoFit/>
          </a:bodyPr>
          <a:lstStyle/>
          <a:p>
            <a:pPr algn="ctr">
              <a:lnSpc>
                <a:spcPts val="6000"/>
              </a:lnSpc>
            </a:pPr>
            <a:r>
              <a:rPr lang="zh-CN" altLang="en-US" sz="4050" b="1" dirty="0">
                <a:solidFill>
                  <a:schemeClr val="lt1"/>
                </a:solidFill>
                <a:latin typeface="微软雅黑" panose="020B0503020204020204" pitchFamily="34" charset="-122"/>
                <a:ea typeface="微软雅黑" panose="020B0503020204020204" pitchFamily="34" charset="-122"/>
              </a:rPr>
              <a:t>目</a:t>
            </a:r>
            <a:endParaRPr lang="en-US" altLang="zh-CN" sz="4050" b="1" dirty="0">
              <a:solidFill>
                <a:schemeClr val="lt1"/>
              </a:solidFill>
              <a:latin typeface="微软雅黑" panose="020B0503020204020204" pitchFamily="34" charset="-122"/>
              <a:ea typeface="微软雅黑" panose="020B0503020204020204" pitchFamily="34" charset="-122"/>
            </a:endParaRPr>
          </a:p>
          <a:p>
            <a:pPr algn="ctr">
              <a:lnSpc>
                <a:spcPts val="6000"/>
              </a:lnSpc>
            </a:pPr>
            <a:r>
              <a:rPr lang="zh-CN" altLang="en-US" sz="4050" b="1" dirty="0">
                <a:solidFill>
                  <a:schemeClr val="lt1"/>
                </a:solidFill>
                <a:latin typeface="微软雅黑" panose="020B0503020204020204" pitchFamily="34" charset="-122"/>
                <a:ea typeface="微软雅黑" panose="020B0503020204020204" pitchFamily="34" charset="-122"/>
              </a:rPr>
              <a:t>录</a:t>
            </a:r>
          </a:p>
        </p:txBody>
      </p:sp>
      <p:pic>
        <p:nvPicPr>
          <p:cNvPr id="5" name="图片 4">
            <a:extLst>
              <a:ext uri="{FF2B5EF4-FFF2-40B4-BE49-F238E27FC236}">
                <a16:creationId xmlns:a16="http://schemas.microsoft.com/office/drawing/2014/main" id="{AA1436C2-F4C6-4A60-A861-5C0A954A0E19}"/>
              </a:ext>
            </a:extLst>
          </p:cNvPr>
          <p:cNvPicPr>
            <a:picLocks noChangeAspect="1"/>
          </p:cNvPicPr>
          <p:nvPr/>
        </p:nvPicPr>
        <p:blipFill>
          <a:blip r:embed="rId5"/>
          <a:stretch>
            <a:fillRect/>
          </a:stretch>
        </p:blipFill>
        <p:spPr>
          <a:xfrm>
            <a:off x="8242389" y="1"/>
            <a:ext cx="901610" cy="9016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custDataLst>
              <p:tags r:id="rId1"/>
            </p:custDataLst>
          </p:nvPr>
        </p:nvSpPr>
        <p:spPr>
          <a:xfrm rot="16200000">
            <a:off x="5584648" y="-338488"/>
            <a:ext cx="1718803" cy="5399903"/>
          </a:xfrm>
          <a:prstGeom prst="trapezoid">
            <a:avLst>
              <a:gd name="adj" fmla="val 16935"/>
            </a:avLst>
          </a:prstGeom>
          <a:solidFill>
            <a:srgbClr val="9F222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solidFill>
                <a:schemeClr val="lt1"/>
              </a:solidFill>
            </a:endParaRPr>
          </a:p>
        </p:txBody>
      </p:sp>
      <p:sp>
        <p:nvSpPr>
          <p:cNvPr id="37" name="梯形 36"/>
          <p:cNvSpPr/>
          <p:nvPr>
            <p:custDataLst>
              <p:tags r:id="rId2"/>
            </p:custDataLst>
          </p:nvPr>
        </p:nvSpPr>
        <p:spPr>
          <a:xfrm rot="5400000">
            <a:off x="998730" y="477602"/>
            <a:ext cx="1758050" cy="3755509"/>
          </a:xfrm>
          <a:prstGeom prst="trapezoid">
            <a:avLst>
              <a:gd name="adj" fmla="val 17865"/>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solidFill>
                <a:schemeClr val="lt1"/>
              </a:solidFill>
            </a:endParaRPr>
          </a:p>
        </p:txBody>
      </p:sp>
      <p:sp>
        <p:nvSpPr>
          <p:cNvPr id="27" name="文本框 2"/>
          <p:cNvSpPr txBox="1"/>
          <p:nvPr>
            <p:custDataLst>
              <p:tags r:id="rId3"/>
            </p:custDataLst>
          </p:nvPr>
        </p:nvSpPr>
        <p:spPr>
          <a:xfrm>
            <a:off x="721222" y="1896193"/>
            <a:ext cx="2549288" cy="900246"/>
          </a:xfrm>
          <a:prstGeom prst="rect">
            <a:avLst/>
          </a:prstGeom>
          <a:noFill/>
        </p:spPr>
        <p:txBody>
          <a:bodyPr wrap="none" lIns="68580" tIns="34290" rIns="68580" bIns="34290" rtlCol="0">
            <a:spAutoFit/>
          </a:bodyPr>
          <a:lstStyle/>
          <a:p>
            <a:r>
              <a:rPr lang="en-US" altLang="zh-CN" sz="5400" b="1" dirty="0">
                <a:solidFill>
                  <a:schemeClr val="lt1"/>
                </a:solidFill>
              </a:rPr>
              <a:t>PART 1</a:t>
            </a:r>
          </a:p>
        </p:txBody>
      </p:sp>
      <p:sp>
        <p:nvSpPr>
          <p:cNvPr id="29" name="矩形 28"/>
          <p:cNvSpPr/>
          <p:nvPr/>
        </p:nvSpPr>
        <p:spPr>
          <a:xfrm>
            <a:off x="4229098" y="2019303"/>
            <a:ext cx="3729226" cy="623248"/>
          </a:xfrm>
          <a:prstGeom prst="rect">
            <a:avLst/>
          </a:prstGeom>
        </p:spPr>
        <p:txBody>
          <a:bodyPr wrap="none" lIns="68580" tIns="34290" rIns="68580" bIns="34290">
            <a:spAutoFit/>
          </a:bodyPr>
          <a:lstStyle/>
          <a:p>
            <a:r>
              <a:rPr lang="zh-CN" altLang="en-US" sz="3600" b="1" spc="400" dirty="0">
                <a:solidFill>
                  <a:schemeClr val="lt1"/>
                </a:solidFill>
              </a:rPr>
              <a:t>研究背景与意义</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9" name="组合 78"/>
          <p:cNvGrpSpPr/>
          <p:nvPr/>
        </p:nvGrpSpPr>
        <p:grpSpPr>
          <a:xfrm>
            <a:off x="3512803" y="2265446"/>
            <a:ext cx="1958931" cy="1871909"/>
            <a:chOff x="3065829" y="2668267"/>
            <a:chExt cx="1872107" cy="1761728"/>
          </a:xfrm>
        </p:grpSpPr>
        <p:sp>
          <p:nvSpPr>
            <p:cNvPr id="80" name="椭圆 79"/>
            <p:cNvSpPr/>
            <p:nvPr>
              <p:custDataLst>
                <p:tags r:id="rId10"/>
              </p:custDataLst>
            </p:nvPr>
          </p:nvSpPr>
          <p:spPr>
            <a:xfrm>
              <a:off x="3115072" y="2668267"/>
              <a:ext cx="1761728" cy="1761728"/>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81" name="椭圆 80"/>
            <p:cNvSpPr/>
            <p:nvPr>
              <p:custDataLst>
                <p:tags r:id="rId11"/>
              </p:custDataLst>
            </p:nvPr>
          </p:nvSpPr>
          <p:spPr>
            <a:xfrm>
              <a:off x="4442509" y="2761135"/>
              <a:ext cx="119507" cy="119507"/>
            </a:xfrm>
            <a:prstGeom prst="ellipse">
              <a:avLst/>
            </a:prstGeom>
            <a:solidFill>
              <a:schemeClr val="lt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sp>
          <p:nvSpPr>
            <p:cNvPr id="82" name="椭圆 81"/>
            <p:cNvSpPr/>
            <p:nvPr>
              <p:custDataLst>
                <p:tags r:id="rId12"/>
              </p:custDataLst>
            </p:nvPr>
          </p:nvSpPr>
          <p:spPr>
            <a:xfrm>
              <a:off x="3439209" y="2761135"/>
              <a:ext cx="119507" cy="119507"/>
            </a:xfrm>
            <a:prstGeom prst="ellipse">
              <a:avLst/>
            </a:prstGeom>
            <a:solidFill>
              <a:schemeClr val="lt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sp>
          <p:nvSpPr>
            <p:cNvPr id="83" name="椭圆 82"/>
            <p:cNvSpPr/>
            <p:nvPr>
              <p:custDataLst>
                <p:tags r:id="rId13"/>
              </p:custDataLst>
            </p:nvPr>
          </p:nvSpPr>
          <p:spPr>
            <a:xfrm>
              <a:off x="3065829" y="3492655"/>
              <a:ext cx="119507" cy="119507"/>
            </a:xfrm>
            <a:prstGeom prst="ellipse">
              <a:avLst/>
            </a:prstGeom>
            <a:solidFill>
              <a:schemeClr val="lt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sp>
          <p:nvSpPr>
            <p:cNvPr id="84" name="椭圆 83"/>
            <p:cNvSpPr/>
            <p:nvPr>
              <p:custDataLst>
                <p:tags r:id="rId14"/>
              </p:custDataLst>
            </p:nvPr>
          </p:nvSpPr>
          <p:spPr>
            <a:xfrm>
              <a:off x="4818429" y="3492655"/>
              <a:ext cx="119507" cy="119507"/>
            </a:xfrm>
            <a:prstGeom prst="ellipse">
              <a:avLst/>
            </a:prstGeom>
            <a:solidFill>
              <a:schemeClr val="lt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sp>
          <p:nvSpPr>
            <p:cNvPr id="85" name="椭圆 84"/>
            <p:cNvSpPr/>
            <p:nvPr>
              <p:custDataLst>
                <p:tags r:id="rId15"/>
              </p:custDataLst>
            </p:nvPr>
          </p:nvSpPr>
          <p:spPr>
            <a:xfrm>
              <a:off x="4442509" y="4224175"/>
              <a:ext cx="119507" cy="119507"/>
            </a:xfrm>
            <a:prstGeom prst="ellipse">
              <a:avLst/>
            </a:prstGeom>
            <a:solidFill>
              <a:schemeClr val="lt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sp>
          <p:nvSpPr>
            <p:cNvPr id="86" name="椭圆 85"/>
            <p:cNvSpPr/>
            <p:nvPr>
              <p:custDataLst>
                <p:tags r:id="rId16"/>
              </p:custDataLst>
            </p:nvPr>
          </p:nvSpPr>
          <p:spPr>
            <a:xfrm>
              <a:off x="3439209" y="4201315"/>
              <a:ext cx="119507" cy="119507"/>
            </a:xfrm>
            <a:prstGeom prst="ellipse">
              <a:avLst/>
            </a:prstGeom>
            <a:solidFill>
              <a:schemeClr val="lt1">
                <a:lumMod val="9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dk1">
                    <a:lumMod val="85000"/>
                    <a:lumOff val="15000"/>
                  </a:schemeClr>
                </a:solidFill>
              </a:endParaRPr>
            </a:p>
          </p:txBody>
        </p:sp>
        <p:grpSp>
          <p:nvGrpSpPr>
            <p:cNvPr id="87" name="组合 86"/>
            <p:cNvGrpSpPr/>
            <p:nvPr/>
          </p:nvGrpSpPr>
          <p:grpSpPr>
            <a:xfrm>
              <a:off x="3269293" y="2943616"/>
              <a:ext cx="1465545" cy="1202499"/>
              <a:chOff x="3269293" y="2943616"/>
              <a:chExt cx="1465545" cy="1202499"/>
            </a:xfrm>
          </p:grpSpPr>
          <p:sp>
            <p:nvSpPr>
              <p:cNvPr id="88" name="任意多边形 87"/>
              <p:cNvSpPr/>
              <p:nvPr>
                <p:custDataLst>
                  <p:tags r:id="rId17"/>
                </p:custDataLst>
              </p:nvPr>
            </p:nvSpPr>
            <p:spPr>
              <a:xfrm>
                <a:off x="4008329" y="2956142"/>
                <a:ext cx="425885" cy="588724"/>
              </a:xfrm>
              <a:custGeom>
                <a:avLst/>
                <a:gdLst>
                  <a:gd name="connsiteX0" fmla="*/ 0 w 425885"/>
                  <a:gd name="connsiteY0" fmla="*/ 588724 h 588724"/>
                  <a:gd name="connsiteX1" fmla="*/ 425885 w 425885"/>
                  <a:gd name="connsiteY1" fmla="*/ 0 h 588724"/>
                </a:gdLst>
                <a:ahLst/>
                <a:cxnLst>
                  <a:cxn ang="0">
                    <a:pos x="connsiteX0" y="connsiteY0"/>
                  </a:cxn>
                  <a:cxn ang="0">
                    <a:pos x="connsiteX1" y="connsiteY1"/>
                  </a:cxn>
                </a:cxnLst>
                <a:rect l="l" t="t" r="r" b="b"/>
                <a:pathLst>
                  <a:path w="425885" h="588724">
                    <a:moveTo>
                      <a:pt x="0" y="588724"/>
                    </a:moveTo>
                    <a:lnTo>
                      <a:pt x="425885"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89" name="任意多边形 88"/>
              <p:cNvSpPr/>
              <p:nvPr>
                <p:custDataLst>
                  <p:tags r:id="rId18"/>
                </p:custDataLst>
              </p:nvPr>
            </p:nvSpPr>
            <p:spPr>
              <a:xfrm>
                <a:off x="3995803" y="3544866"/>
                <a:ext cx="739035" cy="0"/>
              </a:xfrm>
              <a:custGeom>
                <a:avLst/>
                <a:gdLst>
                  <a:gd name="connsiteX0" fmla="*/ 0 w 739035"/>
                  <a:gd name="connsiteY0" fmla="*/ 0 h 0"/>
                  <a:gd name="connsiteX1" fmla="*/ 739035 w 739035"/>
                  <a:gd name="connsiteY1" fmla="*/ 0 h 0"/>
                </a:gdLst>
                <a:ahLst/>
                <a:cxnLst>
                  <a:cxn ang="0">
                    <a:pos x="connsiteX0" y="connsiteY0"/>
                  </a:cxn>
                  <a:cxn ang="0">
                    <a:pos x="connsiteX1" y="connsiteY1"/>
                  </a:cxn>
                </a:cxnLst>
                <a:rect l="l" t="t" r="r" b="b"/>
                <a:pathLst>
                  <a:path w="739035">
                    <a:moveTo>
                      <a:pt x="0" y="0"/>
                    </a:moveTo>
                    <a:lnTo>
                      <a:pt x="739035"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90" name="任意多边形 89"/>
              <p:cNvSpPr/>
              <p:nvPr>
                <p:custDataLst>
                  <p:tags r:id="rId19"/>
                </p:custDataLst>
              </p:nvPr>
            </p:nvSpPr>
            <p:spPr>
              <a:xfrm>
                <a:off x="3594970" y="2943616"/>
                <a:ext cx="413359" cy="588724"/>
              </a:xfrm>
              <a:custGeom>
                <a:avLst/>
                <a:gdLst>
                  <a:gd name="connsiteX0" fmla="*/ 413359 w 413359"/>
                  <a:gd name="connsiteY0" fmla="*/ 588724 h 588724"/>
                  <a:gd name="connsiteX1" fmla="*/ 0 w 413359"/>
                  <a:gd name="connsiteY1" fmla="*/ 0 h 588724"/>
                </a:gdLst>
                <a:ahLst/>
                <a:cxnLst>
                  <a:cxn ang="0">
                    <a:pos x="connsiteX0" y="connsiteY0"/>
                  </a:cxn>
                  <a:cxn ang="0">
                    <a:pos x="connsiteX1" y="connsiteY1"/>
                  </a:cxn>
                </a:cxnLst>
                <a:rect l="l" t="t" r="r" b="b"/>
                <a:pathLst>
                  <a:path w="413359" h="588724">
                    <a:moveTo>
                      <a:pt x="413359" y="588724"/>
                    </a:moveTo>
                    <a:lnTo>
                      <a:pt x="0"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91" name="任意多边形 90"/>
              <p:cNvSpPr/>
              <p:nvPr>
                <p:custDataLst>
                  <p:tags r:id="rId20"/>
                </p:custDataLst>
              </p:nvPr>
            </p:nvSpPr>
            <p:spPr>
              <a:xfrm>
                <a:off x="3269293" y="3557392"/>
                <a:ext cx="726510" cy="0"/>
              </a:xfrm>
              <a:custGeom>
                <a:avLst/>
                <a:gdLst>
                  <a:gd name="connsiteX0" fmla="*/ 726510 w 726510"/>
                  <a:gd name="connsiteY0" fmla="*/ 0 h 0"/>
                  <a:gd name="connsiteX1" fmla="*/ 0 w 726510"/>
                  <a:gd name="connsiteY1" fmla="*/ 0 h 0"/>
                </a:gdLst>
                <a:ahLst/>
                <a:cxnLst>
                  <a:cxn ang="0">
                    <a:pos x="connsiteX0" y="connsiteY0"/>
                  </a:cxn>
                  <a:cxn ang="0">
                    <a:pos x="connsiteX1" y="connsiteY1"/>
                  </a:cxn>
                </a:cxnLst>
                <a:rect l="l" t="t" r="r" b="b"/>
                <a:pathLst>
                  <a:path w="726510">
                    <a:moveTo>
                      <a:pt x="726510" y="0"/>
                    </a:moveTo>
                    <a:lnTo>
                      <a:pt x="0" y="0"/>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92" name="任意多边形 91"/>
              <p:cNvSpPr/>
              <p:nvPr>
                <p:custDataLst>
                  <p:tags r:id="rId21"/>
                </p:custDataLst>
              </p:nvPr>
            </p:nvSpPr>
            <p:spPr>
              <a:xfrm>
                <a:off x="3582444" y="3569918"/>
                <a:ext cx="425885" cy="576197"/>
              </a:xfrm>
              <a:custGeom>
                <a:avLst/>
                <a:gdLst>
                  <a:gd name="connsiteX0" fmla="*/ 425885 w 425885"/>
                  <a:gd name="connsiteY0" fmla="*/ 0 h 576197"/>
                  <a:gd name="connsiteX1" fmla="*/ 0 w 425885"/>
                  <a:gd name="connsiteY1" fmla="*/ 576197 h 576197"/>
                </a:gdLst>
                <a:ahLst/>
                <a:cxnLst>
                  <a:cxn ang="0">
                    <a:pos x="connsiteX0" y="connsiteY0"/>
                  </a:cxn>
                  <a:cxn ang="0">
                    <a:pos x="connsiteX1" y="connsiteY1"/>
                  </a:cxn>
                </a:cxnLst>
                <a:rect l="l" t="t" r="r" b="b"/>
                <a:pathLst>
                  <a:path w="425885" h="576197">
                    <a:moveTo>
                      <a:pt x="425885" y="0"/>
                    </a:moveTo>
                    <a:lnTo>
                      <a:pt x="0" y="576197"/>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93" name="任意多边形 92"/>
              <p:cNvSpPr/>
              <p:nvPr>
                <p:custDataLst>
                  <p:tags r:id="rId22"/>
                </p:custDataLst>
              </p:nvPr>
            </p:nvSpPr>
            <p:spPr>
              <a:xfrm>
                <a:off x="4020855" y="3569918"/>
                <a:ext cx="388307" cy="576197"/>
              </a:xfrm>
              <a:custGeom>
                <a:avLst/>
                <a:gdLst>
                  <a:gd name="connsiteX0" fmla="*/ 0 w 388307"/>
                  <a:gd name="connsiteY0" fmla="*/ 0 h 576197"/>
                  <a:gd name="connsiteX1" fmla="*/ 388307 w 388307"/>
                  <a:gd name="connsiteY1" fmla="*/ 576197 h 576197"/>
                </a:gdLst>
                <a:ahLst/>
                <a:cxnLst>
                  <a:cxn ang="0">
                    <a:pos x="connsiteX0" y="connsiteY0"/>
                  </a:cxn>
                  <a:cxn ang="0">
                    <a:pos x="connsiteX1" y="connsiteY1"/>
                  </a:cxn>
                </a:cxnLst>
                <a:rect l="l" t="t" r="r" b="b"/>
                <a:pathLst>
                  <a:path w="388307" h="576197">
                    <a:moveTo>
                      <a:pt x="0" y="0"/>
                    </a:moveTo>
                    <a:lnTo>
                      <a:pt x="388307" y="576197"/>
                    </a:lnTo>
                  </a:path>
                </a:pathLst>
              </a:custGeom>
              <a:noFill/>
              <a:ln w="38100">
                <a:solidFill>
                  <a:schemeClr val="accent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grpSp>
      </p:grpSp>
      <p:grpSp>
        <p:nvGrpSpPr>
          <p:cNvPr id="97" name="组合 96"/>
          <p:cNvGrpSpPr/>
          <p:nvPr/>
        </p:nvGrpSpPr>
        <p:grpSpPr>
          <a:xfrm>
            <a:off x="3995825" y="2704075"/>
            <a:ext cx="979980" cy="994650"/>
            <a:chOff x="3254331" y="2872916"/>
            <a:chExt cx="936545" cy="936104"/>
          </a:xfrm>
          <a:solidFill>
            <a:srgbClr val="444455"/>
          </a:solidFill>
        </p:grpSpPr>
        <p:sp>
          <p:nvSpPr>
            <p:cNvPr id="98" name="椭圆 97"/>
            <p:cNvSpPr/>
            <p:nvPr>
              <p:custDataLst>
                <p:tags r:id="rId8"/>
              </p:custDataLst>
            </p:nvPr>
          </p:nvSpPr>
          <p:spPr>
            <a:xfrm>
              <a:off x="3254772" y="2872916"/>
              <a:ext cx="936104" cy="936104"/>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lt1"/>
                </a:solidFill>
              </a:endParaRPr>
            </a:p>
          </p:txBody>
        </p:sp>
        <p:sp>
          <p:nvSpPr>
            <p:cNvPr id="99" name="矩形 98"/>
            <p:cNvSpPr/>
            <p:nvPr>
              <p:custDataLst>
                <p:tags r:id="rId9"/>
              </p:custDataLst>
            </p:nvPr>
          </p:nvSpPr>
          <p:spPr>
            <a:xfrm>
              <a:off x="3254331" y="3181103"/>
              <a:ext cx="903000" cy="302995"/>
            </a:xfrm>
            <a:prstGeom prst="rect">
              <a:avLst/>
            </a:prstGeom>
            <a:noFill/>
          </p:spPr>
          <p:txBody>
            <a:bodyPr wrap="none">
              <a:spAutoFit/>
            </a:bodyPr>
            <a:lstStyle/>
            <a:p>
              <a:r>
                <a:rPr lang="zh-CN" altLang="en-US" sz="1500" dirty="0">
                  <a:solidFill>
                    <a:schemeClr val="lt1"/>
                  </a:solidFill>
                  <a:latin typeface="微软雅黑" panose="020B0503020204020204" pitchFamily="34" charset="-122"/>
                  <a:ea typeface="微软雅黑" panose="020B0503020204020204" pitchFamily="34" charset="-122"/>
                </a:rPr>
                <a:t>研究背景</a:t>
              </a:r>
            </a:p>
          </p:txBody>
        </p:sp>
      </p:grpSp>
      <p:grpSp>
        <p:nvGrpSpPr>
          <p:cNvPr id="100" name="组合 99"/>
          <p:cNvGrpSpPr/>
          <p:nvPr/>
        </p:nvGrpSpPr>
        <p:grpSpPr>
          <a:xfrm>
            <a:off x="5776329" y="2609349"/>
            <a:ext cx="2989580" cy="1226820"/>
            <a:chOff x="789157" y="3505487"/>
            <a:chExt cx="2857077" cy="1154610"/>
          </a:xfrm>
        </p:grpSpPr>
        <p:sp>
          <p:nvSpPr>
            <p:cNvPr id="101" name="TextBox 100"/>
            <p:cNvSpPr txBox="1"/>
            <p:nvPr>
              <p:custDataLst>
                <p:tags r:id="rId6"/>
              </p:custDataLst>
            </p:nvPr>
          </p:nvSpPr>
          <p:spPr>
            <a:xfrm>
              <a:off x="789157" y="3505487"/>
              <a:ext cx="980072" cy="302995"/>
            </a:xfrm>
            <a:prstGeom prst="rect">
              <a:avLst/>
            </a:prstGeom>
            <a:noFill/>
          </p:spPr>
          <p:txBody>
            <a:bodyPr wrap="none" rtlCol="0">
              <a:spAutoFit/>
            </a:bodyPr>
            <a:lstStyle/>
            <a:p>
              <a:pPr algn="l"/>
              <a:r>
                <a:rPr lang="en-US" altLang="zh-CN" sz="1500" dirty="0">
                  <a:solidFill>
                    <a:srgbClr val="C00000"/>
                  </a:solidFill>
                  <a:latin typeface="微软雅黑" panose="020B0503020204020204" pitchFamily="34" charset="-122"/>
                  <a:ea typeface="微软雅黑" panose="020B0503020204020204" pitchFamily="34" charset="-122"/>
                </a:rPr>
                <a:t>信息交互改变</a:t>
              </a:r>
            </a:p>
          </p:txBody>
        </p:sp>
        <p:sp>
          <p:nvSpPr>
            <p:cNvPr id="102" name="矩形 101"/>
            <p:cNvSpPr/>
            <p:nvPr>
              <p:custDataLst>
                <p:tags r:id="rId7"/>
              </p:custDataLst>
            </p:nvPr>
          </p:nvSpPr>
          <p:spPr>
            <a:xfrm>
              <a:off x="812218" y="3800713"/>
              <a:ext cx="2834016" cy="859384"/>
            </a:xfrm>
            <a:prstGeom prst="rect">
              <a:avLst/>
            </a:prstGeom>
          </p:spPr>
          <p:txBody>
            <a:bodyPr wrap="square">
              <a:noAutofit/>
            </a:bodyPr>
            <a:lstStyle/>
            <a:p>
              <a:pPr>
                <a:lnSpc>
                  <a:spcPts val="2105"/>
                </a:lnSpc>
              </a:pPr>
              <a:r>
                <a:rPr lang="en-US" altLang="zh-CN" sz="1200" dirty="0">
                  <a:solidFill>
                    <a:srgbClr val="595959"/>
                  </a:solidFill>
                  <a:latin typeface="微软雅黑" panose="020B0503020204020204" pitchFamily="34" charset="-122"/>
                  <a:ea typeface="微软雅黑" panose="020B0503020204020204" pitchFamily="34" charset="-122"/>
                </a:rPr>
                <a:t>信息时代下社交媒体平台崛起，改变了公众信息交互方式，也让虚假新闻扩散更易。</a:t>
              </a:r>
            </a:p>
          </p:txBody>
        </p:sp>
      </p:grpSp>
      <p:grpSp>
        <p:nvGrpSpPr>
          <p:cNvPr id="103" name="组合 102"/>
          <p:cNvGrpSpPr/>
          <p:nvPr/>
        </p:nvGrpSpPr>
        <p:grpSpPr>
          <a:xfrm>
            <a:off x="641936" y="2701979"/>
            <a:ext cx="2649220" cy="1191895"/>
            <a:chOff x="322487" y="3514973"/>
            <a:chExt cx="2531802" cy="1121739"/>
          </a:xfrm>
        </p:grpSpPr>
        <p:sp>
          <p:nvSpPr>
            <p:cNvPr id="104" name="TextBox 103"/>
            <p:cNvSpPr txBox="1"/>
            <p:nvPr>
              <p:custDataLst>
                <p:tags r:id="rId4"/>
              </p:custDataLst>
            </p:nvPr>
          </p:nvSpPr>
          <p:spPr>
            <a:xfrm>
              <a:off x="1782582" y="3514973"/>
              <a:ext cx="980072" cy="302995"/>
            </a:xfrm>
            <a:prstGeom prst="rect">
              <a:avLst/>
            </a:prstGeom>
            <a:noFill/>
          </p:spPr>
          <p:txBody>
            <a:bodyPr wrap="none" rtlCol="0">
              <a:spAutoFit/>
            </a:bodyPr>
            <a:lstStyle/>
            <a:p>
              <a:pPr algn="r"/>
              <a:r>
                <a:rPr lang="en-US" altLang="zh-CN" sz="1500" dirty="0">
                  <a:solidFill>
                    <a:srgbClr val="C00000"/>
                  </a:solidFill>
                  <a:latin typeface="微软雅黑" panose="020B0503020204020204" pitchFamily="34" charset="-122"/>
                  <a:ea typeface="微软雅黑" panose="020B0503020204020204" pitchFamily="34" charset="-122"/>
                </a:rPr>
                <a:t>虚假新闻泛滥</a:t>
              </a:r>
            </a:p>
          </p:txBody>
        </p:sp>
        <p:sp>
          <p:nvSpPr>
            <p:cNvPr id="105" name="矩形 104"/>
            <p:cNvSpPr/>
            <p:nvPr>
              <p:custDataLst>
                <p:tags r:id="rId5"/>
              </p:custDataLst>
            </p:nvPr>
          </p:nvSpPr>
          <p:spPr>
            <a:xfrm>
              <a:off x="322487" y="3800637"/>
              <a:ext cx="2531802" cy="836075"/>
            </a:xfrm>
            <a:prstGeom prst="rect">
              <a:avLst/>
            </a:prstGeom>
          </p:spPr>
          <p:txBody>
            <a:bodyPr wrap="square">
              <a:noAutofit/>
            </a:bodyPr>
            <a:lstStyle/>
            <a:p>
              <a:pPr algn="r" defTabSz="914400" fontAlgn="base">
                <a:lnSpc>
                  <a:spcPct val="120000"/>
                </a:lnSpc>
              </a:pPr>
              <a:r>
                <a:rPr lang="en-US" altLang="zh-CN" sz="1200" dirty="0">
                  <a:solidFill>
                    <a:srgbClr val="595959"/>
                  </a:solidFill>
                  <a:latin typeface="微软雅黑" panose="020B0503020204020204" pitchFamily="34" charset="-122"/>
                  <a:ea typeface="微软雅黑" panose="020B0503020204020204" pitchFamily="34" charset="-122"/>
                  <a:sym typeface="+mn-ea"/>
                </a:rPr>
                <a:t>社交媒体虚假新闻泛滥，对社会诸多方面构成显著威胁。</a:t>
              </a:r>
            </a:p>
          </p:txBody>
        </p:sp>
      </p:grpSp>
      <p:sp>
        <p:nvSpPr>
          <p:cNvPr id="33" name="矩形 46"/>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研究背景</a:t>
            </a:r>
          </a:p>
        </p:txBody>
      </p:sp>
      <p:sp>
        <p:nvSpPr>
          <p:cNvPr id="34" name="等腰三角形 47"/>
          <p:cNvSpPr>
            <a:spLocks noChangeArrowheads="1"/>
          </p:cNvSpPr>
          <p:nvPr>
            <p:custDataLst>
              <p:tags r:id="rId1"/>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2" name="组合 1"/>
          <p:cNvGrpSpPr/>
          <p:nvPr/>
        </p:nvGrpSpPr>
        <p:grpSpPr>
          <a:xfrm>
            <a:off x="2788237" y="781104"/>
            <a:ext cx="3449955" cy="1245235"/>
            <a:chOff x="289718" y="3514973"/>
            <a:chExt cx="3297046" cy="1171939"/>
          </a:xfrm>
        </p:grpSpPr>
        <p:sp>
          <p:nvSpPr>
            <p:cNvPr id="3" name="TextBox 103"/>
            <p:cNvSpPr txBox="1"/>
            <p:nvPr>
              <p:custDataLst>
                <p:tags r:id="rId2"/>
              </p:custDataLst>
            </p:nvPr>
          </p:nvSpPr>
          <p:spPr>
            <a:xfrm>
              <a:off x="1368100" y="3514973"/>
              <a:ext cx="980072" cy="302995"/>
            </a:xfrm>
            <a:prstGeom prst="rect">
              <a:avLst/>
            </a:prstGeom>
            <a:noFill/>
          </p:spPr>
          <p:txBody>
            <a:bodyPr wrap="none" rtlCol="0">
              <a:spAutoFit/>
            </a:bodyPr>
            <a:lstStyle/>
            <a:p>
              <a:pPr algn="l"/>
              <a:r>
                <a:rPr lang="en-US" altLang="zh-CN" sz="1500" dirty="0">
                  <a:solidFill>
                    <a:srgbClr val="C00000"/>
                  </a:solidFill>
                  <a:latin typeface="微软雅黑" panose="020B0503020204020204" pitchFamily="34" charset="-122"/>
                  <a:ea typeface="微软雅黑" panose="020B0503020204020204" pitchFamily="34" charset="-122"/>
                </a:rPr>
                <a:t>单模态有局限</a:t>
              </a:r>
            </a:p>
          </p:txBody>
        </p:sp>
        <p:sp>
          <p:nvSpPr>
            <p:cNvPr id="4" name="矩形 3"/>
            <p:cNvSpPr/>
            <p:nvPr>
              <p:custDataLst>
                <p:tags r:id="rId3"/>
              </p:custDataLst>
            </p:nvPr>
          </p:nvSpPr>
          <p:spPr>
            <a:xfrm>
              <a:off x="289718" y="3800637"/>
              <a:ext cx="3297046" cy="886275"/>
            </a:xfrm>
            <a:prstGeom prst="rect">
              <a:avLst/>
            </a:prstGeom>
          </p:spPr>
          <p:txBody>
            <a:bodyPr wrap="square">
              <a:noAutofit/>
            </a:bodyPr>
            <a:lstStyle/>
            <a:p>
              <a:pPr algn="ctr">
                <a:lnSpc>
                  <a:spcPts val="2105"/>
                </a:lnSpc>
              </a:pPr>
              <a:r>
                <a:rPr lang="en-US" altLang="zh-CN" sz="1200" dirty="0">
                  <a:solidFill>
                    <a:srgbClr val="595959"/>
                  </a:solidFill>
                  <a:latin typeface="微软雅黑" panose="020B0503020204020204" pitchFamily="34" charset="-122"/>
                  <a:ea typeface="微软雅黑" panose="020B0503020204020204" pitchFamily="34" charset="-122"/>
                </a:rPr>
                <a:t>传统单模态检测方法在应对多媒体虚假内容时存在不足。</a:t>
              </a:r>
            </a:p>
          </p:txBody>
        </p:sp>
      </p:gr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46"/>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国内外研究现状</a:t>
            </a:r>
          </a:p>
        </p:txBody>
      </p:sp>
      <p:sp>
        <p:nvSpPr>
          <p:cNvPr id="34" name="等腰三角形 47"/>
          <p:cNvSpPr>
            <a:spLocks noChangeArrowheads="1"/>
          </p:cNvSpPr>
          <p:nvPr>
            <p:custDataLst>
              <p:tags r:id="rId1"/>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17" name="箭头3"/>
          <p:cNvSpPr/>
          <p:nvPr>
            <p:custDataLst>
              <p:tags r:id="rId2"/>
            </p:custDataLst>
          </p:nvPr>
        </p:nvSpPr>
        <p:spPr bwMode="gray">
          <a:xfrm flipV="1">
            <a:off x="1531850" y="2889667"/>
            <a:ext cx="819764" cy="114053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lt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solidFill>
                <a:sysClr val="windowText" lastClr="000000"/>
              </a:solidFill>
              <a:latin typeface="Calibri" panose="020F0502020204030204"/>
              <a:ea typeface="宋体" panose="02010600030101010101" pitchFamily="2" charset="-122"/>
            </a:endParaRPr>
          </a:p>
        </p:txBody>
      </p:sp>
      <p:sp>
        <p:nvSpPr>
          <p:cNvPr id="18" name="箭头2"/>
          <p:cNvSpPr/>
          <p:nvPr>
            <p:custDataLst>
              <p:tags r:id="rId3"/>
            </p:custDataLst>
          </p:nvPr>
        </p:nvSpPr>
        <p:spPr bwMode="gray">
          <a:xfrm rot="16200000">
            <a:off x="1747861" y="2415012"/>
            <a:ext cx="243647" cy="974403"/>
          </a:xfrm>
          <a:custGeom>
            <a:avLst/>
            <a:gdLst>
              <a:gd name="T0" fmla="*/ 37 w 142"/>
              <a:gd name="T1" fmla="*/ 1 h 604"/>
              <a:gd name="T2" fmla="*/ 45 w 142"/>
              <a:gd name="T3" fmla="*/ 472 h 604"/>
              <a:gd name="T4" fmla="*/ 0 w 142"/>
              <a:gd name="T5" fmla="*/ 474 h 604"/>
              <a:gd name="T6" fmla="*/ 72 w 142"/>
              <a:gd name="T7" fmla="*/ 604 h 604"/>
              <a:gd name="T8" fmla="*/ 142 w 142"/>
              <a:gd name="T9" fmla="*/ 474 h 604"/>
              <a:gd name="T10" fmla="*/ 100 w 142"/>
              <a:gd name="T11" fmla="*/ 474 h 604"/>
              <a:gd name="T12" fmla="*/ 99 w 142"/>
              <a:gd name="T13" fmla="*/ 0 h 604"/>
              <a:gd name="T14" fmla="*/ 37 w 142"/>
              <a:gd name="T15" fmla="*/ 1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chemeClr val="lt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solidFill>
                <a:sysClr val="windowText" lastClr="000000"/>
              </a:solidFill>
              <a:latin typeface="Calibri" panose="020F0502020204030204"/>
              <a:ea typeface="宋体" panose="02010600030101010101" pitchFamily="2" charset="-122"/>
            </a:endParaRPr>
          </a:p>
        </p:txBody>
      </p:sp>
      <p:sp>
        <p:nvSpPr>
          <p:cNvPr id="19" name="箭头1"/>
          <p:cNvSpPr/>
          <p:nvPr>
            <p:custDataLst>
              <p:tags r:id="rId4"/>
            </p:custDataLst>
          </p:nvPr>
        </p:nvSpPr>
        <p:spPr bwMode="gray">
          <a:xfrm>
            <a:off x="1526579" y="1643759"/>
            <a:ext cx="819764" cy="1321191"/>
          </a:xfrm>
          <a:custGeom>
            <a:avLst/>
            <a:gdLst>
              <a:gd name="T0" fmla="*/ 118 w 933"/>
              <a:gd name="T1" fmla="*/ 1044 h 1182"/>
              <a:gd name="T2" fmla="*/ 128 w 933"/>
              <a:gd name="T3" fmla="*/ 340 h 1182"/>
              <a:gd name="T4" fmla="*/ 264 w 933"/>
              <a:gd name="T5" fmla="*/ 210 h 1182"/>
              <a:gd name="T6" fmla="*/ 720 w 933"/>
              <a:gd name="T7" fmla="*/ 202 h 1182"/>
              <a:gd name="T8" fmla="*/ 720 w 933"/>
              <a:gd name="T9" fmla="*/ 320 h 1182"/>
              <a:gd name="T10" fmla="*/ 933 w 933"/>
              <a:gd name="T11" fmla="*/ 153 h 1182"/>
              <a:gd name="T12" fmla="*/ 712 w 933"/>
              <a:gd name="T13" fmla="*/ 0 h 1182"/>
              <a:gd name="T14" fmla="*/ 714 w 933"/>
              <a:gd name="T15" fmla="*/ 92 h 1182"/>
              <a:gd name="T16" fmla="*/ 234 w 933"/>
              <a:gd name="T17" fmla="*/ 94 h 1182"/>
              <a:gd name="T18" fmla="*/ 0 w 933"/>
              <a:gd name="T19" fmla="*/ 298 h 1182"/>
              <a:gd name="T20" fmla="*/ 0 w 933"/>
              <a:gd name="T21" fmla="*/ 1058 h 1182"/>
              <a:gd name="T22" fmla="*/ 118 w 933"/>
              <a:gd name="T23" fmla="*/ 1044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chemeClr val="lt1">
              <a:lumMod val="65000"/>
            </a:schemeClr>
          </a:solidFill>
          <a:ln>
            <a:noFill/>
          </a:ln>
          <a:effectLst/>
        </p:spPr>
        <p:txBody>
          <a:bodyPr wrap="none" lIns="62118" tIns="31058" rIns="62118" bIns="31058"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900">
              <a:solidFill>
                <a:sysClr val="windowText" lastClr="000000"/>
              </a:solidFill>
              <a:latin typeface="Calibri" panose="020F0502020204030204"/>
              <a:ea typeface="宋体" panose="02010600030101010101" pitchFamily="2" charset="-122"/>
            </a:endParaRPr>
          </a:p>
        </p:txBody>
      </p:sp>
      <p:sp>
        <p:nvSpPr>
          <p:cNvPr id="20" name="文本1"/>
          <p:cNvSpPr>
            <a:spLocks noChangeArrowheads="1"/>
          </p:cNvSpPr>
          <p:nvPr>
            <p:custDataLst>
              <p:tags r:id="rId5"/>
            </p:custDataLst>
          </p:nvPr>
        </p:nvSpPr>
        <p:spPr bwMode="gray">
          <a:xfrm>
            <a:off x="3378267" y="1352205"/>
            <a:ext cx="4434093" cy="896993"/>
          </a:xfrm>
          <a:prstGeom prst="roundRect">
            <a:avLst>
              <a:gd name="adj" fmla="val 11505"/>
            </a:avLst>
          </a:prstGeom>
          <a:noFill/>
          <a:ln w="15875" cap="flat" cmpd="sng" algn="ctr">
            <a:solidFill>
              <a:schemeClr val="accent1">
                <a:lumMod val="60000"/>
                <a:lumOff val="40000"/>
              </a:schemeClr>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pPr>
            <a:r>
              <a:rPr lang="en-US" altLang="zh-CN" sz="1200" dirty="0">
                <a:solidFill>
                  <a:srgbClr val="595959"/>
                </a:solidFill>
                <a:latin typeface="微软雅黑" panose="020B0503020204020204" pitchFamily="34" charset="-122"/>
                <a:ea typeface="微软雅黑" panose="020B0503020204020204" pitchFamily="34" charset="-122"/>
              </a:rPr>
              <a:t>国内外面向文本的单模态检测方法，如基于BERT、RNN等已较成熟。</a:t>
            </a:r>
          </a:p>
        </p:txBody>
      </p:sp>
      <p:sp>
        <p:nvSpPr>
          <p:cNvPr id="21" name="标题1"/>
          <p:cNvSpPr>
            <a:spLocks noChangeArrowheads="1"/>
          </p:cNvSpPr>
          <p:nvPr>
            <p:custDataLst>
              <p:tags r:id="rId6"/>
            </p:custDataLst>
          </p:nvPr>
        </p:nvSpPr>
        <p:spPr bwMode="gray">
          <a:xfrm>
            <a:off x="2446313" y="1347614"/>
            <a:ext cx="931954" cy="901585"/>
          </a:xfrm>
          <a:prstGeom prst="roundRect">
            <a:avLst>
              <a:gd name="adj" fmla="val 11921"/>
            </a:avLst>
          </a:prstGeom>
          <a:solidFill>
            <a:schemeClr val="accent1">
              <a:lumMod val="60000"/>
              <a:lumOff val="40000"/>
            </a:schemeClr>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pPr>
            <a:r>
              <a:rPr lang="en-US" altLang="zh-CN" sz="1200" b="1" dirty="0">
                <a:solidFill>
                  <a:srgbClr val="FFFFFF"/>
                </a:solidFill>
                <a:latin typeface="微软雅黑" panose="020B0503020204020204" pitchFamily="34" charset="-122"/>
                <a:ea typeface="微软雅黑" panose="020B0503020204020204" pitchFamily="34" charset="-122"/>
              </a:rPr>
              <a:t>单模态较成熟</a:t>
            </a:r>
          </a:p>
        </p:txBody>
      </p:sp>
      <p:sp>
        <p:nvSpPr>
          <p:cNvPr id="22" name="文本2"/>
          <p:cNvSpPr>
            <a:spLocks noChangeArrowheads="1"/>
          </p:cNvSpPr>
          <p:nvPr>
            <p:custDataLst>
              <p:tags r:id="rId7"/>
            </p:custDataLst>
          </p:nvPr>
        </p:nvSpPr>
        <p:spPr bwMode="gray">
          <a:xfrm>
            <a:off x="3378267" y="2442238"/>
            <a:ext cx="4434093" cy="894027"/>
          </a:xfrm>
          <a:prstGeom prst="roundRect">
            <a:avLst>
              <a:gd name="adj" fmla="val 11505"/>
            </a:avLst>
          </a:prstGeom>
          <a:noFill/>
          <a:ln w="15875" cap="flat" cmpd="sng" algn="ctr">
            <a:solidFill>
              <a:schemeClr val="accent1"/>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pPr>
            <a:r>
              <a:rPr lang="en-US" altLang="zh-CN" sz="1200" dirty="0">
                <a:solidFill>
                  <a:srgbClr val="595959"/>
                </a:solidFill>
                <a:latin typeface="微软雅黑" panose="020B0503020204020204" pitchFamily="34" charset="-122"/>
                <a:ea typeface="微软雅黑" panose="020B0503020204020204" pitchFamily="34" charset="-122"/>
              </a:rPr>
              <a:t>国际研究转向多模态融合，国内学者在特征融合策略方面取得进展。</a:t>
            </a:r>
          </a:p>
        </p:txBody>
      </p:sp>
      <p:sp>
        <p:nvSpPr>
          <p:cNvPr id="23" name="标题2"/>
          <p:cNvSpPr>
            <a:spLocks noChangeArrowheads="1"/>
          </p:cNvSpPr>
          <p:nvPr>
            <p:custDataLst>
              <p:tags r:id="rId8"/>
            </p:custDataLst>
          </p:nvPr>
        </p:nvSpPr>
        <p:spPr bwMode="gray">
          <a:xfrm>
            <a:off x="2446313" y="2442238"/>
            <a:ext cx="931955" cy="894027"/>
          </a:xfrm>
          <a:prstGeom prst="roundRect">
            <a:avLst>
              <a:gd name="adj" fmla="val 11921"/>
            </a:avLst>
          </a:prstGeom>
          <a:solidFill>
            <a:schemeClr val="accent1"/>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pPr>
            <a:r>
              <a:rPr lang="en-US" altLang="zh-CN" sz="1200" b="1" dirty="0">
                <a:solidFill>
                  <a:srgbClr val="FFFFFF"/>
                </a:solidFill>
                <a:latin typeface="微软雅黑" panose="020B0503020204020204" pitchFamily="34" charset="-122"/>
                <a:ea typeface="微软雅黑" panose="020B0503020204020204" pitchFamily="34" charset="-122"/>
              </a:rPr>
              <a:t>多模态有进展</a:t>
            </a:r>
          </a:p>
        </p:txBody>
      </p:sp>
      <p:sp>
        <p:nvSpPr>
          <p:cNvPr id="24" name="文本3"/>
          <p:cNvSpPr>
            <a:spLocks noChangeArrowheads="1"/>
          </p:cNvSpPr>
          <p:nvPr>
            <p:custDataLst>
              <p:tags r:id="rId9"/>
            </p:custDataLst>
          </p:nvPr>
        </p:nvSpPr>
        <p:spPr bwMode="ltGray">
          <a:xfrm>
            <a:off x="3378267" y="3523042"/>
            <a:ext cx="4434093" cy="886051"/>
          </a:xfrm>
          <a:prstGeom prst="roundRect">
            <a:avLst>
              <a:gd name="adj" fmla="val 11505"/>
            </a:avLst>
          </a:prstGeom>
          <a:noFill/>
          <a:ln w="15875" cap="flat" cmpd="sng" algn="ctr">
            <a:solidFill>
              <a:schemeClr val="accent1">
                <a:lumMod val="60000"/>
                <a:lumOff val="40000"/>
              </a:schemeClr>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lnSpc>
                <a:spcPct val="120000"/>
              </a:lnSpc>
              <a:spcBef>
                <a:spcPct val="0"/>
              </a:spcBef>
              <a:spcAft>
                <a:spcPct val="0"/>
              </a:spcAft>
            </a:pPr>
            <a:r>
              <a:rPr lang="en-US" altLang="zh-CN" sz="1200" dirty="0">
                <a:solidFill>
                  <a:srgbClr val="595959"/>
                </a:solidFill>
                <a:latin typeface="微软雅黑" panose="020B0503020204020204" pitchFamily="34" charset="-122"/>
                <a:ea typeface="微软雅黑" panose="020B0503020204020204" pitchFamily="34" charset="-122"/>
              </a:rPr>
              <a:t>但跨模态对齐和可解释性等方面仍需进一步突破。</a:t>
            </a:r>
          </a:p>
        </p:txBody>
      </p:sp>
      <p:sp>
        <p:nvSpPr>
          <p:cNvPr id="25" name="标题3"/>
          <p:cNvSpPr>
            <a:spLocks noChangeArrowheads="1"/>
          </p:cNvSpPr>
          <p:nvPr>
            <p:custDataLst>
              <p:tags r:id="rId10"/>
            </p:custDataLst>
          </p:nvPr>
        </p:nvSpPr>
        <p:spPr bwMode="gray">
          <a:xfrm>
            <a:off x="2446313" y="3523042"/>
            <a:ext cx="931954" cy="886051"/>
          </a:xfrm>
          <a:prstGeom prst="roundRect">
            <a:avLst>
              <a:gd name="adj" fmla="val 11921"/>
            </a:avLst>
          </a:prstGeom>
          <a:solidFill>
            <a:schemeClr val="accent1">
              <a:lumMod val="60000"/>
              <a:lumOff val="40000"/>
            </a:schemeClr>
          </a:solidFill>
          <a:ln w="25400" cap="flat" cmpd="sng" algn="ctr">
            <a:no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pPr>
            <a:r>
              <a:rPr lang="en-US" altLang="zh-CN" sz="1200" b="1" dirty="0">
                <a:solidFill>
                  <a:srgbClr val="FFFFFF"/>
                </a:solidFill>
                <a:latin typeface="微软雅黑" panose="020B0503020204020204" pitchFamily="34" charset="-122"/>
                <a:ea typeface="微软雅黑" panose="020B0503020204020204" pitchFamily="34" charset="-122"/>
              </a:rPr>
              <a:t>仍需有突破</a:t>
            </a:r>
          </a:p>
        </p:txBody>
      </p:sp>
      <p:sp>
        <p:nvSpPr>
          <p:cNvPr id="26" name="Oval 19"/>
          <p:cNvSpPr>
            <a:spLocks noChangeArrowheads="1"/>
          </p:cNvSpPr>
          <p:nvPr>
            <p:custDataLst>
              <p:tags r:id="rId11"/>
            </p:custDataLst>
          </p:nvPr>
        </p:nvSpPr>
        <p:spPr bwMode="auto">
          <a:xfrm>
            <a:off x="922020" y="2249170"/>
            <a:ext cx="1082675" cy="1083600"/>
          </a:xfrm>
          <a:prstGeom prst="ellipse">
            <a:avLst/>
          </a:prstGeom>
          <a:solidFill>
            <a:schemeClr val="accent1"/>
          </a:solidFill>
          <a:ln w="9525">
            <a:noFill/>
            <a:round/>
          </a:ln>
          <a:effectLst/>
        </p:spPr>
        <p:txBody>
          <a:bodyPr lIns="62118" tIns="31058" rIns="62118" bIns="31058" anchor="ctr"/>
          <a:lstStyle/>
          <a:p>
            <a:pPr algn="ctr">
              <a:lnSpc>
                <a:spcPct val="120000"/>
              </a:lnSpc>
            </a:pPr>
            <a:r>
              <a:rPr lang="zh-CN" altLang="en-US" sz="1800" b="1" kern="0" dirty="0">
                <a:solidFill>
                  <a:schemeClr val="lt1"/>
                </a:solidFill>
                <a:latin typeface="Arial" panose="020B0604020202020204" pitchFamily="34" charset="0"/>
                <a:ea typeface="微软雅黑" panose="020B0503020204020204" pitchFamily="34" charset="-122"/>
              </a:rPr>
              <a:t>研究现状</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接连接符 32"/>
          <p:cNvCxnSpPr/>
          <p:nvPr>
            <p:custDataLst>
              <p:tags r:id="rId1"/>
            </p:custDataLst>
          </p:nvPr>
        </p:nvCxnSpPr>
        <p:spPr>
          <a:xfrm>
            <a:off x="0" y="2722470"/>
            <a:ext cx="9144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37" name="组合 36"/>
          <p:cNvGrpSpPr/>
          <p:nvPr>
            <p:custDataLst>
              <p:tags r:id="rId2"/>
            </p:custDataLst>
          </p:nvPr>
        </p:nvGrpSpPr>
        <p:grpSpPr>
          <a:xfrm>
            <a:off x="1109345" y="1147445"/>
            <a:ext cx="1930400" cy="2993390"/>
            <a:chOff x="5043972" y="1219202"/>
            <a:chExt cx="2104056" cy="4419596"/>
          </a:xfrm>
        </p:grpSpPr>
        <p:sp>
          <p:nvSpPr>
            <p:cNvPr id="38" name="折角形 37"/>
            <p:cNvSpPr/>
            <p:nvPr>
              <p:custDataLst>
                <p:tags r:id="rId10"/>
              </p:custDataLst>
            </p:nvPr>
          </p:nvSpPr>
          <p:spPr>
            <a:xfrm>
              <a:off x="5043972" y="1219202"/>
              <a:ext cx="2104056" cy="4419596"/>
            </a:xfrm>
            <a:prstGeom prst="foldedCorne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lt1"/>
                </a:solidFill>
                <a:latin typeface="Arial" panose="020B0604020202020204" pitchFamily="34" charset="0"/>
                <a:ea typeface="微软雅黑" panose="020B0503020204020204" pitchFamily="34" charset="-122"/>
              </a:endParaRPr>
            </a:p>
            <a:p>
              <a:pPr lvl="1"/>
              <a:endParaRPr lang="zh-CN" altLang="en-US" sz="1200">
                <a:solidFill>
                  <a:schemeClr val="lt1"/>
                </a:solidFill>
              </a:endParaRPr>
            </a:p>
            <a:p>
              <a:pPr lvl="1"/>
              <a:endParaRPr lang="zh-CN" altLang="en-US" sz="1200">
                <a:solidFill>
                  <a:schemeClr val="lt1"/>
                </a:solidFill>
              </a:endParaRPr>
            </a:p>
          </p:txBody>
        </p:sp>
        <p:sp>
          <p:nvSpPr>
            <p:cNvPr id="39" name="矩形 38"/>
            <p:cNvSpPr/>
            <p:nvPr>
              <p:custDataLst>
                <p:tags r:id="rId11"/>
              </p:custDataLst>
            </p:nvPr>
          </p:nvSpPr>
          <p:spPr>
            <a:xfrm>
              <a:off x="5140056" y="1481473"/>
              <a:ext cx="1923780" cy="588779"/>
            </a:xfrm>
            <a:prstGeom prst="rect">
              <a:avLst/>
            </a:prstGeom>
          </p:spPr>
          <p:txBody>
            <a:bodyPr wrap="square">
              <a:spAutoFit/>
            </a:bodyPr>
            <a:lstStyle/>
            <a:p>
              <a:pPr indent="228600" algn="l">
                <a:lnSpc>
                  <a:spcPct val="125000"/>
                </a:lnSpc>
              </a:pPr>
              <a:r>
                <a:rPr lang="en-US" altLang="zh-CN" sz="1600" dirty="0">
                  <a:solidFill>
                    <a:schemeClr val="lt1"/>
                  </a:solidFill>
                  <a:latin typeface="微软雅黑" panose="020B0503020204020204" pitchFamily="34" charset="-122"/>
                  <a:ea typeface="微软雅黑" panose="020B0503020204020204" pitchFamily="34" charset="-122"/>
                </a:rPr>
                <a:t>理论有推进</a:t>
              </a:r>
              <a:endParaRPr lang="en-US" altLang="zh-CN" sz="1600" b="1" kern="100" dirty="0">
                <a:solidFill>
                  <a:schemeClr val="lt1"/>
                </a:solidFill>
                <a:latin typeface="微软雅黑" panose="020B0503020204020204" pitchFamily="34" charset="-122"/>
                <a:ea typeface="微软雅黑" panose="020B0503020204020204" pitchFamily="34" charset="-122"/>
              </a:endParaRPr>
            </a:p>
          </p:txBody>
        </p:sp>
      </p:grpSp>
      <p:grpSp>
        <p:nvGrpSpPr>
          <p:cNvPr id="40" name="组合 39"/>
          <p:cNvGrpSpPr/>
          <p:nvPr>
            <p:custDataLst>
              <p:tags r:id="rId3"/>
            </p:custDataLst>
          </p:nvPr>
        </p:nvGrpSpPr>
        <p:grpSpPr>
          <a:xfrm>
            <a:off x="3643630" y="1148080"/>
            <a:ext cx="1930400" cy="2993390"/>
            <a:chOff x="8492507" y="1219202"/>
            <a:chExt cx="2104056" cy="4419596"/>
          </a:xfrm>
        </p:grpSpPr>
        <p:sp>
          <p:nvSpPr>
            <p:cNvPr id="41" name="折角形 40"/>
            <p:cNvSpPr/>
            <p:nvPr>
              <p:custDataLst>
                <p:tags r:id="rId8"/>
              </p:custDataLst>
            </p:nvPr>
          </p:nvSpPr>
          <p:spPr>
            <a:xfrm>
              <a:off x="8492507" y="1219202"/>
              <a:ext cx="2104056" cy="4419596"/>
            </a:xfrm>
            <a:prstGeom prst="foldedCorner">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lt1"/>
                </a:solidFill>
                <a:latin typeface="Arial" panose="020B0604020202020204" pitchFamily="34" charset="0"/>
                <a:ea typeface="微软雅黑" panose="020B0503020204020204" pitchFamily="34" charset="-122"/>
              </a:endParaRPr>
            </a:p>
            <a:p>
              <a:pPr lvl="1"/>
              <a:endParaRPr lang="zh-CN" altLang="en-US" sz="1200">
                <a:solidFill>
                  <a:schemeClr val="lt1"/>
                </a:solidFill>
              </a:endParaRPr>
            </a:p>
            <a:p>
              <a:pPr lvl="1"/>
              <a:endParaRPr lang="zh-CN" altLang="en-US" sz="1200">
                <a:solidFill>
                  <a:schemeClr val="lt1"/>
                </a:solidFill>
              </a:endParaRPr>
            </a:p>
          </p:txBody>
        </p:sp>
        <p:sp>
          <p:nvSpPr>
            <p:cNvPr id="48" name="矩形 47"/>
            <p:cNvSpPr/>
            <p:nvPr>
              <p:custDataLst>
                <p:tags r:id="rId9"/>
              </p:custDataLst>
            </p:nvPr>
          </p:nvSpPr>
          <p:spPr>
            <a:xfrm>
              <a:off x="8639237" y="1480777"/>
              <a:ext cx="1810596" cy="588779"/>
            </a:xfrm>
            <a:prstGeom prst="rect">
              <a:avLst/>
            </a:prstGeom>
          </p:spPr>
          <p:txBody>
            <a:bodyPr wrap="square">
              <a:spAutoFit/>
            </a:bodyPr>
            <a:lstStyle/>
            <a:p>
              <a:pPr indent="228600" algn="ctr">
                <a:lnSpc>
                  <a:spcPct val="125000"/>
                </a:lnSpc>
              </a:pPr>
              <a:r>
                <a:rPr lang="en-US" altLang="zh-CN" sz="1600" dirty="0">
                  <a:solidFill>
                    <a:schemeClr val="lt1"/>
                  </a:solidFill>
                  <a:latin typeface="微软雅黑" panose="020B0503020204020204" pitchFamily="34" charset="-122"/>
                  <a:ea typeface="微软雅黑" panose="020B0503020204020204" pitchFamily="34" charset="-122"/>
                </a:rPr>
                <a:t>实践可辅助</a:t>
              </a:r>
              <a:endParaRPr lang="en-US" altLang="zh-CN" sz="1600" b="1" kern="100" dirty="0">
                <a:solidFill>
                  <a:schemeClr val="lt1"/>
                </a:solidFill>
                <a:latin typeface="微软雅黑" panose="020B0503020204020204" pitchFamily="34" charset="-122"/>
                <a:ea typeface="微软雅黑" panose="020B0503020204020204" pitchFamily="34" charset="-122"/>
              </a:endParaRPr>
            </a:p>
          </p:txBody>
        </p:sp>
      </p:grpSp>
      <p:grpSp>
        <p:nvGrpSpPr>
          <p:cNvPr id="52" name="组合 51"/>
          <p:cNvGrpSpPr/>
          <p:nvPr>
            <p:custDataLst>
              <p:tags r:id="rId4"/>
            </p:custDataLst>
          </p:nvPr>
        </p:nvGrpSpPr>
        <p:grpSpPr>
          <a:xfrm>
            <a:off x="6177915" y="1148080"/>
            <a:ext cx="1930400" cy="2993390"/>
            <a:chOff x="8492507" y="1219202"/>
            <a:chExt cx="2104056" cy="4419596"/>
          </a:xfrm>
        </p:grpSpPr>
        <p:sp>
          <p:nvSpPr>
            <p:cNvPr id="53" name="折角形 52"/>
            <p:cNvSpPr/>
            <p:nvPr>
              <p:custDataLst>
                <p:tags r:id="rId6"/>
              </p:custDataLst>
            </p:nvPr>
          </p:nvSpPr>
          <p:spPr>
            <a:xfrm>
              <a:off x="8492507" y="1219202"/>
              <a:ext cx="2104056" cy="4419596"/>
            </a:xfrm>
            <a:prstGeom prst="foldedCorne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b="1">
                <a:solidFill>
                  <a:schemeClr val="lt1"/>
                </a:solidFill>
                <a:latin typeface="Arial" panose="020B0604020202020204" pitchFamily="34" charset="0"/>
                <a:ea typeface="微软雅黑" panose="020B0503020204020204" pitchFamily="34" charset="-122"/>
              </a:endParaRPr>
            </a:p>
            <a:p>
              <a:pPr lvl="1"/>
              <a:endParaRPr lang="zh-CN" altLang="en-US" sz="1200">
                <a:solidFill>
                  <a:schemeClr val="lt1"/>
                </a:solidFill>
              </a:endParaRPr>
            </a:p>
            <a:p>
              <a:pPr lvl="1"/>
              <a:endParaRPr lang="zh-CN" altLang="en-US" sz="1200">
                <a:solidFill>
                  <a:schemeClr val="lt1"/>
                </a:solidFill>
              </a:endParaRPr>
            </a:p>
          </p:txBody>
        </p:sp>
        <p:sp>
          <p:nvSpPr>
            <p:cNvPr id="54" name="矩形 53"/>
            <p:cNvSpPr/>
            <p:nvPr>
              <p:custDataLst>
                <p:tags r:id="rId7"/>
              </p:custDataLst>
            </p:nvPr>
          </p:nvSpPr>
          <p:spPr>
            <a:xfrm>
              <a:off x="8544605" y="1462722"/>
              <a:ext cx="1997312" cy="588779"/>
            </a:xfrm>
            <a:prstGeom prst="rect">
              <a:avLst/>
            </a:prstGeom>
          </p:spPr>
          <p:txBody>
            <a:bodyPr wrap="square">
              <a:spAutoFit/>
            </a:bodyPr>
            <a:lstStyle/>
            <a:p>
              <a:pPr indent="228600" algn="l">
                <a:lnSpc>
                  <a:spcPct val="125000"/>
                </a:lnSpc>
              </a:pPr>
              <a:r>
                <a:rPr lang="en-US" altLang="zh-CN" sz="1600" dirty="0">
                  <a:solidFill>
                    <a:schemeClr val="lt1"/>
                  </a:solidFill>
                  <a:latin typeface="微软雅黑" panose="020B0503020204020204" pitchFamily="34" charset="-122"/>
                  <a:ea typeface="微软雅黑" panose="020B0503020204020204" pitchFamily="34" charset="-122"/>
                </a:rPr>
                <a:t>素养有支撑</a:t>
              </a:r>
              <a:endParaRPr lang="en-US" altLang="zh-CN" sz="1600" b="1" kern="100" dirty="0">
                <a:solidFill>
                  <a:schemeClr val="lt1"/>
                </a:solidFill>
                <a:latin typeface="微软雅黑" panose="020B0503020204020204" pitchFamily="34" charset="-122"/>
                <a:ea typeface="微软雅黑" panose="020B0503020204020204" pitchFamily="34" charset="-122"/>
              </a:endParaRPr>
            </a:p>
          </p:txBody>
        </p:sp>
      </p:grpSp>
      <p:sp>
        <p:nvSpPr>
          <p:cNvPr id="19" name="矩形 46"/>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研究意义</a:t>
            </a:r>
          </a:p>
        </p:txBody>
      </p:sp>
      <p:sp>
        <p:nvSpPr>
          <p:cNvPr id="20" name="等腰三角形 47"/>
          <p:cNvSpPr>
            <a:spLocks noChangeArrowheads="1"/>
          </p:cNvSpPr>
          <p:nvPr>
            <p:custDataLst>
              <p:tags r:id="rId5"/>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
        <p:nvSpPr>
          <p:cNvPr id="5" name="文本框 4"/>
          <p:cNvSpPr txBox="1"/>
          <p:nvPr/>
        </p:nvSpPr>
        <p:spPr>
          <a:xfrm>
            <a:off x="1197610" y="1776095"/>
            <a:ext cx="1764665" cy="2122170"/>
          </a:xfrm>
          <a:prstGeom prst="rect">
            <a:avLst/>
          </a:prstGeom>
          <a:noFill/>
        </p:spPr>
        <p:txBody>
          <a:bodyPr wrap="square" rtlCol="0">
            <a:noAutofit/>
          </a:bodyPr>
          <a:lstStyle/>
          <a:p>
            <a:pPr>
              <a:lnSpc>
                <a:spcPct val="130000"/>
              </a:lnSpc>
            </a:pPr>
            <a:r>
              <a:rPr lang="en-US" altLang="zh-CN" sz="1200" dirty="0">
                <a:solidFill>
                  <a:schemeClr val="bg1"/>
                </a:solidFill>
                <a:latin typeface="Arial" panose="020B0604020202020204" pitchFamily="34" charset="0"/>
                <a:ea typeface="微软雅黑" panose="020B0503020204020204" pitchFamily="34" charset="-122"/>
              </a:rPr>
              <a:t>在理论层面可推进多模态信息融合技术发展。</a:t>
            </a:r>
          </a:p>
        </p:txBody>
      </p:sp>
      <p:sp>
        <p:nvSpPr>
          <p:cNvPr id="6" name="文本框 5"/>
          <p:cNvSpPr txBox="1"/>
          <p:nvPr/>
        </p:nvSpPr>
        <p:spPr>
          <a:xfrm>
            <a:off x="3726815" y="1776095"/>
            <a:ext cx="1764665" cy="2122170"/>
          </a:xfrm>
          <a:prstGeom prst="rect">
            <a:avLst/>
          </a:prstGeom>
          <a:noFill/>
        </p:spPr>
        <p:txBody>
          <a:bodyPr wrap="square" rtlCol="0">
            <a:noAutofit/>
          </a:bodyPr>
          <a:lstStyle/>
          <a:p>
            <a:pPr>
              <a:lnSpc>
                <a:spcPct val="130000"/>
              </a:lnSpc>
            </a:pPr>
            <a:r>
              <a:rPr lang="en-US" altLang="zh-CN" sz="1200" dirty="0">
                <a:solidFill>
                  <a:schemeClr val="bg1"/>
                </a:solidFill>
                <a:latin typeface="Arial" panose="020B0604020202020204" pitchFamily="34" charset="0"/>
                <a:ea typeface="微软雅黑" panose="020B0503020204020204" pitchFamily="34" charset="-122"/>
              </a:rPr>
              <a:t>实践层面能构建自动化检测工具辅助网络治理。</a:t>
            </a:r>
          </a:p>
        </p:txBody>
      </p:sp>
      <p:sp>
        <p:nvSpPr>
          <p:cNvPr id="7" name="文本框 6"/>
          <p:cNvSpPr txBox="1"/>
          <p:nvPr/>
        </p:nvSpPr>
        <p:spPr>
          <a:xfrm>
            <a:off x="6263640" y="1776095"/>
            <a:ext cx="1764665" cy="2122170"/>
          </a:xfrm>
          <a:prstGeom prst="rect">
            <a:avLst/>
          </a:prstGeom>
          <a:noFill/>
        </p:spPr>
        <p:txBody>
          <a:bodyPr wrap="square" rtlCol="0">
            <a:noAutofit/>
          </a:bodyPr>
          <a:lstStyle/>
          <a:p>
            <a:pPr>
              <a:lnSpc>
                <a:spcPct val="130000"/>
              </a:lnSpc>
            </a:pPr>
            <a:r>
              <a:rPr lang="en-US" altLang="zh-CN" sz="1200" dirty="0">
                <a:solidFill>
                  <a:schemeClr val="bg1"/>
                </a:solidFill>
                <a:latin typeface="Arial" panose="020B0604020202020204" pitchFamily="34" charset="0"/>
                <a:ea typeface="微软雅黑" panose="020B0503020204020204" pitchFamily="34" charset="-122"/>
              </a:rPr>
              <a:t>为提升公众媒介素养提供技术支撑。</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8" y="-338488"/>
            <a:ext cx="1718803" cy="5399903"/>
          </a:xfrm>
          <a:prstGeom prst="trapezoid">
            <a:avLst>
              <a:gd name="adj" fmla="val 16935"/>
            </a:avLst>
          </a:prstGeom>
          <a:solidFill>
            <a:srgbClr val="9F222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37" name="梯形 36"/>
          <p:cNvSpPr/>
          <p:nvPr/>
        </p:nvSpPr>
        <p:spPr>
          <a:xfrm rot="5400000">
            <a:off x="998730" y="477602"/>
            <a:ext cx="1758050" cy="3755509"/>
          </a:xfrm>
          <a:prstGeom prst="trapezoid">
            <a:avLst>
              <a:gd name="adj" fmla="val 17865"/>
            </a:avLst>
          </a:prstGeom>
          <a:solidFill>
            <a:schemeClr val="tx1">
              <a:lumMod val="50000"/>
              <a:lumOff val="5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lvl="0" algn="ctr"/>
            <a:endParaRPr lang="zh-CN" altLang="en-US" sz="1800"/>
          </a:p>
        </p:txBody>
      </p:sp>
      <p:sp>
        <p:nvSpPr>
          <p:cNvPr id="27" name="文本框 2"/>
          <p:cNvSpPr txBox="1"/>
          <p:nvPr/>
        </p:nvSpPr>
        <p:spPr>
          <a:xfrm>
            <a:off x="721222" y="1896193"/>
            <a:ext cx="2549288" cy="900246"/>
          </a:xfrm>
          <a:prstGeom prst="rect">
            <a:avLst/>
          </a:prstGeom>
          <a:noFill/>
        </p:spPr>
        <p:txBody>
          <a:bodyPr wrap="none" lIns="68580" tIns="34290" rIns="68580" bIns="34290" rtlCol="0">
            <a:spAutoFit/>
          </a:bodyPr>
          <a:lstStyle/>
          <a:p>
            <a:r>
              <a:rPr lang="en-US" altLang="zh-CN" sz="5400" b="1" dirty="0">
                <a:solidFill>
                  <a:schemeClr val="bg1"/>
                </a:solidFill>
              </a:rPr>
              <a:t>PART 2</a:t>
            </a:r>
            <a:endParaRPr lang="zh-CN" altLang="en-US" sz="5400" b="1" dirty="0">
              <a:solidFill>
                <a:schemeClr val="bg1"/>
              </a:solidFill>
            </a:endParaRPr>
          </a:p>
        </p:txBody>
      </p:sp>
      <p:sp>
        <p:nvSpPr>
          <p:cNvPr id="29" name="矩形 28"/>
          <p:cNvSpPr/>
          <p:nvPr/>
        </p:nvSpPr>
        <p:spPr>
          <a:xfrm>
            <a:off x="4229098" y="2019303"/>
            <a:ext cx="3729226" cy="623248"/>
          </a:xfrm>
          <a:prstGeom prst="rect">
            <a:avLst/>
          </a:prstGeom>
        </p:spPr>
        <p:txBody>
          <a:bodyPr wrap="none" lIns="68580" tIns="34290" rIns="68580" bIns="34290">
            <a:spAutoFit/>
          </a:bodyPr>
          <a:lstStyle/>
          <a:p>
            <a:r>
              <a:rPr lang="zh-CN" altLang="en-US" sz="3600" b="1" spc="400" dirty="0">
                <a:solidFill>
                  <a:schemeClr val="bg1"/>
                </a:solidFill>
              </a:rPr>
              <a:t>研究内容与方法</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46"/>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研究思路</a:t>
            </a:r>
          </a:p>
        </p:txBody>
      </p:sp>
      <p:sp>
        <p:nvSpPr>
          <p:cNvPr id="16" name="等腰三角形 47"/>
          <p:cNvSpPr>
            <a:spLocks noChangeArrowheads="1"/>
          </p:cNvSpPr>
          <p:nvPr>
            <p:custDataLst>
              <p:tags r:id="rId1"/>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grpSp>
        <p:nvGrpSpPr>
          <p:cNvPr id="13" name="组合 12"/>
          <p:cNvGrpSpPr/>
          <p:nvPr>
            <p:custDataLst>
              <p:tags r:id="rId2"/>
            </p:custDataLst>
          </p:nvPr>
        </p:nvGrpSpPr>
        <p:grpSpPr>
          <a:xfrm>
            <a:off x="2161540" y="878205"/>
            <a:ext cx="5956300" cy="326313"/>
            <a:chOff x="3002037" y="1465798"/>
            <a:chExt cx="7066940" cy="447970"/>
          </a:xfrm>
          <a:solidFill>
            <a:schemeClr val="accent2">
              <a:lumMod val="75000"/>
            </a:schemeClr>
          </a:solidFill>
        </p:grpSpPr>
        <p:sp>
          <p:nvSpPr>
            <p:cNvPr id="14" name="矩形 13"/>
            <p:cNvSpPr/>
            <p:nvPr>
              <p:custDataLst>
                <p:tags r:id="rId18"/>
              </p:custDataLst>
            </p:nvPr>
          </p:nvSpPr>
          <p:spPr bwMode="auto">
            <a:xfrm>
              <a:off x="3002037" y="1465798"/>
              <a:ext cx="7066940" cy="44797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solidFill>
                  <a:schemeClr val="dk1"/>
                </a:solidFill>
                <a:latin typeface="微软雅黑" panose="020B0503020204020204" pitchFamily="34" charset="-122"/>
                <a:ea typeface="微软雅黑" panose="020B0503020204020204" pitchFamily="34" charset="-122"/>
              </a:endParaRPr>
            </a:p>
          </p:txBody>
        </p:sp>
        <p:sp>
          <p:nvSpPr>
            <p:cNvPr id="17" name="TextBox 16"/>
            <p:cNvSpPr txBox="1"/>
            <p:nvPr>
              <p:custDataLst>
                <p:tags r:id="rId19"/>
              </p:custDataLst>
            </p:nvPr>
          </p:nvSpPr>
          <p:spPr>
            <a:xfrm>
              <a:off x="3033222" y="1474123"/>
              <a:ext cx="5688632" cy="421052"/>
            </a:xfrm>
            <a:prstGeom prst="rect">
              <a:avLst/>
            </a:prstGeom>
            <a:noFill/>
          </p:spPr>
          <p:txBody>
            <a:bodyPr wrap="square" rtlCol="0">
              <a:spAutoFit/>
            </a:bodyPr>
            <a:lstStyle/>
            <a:p>
              <a:r>
                <a:rPr lang="en-US" altLang="zh-CN" dirty="0">
                  <a:solidFill>
                    <a:srgbClr val="FFFFFF"/>
                  </a:solidFill>
                  <a:latin typeface="微软雅黑" panose="020B0503020204020204" pitchFamily="34" charset="-122"/>
                  <a:ea typeface="微软雅黑" panose="020B0503020204020204" pitchFamily="34" charset="-122"/>
                </a:rPr>
                <a:t>规划技术路线</a:t>
              </a:r>
            </a:p>
          </p:txBody>
        </p:sp>
      </p:grpSp>
      <p:grpSp>
        <p:nvGrpSpPr>
          <p:cNvPr id="18" name="组合 17"/>
          <p:cNvGrpSpPr/>
          <p:nvPr>
            <p:custDataLst>
              <p:tags r:id="rId3"/>
            </p:custDataLst>
          </p:nvPr>
        </p:nvGrpSpPr>
        <p:grpSpPr>
          <a:xfrm>
            <a:off x="2161540" y="2274570"/>
            <a:ext cx="5956300" cy="330127"/>
            <a:chOff x="3002037" y="3922395"/>
            <a:chExt cx="7067433" cy="369332"/>
          </a:xfrm>
          <a:solidFill>
            <a:schemeClr val="accent2">
              <a:lumMod val="75000"/>
            </a:schemeClr>
          </a:solidFill>
        </p:grpSpPr>
        <p:sp>
          <p:nvSpPr>
            <p:cNvPr id="19" name="矩形 18"/>
            <p:cNvSpPr/>
            <p:nvPr>
              <p:custDataLst>
                <p:tags r:id="rId16"/>
              </p:custDataLst>
            </p:nvPr>
          </p:nvSpPr>
          <p:spPr bwMode="auto">
            <a:xfrm>
              <a:off x="3002037" y="3922395"/>
              <a:ext cx="7067433" cy="369332"/>
            </a:xfrm>
            <a:prstGeom prst="rect">
              <a:avLst/>
            </a:prstGeom>
            <a:solidFill>
              <a:schemeClr val="tx2">
                <a:lumMod val="2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solidFill>
                  <a:schemeClr val="dk1"/>
                </a:solidFill>
                <a:latin typeface="微软雅黑" panose="020B0503020204020204" pitchFamily="34" charset="-122"/>
                <a:ea typeface="微软雅黑" panose="020B0503020204020204" pitchFamily="34" charset="-122"/>
              </a:endParaRPr>
            </a:p>
          </p:txBody>
        </p:sp>
        <p:sp>
          <p:nvSpPr>
            <p:cNvPr id="20" name="TextBox 19"/>
            <p:cNvSpPr txBox="1"/>
            <p:nvPr>
              <p:custDataLst>
                <p:tags r:id="rId17"/>
              </p:custDataLst>
            </p:nvPr>
          </p:nvSpPr>
          <p:spPr>
            <a:xfrm>
              <a:off x="3023808" y="3939647"/>
              <a:ext cx="4085844" cy="343128"/>
            </a:xfrm>
            <a:prstGeom prst="rect">
              <a:avLst/>
            </a:prstGeom>
            <a:noFill/>
          </p:spPr>
          <p:txBody>
            <a:bodyPr wrap="square" rtlCol="0">
              <a:spAutoFit/>
            </a:bodyPr>
            <a:lstStyle/>
            <a:p>
              <a:r>
                <a:rPr lang="en-US" altLang="zh-CN" dirty="0" err="1">
                  <a:solidFill>
                    <a:srgbClr val="FFFFFF"/>
                  </a:solidFill>
                  <a:latin typeface="微软雅黑" panose="020B0503020204020204" pitchFamily="34" charset="-122"/>
                  <a:ea typeface="微软雅黑" panose="020B0503020204020204" pitchFamily="34" charset="-122"/>
                </a:rPr>
                <a:t>数据集</a:t>
              </a:r>
              <a:r>
                <a:rPr lang="zh-CN" altLang="en-US" dirty="0">
                  <a:solidFill>
                    <a:srgbClr val="FFFFFF"/>
                  </a:solidFill>
                  <a:latin typeface="微软雅黑" panose="020B0503020204020204" pitchFamily="34" charset="-122"/>
                  <a:ea typeface="微软雅黑" panose="020B0503020204020204" pitchFamily="34" charset="-122"/>
                </a:rPr>
                <a:t>来源</a:t>
              </a:r>
              <a:endParaRPr lang="en-US" altLang="zh-CN" dirty="0">
                <a:solidFill>
                  <a:srgbClr val="FFFFFF"/>
                </a:solidFill>
                <a:latin typeface="微软雅黑" panose="020B0503020204020204" pitchFamily="34" charset="-122"/>
                <a:ea typeface="微软雅黑" panose="020B0503020204020204" pitchFamily="34" charset="-122"/>
              </a:endParaRPr>
            </a:p>
          </p:txBody>
        </p:sp>
      </p:grpSp>
      <p:sp>
        <p:nvSpPr>
          <p:cNvPr id="21" name="TextBox 20"/>
          <p:cNvSpPr txBox="1"/>
          <p:nvPr>
            <p:custDataLst>
              <p:tags r:id="rId4"/>
            </p:custDataLst>
          </p:nvPr>
        </p:nvSpPr>
        <p:spPr>
          <a:xfrm>
            <a:off x="2161540" y="1287780"/>
            <a:ext cx="5967095" cy="711835"/>
          </a:xfrm>
          <a:prstGeom prst="rect">
            <a:avLst/>
          </a:prstGeom>
          <a:noFill/>
        </p:spPr>
        <p:txBody>
          <a:bodyPr wrap="square" lIns="68580" tIns="34290" rIns="68580" bIns="34290" rtlCol="0">
            <a:noAutofit/>
          </a:bodyPr>
          <a:lstStyle/>
          <a:p>
            <a:pPr>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rPr>
              <a:t>明确采用“数据采集→多模态建模→系统实现”的路线开展研究。</a:t>
            </a:r>
          </a:p>
        </p:txBody>
      </p:sp>
      <p:sp>
        <p:nvSpPr>
          <p:cNvPr id="22" name="TextBox 21"/>
          <p:cNvSpPr txBox="1"/>
          <p:nvPr>
            <p:custDataLst>
              <p:tags r:id="rId5"/>
            </p:custDataLst>
          </p:nvPr>
        </p:nvSpPr>
        <p:spPr>
          <a:xfrm>
            <a:off x="2161540" y="2663190"/>
            <a:ext cx="5967095" cy="723900"/>
          </a:xfrm>
          <a:prstGeom prst="rect">
            <a:avLst/>
          </a:prstGeom>
          <a:noFill/>
        </p:spPr>
        <p:txBody>
          <a:bodyPr wrap="square" lIns="68580" tIns="34290" rIns="68580" bIns="34290" rtlCol="0">
            <a:noAutofit/>
          </a:bodyPr>
          <a:lstStyle/>
          <a:p>
            <a:pPr>
              <a:lnSpc>
                <a:spcPct val="130000"/>
              </a:lnSpc>
            </a:pPr>
            <a:r>
              <a:rPr lang="zh-CN" altLang="en-US" sz="1200" dirty="0">
                <a:solidFill>
                  <a:srgbClr val="595959"/>
                </a:solidFill>
                <a:latin typeface="微软雅黑" panose="020B0503020204020204" pitchFamily="34" charset="-122"/>
                <a:ea typeface="微软雅黑" panose="020B0503020204020204" pitchFamily="34" charset="-122"/>
              </a:rPr>
              <a:t>从</a:t>
            </a:r>
            <a:r>
              <a:rPr lang="zh-CN" altLang="en-US" sz="1200" dirty="0"/>
              <a:t>多个公开数据源收集数据，构建一个能反映当前社交媒体虚假新闻复杂特性的综合性多模态语料库</a:t>
            </a:r>
            <a:r>
              <a:rPr lang="en-US" altLang="zh-CN" sz="1200" dirty="0">
                <a:solidFill>
                  <a:srgbClr val="595959"/>
                </a:solidFill>
                <a:latin typeface="微软雅黑" panose="020B0503020204020204" pitchFamily="34" charset="-122"/>
                <a:ea typeface="微软雅黑" panose="020B0503020204020204" pitchFamily="34" charset="-122"/>
              </a:rPr>
              <a:t>。</a:t>
            </a:r>
          </a:p>
        </p:txBody>
      </p:sp>
      <p:sp>
        <p:nvSpPr>
          <p:cNvPr id="23" name="等腰三角形 2"/>
          <p:cNvSpPr/>
          <p:nvPr>
            <p:custDataLst>
              <p:tags r:id="rId6"/>
            </p:custDataLst>
          </p:nvPr>
        </p:nvSpPr>
        <p:spPr bwMode="auto">
          <a:xfrm rot="2747878">
            <a:off x="1094457" y="777090"/>
            <a:ext cx="763949" cy="88392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a:noFill/>
          </a:ln>
        </p:spPr>
        <p:txBody>
          <a:bodyPr wrap="none" lIns="68580" tIns="34290" rIns="68580" bIns="34290" anchor="ctr"/>
          <a:lstStyle/>
          <a:p>
            <a:pPr algn="ct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24" name="TextBox 23"/>
          <p:cNvSpPr txBox="1"/>
          <p:nvPr>
            <p:custDataLst>
              <p:tags r:id="rId7"/>
            </p:custDataLst>
          </p:nvPr>
        </p:nvSpPr>
        <p:spPr>
          <a:xfrm>
            <a:off x="1183715" y="1116816"/>
            <a:ext cx="495688" cy="284292"/>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en-US" altLang="zh-CN" b="1" dirty="0">
                <a:solidFill>
                  <a:srgbClr val="FFFFFF"/>
                </a:solidFill>
              </a:rPr>
              <a:t>1</a:t>
            </a:r>
          </a:p>
        </p:txBody>
      </p:sp>
      <p:sp>
        <p:nvSpPr>
          <p:cNvPr id="25" name="等腰三角形 2"/>
          <p:cNvSpPr/>
          <p:nvPr>
            <p:custDataLst>
              <p:tags r:id="rId8"/>
            </p:custDataLst>
          </p:nvPr>
        </p:nvSpPr>
        <p:spPr bwMode="auto">
          <a:xfrm rot="3036074">
            <a:off x="1093822" y="2189062"/>
            <a:ext cx="763951" cy="883931"/>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tx2">
              <a:lumMod val="25000"/>
            </a:schemeClr>
          </a:solidFill>
          <a:ln>
            <a:noFill/>
          </a:ln>
        </p:spPr>
        <p:txBody>
          <a:bodyPr wrap="none" lIns="68580" tIns="34290" rIns="68580" bIns="34290" anchor="ctr"/>
          <a:lstStyle/>
          <a:p>
            <a:pPr algn="ctr"/>
            <a:endParaRPr lang="zh-CN" altLang="en-US" sz="1100" kern="0">
              <a:solidFill>
                <a:srgbClr val="FFFFFF"/>
              </a:solidFill>
              <a:latin typeface="微软雅黑" panose="020B0503020204020204" pitchFamily="34" charset="-122"/>
              <a:ea typeface="微软雅黑" panose="020B0503020204020204" pitchFamily="34" charset="-122"/>
            </a:endParaRPr>
          </a:p>
        </p:txBody>
      </p:sp>
      <p:sp>
        <p:nvSpPr>
          <p:cNvPr id="26" name="TextBox 25"/>
          <p:cNvSpPr txBox="1"/>
          <p:nvPr>
            <p:custDataLst>
              <p:tags r:id="rId9"/>
            </p:custDataLst>
          </p:nvPr>
        </p:nvSpPr>
        <p:spPr>
          <a:xfrm>
            <a:off x="1189203" y="2524015"/>
            <a:ext cx="495688" cy="284292"/>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en-US" altLang="zh-CN" b="1" dirty="0">
                <a:solidFill>
                  <a:srgbClr val="FFFFFF"/>
                </a:solidFill>
              </a:rPr>
              <a:t>2</a:t>
            </a:r>
          </a:p>
        </p:txBody>
      </p:sp>
      <p:grpSp>
        <p:nvGrpSpPr>
          <p:cNvPr id="2" name="组合 1"/>
          <p:cNvGrpSpPr/>
          <p:nvPr>
            <p:custDataLst>
              <p:tags r:id="rId10"/>
            </p:custDataLst>
          </p:nvPr>
        </p:nvGrpSpPr>
        <p:grpSpPr>
          <a:xfrm>
            <a:off x="2212340" y="3612515"/>
            <a:ext cx="5915660" cy="326036"/>
            <a:chOff x="3002037" y="1465798"/>
            <a:chExt cx="7066940" cy="447970"/>
          </a:xfrm>
          <a:solidFill>
            <a:schemeClr val="accent2">
              <a:lumMod val="75000"/>
            </a:schemeClr>
          </a:solidFill>
        </p:grpSpPr>
        <p:sp>
          <p:nvSpPr>
            <p:cNvPr id="3" name="矩形 2"/>
            <p:cNvSpPr/>
            <p:nvPr>
              <p:custDataLst>
                <p:tags r:id="rId14"/>
              </p:custDataLst>
            </p:nvPr>
          </p:nvSpPr>
          <p:spPr bwMode="auto">
            <a:xfrm>
              <a:off x="3002037" y="1465798"/>
              <a:ext cx="7066940" cy="447970"/>
            </a:xfrm>
            <a:prstGeom prst="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lang="zh-CN" altLang="en-US" sz="1600">
                <a:solidFill>
                  <a:schemeClr val="dk1"/>
                </a:solidFill>
                <a:latin typeface="微软雅黑" panose="020B0503020204020204" pitchFamily="34" charset="-122"/>
                <a:ea typeface="微软雅黑" panose="020B0503020204020204" pitchFamily="34" charset="-122"/>
              </a:endParaRPr>
            </a:p>
          </p:txBody>
        </p:sp>
        <p:sp>
          <p:nvSpPr>
            <p:cNvPr id="4" name="TextBox 16"/>
            <p:cNvSpPr txBox="1"/>
            <p:nvPr>
              <p:custDataLst>
                <p:tags r:id="rId15"/>
              </p:custDataLst>
            </p:nvPr>
          </p:nvSpPr>
          <p:spPr>
            <a:xfrm>
              <a:off x="3033222" y="1474123"/>
              <a:ext cx="5688632" cy="421409"/>
            </a:xfrm>
            <a:prstGeom prst="rect">
              <a:avLst/>
            </a:prstGeom>
            <a:noFill/>
          </p:spPr>
          <p:txBody>
            <a:bodyPr wrap="square" rtlCol="0">
              <a:spAutoFit/>
            </a:bodyPr>
            <a:lstStyle/>
            <a:p>
              <a:r>
                <a:rPr lang="en-US" altLang="zh-CN" dirty="0">
                  <a:solidFill>
                    <a:srgbClr val="FFFFFF"/>
                  </a:solidFill>
                  <a:latin typeface="微软雅黑" panose="020B0503020204020204" pitchFamily="34" charset="-122"/>
                  <a:ea typeface="微软雅黑" panose="020B0503020204020204" pitchFamily="34" charset="-122"/>
                </a:rPr>
                <a:t>实现系统应用</a:t>
              </a:r>
            </a:p>
          </p:txBody>
        </p:sp>
      </p:grpSp>
      <p:sp>
        <p:nvSpPr>
          <p:cNvPr id="5" name="TextBox 20"/>
          <p:cNvSpPr txBox="1"/>
          <p:nvPr>
            <p:custDataLst>
              <p:tags r:id="rId11"/>
            </p:custDataLst>
          </p:nvPr>
        </p:nvSpPr>
        <p:spPr>
          <a:xfrm>
            <a:off x="2212340" y="4022090"/>
            <a:ext cx="5916295" cy="711835"/>
          </a:xfrm>
          <a:prstGeom prst="rect">
            <a:avLst/>
          </a:prstGeom>
          <a:noFill/>
        </p:spPr>
        <p:txBody>
          <a:bodyPr wrap="square" lIns="68580" tIns="34290" rIns="68580" bIns="34290" rtlCol="0">
            <a:noAutofit/>
          </a:bodyPr>
          <a:lstStyle/>
          <a:p>
            <a:pPr>
              <a:lnSpc>
                <a:spcPct val="130000"/>
              </a:lnSpc>
            </a:pPr>
            <a:r>
              <a:rPr lang="en-US" altLang="zh-CN" sz="1200" dirty="0" err="1">
                <a:solidFill>
                  <a:srgbClr val="595959"/>
                </a:solidFill>
                <a:latin typeface="微软雅黑" panose="020B0503020204020204" pitchFamily="34" charset="-122"/>
                <a:ea typeface="微软雅黑" panose="020B0503020204020204" pitchFamily="34" charset="-122"/>
              </a:rPr>
              <a:t>最终</a:t>
            </a:r>
            <a:r>
              <a:rPr lang="zh-CN" altLang="en-US" sz="1200" dirty="0">
                <a:solidFill>
                  <a:srgbClr val="595959"/>
                </a:solidFill>
                <a:latin typeface="微软雅黑" panose="020B0503020204020204" pitchFamily="34" charset="-122"/>
                <a:ea typeface="微软雅黑" panose="020B0503020204020204" pitchFamily="34" charset="-122"/>
              </a:rPr>
              <a:t>完成</a:t>
            </a:r>
            <a:r>
              <a:rPr lang="en-US" altLang="zh-CN" sz="1200" dirty="0" err="1">
                <a:solidFill>
                  <a:srgbClr val="595959"/>
                </a:solidFill>
                <a:latin typeface="微软雅黑" panose="020B0503020204020204" pitchFamily="34" charset="-122"/>
                <a:ea typeface="微软雅黑" panose="020B0503020204020204" pitchFamily="34" charset="-122"/>
              </a:rPr>
              <a:t>包含多种功能的应用系统，实现研究成果落地</a:t>
            </a:r>
            <a:r>
              <a:rPr lang="zh-CN" altLang="en-US" sz="1200" dirty="0">
                <a:solidFill>
                  <a:srgbClr val="595959"/>
                </a:solidFill>
                <a:latin typeface="微软雅黑" panose="020B0503020204020204" pitchFamily="34" charset="-122"/>
                <a:ea typeface="微软雅黑" panose="020B0503020204020204" pitchFamily="34" charset="-122"/>
              </a:rPr>
              <a:t>，并部署到服务器提供公网访问</a:t>
            </a:r>
            <a:r>
              <a:rPr lang="en-US" altLang="zh-CN" sz="1200" dirty="0">
                <a:solidFill>
                  <a:srgbClr val="595959"/>
                </a:solidFill>
                <a:latin typeface="微软雅黑" panose="020B0503020204020204" pitchFamily="34" charset="-122"/>
                <a:ea typeface="微软雅黑" panose="020B0503020204020204" pitchFamily="34" charset="-122"/>
              </a:rPr>
              <a:t>。</a:t>
            </a:r>
          </a:p>
        </p:txBody>
      </p:sp>
      <p:sp>
        <p:nvSpPr>
          <p:cNvPr id="6" name="等腰三角形 2"/>
          <p:cNvSpPr/>
          <p:nvPr>
            <p:custDataLst>
              <p:tags r:id="rId12"/>
            </p:custDataLst>
          </p:nvPr>
        </p:nvSpPr>
        <p:spPr bwMode="auto">
          <a:xfrm rot="2747878">
            <a:off x="1093822" y="3478380"/>
            <a:ext cx="763949" cy="883929"/>
          </a:xfrm>
          <a:custGeom>
            <a:avLst/>
            <a:gdLst/>
            <a:ahLst/>
            <a:cxnLst/>
            <a:rect l="l" t="t" r="r" b="b"/>
            <a:pathLst>
              <a:path w="1152128" h="1333073">
                <a:moveTo>
                  <a:pt x="576064" y="0"/>
                </a:moveTo>
                <a:lnTo>
                  <a:pt x="687529" y="192182"/>
                </a:lnTo>
                <a:cubicBezTo>
                  <a:pt x="952381" y="243689"/>
                  <a:pt x="1152128" y="477023"/>
                  <a:pt x="1152128" y="757009"/>
                </a:cubicBezTo>
                <a:cubicBezTo>
                  <a:pt x="1152128" y="1075160"/>
                  <a:pt x="894215" y="1333073"/>
                  <a:pt x="576064" y="1333073"/>
                </a:cubicBezTo>
                <a:cubicBezTo>
                  <a:pt x="257913" y="1333073"/>
                  <a:pt x="0" y="1075160"/>
                  <a:pt x="0" y="757009"/>
                </a:cubicBezTo>
                <a:cubicBezTo>
                  <a:pt x="0" y="477023"/>
                  <a:pt x="199747" y="243689"/>
                  <a:pt x="464599" y="192182"/>
                </a:cubicBezTo>
                <a:close/>
              </a:path>
            </a:pathLst>
          </a:custGeom>
          <a:solidFill>
            <a:schemeClr val="accent1"/>
          </a:solidFill>
          <a:ln>
            <a:noFill/>
          </a:ln>
        </p:spPr>
        <p:txBody>
          <a:bodyPr wrap="none" lIns="68580" tIns="34290" rIns="68580" bIns="34290" anchor="ctr"/>
          <a:lstStyle/>
          <a:p>
            <a:pPr algn="ctr"/>
            <a:endParaRPr lang="zh-CN" altLang="en-US" sz="1100" kern="0" dirty="0">
              <a:solidFill>
                <a:srgbClr val="FFFFFF"/>
              </a:solidFill>
              <a:latin typeface="微软雅黑" panose="020B0503020204020204" pitchFamily="34" charset="-122"/>
              <a:ea typeface="微软雅黑" panose="020B0503020204020204" pitchFamily="34" charset="-122"/>
            </a:endParaRPr>
          </a:p>
        </p:txBody>
      </p:sp>
      <p:sp>
        <p:nvSpPr>
          <p:cNvPr id="7" name="TextBox 23"/>
          <p:cNvSpPr txBox="1"/>
          <p:nvPr>
            <p:custDataLst>
              <p:tags r:id="rId13"/>
            </p:custDataLst>
          </p:nvPr>
        </p:nvSpPr>
        <p:spPr>
          <a:xfrm>
            <a:off x="1183080" y="3818106"/>
            <a:ext cx="495688" cy="284292"/>
          </a:xfrm>
          <a:prstGeom prst="rect">
            <a:avLst/>
          </a:prstGeom>
          <a:noFill/>
          <a:ln>
            <a:noFill/>
          </a:ln>
        </p:spPr>
        <p:txBody>
          <a:bodyPr wrap="none" lIns="68580" tIns="34290" rIns="68580" bIns="34290" anchor="ctr"/>
          <a:lstStyle>
            <a:defPPr>
              <a:defRPr lang="zh-CN"/>
            </a:defPPr>
            <a:lvl1pPr algn="ctr">
              <a:defRPr sz="2000" kern="0">
                <a:solidFill>
                  <a:srgbClr val="FFFFFF"/>
                </a:solidFill>
                <a:latin typeface="微软雅黑" panose="020B0503020204020204" pitchFamily="34" charset="-122"/>
                <a:ea typeface="微软雅黑" panose="020B0503020204020204" pitchFamily="34" charset="-122"/>
              </a:defRPr>
            </a:lvl1pPr>
          </a:lstStyle>
          <a:p>
            <a:r>
              <a:rPr lang="en-US" altLang="zh-CN" b="1" dirty="0">
                <a:solidFill>
                  <a:srgbClr val="FFFFFF"/>
                </a:solidFill>
              </a:rPr>
              <a:t>3</a:t>
            </a: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椭圆 5"/>
          <p:cNvSpPr/>
          <p:nvPr>
            <p:custDataLst>
              <p:tags r:id="rId1"/>
            </p:custDataLst>
          </p:nvPr>
        </p:nvSpPr>
        <p:spPr>
          <a:xfrm>
            <a:off x="1978345" y="1190801"/>
            <a:ext cx="753299" cy="7532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700" b="1" dirty="0">
                <a:solidFill>
                  <a:schemeClr val="lt1"/>
                </a:solidFill>
                <a:latin typeface="微软雅黑" panose="020B0503020204020204" pitchFamily="34" charset="-122"/>
                <a:ea typeface="微软雅黑" panose="020B0503020204020204" pitchFamily="34" charset="-122"/>
              </a:rPr>
              <a:t>A</a:t>
            </a:r>
          </a:p>
        </p:txBody>
      </p:sp>
      <p:sp>
        <p:nvSpPr>
          <p:cNvPr id="7" name="椭圆 6"/>
          <p:cNvSpPr/>
          <p:nvPr>
            <p:custDataLst>
              <p:tags r:id="rId2"/>
            </p:custDataLst>
          </p:nvPr>
        </p:nvSpPr>
        <p:spPr>
          <a:xfrm>
            <a:off x="2731645" y="2517561"/>
            <a:ext cx="753299" cy="7532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700" b="1" dirty="0">
                <a:solidFill>
                  <a:schemeClr val="lt1"/>
                </a:solidFill>
                <a:latin typeface="微软雅黑" panose="020B0503020204020204" pitchFamily="34" charset="-122"/>
                <a:ea typeface="微软雅黑" panose="020B0503020204020204" pitchFamily="34" charset="-122"/>
              </a:rPr>
              <a:t>B</a:t>
            </a:r>
          </a:p>
        </p:txBody>
      </p:sp>
      <p:sp>
        <p:nvSpPr>
          <p:cNvPr id="8" name="椭圆 7"/>
          <p:cNvSpPr/>
          <p:nvPr>
            <p:custDataLst>
              <p:tags r:id="rId3"/>
            </p:custDataLst>
          </p:nvPr>
        </p:nvSpPr>
        <p:spPr>
          <a:xfrm>
            <a:off x="1978345" y="3733008"/>
            <a:ext cx="753299" cy="753299"/>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altLang="zh-CN" sz="2700" b="1" dirty="0">
                <a:solidFill>
                  <a:schemeClr val="lt1"/>
                </a:solidFill>
                <a:latin typeface="微软雅黑" panose="020B0503020204020204" pitchFamily="34" charset="-122"/>
                <a:ea typeface="微软雅黑" panose="020B0503020204020204" pitchFamily="34" charset="-122"/>
              </a:rPr>
              <a:t>C</a:t>
            </a:r>
          </a:p>
        </p:txBody>
      </p:sp>
      <p:cxnSp>
        <p:nvCxnSpPr>
          <p:cNvPr id="9" name="直接连接符 8"/>
          <p:cNvCxnSpPr/>
          <p:nvPr>
            <p:custDataLst>
              <p:tags r:id="rId4"/>
            </p:custDataLst>
          </p:nvPr>
        </p:nvCxnSpPr>
        <p:spPr>
          <a:xfrm flipV="1">
            <a:off x="1198540" y="1842145"/>
            <a:ext cx="666390" cy="39566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custDataLst>
              <p:tags r:id="rId5"/>
            </p:custDataLst>
          </p:nvPr>
        </p:nvCxnSpPr>
        <p:spPr>
          <a:xfrm>
            <a:off x="1364018" y="2894210"/>
            <a:ext cx="119742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1171514" y="3542657"/>
            <a:ext cx="720442" cy="38036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custDataLst>
              <p:tags r:id="rId7"/>
            </p:custDataLst>
          </p:nvPr>
        </p:nvGrpSpPr>
        <p:grpSpPr>
          <a:xfrm>
            <a:off x="3009417" y="1081739"/>
            <a:ext cx="4566285" cy="973455"/>
            <a:chOff x="4012556" y="1375083"/>
            <a:chExt cx="5516203" cy="1297941"/>
          </a:xfrm>
        </p:grpSpPr>
        <p:sp>
          <p:nvSpPr>
            <p:cNvPr id="12" name="矩形 11"/>
            <p:cNvSpPr/>
            <p:nvPr>
              <p:custDataLst>
                <p:tags r:id="rId15"/>
              </p:custDataLst>
            </p:nvPr>
          </p:nvSpPr>
          <p:spPr>
            <a:xfrm>
              <a:off x="4012556" y="1729837"/>
              <a:ext cx="5516203" cy="943187"/>
            </a:xfrm>
            <a:prstGeom prst="rect">
              <a:avLst/>
            </a:prstGeom>
          </p:spPr>
          <p:txBody>
            <a:bodyPr wrap="square">
              <a:noAutofit/>
            </a:bodyPr>
            <a:lstStyle/>
            <a:p>
              <a:pPr>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通过对比不同融合策略在测试集的表现来评估效果。</a:t>
              </a:r>
            </a:p>
          </p:txBody>
        </p:sp>
        <p:sp>
          <p:nvSpPr>
            <p:cNvPr id="13" name="文本框 42"/>
            <p:cNvSpPr txBox="1"/>
            <p:nvPr>
              <p:custDataLst>
                <p:tags r:id="rId16"/>
              </p:custDataLst>
            </p:nvPr>
          </p:nvSpPr>
          <p:spPr>
            <a:xfrm>
              <a:off x="4012556" y="1375083"/>
              <a:ext cx="2374014" cy="408940"/>
            </a:xfrm>
            <a:prstGeom prst="rect">
              <a:avLst/>
            </a:prstGeom>
            <a:noFill/>
          </p:spPr>
          <p:txBody>
            <a:bodyPr wrap="square" rtlCol="0">
              <a:spAutoFit/>
            </a:bodyPr>
            <a:lstStyle/>
            <a:p>
              <a:r>
                <a:rPr lang="en-US" altLang="zh-CN"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运用实验法</a:t>
              </a:r>
            </a:p>
          </p:txBody>
        </p:sp>
      </p:grpSp>
      <p:grpSp>
        <p:nvGrpSpPr>
          <p:cNvPr id="5" name="组合 4"/>
          <p:cNvGrpSpPr/>
          <p:nvPr>
            <p:custDataLst>
              <p:tags r:id="rId8"/>
            </p:custDataLst>
          </p:nvPr>
        </p:nvGrpSpPr>
        <p:grpSpPr>
          <a:xfrm>
            <a:off x="3655150" y="2399998"/>
            <a:ext cx="4566285" cy="999490"/>
            <a:chOff x="4873534" y="3109566"/>
            <a:chExt cx="5516203" cy="1332653"/>
          </a:xfrm>
        </p:grpSpPr>
        <p:sp>
          <p:nvSpPr>
            <p:cNvPr id="14" name="矩形 13"/>
            <p:cNvSpPr/>
            <p:nvPr>
              <p:custDataLst>
                <p:tags r:id="rId13"/>
              </p:custDataLst>
            </p:nvPr>
          </p:nvSpPr>
          <p:spPr>
            <a:xfrm>
              <a:off x="4873534" y="3464319"/>
              <a:ext cx="5516203" cy="977900"/>
            </a:xfrm>
            <a:prstGeom prst="rect">
              <a:avLst/>
            </a:prstGeom>
          </p:spPr>
          <p:txBody>
            <a:bodyPr wrap="square">
              <a:noAutofit/>
            </a:bodyPr>
            <a:lstStyle/>
            <a:p>
              <a:pPr>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基于Django+Vue.js实现前后端分离架构，保障系统性能。</a:t>
              </a:r>
            </a:p>
          </p:txBody>
        </p:sp>
        <p:sp>
          <p:nvSpPr>
            <p:cNvPr id="15" name="文本框 44"/>
            <p:cNvSpPr txBox="1"/>
            <p:nvPr>
              <p:custDataLst>
                <p:tags r:id="rId14"/>
              </p:custDataLst>
            </p:nvPr>
          </p:nvSpPr>
          <p:spPr>
            <a:xfrm>
              <a:off x="4873534" y="3109566"/>
              <a:ext cx="2374014" cy="408940"/>
            </a:xfrm>
            <a:prstGeom prst="rect">
              <a:avLst/>
            </a:prstGeom>
            <a:noFill/>
          </p:spPr>
          <p:txBody>
            <a:bodyPr wrap="square" rtlCol="0">
              <a:spAutoFit/>
            </a:bodyPr>
            <a:lstStyle/>
            <a:p>
              <a:r>
                <a:rPr lang="en-US" altLang="zh-CN"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采用工程法</a:t>
              </a:r>
            </a:p>
          </p:txBody>
        </p:sp>
      </p:grpSp>
      <p:grpSp>
        <p:nvGrpSpPr>
          <p:cNvPr id="19" name="组合 18"/>
          <p:cNvGrpSpPr/>
          <p:nvPr>
            <p:custDataLst>
              <p:tags r:id="rId9"/>
            </p:custDataLst>
          </p:nvPr>
        </p:nvGrpSpPr>
        <p:grpSpPr>
          <a:xfrm>
            <a:off x="3009417" y="3631143"/>
            <a:ext cx="4566285" cy="1000760"/>
            <a:chOff x="4012556" y="5002204"/>
            <a:chExt cx="5516203" cy="1334348"/>
          </a:xfrm>
        </p:grpSpPr>
        <p:sp>
          <p:nvSpPr>
            <p:cNvPr id="16" name="矩形 15"/>
            <p:cNvSpPr/>
            <p:nvPr>
              <p:custDataLst>
                <p:tags r:id="rId11"/>
              </p:custDataLst>
            </p:nvPr>
          </p:nvSpPr>
          <p:spPr>
            <a:xfrm>
              <a:off x="4012556" y="5356958"/>
              <a:ext cx="5516203" cy="979594"/>
            </a:xfrm>
            <a:prstGeom prst="rect">
              <a:avLst/>
            </a:prstGeom>
          </p:spPr>
          <p:txBody>
            <a:bodyPr wrap="square">
              <a:noAutofit/>
            </a:bodyPr>
            <a:lstStyle/>
            <a:p>
              <a:pPr>
                <a:lnSpc>
                  <a:spcPct val="130000"/>
                </a:lnSpc>
              </a:pPr>
              <a:r>
                <a:rPr lang="en-US" altLang="zh-CN" sz="1200"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借助A/B测试验证LLM交叉验证对结果置信度的提升作用。</a:t>
              </a:r>
            </a:p>
          </p:txBody>
        </p:sp>
        <p:sp>
          <p:nvSpPr>
            <p:cNvPr id="17" name="文本框 46"/>
            <p:cNvSpPr txBox="1"/>
            <p:nvPr>
              <p:custDataLst>
                <p:tags r:id="rId12"/>
              </p:custDataLst>
            </p:nvPr>
          </p:nvSpPr>
          <p:spPr>
            <a:xfrm>
              <a:off x="4012556" y="5002204"/>
              <a:ext cx="2374014" cy="408940"/>
            </a:xfrm>
            <a:prstGeom prst="rect">
              <a:avLst/>
            </a:prstGeom>
            <a:noFill/>
          </p:spPr>
          <p:txBody>
            <a:bodyPr wrap="square" rtlCol="0">
              <a:spAutoFit/>
            </a:bodyPr>
            <a:lstStyle/>
            <a:p>
              <a:r>
                <a:rPr lang="en-US" altLang="zh-CN" sz="1400" dirty="0">
                  <a:solidFill>
                    <a:srgbClr val="C00000"/>
                  </a:solidFill>
                  <a:latin typeface="Arial" panose="020B0604020202020204" pitchFamily="34" charset="0"/>
                  <a:ea typeface="微软雅黑" panose="020B0503020204020204" pitchFamily="34" charset="-122"/>
                  <a:sym typeface="Arial" panose="020B0604020202020204" pitchFamily="34" charset="0"/>
                </a:rPr>
                <a:t>实施实证法</a:t>
              </a:r>
            </a:p>
          </p:txBody>
        </p:sp>
      </p:grpSp>
      <p:pic>
        <p:nvPicPr>
          <p:cNvPr id="18" name="图片 17"/>
          <p:cNvPicPr>
            <a:picLocks noChangeAspect="1"/>
          </p:cNvPicPr>
          <p:nvPr/>
        </p:nvPicPr>
        <p:blipFill rotWithShape="1">
          <a:blip r:embed="rId19">
            <a:duotone>
              <a:schemeClr val="accent1">
                <a:shade val="45000"/>
                <a:satMod val="135000"/>
              </a:schemeClr>
              <a:prstClr val="white"/>
            </a:duotone>
          </a:blip>
          <a:srcRect l="48604"/>
          <a:stretch>
            <a:fillRect/>
          </a:stretch>
        </p:blipFill>
        <p:spPr>
          <a:xfrm>
            <a:off x="0" y="1618550"/>
            <a:ext cx="1217495" cy="2368933"/>
          </a:xfrm>
          <a:prstGeom prst="rect">
            <a:avLst/>
          </a:prstGeom>
        </p:spPr>
      </p:pic>
      <p:sp>
        <p:nvSpPr>
          <p:cNvPr id="22" name="矩形 21"/>
          <p:cNvSpPr>
            <a:spLocks noChangeArrowheads="1"/>
          </p:cNvSpPr>
          <p:nvPr/>
        </p:nvSpPr>
        <p:spPr bwMode="auto">
          <a:xfrm>
            <a:off x="476188" y="177842"/>
            <a:ext cx="1130300" cy="459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en-US" altLang="zh-CN" sz="2400" b="1" dirty="0">
                <a:solidFill>
                  <a:schemeClr val="accent1"/>
                </a:solidFill>
                <a:latin typeface="Arial" panose="020B0604020202020204" pitchFamily="34" charset="0"/>
              </a:rPr>
              <a:t>研究方法</a:t>
            </a:r>
          </a:p>
        </p:txBody>
      </p:sp>
      <p:sp>
        <p:nvSpPr>
          <p:cNvPr id="23" name="等腰三角形 22"/>
          <p:cNvSpPr>
            <a:spLocks noChangeArrowheads="1"/>
          </p:cNvSpPr>
          <p:nvPr>
            <p:custDataLst>
              <p:tags r:id="rId10"/>
            </p:custDataLst>
          </p:nvPr>
        </p:nvSpPr>
        <p:spPr bwMode="auto">
          <a:xfrm rot="5400000">
            <a:off x="-39787" y="157290"/>
            <a:ext cx="581159" cy="501585"/>
          </a:xfrm>
          <a:prstGeom prst="triangle">
            <a:avLst>
              <a:gd name="adj" fmla="val 50000"/>
            </a:avLst>
          </a:prstGeom>
          <a:solidFill>
            <a:schemeClr val="accent1"/>
          </a:solidFill>
          <a:ln>
            <a:noFill/>
          </a:ln>
        </p:spPr>
        <p:txBody>
          <a:bodyPr lIns="91438" tIns="45719" rIns="91438" bIns="45719" anchor="ct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eaLnBrk="1" hangingPunct="1">
              <a:spcBef>
                <a:spcPct val="0"/>
              </a:spcBef>
              <a:buFont typeface="Arial" panose="020B0604020202020204" pitchFamily="34" charset="0"/>
              <a:buNone/>
            </a:pPr>
            <a:endParaRPr lang="zh-CN" altLang="zh-CN" sz="1800">
              <a:solidFill>
                <a:srgbClr val="FFFFFF"/>
              </a:solidFill>
              <a:sym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 name="COMMONDATA" val="eyJoZGlkIjoiYjNkNDYxMmIwNmM5NTY2OTdkODYxNGM2OGY2YmI2OGYifQ=="/>
</p:tagLst>
</file>

<file path=ppt/tags/tag1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100.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1.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2.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3.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4.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5.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6.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7.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8.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09.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10.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1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FILL_FORE_SCHEMECOLOR_INDEX_BRIGHTNESS" val="0"/>
  <p:tag name="KSO_WM_UNIT_FILL_FORE_SCHEMECOLOR_INDEX" val="8"/>
  <p:tag name="KSO_WM_UNIT_FILL_TYPE" val="1"/>
  <p:tag name="KSO_WM_DIAGRAM_VIRTUALLY_FRAME" val="{&quot;height&quot;:319.83181102362204,&quot;left&quot;:54.11196850393701,&quot;top&quot;:98.72700787401575,&quot;width&quot;:823.3881102362205}"/>
</p:tagLst>
</file>

<file path=ppt/tags/tag11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FILL_FORE_SCHEMECOLOR_INDEX_BRIGHTNESS" val="0"/>
  <p:tag name="KSO_WM_UNIT_FILL_FORE_SCHEMECOLOR_INDEX" val="8"/>
  <p:tag name="KSO_WM_UNIT_FILL_TYPE" val="1"/>
  <p:tag name="KSO_WM_DIAGRAM_VIRTUALLY_FRAME" val="{&quot;height&quot;:319.83181102362204,&quot;left&quot;:54.11196850393701,&quot;top&quot;:98.72700787401575,&quot;width&quot;:823.3881102362205}"/>
</p:tagLst>
</file>

<file path=ppt/tags/tag1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FILL_FORE_SCHEMECOLOR_INDEX_BRIGHTNESS" val="0"/>
  <p:tag name="KSO_WM_UNIT_FILL_FORE_SCHEMECOLOR_INDEX" val="8"/>
  <p:tag name="KSO_WM_UNIT_FILL_TYPE" val="1"/>
  <p:tag name="KSO_WM_DIAGRAM_VIRTUALLY_FRAME" val="{&quot;height&quot;:319.83181102362204,&quot;left&quot;:54.11196850393701,&quot;top&quot;:98.72700787401575,&quot;width&quot;:823.3881102362205}"/>
</p:tagLst>
</file>

<file path=ppt/tags/tag11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FILL_FORE_SCHEMECOLOR_INDEX_BRIGHTNESS" val="0"/>
  <p:tag name="KSO_WM_UNIT_FILL_FORE_SCHEMECOLOR_INDEX" val="8"/>
  <p:tag name="KSO_WM_UNIT_FILL_TYPE" val="1"/>
  <p:tag name="KSO_WM_DIAGRAM_VIRTUALLY_FRAME" val="{&quot;height&quot;:319.83181102362204,&quot;left&quot;:54.11196850393701,&quot;top&quot;:98.72700787401575,&quot;width&quot;:823.3881102362205}"/>
</p:tagLst>
</file>

<file path=ppt/tags/tag11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DIAGRAM_VIRTUALLY_FRAME" val="{&quot;height&quot;:319.83181102362204,&quot;left&quot;:54.11196850393701,&quot;top&quot;:98.72700787401575,&quot;width&quot;:823.3881102362205}"/>
</p:tagLst>
</file>

<file path=ppt/tags/tag11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1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1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1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DIAGRAM_VIRTUALLY_FRAME" val="{&quot;height&quot;:319.83181102362204,&quot;left&quot;:54.11196850393701,&quot;top&quot;:98.72700787401575,&quot;width&quot;:823.3881102362205}"/>
</p:tagLst>
</file>

<file path=ppt/tags/tag12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2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2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2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2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2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2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DIAGRAM_VIRTUALLY_FRAME" val="{&quot;height&quot;:319.83181102362204,&quot;left&quot;:54.11196850393701,&quot;top&quot;:98.72700787401575,&quot;width&quot;:823.3881102362205}"/>
</p:tagLst>
</file>

<file path=ppt/tags/tag12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2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13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3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DIAGRAM_VIRTUALLY_FRAME" val="{&quot;height&quot;:319.83181102362204,&quot;left&quot;:54.11196850393701,&quot;top&quot;:98.72700787401575,&quot;width&quot;:823.3881102362205}"/>
</p:tagLst>
</file>

<file path=ppt/tags/tag132.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7"/>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 name="KSO_WM_DIAGRAM_VIRTUALLY_FRAME" val="{&quot;height&quot;:289.406062992126,&quot;left&quot;:70.45763779527559,&quot;top&quot;:83.09393700787402,&quot;width&quot;:550.2923622047244}"/>
</p:tagLst>
</file>

<file path=ppt/tags/tag13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DIAGRAM_VIRTUALLY_FRAME" val="{&quot;height&quot;:289.406062992126,&quot;left&quot;:70.45763779527559,&quot;top&quot;:83.09393700787402,&quot;width&quot;:550.2923622047244}"/>
</p:tagLst>
</file>

<file path=ppt/tags/tag134.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7"/>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 name="KSO_WM_DIAGRAM_VIRTUALLY_FRAME" val="{&quot;height&quot;:289.406062992126,&quot;left&quot;:70.45763779527559,&quot;top&quot;:83.09393700787402,&quot;width&quot;:550.2923622047244}"/>
</p:tagLst>
</file>

<file path=ppt/tags/tag13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DIAGRAM_VIRTUALLY_FRAME" val="{&quot;height&quot;:289.406062992126,&quot;left&quot;:70.45763779527559,&quot;top&quot;:83.09393700787402,&quot;width&quot;:550.2923622047244}"/>
</p:tagLst>
</file>

<file path=ppt/tags/tag136.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7"/>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 name="KSO_WM_DIAGRAM_VIRTUALLY_FRAME" val="{&quot;height&quot;:289.406062992126,&quot;left&quot;:70.45763779527559,&quot;top&quot;:83.09393700787402,&quot;width&quot;:550.2923622047244}"/>
</p:tagLst>
</file>

<file path=ppt/tags/tag13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DIAGRAM_VIRTUALLY_FRAME" val="{&quot;height&quot;:289.406062992126,&quot;left&quot;:70.45763779527559,&quot;top&quot;:83.09393700787402,&quot;width&quot;:550.2923622047244}"/>
</p:tagLst>
</file>

<file path=ppt/tags/tag13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14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25"/>
  <p:tag name="KSO_WM_UNIT_TEXT_FILL_FORE_SCHEMECOLOR_INDEX" val="13"/>
  <p:tag name="KSO_WM_UNIT_TEXT_FILL_TYPE" val="1"/>
  <p:tag name="KSO_WM_DIAGRAM_VIRTUALLY_FRAME" val="{&quot;height&quot;:299.5589763779527,&quot;left&quot;:46.9,&quot;top&quot;:87.19881889763778,&quot;width&quot;:640.6}"/>
</p:tagLst>
</file>

<file path=ppt/tags/tag14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25"/>
  <p:tag name="KSO_WM_UNIT_TEXT_FILL_FORE_SCHEMECOLOR_INDEX" val="13"/>
  <p:tag name="KSO_WM_UNIT_TEXT_FILL_TYPE" val="1"/>
  <p:tag name="KSO_WM_DIAGRAM_VIRTUALLY_FRAME" val="{&quot;height&quot;:299.5589763779527,&quot;left&quot;:46.9,&quot;top&quot;:87.19881889763778,&quot;width&quot;:640.6}"/>
</p:tagLst>
</file>

<file path=ppt/tags/tag14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25"/>
  <p:tag name="KSO_WM_UNIT_TEXT_FILL_FORE_SCHEMECOLOR_INDEX" val="13"/>
  <p:tag name="KSO_WM_UNIT_TEXT_FILL_TYPE" val="1"/>
  <p:tag name="KSO_WM_DIAGRAM_VIRTUALLY_FRAME" val="{&quot;height&quot;:299.5589763779527,&quot;left&quot;:46.9,&quot;top&quot;:87.19881889763778,&quot;width&quot;:640.6}"/>
</p:tagLst>
</file>

<file path=ppt/tags/tag14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25"/>
  <p:tag name="KSO_WM_UNIT_TEXT_FILL_FORE_SCHEMECOLOR_INDEX" val="13"/>
  <p:tag name="KSO_WM_UNIT_TEXT_FILL_TYPE" val="1"/>
  <p:tag name="KSO_WM_DIAGRAM_VIRTUALLY_FRAME" val="{&quot;height&quot;:299.5589763779527,&quot;left&quot;:46.9,&quot;top&quot;:87.19881889763778,&quot;width&quot;:640.6}"/>
</p:tagLst>
</file>

<file path=ppt/tags/tag14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25"/>
  <p:tag name="KSO_WM_UNIT_TEXT_FILL_FORE_SCHEMECOLOR_INDEX" val="13"/>
  <p:tag name="KSO_WM_UNIT_TEXT_FILL_TYPE" val="1"/>
  <p:tag name="KSO_WM_DIAGRAM_VIRTUALLY_FRAME" val="{&quot;height&quot;:299.5589763779527,&quot;left&quot;:46.9,&quot;top&quot;:87.19881889763778,&quot;width&quot;:640.6}"/>
</p:tagLst>
</file>

<file path=ppt/tags/tag14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299.5589763779527,&quot;left&quot;:46.9,&quot;top&quot;:87.19881889763778,&quot;width&quot;:640.6}"/>
</p:tagLst>
</file>

<file path=ppt/tags/tag14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299.5589763779527,&quot;left&quot;:46.9,&quot;top&quot;:87.19881889763778,&quot;width&quot;:640.6}"/>
</p:tagLst>
</file>

<file path=ppt/tags/tag147.xml><?xml version="1.0" encoding="utf-8"?>
<p:tagLst xmlns:a="http://schemas.openxmlformats.org/drawingml/2006/main" xmlns:r="http://schemas.openxmlformats.org/officeDocument/2006/relationships" xmlns:p="http://schemas.openxmlformats.org/presentationml/2006/main">
  <p:tag name="KSO_WM_UNIT_LINE_FORE_SCHEMECOLOR_INDEX_BRIGHTNESS" val="0.25"/>
  <p:tag name="KSO_WM_UNIT_LINE_FORE_SCHEMECOLOR_INDEX" val="13"/>
  <p:tag name="KSO_WM_UNIT_LINE_FILL_TYPE" val="2"/>
  <p:tag name="KSO_WM_DIAGRAM_VIRTUALLY_FRAME" val="{&quot;height&quot;:299.5589763779527,&quot;left&quot;:46.9,&quot;top&quot;:87.19881889763778,&quot;width&quot;:640.6}"/>
</p:tagLst>
</file>

<file path=ppt/tags/tag148.xml><?xml version="1.0" encoding="utf-8"?>
<p:tagLst xmlns:a="http://schemas.openxmlformats.org/drawingml/2006/main" xmlns:r="http://schemas.openxmlformats.org/officeDocument/2006/relationships" xmlns:p="http://schemas.openxmlformats.org/presentationml/2006/main">
  <p:tag name="KSO_WM_UNIT_LINE_FORE_SCHEMECOLOR_INDEX_BRIGHTNESS" val="0.25"/>
  <p:tag name="KSO_WM_UNIT_LINE_FORE_SCHEMECOLOR_INDEX" val="13"/>
  <p:tag name="KSO_WM_UNIT_LINE_FILL_TYPE" val="2"/>
  <p:tag name="KSO_WM_DIAGRAM_VIRTUALLY_FRAME" val="{&quot;height&quot;:299.5589763779527,&quot;left&quot;:46.9,&quot;top&quot;:87.19881889763778,&quot;width&quot;:640.6}"/>
</p:tagLst>
</file>

<file path=ppt/tags/tag14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299.5589763779527,&quot;left&quot;:46.9,&quot;top&quot;:87.19881889763778,&quot;width&quot;:640.6}"/>
</p:tagLst>
</file>

<file path=ppt/tags/tag15.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8"/>
  <p:tag name="KSO_WM_UNIT_FILL_TYPE" val="1"/>
  <p:tag name="KSO_WM_UNIT_TEXT_FILL_FORE_SCHEMECOLOR_INDEX_BRIGHTNESS" val="0"/>
  <p:tag name="KSO_WM_UNIT_TEXT_FILL_FORE_SCHEMECOLOR_INDEX" val="2"/>
  <p:tag name="KSO_WM_UNIT_TEXT_FILL_TYPE" val="1"/>
</p:tagLst>
</file>

<file path=ppt/tags/tag15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299.5589763779527,&quot;left&quot;:46.9,&quot;top&quot;:87.19881889763778,&quot;width&quot;:640.6}"/>
</p:tagLst>
</file>

<file path=ppt/tags/tag151.xml><?xml version="1.0" encoding="utf-8"?>
<p:tagLst xmlns:a="http://schemas.openxmlformats.org/drawingml/2006/main" xmlns:r="http://schemas.openxmlformats.org/officeDocument/2006/relationships" xmlns:p="http://schemas.openxmlformats.org/presentationml/2006/main">
  <p:tag name="KSO_WM_UNIT_LINE_FORE_SCHEMECOLOR_INDEX_BRIGHTNESS" val="0.25"/>
  <p:tag name="KSO_WM_UNIT_LINE_FORE_SCHEMECOLOR_INDEX" val="13"/>
  <p:tag name="KSO_WM_UNIT_LINE_FILL_TYPE" val="2"/>
  <p:tag name="KSO_WM_DIAGRAM_VIRTUALLY_FRAME" val="{&quot;height&quot;:299.5589763779527,&quot;left&quot;:46.9,&quot;top&quot;:87.19881889763778,&quot;width&quot;:640.6}"/>
</p:tagLst>
</file>

<file path=ppt/tags/tag15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299.5589763779527,&quot;left&quot;:46.9,&quot;top&quot;:87.19881889763778,&quot;width&quot;:640.6}"/>
</p:tagLst>
</file>

<file path=ppt/tags/tag15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299.5589763779527,&quot;left&quot;:46.9,&quot;top&quot;:87.19881889763778,&quot;width&quot;:640.6}"/>
</p:tagLst>
</file>

<file path=ppt/tags/tag154.xml><?xml version="1.0" encoding="utf-8"?>
<p:tagLst xmlns:a="http://schemas.openxmlformats.org/drawingml/2006/main" xmlns:r="http://schemas.openxmlformats.org/officeDocument/2006/relationships" xmlns:p="http://schemas.openxmlformats.org/presentationml/2006/main">
  <p:tag name="KSO_WM_DIAGRAM_VIRTUALLY_FRAME" val="{&quot;height&quot;:328.45,&quot;left&quot;:40.55803149606299,&quot;top&quot;:49.04433070866141,&quot;width&quot;:602.3000000000001}"/>
</p:tagLst>
</file>

<file path=ppt/tags/tag15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56.xml><?xml version="1.0" encoding="utf-8"?>
<p:tagLst xmlns:a="http://schemas.openxmlformats.org/drawingml/2006/main" xmlns:r="http://schemas.openxmlformats.org/officeDocument/2006/relationships" xmlns:p="http://schemas.openxmlformats.org/presentationml/2006/main">
  <p:tag name="KSO_WM_DIAGRAM_VIRTUALLY_FRAME" val="{&quot;height&quot;:328.45,&quot;left&quot;:40.55803149606299,&quot;top&quot;:49.04433070866141,&quot;width&quot;:602.3000000000001}"/>
</p:tagLst>
</file>

<file path=ppt/tags/tag157.xml><?xml version="1.0" encoding="utf-8"?>
<p:tagLst xmlns:a="http://schemas.openxmlformats.org/drawingml/2006/main" xmlns:r="http://schemas.openxmlformats.org/officeDocument/2006/relationships" xmlns:p="http://schemas.openxmlformats.org/presentationml/2006/main">
  <p:tag name="KSO_WM_DIAGRAM_VIRTUALLY_FRAME" val="{&quot;height&quot;:328.45,&quot;left&quot;:40.55803149606299,&quot;top&quot;:49.04433070866141,&quot;width&quot;:602.3000000000001}"/>
</p:tagLst>
</file>

<file path=ppt/tags/tag158.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10"/>
  <p:tag name="KSO_WM_UNIT_FILL_TYPE" val="1"/>
  <p:tag name="KSO_WM_UNIT_TEXT_FILL_FORE_SCHEMECOLOR_INDEX_BRIGHTNESS" val="-0.25"/>
  <p:tag name="KSO_WM_UNIT_TEXT_FILL_FORE_SCHEMECOLOR_INDEX" val="5"/>
  <p:tag name="KSO_WM_UNIT_TEXT_FILL_TYPE" val="1"/>
  <p:tag name="KSO_WM_DIAGRAM_VIRTUALLY_FRAME" val="{&quot;height&quot;:328.45,&quot;left&quot;:40.55803149606299,&quot;top&quot;:49.04433070866141,&quot;width&quot;:602.3000000000001}"/>
</p:tagLst>
</file>

<file path=ppt/tags/tag159.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13"/>
  <p:tag name="KSO_WM_UNIT_FILL_TYPE" val="1"/>
  <p:tag name="KSO_WM_DIAGRAM_VIRTUALLY_FRAME" val="{&quot;height&quot;:328.45,&quot;left&quot;:40.55803149606299,&quot;top&quot;:49.04433070866141,&quot;width&quot;:602.3000000000001}"/>
</p:tagLst>
</file>

<file path=ppt/tags/tag1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16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328.45,&quot;left&quot;:40.55803149606299,&quot;top&quot;:49.04433070866141,&quot;width&quot;:602.3000000000001}"/>
</p:tagLst>
</file>

<file path=ppt/tags/tag16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328.45,&quot;left&quot;:40.55803149606299,&quot;top&quot;:49.04433070866141,&quot;width&quot;:602.3000000000001}"/>
</p:tagLst>
</file>

<file path=ppt/tags/tag16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28.45,&quot;left&quot;:40.55803149606299,&quot;top&quot;:49.04433070866141,&quot;width&quot;:602.3000000000001}"/>
</p:tagLst>
</file>

<file path=ppt/tags/tag163.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10"/>
  <p:tag name="KSO_WM_UNIT_FILL_TYPE" val="1"/>
  <p:tag name="KSO_WM_UNIT_TEXT_FILL_FORE_SCHEMECOLOR_INDEX_BRIGHTNESS" val="-0.25"/>
  <p:tag name="KSO_WM_UNIT_TEXT_FILL_FORE_SCHEMECOLOR_INDEX" val="5"/>
  <p:tag name="KSO_WM_UNIT_TEXT_FILL_TYPE" val="1"/>
  <p:tag name="KSO_WM_DIAGRAM_VIRTUALLY_FRAME" val="{&quot;height&quot;:328.45,&quot;left&quot;:40.55803149606299,&quot;top&quot;:49.04433070866141,&quot;width&quot;:602.3000000000001}"/>
</p:tagLst>
</file>

<file path=ppt/tags/tag164.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13"/>
  <p:tag name="KSO_WM_UNIT_FILL_TYPE" val="1"/>
  <p:tag name="KSO_WM_DIAGRAM_VIRTUALLY_FRAME" val="{&quot;height&quot;:328.45,&quot;left&quot;:40.55803149606299,&quot;top&quot;:49.04433070866141,&quot;width&quot;:602.3000000000001}"/>
</p:tagLst>
</file>

<file path=ppt/tags/tag16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328.45,&quot;left&quot;:40.55803149606299,&quot;top&quot;:49.04433070866141,&quot;width&quot;:602.3000000000001}"/>
</p:tagLst>
</file>

<file path=ppt/tags/tag16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328.45,&quot;left&quot;:40.55803149606299,&quot;top&quot;:49.04433070866141,&quot;width&quot;:602.3000000000001}"/>
</p:tagLst>
</file>

<file path=ppt/tags/tag16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28.45,&quot;left&quot;:40.55803149606299,&quot;top&quot;:49.04433070866141,&quot;width&quot;:602.3000000000001}"/>
</p:tagLst>
</file>

<file path=ppt/tags/tag168.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10"/>
  <p:tag name="KSO_WM_UNIT_FILL_TYPE" val="1"/>
  <p:tag name="KSO_WM_UNIT_TEXT_FILL_FORE_SCHEMECOLOR_INDEX_BRIGHTNESS" val="-0.25"/>
  <p:tag name="KSO_WM_UNIT_TEXT_FILL_FORE_SCHEMECOLOR_INDEX" val="5"/>
  <p:tag name="KSO_WM_UNIT_TEXT_FILL_TYPE" val="1"/>
  <p:tag name="KSO_WM_DIAGRAM_VIRTUALLY_FRAME" val="{&quot;height&quot;:328.45,&quot;left&quot;:40.55803149606299,&quot;top&quot;:49.04433070866141,&quot;width&quot;:602.3000000000001}"/>
</p:tagLst>
</file>

<file path=ppt/tags/tag169.xml><?xml version="1.0" encoding="utf-8"?>
<p:tagLst xmlns:a="http://schemas.openxmlformats.org/drawingml/2006/main" xmlns:r="http://schemas.openxmlformats.org/officeDocument/2006/relationships" xmlns:p="http://schemas.openxmlformats.org/presentationml/2006/main">
  <p:tag name="KSO_WM_UNIT_FILL_FORE_SCHEMECOLOR_INDEX_BRIGHTNESS" val="0.5"/>
  <p:tag name="KSO_WM_UNIT_FILL_FORE_SCHEMECOLOR_INDEX" val="13"/>
  <p:tag name="KSO_WM_UNIT_FILL_TYPE" val="1"/>
  <p:tag name="KSO_WM_DIAGRAM_VIRTUALLY_FRAME" val="{&quot;height&quot;:328.45,&quot;left&quot;:40.55803149606299,&quot;top&quot;:49.04433070866141,&quot;width&quot;:602.3000000000001}"/>
</p:tagLst>
</file>

<file path=ppt/tags/tag1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7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328.45,&quot;left&quot;:40.55803149606299,&quot;top&quot;:49.04433070866141,&quot;width&quot;:602.3000000000001}"/>
</p:tagLst>
</file>

<file path=ppt/tags/tag1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328.45,&quot;left&quot;:40.55803149606299,&quot;top&quot;:49.04433070866141,&quot;width&quot;:602.3000000000001}"/>
</p:tagLst>
</file>

<file path=ppt/tags/tag17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28.45,&quot;left&quot;:40.55803149606299,&quot;top&quot;:49.04433070866141,&quot;width&quot;:602.3000000000001}"/>
</p:tagLst>
</file>

<file path=ppt/tags/tag173.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10"/>
  <p:tag name="KSO_WM_UNIT_FILL_TYPE" val="1"/>
  <p:tag name="KSO_WM_UNIT_TEXT_FILL_FORE_SCHEMECOLOR_INDEX_BRIGHTNESS" val="0"/>
  <p:tag name="KSO_WM_UNIT_TEXT_FILL_FORE_SCHEMECOLOR_INDEX" val="2"/>
  <p:tag name="KSO_WM_UNIT_TEXT_FILL_TYPE" val="1"/>
  <p:tag name="KSO_WM_DIAGRAM_VIRTUALLY_FRAME" val="{&quot;height&quot;:357.45,&quot;left&quot;:91.6,&quot;top&quot;:45.499999999999986,&quot;width&quot;:549.3113385826771}"/>
</p:tagLst>
</file>

<file path=ppt/tags/tag17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57.45,&quot;left&quot;:91.6,&quot;top&quot;:45.499999999999986,&quot;width&quot;:549.3113385826771}"/>
</p:tagLst>
</file>

<file path=ppt/tags/tag175.xml><?xml version="1.0" encoding="utf-8"?>
<p:tagLst xmlns:a="http://schemas.openxmlformats.org/drawingml/2006/main" xmlns:r="http://schemas.openxmlformats.org/officeDocument/2006/relationships" xmlns:p="http://schemas.openxmlformats.org/presentationml/2006/main">
  <p:tag name="KSO_WM_DIAGRAM_VIRTUALLY_FRAME" val="{&quot;height&quot;:357.45,&quot;left&quot;:91.6,&quot;top&quot;:45.499999999999986,&quot;width&quot;:549.3113385826771}"/>
</p:tagLst>
</file>

<file path=ppt/tags/tag17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77.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10"/>
  <p:tag name="KSO_WM_UNIT_FILL_TYPE" val="1"/>
  <p:tag name="KSO_WM_UNIT_TEXT_FILL_FORE_SCHEMECOLOR_INDEX_BRIGHTNESS" val="0"/>
  <p:tag name="KSO_WM_UNIT_TEXT_FILL_FORE_SCHEMECOLOR_INDEX" val="2"/>
  <p:tag name="KSO_WM_UNIT_TEXT_FILL_TYPE" val="1"/>
  <p:tag name="KSO_WM_DIAGRAM_VIRTUALLY_FRAME" val="{&quot;height&quot;:357.45,&quot;left&quot;:91.6,&quot;top&quot;:45.499999999999986,&quot;width&quot;:549.3113385826771}"/>
</p:tagLst>
</file>

<file path=ppt/tags/tag1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57.45,&quot;left&quot;:91.6,&quot;top&quot;:45.499999999999986,&quot;width&quot;:549.3113385826771}"/>
</p:tagLst>
</file>

<file path=ppt/tags/tag179.xml><?xml version="1.0" encoding="utf-8"?>
<p:tagLst xmlns:a="http://schemas.openxmlformats.org/drawingml/2006/main" xmlns:r="http://schemas.openxmlformats.org/officeDocument/2006/relationships" xmlns:p="http://schemas.openxmlformats.org/presentationml/2006/main">
  <p:tag name="KSO_WM_DIAGRAM_VIRTUALLY_FRAME" val="{&quot;height&quot;:357.45,&quot;left&quot;:91.6,&quot;top&quot;:45.499999999999986,&quot;width&quot;:549.3113385826771}"/>
</p:tagLst>
</file>

<file path=ppt/tags/tag1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180.xml><?xml version="1.0" encoding="utf-8"?>
<p:tagLst xmlns:a="http://schemas.openxmlformats.org/drawingml/2006/main" xmlns:r="http://schemas.openxmlformats.org/officeDocument/2006/relationships" xmlns:p="http://schemas.openxmlformats.org/presentationml/2006/main">
  <p:tag name="KSO_WM_UNIT_FILL_FORE_SCHEMECOLOR_INDEX_BRIGHTNESS" val="-0.25"/>
  <p:tag name="KSO_WM_UNIT_FILL_FORE_SCHEMECOLOR_INDEX" val="10"/>
  <p:tag name="KSO_WM_UNIT_FILL_TYPE" val="1"/>
  <p:tag name="KSO_WM_UNIT_TEXT_FILL_FORE_SCHEMECOLOR_INDEX_BRIGHTNESS" val="0"/>
  <p:tag name="KSO_WM_UNIT_TEXT_FILL_FORE_SCHEMECOLOR_INDEX" val="2"/>
  <p:tag name="KSO_WM_UNIT_TEXT_FILL_TYPE" val="1"/>
  <p:tag name="KSO_WM_DIAGRAM_VIRTUALLY_FRAME" val="{&quot;height&quot;:357.45,&quot;left&quot;:91.6,&quot;top&quot;:45.499999999999986,&quot;width&quot;:549.3113385826771}"/>
</p:tagLst>
</file>

<file path=ppt/tags/tag18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57.45,&quot;left&quot;:91.6,&quot;top&quot;:45.499999999999986,&quot;width&quot;:549.3113385826771}"/>
</p:tagLst>
</file>

<file path=ppt/tags/tag182.xml><?xml version="1.0" encoding="utf-8"?>
<p:tagLst xmlns:a="http://schemas.openxmlformats.org/drawingml/2006/main" xmlns:r="http://schemas.openxmlformats.org/officeDocument/2006/relationships" xmlns:p="http://schemas.openxmlformats.org/presentationml/2006/main">
  <p:tag name="KSO_WM_DIAGRAM_VIRTUALLY_FRAME" val="{&quot;height&quot;:357.45,&quot;left&quot;:91.6,&quot;top&quot;:45.499999999999986,&quot;width&quot;:549.3113385826771}"/>
</p:tagLst>
</file>

<file path=ppt/tags/tag18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357.45,&quot;left&quot;:91.6,&quot;top&quot;:45.499999999999986,&quot;width&quot;:549.3113385826771}"/>
</p:tagLst>
</file>

<file path=ppt/tags/tag18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357.45,&quot;left&quot;:91.6,&quot;top&quot;:45.499999999999986,&quot;width&quot;:549.3113385826771}"/>
</p:tagLst>
</file>

<file path=ppt/tags/tag18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357.45,&quot;left&quot;:91.6,&quot;top&quot;:45.499999999999986,&quot;width&quot;:549.3113385826771}"/>
</p:tagLst>
</file>

<file path=ppt/tags/tag18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57.45,&quot;left&quot;:91.6,&quot;top&quot;:45.499999999999986,&quot;width&quot;:549.3113385826771}"/>
</p:tagLst>
</file>

<file path=ppt/tags/tag18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DIAGRAM_VIRTUALLY_FRAME" val="{&quot;height&quot;:357.45,&quot;left&quot;:91.6,&quot;top&quot;:45.499999999999986,&quot;width&quot;:549.3113385826771}"/>
</p:tagLst>
</file>

<file path=ppt/tags/tag18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357.45,&quot;left&quot;:91.6,&quot;top&quot;:45.499999999999986,&quot;width&quot;:549.3113385826771}"/>
</p:tagLst>
</file>

<file path=ppt/tags/tag18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57.45,&quot;left&quot;:91.6,&quot;top&quot;:45.499999999999986,&quot;width&quot;:549.3113385826771}"/>
</p:tagLst>
</file>

<file path=ppt/tags/tag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19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DIAGRAM_VIRTUALLY_FRAME" val="{&quot;height&quot;:357.45,&quot;left&quot;:91.6,&quot;top&quot;:45.499999999999986,&quot;width&quot;:549.3113385826771}"/>
</p:tagLst>
</file>

<file path=ppt/tags/tag19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357.45,&quot;left&quot;:91.6,&quot;top&quot;:45.499999999999986,&quot;width&quot;:549.3113385826771}"/>
</p:tagLst>
</file>

<file path=ppt/tags/tag1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 name="KSO_WM_DIAGRAM_VIRTUALLY_FRAME" val="{&quot;height&quot;:357.45,&quot;left&quot;:91.6,&quot;top&quot;:45.499999999999986,&quot;width&quot;:549.3113385826771}"/>
</p:tagLst>
</file>

<file path=ppt/tags/tag19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 name="KSO_WM_DIAGRAM_VIRTUALLY_FRAME" val="{&quot;height&quot;:357.45,&quot;left&quot;:91.6,&quot;top&quot;:45.499999999999986,&quot;width&quot;:549.3113385826771}"/>
</p:tagLst>
</file>

<file path=ppt/tags/tag19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357.45,&quot;left&quot;:91.6,&quot;top&quot;:45.499999999999986,&quot;width&quot;:549.3113385826771}"/>
</p:tagLst>
</file>

<file path=ppt/tags/tag19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19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058_5*l_h_f*1_1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内容，简明扼要地阐述您的观点"/>
  <p:tag name="KSO_WM_UNIT_TEXT_FILL_FORE_SCHEMECOLOR_INDEX" val="1"/>
  <p:tag name="KSO_WM_UNIT_TEXT_FILL_TYPE" val="1"/>
  <p:tag name="KSO_WM_UNIT_USESOURCEFORMAT_APPLY" val="1"/>
</p:tagLst>
</file>

<file path=ppt/tags/tag1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058_5*l_h_a*1_1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UNIT_USESOURCEFORMAT_APPLY" val="1"/>
</p:tagLst>
</file>

<file path=ppt/tags/tag198.xml><?xml version="1.0" encoding="utf-8"?>
<p:tagLst xmlns:a="http://schemas.openxmlformats.org/drawingml/2006/main" xmlns:r="http://schemas.openxmlformats.org/officeDocument/2006/relationships" xmlns:p="http://schemas.openxmlformats.org/presentationml/2006/main">
  <p:tag name="KSO_WM_UNIT_SHADOW_SCHEMECOLOR_INDEX_BRIGHTNESS" val="-0.25"/>
  <p:tag name="KSO_WM_UNIT_SHADOW_SCHEMECOLOR_INDEX" val="5"/>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1_2"/>
  <p:tag name="KSO_WM_TEMPLATE_CATEGORY" val="diagram"/>
  <p:tag name="KSO_WM_TEMPLATE_INDEX" val="20231058"/>
  <p:tag name="KSO_WM_UNIT_LAYERLEVEL" val="1_1_1"/>
  <p:tag name="KSO_WM_TAG_VERSION" val="3.0"/>
  <p:tag name="KSO_WM_UNIT_TYPE" val="l_h_i"/>
  <p:tag name="KSO_WM_UNIT_INDEX" val="1_1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solid&quot;:{&quot;brightness&quot;:0,&quot;colorType&quot;:1,&quot;foreColorIndex&quot;:5,&quot;transparency&quot;:0},&quot;type&quot;:1},&quot;glow&quot;:{&quot;colorType&quot;:0},&quot;line&quot;:{&quot;type&quot;:0},&quot;shadow&quot;:{&quot;brightness&quot;:-0.25,&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USESOURCEFORMAT_APPLY" val="1"/>
</p:tagLst>
</file>

<file path=ppt/tags/tag199.xml><?xml version="1.0" encoding="utf-8"?>
<p:tagLst xmlns:a="http://schemas.openxmlformats.org/drawingml/2006/main" xmlns:r="http://schemas.openxmlformats.org/officeDocument/2006/relationships" xmlns:p="http://schemas.openxmlformats.org/presentationml/2006/main">
  <p:tag name="KSO_WM_UNIT_FILL_FORE_SCHEMECOLOR_INDEX_1_BRIGHTNESS" val="0.4"/>
  <p:tag name="KSO_WM_UNIT_FILL_FORE_SCHEMECOLOR_INDEX_1" val="5"/>
  <p:tag name="KSO_WM_UNIT_FILL_FORE_SCHEMECOLOR_INDEX_1_POS" val="0"/>
  <p:tag name="KSO_WM_UNIT_FILL_FORE_SCHEMECOLOR_INDEX_1_TRANS" val="0"/>
  <p:tag name="KSO_WM_UNIT_FILL_FORE_SCHEMECOLOR_INDEX_2_BRIGHTNESS" val="0"/>
  <p:tag name="KSO_WM_UNIT_FILL_FORE_SCHEMECOLOR_INDEX_2" val="5"/>
  <p:tag name="KSO_WM_UNIT_FILL_FORE_SCHEMECOLOR_INDEX_2_POS" val="0.9"/>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5"/>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1_1"/>
  <p:tag name="KSO_WM_TEMPLATE_CATEGORY" val="diagram"/>
  <p:tag name="KSO_WM_TEMPLATE_INDEX" val="20231058"/>
  <p:tag name="KSO_WM_UNIT_LAYERLEVEL" val="1_1_1"/>
  <p:tag name="KSO_WM_TAG_VERSION" val="3.0"/>
  <p:tag name="KSO_WM_UNIT_TYPE" val="l_h_i"/>
  <p:tag name="KSO_WM_UNIT_INDEX" val="1_1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gradient&quot;:[{&quot;brightness&quot;:0.6000000238418579,&quot;colorType&quot;:1,&quot;foreColorIndex&quot;:5,&quot;pos&quot;:0,&quot;transparency&quot;:0},{&quot;brightness&quot;:0,&quot;colorType&quot;:1,&quot;foreColorIndex&quot;:5,&quot;pos&quot;:0.8999999761581421,&quot;transparency&quot;:0}],&quot;type&quot;:3},&quot;glow&quot;:{&quot;colorType&quot;:0},&quot;line&quot;:{&quot;type&quot;:0},&quot;shadow&quot;:{&quot;brightness&quot;:-0.25,&quot;colorType&quot;:1,&quot;foreColorIndex&quot;:5,&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3"/>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0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058_5*l_h_f*1_2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35"/>
  <p:tag name="KSO_WM_DIAGRAM_GROUP_CODE" val="l1-1"/>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TEXT_LAYER_COUNT" val="1"/>
  <p:tag name="KSO_WM_UNIT_PRESET_TEXT" val="单击此处添加文本具体内容，简明扼要地阐述您的观点"/>
  <p:tag name="KSO_WM_UNIT_TEXT_FILL_FORE_SCHEMECOLOR_INDEX" val="1"/>
  <p:tag name="KSO_WM_UNIT_TEXT_FILL_TYPE" val="1"/>
  <p:tag name="KSO_WM_UNIT_USESOURCEFORMAT_APPLY" val="1"/>
</p:tagLst>
</file>

<file path=ppt/tags/tag201.xml><?xml version="1.0" encoding="utf-8"?>
<p:tagLst xmlns:a="http://schemas.openxmlformats.org/drawingml/2006/main" xmlns:r="http://schemas.openxmlformats.org/officeDocument/2006/relationships" xmlns:p="http://schemas.openxmlformats.org/presentationml/2006/main">
  <p:tag name="KSO_WM_UNIT_SHADOW_SCHEMECOLOR_INDEX_BRIGHTNESS" val="-0.25"/>
  <p:tag name="KSO_WM_UNIT_SHADOW_SCHEMECOLOR_INDEX" val="6"/>
  <p:tag name="KSO_WM_UNIT_TEXT_FILL_FORE_SCHEMECOLOR_INDEX_BRIGHTNESS" val="0"/>
  <p:tag name="KSO_WM_UNIT_TEXT_FILL_TYPE" val="1"/>
  <p:tag name="KSO_WM_UNIT_HIGHLIGHT" val="0"/>
  <p:tag name="KSO_WM_UNIT_COMPATIBLE" val="0"/>
  <p:tag name="KSO_WM_UNIT_DIAGRAM_ISNUMVISUAL" val="0"/>
  <p:tag name="KSO_WM_UNIT_DIAGRAM_ISREFERUNIT" val="0"/>
  <p:tag name="KSO_WM_UNIT_ID" val="diagram20231058_5*l_h_i*1_2_2"/>
  <p:tag name="KSO_WM_TEMPLATE_CATEGORY" val="diagram"/>
  <p:tag name="KSO_WM_TEMPLATE_INDEX" val="20231058"/>
  <p:tag name="KSO_WM_UNIT_LAYERLEVEL" val="1_1_1"/>
  <p:tag name="KSO_WM_TAG_VERSION" val="3.0"/>
  <p:tag name="KSO_WM_UNIT_TYPE" val="l_h_i"/>
  <p:tag name="KSO_WM_UNIT_INDEX" val="1_2_2"/>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solid&quot;:{&quot;brightness&quot;:0,&quot;colorType&quot;:1,&quot;foreColorIndex&quot;:6,&quot;transparency&quot;:0},&quot;type&quot;:1},&quot;glow&quot;:{&quot;colorType&quot;:0},&quot;line&quot;:{&quot;type&quot;:0},&quot;shadow&quot;:{&quot;brightness&quot;:-0.25,&quot;colorType&quot;:1,&quot;foreColorIndex&quot;:6,&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UNIT_USESOURCEFORMAT_APPLY" val="1"/>
</p:tagLst>
</file>

<file path=ppt/tags/tag20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4"/>
  <p:tag name="KSO_WM_UNIT_FILL_FORE_SCHEMECOLOR_INDEX_1" val="6"/>
  <p:tag name="KSO_WM_UNIT_FILL_FORE_SCHEMECOLOR_INDEX_1_POS" val="0"/>
  <p:tag name="KSO_WM_UNIT_FILL_FORE_SCHEMECOLOR_INDEX_1_TRANS" val="0"/>
  <p:tag name="KSO_WM_UNIT_FILL_FORE_SCHEMECOLOR_INDEX_2_BRIGHTNESS" val="0"/>
  <p:tag name="KSO_WM_UNIT_FILL_FORE_SCHEMECOLOR_INDEX_2" val="6"/>
  <p:tag name="KSO_WM_UNIT_FILL_FORE_SCHEMECOLOR_INDEX_2_POS" val="0.9"/>
  <p:tag name="KSO_WM_UNIT_FILL_FORE_SCHEMECOLOR_INDEX_2_TRANS" val="0"/>
  <p:tag name="KSO_WM_UNIT_FILL_GRADIENT_TYPE" val="0"/>
  <p:tag name="KSO_WM_UNIT_FILL_GRADIENT_ANGLE" val="135"/>
  <p:tag name="KSO_WM_UNIT_FILL_GRADIENT_DIRECTION" val="2"/>
  <p:tag name="KSO_WM_UNIT_SHADOW_SCHEMECOLOR_INDEX_BRIGHTNESS" val="-0.25"/>
  <p:tag name="KSO_WM_UNIT_SHADOW_SCHEMECOLOR_INDEX" val="6"/>
  <p:tag name="KSO_WM_UNIT_TEXT_FILL_FORE_SCHEMECOLOR_INDEX_BRIGHTNESS" val="0"/>
  <p:tag name="KSO_WM_UNIT_HIGHLIGHT" val="0"/>
  <p:tag name="KSO_WM_UNIT_COMPATIBLE" val="0"/>
  <p:tag name="KSO_WM_UNIT_DIAGRAM_ISNUMVISUAL" val="0"/>
  <p:tag name="KSO_WM_UNIT_DIAGRAM_ISREFERUNIT" val="0"/>
  <p:tag name="KSO_WM_UNIT_ID" val="diagram20231058_5*l_h_i*1_2_1"/>
  <p:tag name="KSO_WM_TEMPLATE_CATEGORY" val="diagram"/>
  <p:tag name="KSO_WM_TEMPLATE_INDEX" val="20231058"/>
  <p:tag name="KSO_WM_UNIT_LAYERLEVEL" val="1_1_1"/>
  <p:tag name="KSO_WM_TAG_VERSION" val="3.0"/>
  <p:tag name="KSO_WM_UNIT_TYPE" val="l_h_i"/>
  <p:tag name="KSO_WM_UNIT_INDEX" val="1_2_1"/>
  <p:tag name="KSO_WM_DIAGRAM_VERSION" val="3"/>
  <p:tag name="KSO_WM_DIAGRAM_COLOR_TRICK" val="4"/>
  <p:tag name="KSO_WM_DIAGRAM_COLOR_TEXT_CAN_REMOVE" val="n"/>
  <p:tag name="KSO_WM_DIAGRAM_GROUP_CODE" val="l1-1"/>
  <p:tag name="KSO_WM_UNIT_SUBTYPE" val="d"/>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gradient&quot;:[{&quot;brightness&quot;:0.6000000238418579,&quot;colorType&quot;:1,&quot;foreColorIndex&quot;:6,&quot;pos&quot;:0,&quot;transparency&quot;:0},{&quot;brightness&quot;:0,&quot;colorType&quot;:1,&quot;foreColorIndex&quot;:6,&quot;pos&quot;:0.8999999761581421,&quot;transparency&quot;:0}],&quot;type&quot;:3},&quot;glow&quot;:{&quot;colorType&quot;:0},&quot;line&quot;:{&quot;type&quot;:0},&quot;shadow&quot;:{&quot;brightness&quot;:-0.25,&quot;colorType&quot;:1,&quot;foreColorIndex&quot;:6,&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TYPE" val="1"/>
  <p:tag name="KSO_WM_UNIT_FILL_TYPE" val="3"/>
  <p:tag name="KSO_WM_UNIT_USESOURCEFORMAT_APPLY" val="1"/>
</p:tagLst>
</file>

<file path=ppt/tags/tag2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058_5*l_h_a*1_2_1"/>
  <p:tag name="KSO_WM_TEMPLATE_CATEGORY" val="diagram"/>
  <p:tag name="KSO_WM_TEMPLATE_INDEX" val="20231058"/>
  <p:tag name="KSO_WM_UNIT_LAYERLEVEL" val="1_1_1"/>
  <p:tag name="KSO_WM_TAG_VERSION" val="3.0"/>
  <p:tag name="KSO_WM_DIAGRAM_VERSION" val="3"/>
  <p:tag name="KSO_WM_DIAGRAM_COLOR_TRICK" val="4"/>
  <p:tag name="KSO_WM_DIAGRAM_COLOR_TEXT_CAN_REMOVE" val="n"/>
  <p:tag name="KSO_WM_UNIT_TEXT_FILL_FORE_SCHEMECOLOR_INDEX_BRIGHTNESS" val="0"/>
  <p:tag name="KSO_WM_DIAGRAM_GROUP_CODE" val="l1-1"/>
  <p:tag name="KSO_WM_DIAGRAM_MAX_ITEMCNT" val="6"/>
  <p:tag name="KSO_WM_DIAGRAM_MIN_ITEMCNT" val="2"/>
  <p:tag name="KSO_WM_DIAGRAM_VIRTUALLY_FRAME" val="{&quot;height&quot;:402.6499938964844,&quot;left&quot;:-75.48127204955094,&quot;top&quot;:-11.862513581523762,&quot;width&quot;:849.90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TEXT_TYPE" val="1"/>
  <p:tag name="KSO_WM_UNIT_PRESET_TEXT" val="添加标题"/>
  <p:tag name="KSO_WM_UNIT_TEXT_FILL_FORE_SCHEMECOLOR_INDEX" val="1"/>
  <p:tag name="KSO_WM_UNIT_TEXT_FILL_TYPE" val="1"/>
  <p:tag name="KSO_WM_UNIT_USESOURCEFORMAT_APPLY" val="1"/>
</p:tagLst>
</file>

<file path=ppt/tags/tag20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DIAGRAM_VIRTUALLY_FRAME" val="{&quot;height&quot;:287.25,&quot;left&quot;:76.50393700787399,&quot;top&quot;:109.25,&quot;width&quot;:564.6034645669291}"/>
</p:tagLst>
</file>

<file path=ppt/tags/tag20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DIAGRAM_VIRTUALLY_FRAME" val="{&quot;height&quot;:287.25,&quot;left&quot;:76.50393700787399,&quot;top&quot;:109.25,&quot;width&quot;:564.6034645669291}"/>
</p:tagLst>
</file>

<file path=ppt/tags/tag20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DIAGRAM_VIRTUALLY_FRAME" val="{&quot;height&quot;:287.25,&quot;left&quot;:76.50393700787399,&quot;top&quot;:109.25,&quot;width&quot;:564.6034645669291}"/>
</p:tagLst>
</file>

<file path=ppt/tags/tag209.xml><?xml version="1.0" encoding="utf-8"?>
<p:tagLst xmlns:a="http://schemas.openxmlformats.org/drawingml/2006/main" xmlns:r="http://schemas.openxmlformats.org/officeDocument/2006/relationships" xmlns:p="http://schemas.openxmlformats.org/presentationml/2006/main">
  <p:tag name="KSO_WM_DIAGRAM_VIRTUALLY_FRAME" val="{&quot;height&quot;:287.25,&quot;left&quot;:76.50393700787399,&quot;top&quot;:109.25,&quot;width&quot;:564.6034645669291}"/>
</p:tagLst>
</file>

<file path=ppt/tags/tag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1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DIAGRAM_VIRTUALLY_FRAME" val="{&quot;height&quot;:223.32385826771662,&quot;left&quot;:76.503937007874,&quot;top&quot;:109.27409448818898,&quot;width&quot;:564.6034645669291}"/>
</p:tagLst>
</file>

<file path=ppt/tags/tag2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DIAGRAM_VIRTUALLY_FRAME" val="{&quot;height&quot;:287.25,&quot;left&quot;:76.50393700787399,&quot;top&quot;:109.25,&quot;width&quot;:564.6034645669291}"/>
</p:tagLst>
</file>

<file path=ppt/tags/tag21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35"/>
  <p:tag name="KSO_WM_UNIT_TEXT_FILL_FORE_SCHEMECOLOR_INDEX" val="13"/>
  <p:tag name="KSO_WM_UNIT_TEXT_FILL_TYPE" val="1"/>
  <p:tag name="KSO_WM_DIAGRAM_VIRTUALLY_FRAME" val="{&quot;height&quot;:287.25,&quot;left&quot;:76.50393700787399,&quot;top&quot;:109.25,&quot;width&quot;:564.6034645669291}"/>
</p:tagLst>
</file>

<file path=ppt/tags/tag21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DIAGRAM_VIRTUALLY_FRAME" val="{&quot;height&quot;:287.25,&quot;left&quot;:76.50393700787399,&quot;top&quot;:109.25,&quot;width&quot;:564.6034645669291}"/>
</p:tagLst>
</file>

<file path=ppt/tags/tag21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DIAGRAM_VIRTUALLY_FRAME" val="{&quot;height&quot;:287.25,&quot;left&quot;:76.50393700787399,&quot;top&quot;:109.25,&quot;width&quot;:564.6034645669291}"/>
</p:tagLst>
</file>

<file path=ppt/tags/tag21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DIAGRAM_VIRTUALLY_FRAME" val="{&quot;height&quot;:287.25,&quot;left&quot;:76.50393700787399,&quot;top&quot;:109.25,&quot;width&quot;:564.6034645669291}"/>
</p:tagLst>
</file>

<file path=ppt/tags/tag21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287.25,&quot;left&quot;:76.50393700787399,&quot;top&quot;:109.25,&quot;width&quot;:564.6034645669291}"/>
</p:tagLst>
</file>

<file path=ppt/tags/tag21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287.25,&quot;left&quot;:76.50393700787399,&quot;top&quot;:109.25,&quot;width&quot;:564.6034645669291}"/>
</p:tagLst>
</file>

<file path=ppt/tags/tag21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287.25,&quot;left&quot;:76.50393700787399,&quot;top&quot;:109.25,&quot;width&quot;:564.6034645669291}"/>
</p:tagLst>
</file>

<file path=ppt/tags/tag21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2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2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2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15"/>
  <p:tag name="KSO_WM_UNIT_TEXT_FILL_FORE_SCHEMECOLOR_INDEX" val="13"/>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FILL_FORE_SCHEMECOLOR_INDEX_BRIGHTNESS" val="-0.05"/>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15"/>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FILL_FORE_SCHEMECOLOR_INDEX_BRIGHTNESS" val="-0.35"/>
  <p:tag name="KSO_WM_UNIT_FILL_FORE_SCHEMECOLOR_INDEX" val="14"/>
  <p:tag name="KSO_WM_UNI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FILL_FORE_SCHEMECOLOR_INDEX_BRIGHTNESS" val="-0.35"/>
  <p:tag name="KSO_WM_UNIT_FILL_FORE_SCHEMECOLOR_INDEX" val="14"/>
  <p:tag name="KSO_WM_UNI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FILL_FORE_SCHEMECOLOR_INDEX_BRIGHTNESS" val="-0.35"/>
  <p:tag name="KSO_WM_UNIT_FILL_FORE_SCHEMECOLOR_INDEX" val="14"/>
  <p:tag name="KSO_WM_UNI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25"/>
  <p:tag name="KSO_WM_UNIT_TEXT_FILL_FORE_SCHEMECOLOR_INDEX" val="13"/>
  <p:tag name="KSO_WM_UNIT_TEXT_FILL_TYPE" val="1"/>
  <p:tag name="KSO_WM_DIAGRAM_VIRTUALLY_FRAME" val="{&quot;height&quot;:241.06133858267717,&quot;left&quot;:192.62307086614175,&quot;top&quot;:106.11133858267718,&quot;width&quot;:422.5233858267716}"/>
</p:tagLst>
</file>

<file path=ppt/tags/tag4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241.06133858267717,&quot;left&quot;:192.62307086614175,&quot;top&quot;:106.11133858267718,&quot;width&quot;:422.5233858267716}"/>
</p:tagLst>
</file>

<file path=ppt/tags/tag4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25"/>
  <p:tag name="KSO_WM_UNIT_TEXT_FILL_FORE_SCHEMECOLOR_INDEX" val="13"/>
  <p:tag name="KSO_WM_UNIT_TEXT_FILL_TYPE" val="1"/>
  <p:tag name="KSO_WM_DIAGRAM_VIRTUALLY_FRAME" val="{&quot;height&quot;:241.06133858267717,&quot;left&quot;:192.62307086614175,&quot;top&quot;:106.11133858267718,&quot;width&quot;:422.5233858267716}"/>
</p:tagLst>
</file>

<file path=ppt/tags/tag4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241.06133858267717,&quot;left&quot;:192.62307086614175,&quot;top&quot;:106.11133858267718,&quot;width&quot;:422.5233858267716}"/>
</p:tagLst>
</file>

<file path=ppt/tags/tag4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25"/>
  <p:tag name="KSO_WM_UNIT_TEXT_FILL_FORE_SCHEMECOLOR_INDEX" val="13"/>
  <p:tag name="KSO_WM_UNIT_TEXT_FILL_TYPE" val="1"/>
  <p:tag name="KSO_WM_DIAGRAM_VIRTUALLY_FRAME" val="{&quot;height&quot;:241.06133858267717,&quot;left&quot;:192.62307086614175,&quot;top&quot;:106.11133858267718,&quot;width&quot;:422.5233858267716}"/>
</p:tagLst>
</file>

<file path=ppt/tags/tag4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241.06133858267717,&quot;left&quot;:192.62307086614175,&quot;top&quot;:106.11133858267718,&quot;width&quot;:422.5233858267716}"/>
</p:tagLst>
</file>

<file path=ppt/tags/tag4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DIAGRAM_VIRTUALLY_FRAME" val="{&quot;height&quot;:235.75,&quot;left&quot;:0,&quot;top&quot;:90.35,&quot;width&quot;:720}"/>
</p:tagLst>
</file>

<file path=ppt/tags/tag51.xml><?xml version="1.0" encoding="utf-8"?>
<p:tagLst xmlns:a="http://schemas.openxmlformats.org/drawingml/2006/main" xmlns:r="http://schemas.openxmlformats.org/officeDocument/2006/relationships" xmlns:p="http://schemas.openxmlformats.org/presentationml/2006/main">
  <p:tag name="KSO_WM_DIAGRAM_VIRTUALLY_FRAME" val="{&quot;height&quot;:235.75,&quot;left&quot;:0,&quot;top&quot;:90.35,&quot;width&quot;:720}"/>
</p:tagLst>
</file>

<file path=ppt/tags/tag52.xml><?xml version="1.0" encoding="utf-8"?>
<p:tagLst xmlns:a="http://schemas.openxmlformats.org/drawingml/2006/main" xmlns:r="http://schemas.openxmlformats.org/officeDocument/2006/relationships" xmlns:p="http://schemas.openxmlformats.org/presentationml/2006/main">
  <p:tag name="KSO_WM_DIAGRAM_VIRTUALLY_FRAME" val="{&quot;height&quot;:235.75,&quot;left&quot;:0,&quot;top&quot;:90.35,&quot;width&quot;:720}"/>
</p:tagLst>
</file>

<file path=ppt/tags/tag53.xml><?xml version="1.0" encoding="utf-8"?>
<p:tagLst xmlns:a="http://schemas.openxmlformats.org/drawingml/2006/main" xmlns:r="http://schemas.openxmlformats.org/officeDocument/2006/relationships" xmlns:p="http://schemas.openxmlformats.org/presentationml/2006/main">
  <p:tag name="KSO_WM_DIAGRAM_VIRTUALLY_FRAME" val="{&quot;height&quot;:235.75,&quot;left&quot;:0,&quot;top&quot;:90.35,&quot;width&quot;:720}"/>
</p:tagLst>
</file>

<file path=ppt/tags/tag5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DIAGRAM_VIRTUALLY_FRAME" val="{&quot;height&quot;:235.75,&quot;left&quot;:0,&quot;top&quot;:90.35,&quot;width&quot;:720}"/>
</p:tagLst>
</file>

<file path=ppt/tags/tag5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235.75,&quot;left&quot;:0,&quot;top&quot;:90.35,&quot;width&quot;:720}"/>
</p:tagLst>
</file>

<file path=ppt/tags/tag57.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DIAGRAM_VIRTUALLY_FRAME" val="{&quot;height&quot;:235.75,&quot;left&quot;:0,&quot;top&quot;:90.35,&quot;width&quot;:720}"/>
</p:tagLst>
</file>

<file path=ppt/tags/tag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235.75,&quot;left&quot;:0,&quot;top&quot;:90.35,&quot;width&quot;:720}"/>
</p:tagLst>
</file>

<file path=ppt/tags/tag5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DIAGRAM_VIRTUALLY_FRAME" val="{&quot;height&quot;:235.75,&quot;left&quot;:0,&quot;top&quot;:90.35,&quot;width&quot;:720}"/>
</p:tagLst>
</file>

<file path=ppt/tags/tag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4"/>
  <p:tag name="KSO_WM_UNIT_TEXT_FILL_TYPE" val="1"/>
  <p:tag name="KSO_WM_DIAGRAM_VIRTUALLY_FRAME" val="{&quot;height&quot;:235.75,&quot;left&quot;:0,&quot;top&quot;:90.35,&quot;width&quot;:720}"/>
</p:tagLst>
</file>

<file path=ppt/tags/tag6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63.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6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DIAGRAM_VIRTUALLY_FRAME" val="{&quot;height&quot;:322.5855189420289,&quot;left&quot;:63.310440146376116,&quot;top&quot;:50.16448105797109,&quot;width&quot;:576.7395598536239}"/>
</p:tagLst>
</file>

<file path=ppt/tags/tag6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DIAGRAM_VIRTUALLY_FRAME" val="{&quot;height&quot;:322.5855189420289,&quot;left&quot;:63.310440146376116,&quot;top&quot;:50.16448105797109,&quot;width&quot;:576.7395598536239}"/>
</p:tagLst>
</file>

<file path=ppt/tags/tag6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322.5855189420289,&quot;left&quot;:63.310440146376116,&quot;top&quot;:50.16448105797109,&quot;width&quot;:576.7395598536239}"/>
</p:tagLst>
</file>

<file path=ppt/tags/tag67.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6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DIAGRAM_VIRTUALLY_FRAME" val="{&quot;height&quot;:322.5855189420289,&quot;left&quot;:63.310440146376116,&quot;top&quot;:50.16448105797109,&quot;width&quot;:576.7395598536239}"/>
</p:tagLst>
</file>

<file path=ppt/tags/tag69.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70.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 name="KSO_WM_DIAGRAM_VIRTUALLY_FRAME" val="{&quot;height&quot;:322.5855189420289,&quot;left&quot;:63.310440146376116,&quot;top&quot;:50.16448105797109,&quot;width&quot;:576.7395598536239}"/>
</p:tagLst>
</file>

<file path=ppt/tags/tag7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DIAGRAM_VIRTUALLY_FRAME" val="{&quot;height&quot;:322.5855189420289,&quot;left&quot;:63.310440146376116,&quot;top&quot;:50.16448105797109,&quot;width&quot;:576.7395598536239}"/>
</p:tagLst>
</file>

<file path=ppt/tags/tag73.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74.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DIAGRAM_VIRTUALLY_FRAME" val="{&quot;height&quot;:322.5855189420289,&quot;left&quot;:63.310440146376116,&quot;top&quot;:50.16448105797109,&quot;width&quot;:576.7395598536239}"/>
</p:tagLst>
</file>

<file path=ppt/tags/tag75.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7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DIAGRAM_VIRTUALLY_FRAME" val="{&quot;height&quot;:322.5855189420289,&quot;left&quot;:63.310440146376116,&quot;top&quot;:50.16448105797109,&quot;width&quot;:576.7395598536239}"/>
</p:tagLst>
</file>

<file path=ppt/tags/tag77.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7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DIAGRAM_VIRTUALLY_FRAME" val="{&quot;height&quot;:322.5855189420289,&quot;left&quot;:63.310440146376116,&quot;top&quot;:50.16448105797109,&quot;width&quot;:576.7395598536239}"/>
</p:tagLst>
</file>

<file path=ppt/tags/tag79.xml><?xml version="1.0" encoding="utf-8"?>
<p:tagLst xmlns:a="http://schemas.openxmlformats.org/drawingml/2006/main" xmlns:r="http://schemas.openxmlformats.org/officeDocument/2006/relationships" xmlns:p="http://schemas.openxmlformats.org/presentationml/2006/main">
  <p:tag name="KSO_WM_DIAGRAM_VIRTUALLY_FRAME" val="{&quot;height&quot;:322.5855189420289,&quot;left&quot;:63.310440146376116,&quot;top&quot;:50.16448105797109,&quot;width&quot;:576.7395598536239}"/>
</p:tagLst>
</file>

<file path=ppt/tags/tag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DIAGRAM_VIRTUALLY_FRAME" val="{&quot;height&quot;:285.66196850393703,&quot;left&quot;:155.77519685039368,&quot;top&quot;:85.17629921259841,&quot;width&quot;:491.5987401574803}"/>
</p:tagLst>
</file>

<file path=ppt/tags/tag8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DIAGRAM_VIRTUALLY_FRAME" val="{&quot;height&quot;:285.66196850393703,&quot;left&quot;:155.77519685039368,&quot;top&quot;:85.17629921259841,&quot;width&quot;:491.5987401574803}"/>
</p:tagLst>
</file>

<file path=ppt/tags/tag8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DIAGRAM_VIRTUALLY_FRAME" val="{&quot;height&quot;:285.66196850393703,&quot;left&quot;:155.77519685039368,&quot;top&quot;:85.17629921259841,&quot;width&quot;:491.5987401574803}"/>
</p:tagLst>
</file>

<file path=ppt/tags/tag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8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8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86.xml><?xml version="1.0" encoding="utf-8"?>
<p:tagLst xmlns:a="http://schemas.openxmlformats.org/drawingml/2006/main" xmlns:r="http://schemas.openxmlformats.org/officeDocument/2006/relationships" xmlns:p="http://schemas.openxmlformats.org/presentationml/2006/main">
  <p:tag name="KSO_WM_DIAGRAM_VIRTUALLY_FRAME" val="{&quot;height&quot;:285.66196850393703,&quot;left&quot;:155.77519685039368,&quot;top&quot;:85.17629921259841,&quot;width&quot;:491.5987401574803}"/>
</p:tagLst>
</file>

<file path=ppt/tags/tag87.xml><?xml version="1.0" encoding="utf-8"?>
<p:tagLst xmlns:a="http://schemas.openxmlformats.org/drawingml/2006/main" xmlns:r="http://schemas.openxmlformats.org/officeDocument/2006/relationships" xmlns:p="http://schemas.openxmlformats.org/presentationml/2006/main">
  <p:tag name="KSO_WM_DIAGRAM_VIRTUALLY_FRAME" val="{&quot;height&quot;:285.66196850393703,&quot;left&quot;:155.77519685039368,&quot;top&quot;:85.17629921259841,&quot;width&quot;:491.5987401574803}"/>
</p:tagLst>
</file>

<file path=ppt/tags/tag88.xml><?xml version="1.0" encoding="utf-8"?>
<p:tagLst xmlns:a="http://schemas.openxmlformats.org/drawingml/2006/main" xmlns:r="http://schemas.openxmlformats.org/officeDocument/2006/relationships" xmlns:p="http://schemas.openxmlformats.org/presentationml/2006/main">
  <p:tag name="KSO_WM_DIAGRAM_VIRTUALLY_FRAME" val="{&quot;height&quot;:285.66196850393703,&quot;left&quot;:155.77519685039368,&quot;top&quot;:85.17629921259841,&quot;width&quot;:491.5987401574803}"/>
</p:tagLst>
</file>

<file path=ppt/tags/tag8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9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 name="KSO_WM_DIAGRAM_VIRTUALLY_FRAME" val="{&quot;height&quot;:285.66196850393703,&quot;left&quot;:155.77519685039368,&quot;top&quot;:85.17629921259841,&quot;width&quot;:491.5987401574803}"/>
</p:tagLst>
</file>

<file path=ppt/tags/tag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 name="KSO_WM_DIAGRAM_VIRTUALLY_FRAME" val="{&quot;height&quot;:285.66196850393703,&quot;left&quot;:155.77519685039368,&quot;top&quot;:85.17629921259841,&quot;width&quot;:491.5987401574803}"/>
</p:tagLst>
</file>

<file path=ppt/tags/tag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 name="KSO_WM_DIAGRAM_VIRTUALLY_FRAME" val="{&quot;height&quot;:285.66196850393703,&quot;left&quot;:155.77519685039368,&quot;top&quot;:85.17629921259841,&quot;width&quot;:491.5987401574803}"/>
</p:tagLst>
</file>

<file path=ppt/tags/tag9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 name="KSO_WM_DIAGRAM_VIRTUALLY_FRAME" val="{&quot;height&quot;:285.66196850393703,&quot;left&quot;:155.77519685039368,&quot;top&quot;:85.17629921259841,&quot;width&quot;:491.5987401574803}"/>
</p:tagLst>
</file>

<file path=ppt/tags/tag9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 name="KSO_WM_DIAGRAM_VIRTUALLY_FRAME" val="{&quot;height&quot;:285.66196850393703,&quot;left&quot;:155.77519685039368,&quot;top&quot;:85.17629921259841,&quot;width&quot;:491.5987401574803}"/>
</p:tagLst>
</file>

<file path=ppt/tags/tag9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25"/>
  <p:tag name="KSO_WM_UNIT_TEXT_FILL_FORE_SCHEMECOLOR_INDEX" val="13"/>
  <p:tag name="KSO_WM_UNIT_TEXT_FILL_TYPE" val="1"/>
  <p:tag name="KSO_WM_DIAGRAM_VIRTUALLY_FRAME" val="{&quot;height&quot;:285.66196850393703,&quot;left&quot;:155.77519685039368,&quot;top&quot;:85.17629921259841,&quot;width&quot;:491.5987401574803}"/>
</p:tagLst>
</file>

<file path=ppt/tags/tag96.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ags/tag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DIAGRAM_VIRTUALLY_FRAME" val="{&quot;height&quot;:319.83181102362204,&quot;left&quot;:54.11196850393701,&quot;top&quot;:98.72700787401575,&quot;width&quot;:823.3881102362205}"/>
</p:tagLst>
</file>

<file path=ppt/tags/tag98.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Lst>
</file>

<file path=ppt/tags/tag99.xml><?xml version="1.0" encoding="utf-8"?>
<p:tagLst xmlns:a="http://schemas.openxmlformats.org/drawingml/2006/main" xmlns:r="http://schemas.openxmlformats.org/officeDocument/2006/relationships" xmlns:p="http://schemas.openxmlformats.org/presentationml/2006/main">
  <p:tag name="KSO_WM_DIAGRAM_VIRTUALLY_FRAME" val="{&quot;height&quot;:319.83181102362204,&quot;left&quot;:54.11196850393701,&quot;top&quot;:98.72700787401575,&quot;width&quot;:823.3881102362205}"/>
</p:tagLst>
</file>

<file path=ppt/theme/theme1.xml><?xml version="1.0" encoding="utf-8"?>
<a:theme xmlns:a="http://schemas.openxmlformats.org/drawingml/2006/main" name="A000120140530A99PPBG">
  <a:themeElements>
    <a:clrScheme name="自定义 95">
      <a:dk1>
        <a:sysClr val="windowText" lastClr="000000"/>
      </a:dk1>
      <a:lt1>
        <a:sysClr val="window" lastClr="FFFFFF"/>
      </a:lt1>
      <a:dk2>
        <a:srgbClr val="3F3F3F"/>
      </a:dk2>
      <a:lt2>
        <a:srgbClr val="E3DED1"/>
      </a:lt2>
      <a:accent1>
        <a:srgbClr val="071F65"/>
      </a:accent1>
      <a:accent2>
        <a:srgbClr val="7F7F7F"/>
      </a:accent2>
      <a:accent3>
        <a:srgbClr val="414456"/>
      </a:accent3>
      <a:accent4>
        <a:srgbClr val="444455"/>
      </a:accent4>
      <a:accent5>
        <a:srgbClr val="444455"/>
      </a:accent5>
      <a:accent6>
        <a:srgbClr val="7F7F7F"/>
      </a:accent6>
      <a:hlink>
        <a:srgbClr val="002060"/>
      </a:hlink>
      <a:folHlink>
        <a:srgbClr val="B26B02"/>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A000120140530A99PPBG">
  <a:themeElements>
    <a:clrScheme name="">
      <a:dk1>
        <a:srgbClr val="000000"/>
      </a:dk1>
      <a:lt1>
        <a:srgbClr val="FFFFFF"/>
      </a:lt1>
      <a:dk2>
        <a:srgbClr val="FAFAFA"/>
      </a:dk2>
      <a:lt2>
        <a:srgbClr val="FFFFFF"/>
      </a:lt2>
      <a:accent1>
        <a:srgbClr val="9F2225"/>
      </a:accent1>
      <a:accent2>
        <a:srgbClr val="3B3E4D"/>
      </a:accent2>
      <a:accent3>
        <a:srgbClr val="C00000"/>
      </a:accent3>
      <a:accent4>
        <a:srgbClr val="3B3E4D"/>
      </a:accent4>
      <a:accent5>
        <a:srgbClr val="C30000"/>
      </a:accent5>
      <a:accent6>
        <a:srgbClr val="3B3E4D"/>
      </a:accent6>
      <a:hlink>
        <a:srgbClr val="5FCBFB"/>
      </a:hlink>
      <a:folHlink>
        <a:srgbClr val="B759BC"/>
      </a:folHlink>
    </a:clrScheme>
    <a:fontScheme name="自定义 1">
      <a:majorFont>
        <a:latin typeface="Arial Black"/>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A000120140627A33KPBG</Template>
  <TotalTime>37</TotalTime>
  <Words>446</Words>
  <Application>Microsoft Office PowerPoint</Application>
  <PresentationFormat>全屏显示(16:9)</PresentationFormat>
  <Paragraphs>142</Paragraphs>
  <Slides>19</Slides>
  <Notes>18</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19</vt:i4>
      </vt:variant>
    </vt:vector>
  </HeadingPairs>
  <TitlesOfParts>
    <vt:vector size="28" baseType="lpstr">
      <vt:lpstr>微软雅黑</vt:lpstr>
      <vt:lpstr>幼圆</vt:lpstr>
      <vt:lpstr>Arial</vt:lpstr>
      <vt:lpstr>Arial Black</vt:lpstr>
      <vt:lpstr>Calibri</vt:lpstr>
      <vt:lpstr>Impact</vt:lpstr>
      <vt:lpstr>Wingdings 2</vt:lpstr>
      <vt:lpstr>A000120140530A99PPBG</vt:lpstr>
      <vt:lpstr>1_A000120140530A99PPBG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号百公司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Titan</dc:creator>
  <cp:lastModifiedBy>学琛 蒋</cp:lastModifiedBy>
  <cp:revision>469</cp:revision>
  <dcterms:created xsi:type="dcterms:W3CDTF">2025-04-21T06:16:00Z</dcterms:created>
  <dcterms:modified xsi:type="dcterms:W3CDTF">2025-06-05T07:31:16Z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99E1CDC351D84EEDAD0E56CB56EE526C_13</vt:lpwstr>
  </property>
  <property fmtid="{D5CDD505-2E9C-101B-9397-08002B2CF9AE}" pid="3" name="KSOProductBuildVer">
    <vt:lpwstr>2052-12.1.0.20305</vt:lpwstr>
  </property>
</Properties>
</file>