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9" r:id="rId2"/>
    <p:sldId id="271" r:id="rId3"/>
    <p:sldId id="270" r:id="rId4"/>
    <p:sldId id="272" r:id="rId5"/>
    <p:sldId id="273" r:id="rId6"/>
    <p:sldId id="274" r:id="rId7"/>
    <p:sldId id="276"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頁" id="{672A6C9F-5AC6-4198-BA5D-35651DAD9165}">
          <p14:sldIdLst>
            <p14:sldId id="259"/>
          </p14:sldIdLst>
        </p14:section>
        <p14:section name="功能需求" id="{25FE4CF6-B64A-40E1-B727-47B5E0952AA8}">
          <p14:sldIdLst>
            <p14:sldId id="271"/>
            <p14:sldId id="270"/>
            <p14:sldId id="272"/>
          </p14:sldIdLst>
        </p14:section>
        <p14:section name="分析" id="{B35CEE2E-195C-4417-9A63-540ACDB699A4}">
          <p14:sldIdLst>
            <p14:sldId id="273"/>
          </p14:sldIdLst>
        </p14:section>
        <p14:section name="設計" id="{5840EF85-AC94-4CF0-A851-81CC79AAFBB4}">
          <p14:sldIdLst>
            <p14:sldId id="274"/>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昱承 朱" initials="昱承" lastIdx="1" clrIdx="0">
    <p:extLst>
      <p:ext uri="{19B8F6BF-5375-455C-9EA6-DF929625EA0E}">
        <p15:presenceInfo xmlns:p15="http://schemas.microsoft.com/office/powerpoint/2012/main" userId="3d995507defa06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63" autoAdjust="0"/>
  </p:normalViewPr>
  <p:slideViewPr>
    <p:cSldViewPr snapToGrid="0">
      <p:cViewPr varScale="1">
        <p:scale>
          <a:sx n="77" d="100"/>
          <a:sy n="77" d="100"/>
        </p:scale>
        <p:origin x="163" y="72"/>
      </p:cViewPr>
      <p:guideLst/>
    </p:cSldViewPr>
  </p:slideViewPr>
  <p:notesTextViewPr>
    <p:cViewPr>
      <p:scale>
        <a:sx n="1" d="1"/>
        <a:sy n="1" d="1"/>
      </p:scale>
      <p:origin x="0" y="0"/>
    </p:cViewPr>
  </p:notesTextViewPr>
  <p:sorterViewPr>
    <p:cViewPr>
      <p:scale>
        <a:sx n="125" d="100"/>
        <a:sy n="125" d="100"/>
      </p:scale>
      <p:origin x="0" y="-8280"/>
    </p:cViewPr>
  </p:sorterViewPr>
  <p:notesViewPr>
    <p:cSldViewPr snapToGrid="0">
      <p:cViewPr varScale="1">
        <p:scale>
          <a:sx n="86" d="100"/>
          <a:sy n="86"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29F8E0-05F2-4742-BB97-D2E4F51035C8}" type="datetimeFigureOut">
              <a:rPr lang="zh-TW" altLang="en-US" smtClean="0"/>
              <a:t>2021/4/23</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EDBFE4-86DF-49E3-AB07-98BBBFC45567}" type="slidenum">
              <a:rPr lang="zh-TW" altLang="en-US" smtClean="0"/>
              <a:t>‹#›</a:t>
            </a:fld>
            <a:endParaRPr lang="zh-TW" altLang="en-US"/>
          </a:p>
        </p:txBody>
      </p:sp>
    </p:spTree>
    <p:extLst>
      <p:ext uri="{BB962C8B-B14F-4D97-AF65-F5344CB8AC3E}">
        <p14:creationId xmlns:p14="http://schemas.microsoft.com/office/powerpoint/2010/main" val="2009250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905C5-9D54-40E2-B40C-7996280CAB02}" type="datetimeFigureOut">
              <a:rPr lang="zh-TW" altLang="en-US" smtClean="0"/>
              <a:t>2021/4/23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6B0B-A5FB-4629-B823-69B1A9EB3A43}" type="slidenum">
              <a:rPr lang="zh-TW" altLang="en-US" smtClean="0"/>
              <a:t>‹#›</a:t>
            </a:fld>
            <a:endParaRPr lang="zh-TW" altLang="en-US"/>
          </a:p>
        </p:txBody>
      </p:sp>
    </p:spTree>
    <p:extLst>
      <p:ext uri="{BB962C8B-B14F-4D97-AF65-F5344CB8AC3E}">
        <p14:creationId xmlns:p14="http://schemas.microsoft.com/office/powerpoint/2010/main" val="37491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a:t>
            </a:fld>
            <a:endParaRPr lang="zh-TW" altLang="en-US"/>
          </a:p>
        </p:txBody>
      </p:sp>
    </p:spTree>
    <p:extLst>
      <p:ext uri="{BB962C8B-B14F-4D97-AF65-F5344CB8AC3E}">
        <p14:creationId xmlns:p14="http://schemas.microsoft.com/office/powerpoint/2010/main" val="17511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0" y="4295163"/>
            <a:ext cx="10515600" cy="1964122"/>
          </a:xfrm>
        </p:spPr>
        <p:txBody>
          <a:bodyPr>
            <a:normAutofit/>
          </a:bodyPr>
          <a:lstStyle>
            <a:lvl1pPr marL="0" indent="0" algn="l">
              <a:spcBef>
                <a:spcPts val="100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0"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2021/4/23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88951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2021/4/23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71894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2021/4/23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3364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2021/4/23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5842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2021/4/23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9326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2021/4/23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68149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t>2021/4/23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88376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t>2021/4/23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3366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t>2021/4/23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51183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2021/4/23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426236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2021/4/23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418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202572"/>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0"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2021/4/23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0"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userDrawn="1"/>
        </p:nvCxnSpPr>
        <p:spPr>
          <a:xfrm>
            <a:off x="838200" y="6296092"/>
            <a:ext cx="105156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pic>
        <p:nvPicPr>
          <p:cNvPr id="11" name="Shape 13" descr="C:\Documents and Settings\frederic\My Documents\My Pictures\Wallpaper Images\GSLAB_LOGO1-120x120.jpg"/>
          <p:cNvPicPr preferRelativeResize="0">
            <a:picLocks noChangeAspect="1"/>
          </p:cNvPicPr>
          <p:nvPr userDrawn="1"/>
        </p:nvPicPr>
        <p:blipFill rotWithShape="1">
          <a:blip r:embed="rId13">
            <a:alphaModFix/>
          </a:blip>
          <a:srcRect/>
          <a:stretch/>
        </p:blipFill>
        <p:spPr>
          <a:xfrm>
            <a:off x="11596536" y="6270925"/>
            <a:ext cx="561907" cy="561907"/>
          </a:xfrm>
          <a:prstGeom prst="rect">
            <a:avLst/>
          </a:prstGeom>
          <a:noFill/>
          <a:ln>
            <a:noFill/>
          </a:ln>
        </p:spPr>
      </p:pic>
    </p:spTree>
    <p:extLst>
      <p:ext uri="{BB962C8B-B14F-4D97-AF65-F5344CB8AC3E}">
        <p14:creationId xmlns:p14="http://schemas.microsoft.com/office/powerpoint/2010/main" val="159842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0" y="1568435"/>
            <a:ext cx="10515600" cy="2544296"/>
          </a:xfrm>
        </p:spPr>
        <p:txBody>
          <a:bodyPr anchor="t">
            <a:normAutofit/>
          </a:bodyPr>
          <a:lstStyle/>
          <a:p>
            <a:pPr>
              <a:lnSpc>
                <a:spcPct val="125000"/>
              </a:lnSpc>
            </a:pPr>
            <a:r>
              <a:rPr lang="zh-TW" altLang="en-US" sz="4000" b="0"/>
              <a:t>儀表指針數字辨識</a:t>
            </a:r>
            <a:br>
              <a:rPr lang="en-US" altLang="zh-TW" sz="4000" b="0"/>
            </a:br>
            <a:r>
              <a:rPr lang="en-US" altLang="zh-TW" sz="4000" b="0"/>
              <a:t>109-2</a:t>
            </a:r>
            <a:r>
              <a:rPr lang="zh-TW" altLang="en-US" sz="4000" b="0"/>
              <a:t> 嵌入式影像 期中報告</a:t>
            </a:r>
            <a:endParaRPr lang="zh-TW" altLang="en-US" sz="4000" b="0" dirty="0"/>
          </a:p>
        </p:txBody>
      </p:sp>
      <p:sp>
        <p:nvSpPr>
          <p:cNvPr id="4" name="矩形 3">
            <a:extLst>
              <a:ext uri="{FF2B5EF4-FFF2-40B4-BE49-F238E27FC236}">
                <a16:creationId xmlns:a16="http://schemas.microsoft.com/office/drawing/2014/main" id="{B1DB5942-CA18-4950-A33D-6E0A19DEF604}"/>
              </a:ext>
            </a:extLst>
          </p:cNvPr>
          <p:cNvSpPr/>
          <p:nvPr/>
        </p:nvSpPr>
        <p:spPr>
          <a:xfrm>
            <a:off x="838200" y="4679261"/>
            <a:ext cx="10152710" cy="1428211"/>
          </a:xfrm>
          <a:prstGeom prst="rect">
            <a:avLst/>
          </a:prstGeom>
          <a:noFill/>
        </p:spPr>
        <p:txBody>
          <a:bodyPr wrap="square" lIns="91440" tIns="45720" rIns="91440" bIns="45720">
            <a:spAutoFit/>
          </a:bodyPr>
          <a:lstStyle/>
          <a:p>
            <a:pPr>
              <a:lnSpc>
                <a:spcPct val="150000"/>
              </a:lnSpc>
            </a:pPr>
            <a:endParaRPr lang="en-US" altLang="zh-TW" sz="2000">
              <a:ea typeface="標楷體" panose="03000509000000000000" pitchFamily="65" charset="-120"/>
            </a:endParaRPr>
          </a:p>
          <a:p>
            <a:pPr>
              <a:lnSpc>
                <a:spcPct val="150000"/>
              </a:lnSpc>
            </a:pPr>
            <a:r>
              <a:rPr lang="zh-TW" altLang="en-US" sz="2000">
                <a:ea typeface="標楷體" panose="03000509000000000000" pitchFamily="65" charset="-120"/>
              </a:rPr>
              <a:t>指導老師 </a:t>
            </a:r>
            <a:r>
              <a:rPr lang="en-US" altLang="zh-TW" sz="2000">
                <a:ea typeface="標楷體" panose="03000509000000000000" pitchFamily="65" charset="-120"/>
              </a:rPr>
              <a:t>:</a:t>
            </a:r>
            <a:r>
              <a:rPr lang="zh-TW" altLang="en-US" sz="2000">
                <a:ea typeface="標楷體" panose="03000509000000000000" pitchFamily="65" charset="-120"/>
              </a:rPr>
              <a:t>  陳朝烈</a:t>
            </a:r>
            <a:r>
              <a:rPr lang="en-US" altLang="zh-TW" sz="2000" dirty="0">
                <a:ea typeface="標楷體" panose="03000509000000000000" pitchFamily="65" charset="-120"/>
              </a:rPr>
              <a:t>	</a:t>
            </a:r>
          </a:p>
          <a:p>
            <a:pPr>
              <a:lnSpc>
                <a:spcPct val="150000"/>
              </a:lnSpc>
            </a:pPr>
            <a:r>
              <a:rPr lang="zh-TW" altLang="en-US" sz="2000" dirty="0">
                <a:ea typeface="標楷體" panose="03000509000000000000" pitchFamily="65" charset="-120"/>
              </a:rPr>
              <a:t>目前成員：陳家豪、朱昱承</a:t>
            </a:r>
            <a:r>
              <a:rPr lang="zh-TW" altLang="en-US" sz="2000">
                <a:ea typeface="標楷體" panose="03000509000000000000" pitchFamily="65" charset="-120"/>
              </a:rPr>
              <a:t>、林芳平</a:t>
            </a:r>
            <a:endParaRPr lang="en-US" altLang="zh-TW" sz="2000" dirty="0">
              <a:ea typeface="標楷體" panose="03000509000000000000" pitchFamily="65" charset="-120"/>
            </a:endParaRPr>
          </a:p>
        </p:txBody>
      </p:sp>
    </p:spTree>
    <p:extLst>
      <p:ext uri="{BB962C8B-B14F-4D97-AF65-F5344CB8AC3E}">
        <p14:creationId xmlns:p14="http://schemas.microsoft.com/office/powerpoint/2010/main" val="405693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a:latin typeface="+mn-lt"/>
              </a:rPr>
              <a:t>辨識出儀表指針數字並輸出數位化資訊。</a:t>
            </a:r>
            <a:endParaRPr lang="en-US" altLang="zh-TW" sz="2000">
              <a:latin typeface="+mn-lt"/>
            </a:endParaRPr>
          </a:p>
        </p:txBody>
      </p:sp>
      <p:sp>
        <p:nvSpPr>
          <p:cNvPr id="3" name="標題 2"/>
          <p:cNvSpPr>
            <a:spLocks noGrp="1"/>
          </p:cNvSpPr>
          <p:nvPr>
            <p:ph type="title"/>
          </p:nvPr>
        </p:nvSpPr>
        <p:spPr/>
        <p:txBody>
          <a:bodyPr/>
          <a:lstStyle/>
          <a:p>
            <a:r>
              <a:rPr lang="zh-TW" altLang="en-US"/>
              <a:t>功能需求</a:t>
            </a:r>
            <a:endParaRPr lang="zh-TW" altLang="en-US" dirty="0"/>
          </a:p>
        </p:txBody>
      </p:sp>
    </p:spTree>
    <p:extLst>
      <p:ext uri="{BB962C8B-B14F-4D97-AF65-F5344CB8AC3E}">
        <p14:creationId xmlns:p14="http://schemas.microsoft.com/office/powerpoint/2010/main" val="308230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a:latin typeface="+mn-lt"/>
              </a:rPr>
              <a:t>傳統工廠存在老舊機器設備，儀器及儀表都沒有數位輸出，必須要靠人工來抄寫。但用人工抄寫有幾個缺點，包括費時費力、漏抄、錯抄、等現象。而且還要用人工輸入至系統內，會產生資訊時間落差及無法即時警示問題辨識儀表盤上指針數字。此外也可取代一些偏遠地區或高溫高壓高熱長時間惡劣工作環境的人工抄寫。</a:t>
            </a:r>
            <a:endParaRPr lang="en-US" altLang="zh-TW" sz="2000">
              <a:latin typeface="+mn-lt"/>
            </a:endParaRPr>
          </a:p>
        </p:txBody>
      </p:sp>
      <p:sp>
        <p:nvSpPr>
          <p:cNvPr id="3" name="標題 2"/>
          <p:cNvSpPr>
            <a:spLocks noGrp="1"/>
          </p:cNvSpPr>
          <p:nvPr>
            <p:ph type="title"/>
          </p:nvPr>
        </p:nvSpPr>
        <p:spPr/>
        <p:txBody>
          <a:bodyPr/>
          <a:lstStyle/>
          <a:p>
            <a:r>
              <a:rPr lang="zh-TW" altLang="en-US"/>
              <a:t>情境構想</a:t>
            </a:r>
            <a:endParaRPr lang="zh-TW" altLang="en-US" dirty="0"/>
          </a:p>
        </p:txBody>
      </p:sp>
      <p:pic>
        <p:nvPicPr>
          <p:cNvPr id="5" name="圖片 4">
            <a:extLst>
              <a:ext uri="{FF2B5EF4-FFF2-40B4-BE49-F238E27FC236}">
                <a16:creationId xmlns:a16="http://schemas.microsoft.com/office/drawing/2014/main" id="{0886CFBD-B34A-4DCE-BB85-81E2E942C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903" y="2838450"/>
            <a:ext cx="2608194" cy="2608194"/>
          </a:xfrm>
          <a:prstGeom prst="rect">
            <a:avLst/>
          </a:prstGeom>
        </p:spPr>
      </p:pic>
      <p:sp>
        <p:nvSpPr>
          <p:cNvPr id="6" name="矩形 5">
            <a:extLst>
              <a:ext uri="{FF2B5EF4-FFF2-40B4-BE49-F238E27FC236}">
                <a16:creationId xmlns:a16="http://schemas.microsoft.com/office/drawing/2014/main" id="{270A46C8-26C6-4C9F-B227-411A2EDE329F}"/>
              </a:ext>
            </a:extLst>
          </p:cNvPr>
          <p:cNvSpPr/>
          <p:nvPr/>
        </p:nvSpPr>
        <p:spPr>
          <a:xfrm>
            <a:off x="5657418" y="5656150"/>
            <a:ext cx="877163" cy="369332"/>
          </a:xfrm>
          <a:prstGeom prst="rect">
            <a:avLst/>
          </a:prstGeom>
        </p:spPr>
        <p:txBody>
          <a:bodyPr wrap="none">
            <a:spAutoFit/>
          </a:bodyPr>
          <a:lstStyle/>
          <a:p>
            <a:pPr algn="ctr"/>
            <a:r>
              <a:rPr lang="zh-TW" altLang="en-US">
                <a:latin typeface="微軟正黑體" panose="020B0604030504040204" pitchFamily="34" charset="-120"/>
                <a:ea typeface="微軟正黑體" panose="020B0604030504040204" pitchFamily="34" charset="-120"/>
              </a:rPr>
              <a:t>氣壓表</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9514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0" indent="0">
              <a:buNone/>
            </a:pPr>
            <a:r>
              <a:rPr lang="zh-TW" altLang="en-US" sz="2000"/>
              <a:t>硬體端</a:t>
            </a:r>
            <a:r>
              <a:rPr lang="en-US" altLang="zh-TW" sz="2000"/>
              <a:t>:</a:t>
            </a:r>
          </a:p>
          <a:p>
            <a:pPr marL="342900" indent="-342900">
              <a:buFont typeface="+mj-lt"/>
              <a:buAutoNum type="arabicPeriod"/>
            </a:pPr>
            <a:r>
              <a:rPr lang="zh-TW" altLang="en-US" sz="2000"/>
              <a:t>樹莓派</a:t>
            </a:r>
            <a:endParaRPr lang="en-US" altLang="zh-TW" sz="2000"/>
          </a:p>
          <a:p>
            <a:pPr marL="342900" indent="-342900">
              <a:buFont typeface="+mj-lt"/>
              <a:buAutoNum type="arabicPeriod"/>
            </a:pPr>
            <a:r>
              <a:rPr lang="en-US" altLang="zh-TW" sz="2000"/>
              <a:t>USBCAM</a:t>
            </a:r>
          </a:p>
          <a:p>
            <a:pPr marL="0" indent="0">
              <a:buNone/>
            </a:pPr>
            <a:r>
              <a:rPr lang="en-US" altLang="zh-TW" sz="2000"/>
              <a:t>--------------------------------------------------------------------------------------------------------------------------</a:t>
            </a:r>
          </a:p>
          <a:p>
            <a:pPr marL="0" indent="0">
              <a:buNone/>
            </a:pPr>
            <a:r>
              <a:rPr lang="zh-TW" altLang="en-US" sz="2000"/>
              <a:t>軟體端</a:t>
            </a:r>
            <a:r>
              <a:rPr lang="en-US" altLang="zh-TW" sz="2000"/>
              <a:t>:</a:t>
            </a:r>
          </a:p>
          <a:p>
            <a:pPr marL="457200" indent="-457200">
              <a:buFont typeface="+mj-lt"/>
              <a:buAutoNum type="arabicPeriod"/>
            </a:pPr>
            <a:r>
              <a:rPr lang="en-US" altLang="zh-TW" sz="2000">
                <a:latin typeface="+mn-lt"/>
              </a:rPr>
              <a:t>Ubuntu(16.04)</a:t>
            </a:r>
          </a:p>
          <a:p>
            <a:pPr marL="457200" indent="-457200">
              <a:buFont typeface="+mj-lt"/>
              <a:buAutoNum type="arabicPeriod"/>
            </a:pPr>
            <a:r>
              <a:rPr lang="en-US" altLang="zh-TW" sz="2000">
                <a:latin typeface="+mn-lt"/>
              </a:rPr>
              <a:t>Python</a:t>
            </a:r>
            <a:r>
              <a:rPr lang="zh-TW" altLang="en-US" sz="2000">
                <a:latin typeface="+mn-lt"/>
              </a:rPr>
              <a:t>、</a:t>
            </a:r>
            <a:r>
              <a:rPr lang="en-US" altLang="zh-TW" sz="2000">
                <a:latin typeface="+mn-lt"/>
              </a:rPr>
              <a:t>OpenCV</a:t>
            </a:r>
          </a:p>
          <a:p>
            <a:pPr marL="457200" indent="-457200">
              <a:buFont typeface="+mj-lt"/>
              <a:buAutoNum type="arabicPeriod"/>
            </a:pPr>
            <a:r>
              <a:rPr lang="en-US" altLang="zh-TW" sz="2000">
                <a:latin typeface="+mn-lt"/>
              </a:rPr>
              <a:t>GUI (webserver)</a:t>
            </a:r>
          </a:p>
        </p:txBody>
      </p:sp>
      <p:sp>
        <p:nvSpPr>
          <p:cNvPr id="3" name="標題 2"/>
          <p:cNvSpPr>
            <a:spLocks noGrp="1"/>
          </p:cNvSpPr>
          <p:nvPr>
            <p:ph type="title"/>
          </p:nvPr>
        </p:nvSpPr>
        <p:spPr/>
        <p:txBody>
          <a:bodyPr/>
          <a:lstStyle/>
          <a:p>
            <a:r>
              <a:rPr lang="zh-TW" altLang="en-US"/>
              <a:t>環境需求</a:t>
            </a:r>
            <a:endParaRPr lang="zh-TW" altLang="en-US" dirty="0"/>
          </a:p>
        </p:txBody>
      </p:sp>
    </p:spTree>
    <p:extLst>
      <p:ext uri="{BB962C8B-B14F-4D97-AF65-F5344CB8AC3E}">
        <p14:creationId xmlns:p14="http://schemas.microsoft.com/office/powerpoint/2010/main" val="125529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67EF432-47D2-4195-B347-CDA6964CA234}"/>
              </a:ext>
            </a:extLst>
          </p:cNvPr>
          <p:cNvSpPr>
            <a:spLocks noGrp="1"/>
          </p:cNvSpPr>
          <p:nvPr>
            <p:ph idx="1"/>
          </p:nvPr>
        </p:nvSpPr>
        <p:spPr/>
        <p:txBody>
          <a:bodyPr/>
          <a:lstStyle/>
          <a:p>
            <a:r>
              <a:rPr lang="zh-TW" altLang="en-US" sz="2000">
                <a:latin typeface="+mn-lt"/>
              </a:rPr>
              <a:t>儀表檢測：主要是用物體偵測方法，來辨識攝影機影片圖框物體，以便後續處理。</a:t>
            </a:r>
            <a:endParaRPr lang="en-US" altLang="zh-TW" sz="2000">
              <a:latin typeface="+mn-lt"/>
            </a:endParaRPr>
          </a:p>
          <a:p>
            <a:pPr marL="0" indent="0">
              <a:buNone/>
            </a:pPr>
            <a:endParaRPr lang="zh-TW" altLang="en-US" sz="2000">
              <a:latin typeface="+mn-lt"/>
            </a:endParaRPr>
          </a:p>
          <a:p>
            <a:r>
              <a:rPr lang="zh-TW" altLang="en-US" sz="2000">
                <a:latin typeface="+mn-lt"/>
              </a:rPr>
              <a:t>數字分割：檢測到</a:t>
            </a:r>
            <a:r>
              <a:rPr lang="zh-TW" altLang="en-US" sz="2000"/>
              <a:t>儀表</a:t>
            </a:r>
            <a:r>
              <a:rPr lang="zh-TW" altLang="en-US" sz="2000">
                <a:latin typeface="+mn-lt"/>
              </a:rPr>
              <a:t>後，利用</a:t>
            </a:r>
            <a:r>
              <a:rPr lang="en-US" altLang="zh-TW" sz="2000">
                <a:latin typeface="+mn-lt"/>
              </a:rPr>
              <a:t>OpenCV</a:t>
            </a:r>
            <a:r>
              <a:rPr lang="zh-TW" altLang="en-US" sz="2000">
                <a:latin typeface="+mn-lt"/>
              </a:rPr>
              <a:t>來做數字檢測分割，但要考慮各種儀表有各種特殊場景及干擾。</a:t>
            </a:r>
            <a:endParaRPr lang="en-US" altLang="zh-TW" sz="2000">
              <a:latin typeface="+mn-lt"/>
            </a:endParaRPr>
          </a:p>
          <a:p>
            <a:endParaRPr lang="en-US" altLang="zh-TW" sz="2000">
              <a:latin typeface="+mn-lt"/>
            </a:endParaRPr>
          </a:p>
          <a:p>
            <a:r>
              <a:rPr lang="zh-TW" altLang="en-US" sz="2000">
                <a:latin typeface="+mn-lt"/>
              </a:rPr>
              <a:t>數字識別：分割出數字後，辨識指針位置及方向，識別出對應數字。</a:t>
            </a:r>
            <a:endParaRPr lang="en-US" altLang="zh-TW" sz="2000">
              <a:latin typeface="+mn-lt"/>
            </a:endParaRPr>
          </a:p>
          <a:p>
            <a:pPr marL="0" indent="0">
              <a:buNone/>
            </a:pPr>
            <a:endParaRPr lang="zh-TW" altLang="en-US" sz="2000">
              <a:latin typeface="+mn-lt"/>
            </a:endParaRPr>
          </a:p>
        </p:txBody>
      </p:sp>
      <p:sp>
        <p:nvSpPr>
          <p:cNvPr id="3" name="標題 2">
            <a:extLst>
              <a:ext uri="{FF2B5EF4-FFF2-40B4-BE49-F238E27FC236}">
                <a16:creationId xmlns:a16="http://schemas.microsoft.com/office/drawing/2014/main" id="{BF341306-BEC6-42C0-9B98-1ABF605C4AED}"/>
              </a:ext>
            </a:extLst>
          </p:cNvPr>
          <p:cNvSpPr>
            <a:spLocks noGrp="1"/>
          </p:cNvSpPr>
          <p:nvPr>
            <p:ph type="title"/>
          </p:nvPr>
        </p:nvSpPr>
        <p:spPr/>
        <p:txBody>
          <a:bodyPr/>
          <a:lstStyle/>
          <a:p>
            <a:r>
              <a:rPr lang="zh-TW" altLang="en-US"/>
              <a:t>需求分析</a:t>
            </a:r>
          </a:p>
        </p:txBody>
      </p:sp>
    </p:spTree>
    <p:extLst>
      <p:ext uri="{BB962C8B-B14F-4D97-AF65-F5344CB8AC3E}">
        <p14:creationId xmlns:p14="http://schemas.microsoft.com/office/powerpoint/2010/main" val="199330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a:t>設計 </a:t>
            </a:r>
            <a:r>
              <a:rPr lang="en-US" altLang="zh-TW"/>
              <a:t>– </a:t>
            </a:r>
            <a:r>
              <a:rPr lang="zh-TW" altLang="en-US"/>
              <a:t>硬體架構圖</a:t>
            </a:r>
            <a:endParaRPr lang="zh-TW" altLang="en-US" dirty="0"/>
          </a:p>
        </p:txBody>
      </p:sp>
      <p:grpSp>
        <p:nvGrpSpPr>
          <p:cNvPr id="26" name="群組 25">
            <a:extLst>
              <a:ext uri="{FF2B5EF4-FFF2-40B4-BE49-F238E27FC236}">
                <a16:creationId xmlns:a16="http://schemas.microsoft.com/office/drawing/2014/main" id="{119FA967-4B78-4542-8EC1-22480ADC6B89}"/>
              </a:ext>
            </a:extLst>
          </p:cNvPr>
          <p:cNvGrpSpPr/>
          <p:nvPr/>
        </p:nvGrpSpPr>
        <p:grpSpPr>
          <a:xfrm>
            <a:off x="2822715" y="2971800"/>
            <a:ext cx="5861847" cy="914400"/>
            <a:chOff x="2822715" y="2971800"/>
            <a:chExt cx="5861847" cy="914400"/>
          </a:xfrm>
        </p:grpSpPr>
        <p:sp>
          <p:nvSpPr>
            <p:cNvPr id="6" name="矩形 5">
              <a:extLst>
                <a:ext uri="{FF2B5EF4-FFF2-40B4-BE49-F238E27FC236}">
                  <a16:creationId xmlns:a16="http://schemas.microsoft.com/office/drawing/2014/main" id="{18934724-576D-4968-9404-5645E3F201D3}"/>
                </a:ext>
              </a:extLst>
            </p:cNvPr>
            <p:cNvSpPr/>
            <p:nvPr/>
          </p:nvSpPr>
          <p:spPr>
            <a:xfrm>
              <a:off x="4631634" y="2971800"/>
              <a:ext cx="13517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t>樹莓派</a:t>
              </a:r>
            </a:p>
          </p:txBody>
        </p:sp>
        <p:sp>
          <p:nvSpPr>
            <p:cNvPr id="7" name="矩形 6">
              <a:extLst>
                <a:ext uri="{FF2B5EF4-FFF2-40B4-BE49-F238E27FC236}">
                  <a16:creationId xmlns:a16="http://schemas.microsoft.com/office/drawing/2014/main" id="{5F1C40A5-9322-423E-BCBB-842D2BFF7409}"/>
                </a:ext>
              </a:extLst>
            </p:cNvPr>
            <p:cNvSpPr/>
            <p:nvPr/>
          </p:nvSpPr>
          <p:spPr>
            <a:xfrm>
              <a:off x="7332840" y="2971800"/>
              <a:ext cx="13517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Webserver</a:t>
              </a:r>
              <a:endParaRPr lang="zh-TW" altLang="en-US"/>
            </a:p>
          </p:txBody>
        </p:sp>
        <p:cxnSp>
          <p:nvCxnSpPr>
            <p:cNvPr id="14" name="直線單箭頭接點 13">
              <a:extLst>
                <a:ext uri="{FF2B5EF4-FFF2-40B4-BE49-F238E27FC236}">
                  <a16:creationId xmlns:a16="http://schemas.microsoft.com/office/drawing/2014/main" id="{CF6B0A0C-6C07-4BCB-98A0-58410FA18F11}"/>
                </a:ext>
              </a:extLst>
            </p:cNvPr>
            <p:cNvCxnSpPr>
              <a:stCxn id="6" idx="1"/>
            </p:cNvCxnSpPr>
            <p:nvPr/>
          </p:nvCxnSpPr>
          <p:spPr>
            <a:xfrm flipH="1">
              <a:off x="3737115" y="3429000"/>
              <a:ext cx="894519" cy="0"/>
            </a:xfrm>
            <a:prstGeom prst="straightConnector1">
              <a:avLst/>
            </a:prstGeom>
            <a:ln w="38100">
              <a:solidFill>
                <a:schemeClr val="accent2"/>
              </a:solidFill>
              <a:headEnd type="triangle"/>
              <a:tailEnd type="none"/>
            </a:ln>
          </p:spPr>
          <p:style>
            <a:lnRef idx="3">
              <a:schemeClr val="dk1"/>
            </a:lnRef>
            <a:fillRef idx="0">
              <a:schemeClr val="dk1"/>
            </a:fillRef>
            <a:effectRef idx="2">
              <a:schemeClr val="dk1"/>
            </a:effectRef>
            <a:fontRef idx="minor">
              <a:schemeClr val="tx1"/>
            </a:fontRef>
          </p:style>
        </p:cxnSp>
        <p:cxnSp>
          <p:nvCxnSpPr>
            <p:cNvPr id="16" name="直線單箭頭接點 15">
              <a:extLst>
                <a:ext uri="{FF2B5EF4-FFF2-40B4-BE49-F238E27FC236}">
                  <a16:creationId xmlns:a16="http://schemas.microsoft.com/office/drawing/2014/main" id="{A3B85495-AE2C-4E25-84BC-CF32216CF50E}"/>
                </a:ext>
              </a:extLst>
            </p:cNvPr>
            <p:cNvCxnSpPr>
              <a:cxnSpLocks/>
              <a:stCxn id="7" idx="1"/>
            </p:cNvCxnSpPr>
            <p:nvPr/>
          </p:nvCxnSpPr>
          <p:spPr>
            <a:xfrm flipH="1">
              <a:off x="5983358" y="3429000"/>
              <a:ext cx="1349482" cy="0"/>
            </a:xfrm>
            <a:prstGeom prst="straightConnector1">
              <a:avLst/>
            </a:prstGeom>
            <a:ln w="38100">
              <a:solidFill>
                <a:schemeClr val="accent2"/>
              </a:solidFill>
              <a:headEnd type="triangle"/>
              <a:tailEnd type="none"/>
            </a:ln>
          </p:spPr>
          <p:style>
            <a:lnRef idx="3">
              <a:schemeClr val="dk1"/>
            </a:lnRef>
            <a:fillRef idx="0">
              <a:schemeClr val="dk1"/>
            </a:fillRef>
            <a:effectRef idx="2">
              <a:schemeClr val="dk1"/>
            </a:effectRef>
            <a:fontRef idx="minor">
              <a:schemeClr val="tx1"/>
            </a:fontRef>
          </p:style>
        </p:cxnSp>
        <p:sp>
          <p:nvSpPr>
            <p:cNvPr id="19" name="矩形 18">
              <a:extLst>
                <a:ext uri="{FF2B5EF4-FFF2-40B4-BE49-F238E27FC236}">
                  <a16:creationId xmlns:a16="http://schemas.microsoft.com/office/drawing/2014/main" id="{81CC1ED2-BD60-446C-878E-960FC54E2355}"/>
                </a:ext>
              </a:extLst>
            </p:cNvPr>
            <p:cNvSpPr/>
            <p:nvPr/>
          </p:nvSpPr>
          <p:spPr>
            <a:xfrm>
              <a:off x="3851269" y="3059668"/>
              <a:ext cx="646331" cy="369332"/>
            </a:xfrm>
            <a:prstGeom prst="rect">
              <a:avLst/>
            </a:prstGeom>
          </p:spPr>
          <p:txBody>
            <a:bodyPr wrap="none">
              <a:spAutoFit/>
            </a:bodyPr>
            <a:lstStyle/>
            <a:p>
              <a:pPr algn="ctr"/>
              <a:r>
                <a:rPr lang="zh-TW" altLang="en-US" dirty="0">
                  <a:latin typeface="微軟正黑體" panose="020B0604030504040204" pitchFamily="34" charset="-120"/>
                  <a:ea typeface="微軟正黑體" panose="020B0604030504040204" pitchFamily="34" charset="-120"/>
                </a:rPr>
                <a:t>影像</a:t>
              </a:r>
            </a:p>
          </p:txBody>
        </p:sp>
        <p:sp>
          <p:nvSpPr>
            <p:cNvPr id="20" name="矩形 19">
              <a:extLst>
                <a:ext uri="{FF2B5EF4-FFF2-40B4-BE49-F238E27FC236}">
                  <a16:creationId xmlns:a16="http://schemas.microsoft.com/office/drawing/2014/main" id="{6C4DC16F-DAC1-4BF4-B853-18B8A0563E47}"/>
                </a:ext>
              </a:extLst>
            </p:cNvPr>
            <p:cNvSpPr/>
            <p:nvPr/>
          </p:nvSpPr>
          <p:spPr>
            <a:xfrm>
              <a:off x="6111742" y="3015734"/>
              <a:ext cx="1107996" cy="369332"/>
            </a:xfrm>
            <a:prstGeom prst="rect">
              <a:avLst/>
            </a:prstGeom>
          </p:spPr>
          <p:txBody>
            <a:bodyPr wrap="none">
              <a:spAutoFit/>
            </a:bodyPr>
            <a:lstStyle/>
            <a:p>
              <a:pPr algn="ctr"/>
              <a:r>
                <a:rPr lang="zh-TW" altLang="en-US">
                  <a:latin typeface="微軟正黑體" panose="020B0604030504040204" pitchFamily="34" charset="-120"/>
                  <a:ea typeface="微軟正黑體" panose="020B0604030504040204" pitchFamily="34" charset="-120"/>
                </a:rPr>
                <a:t>數位輸出</a:t>
              </a:r>
              <a:endParaRPr lang="zh-TW" altLang="en-US" dirty="0">
                <a:latin typeface="微軟正黑體" panose="020B0604030504040204" pitchFamily="34" charset="-120"/>
                <a:ea typeface="微軟正黑體" panose="020B0604030504040204" pitchFamily="34" charset="-120"/>
              </a:endParaRPr>
            </a:p>
          </p:txBody>
        </p:sp>
        <p:grpSp>
          <p:nvGrpSpPr>
            <p:cNvPr id="23" name="內容版面配置區 11" descr="監視攝影機">
              <a:extLst>
                <a:ext uri="{FF2B5EF4-FFF2-40B4-BE49-F238E27FC236}">
                  <a16:creationId xmlns:a16="http://schemas.microsoft.com/office/drawing/2014/main" id="{BB2EB251-3842-4961-AD24-990479E6B740}"/>
                </a:ext>
              </a:extLst>
            </p:cNvPr>
            <p:cNvGrpSpPr/>
            <p:nvPr/>
          </p:nvGrpSpPr>
          <p:grpSpPr>
            <a:xfrm>
              <a:off x="2822715" y="2971800"/>
              <a:ext cx="914400" cy="914400"/>
              <a:chOff x="2822715" y="2971800"/>
              <a:chExt cx="914400" cy="914400"/>
            </a:xfrm>
          </p:grpSpPr>
          <p:sp>
            <p:nvSpPr>
              <p:cNvPr id="24" name="手繪多邊形: 圖案 23">
                <a:extLst>
                  <a:ext uri="{FF2B5EF4-FFF2-40B4-BE49-F238E27FC236}">
                    <a16:creationId xmlns:a16="http://schemas.microsoft.com/office/drawing/2014/main" id="{277C6806-BA12-4774-B372-168D39A46170}"/>
                  </a:ext>
                </a:extLst>
              </p:cNvPr>
              <p:cNvSpPr/>
              <p:nvPr/>
            </p:nvSpPr>
            <p:spPr>
              <a:xfrm>
                <a:off x="2897486" y="3098006"/>
                <a:ext cx="714375" cy="657225"/>
              </a:xfrm>
              <a:custGeom>
                <a:avLst/>
                <a:gdLst>
                  <a:gd name="connsiteX0" fmla="*/ 311944 w 714375"/>
                  <a:gd name="connsiteY0" fmla="*/ 292894 h 657225"/>
                  <a:gd name="connsiteX1" fmla="*/ 273844 w 714375"/>
                  <a:gd name="connsiteY1" fmla="*/ 254794 h 657225"/>
                  <a:gd name="connsiteX2" fmla="*/ 311944 w 714375"/>
                  <a:gd name="connsiteY2" fmla="*/ 216694 h 657225"/>
                  <a:gd name="connsiteX3" fmla="*/ 350044 w 714375"/>
                  <a:gd name="connsiteY3" fmla="*/ 254794 h 657225"/>
                  <a:gd name="connsiteX4" fmla="*/ 311944 w 714375"/>
                  <a:gd name="connsiteY4" fmla="*/ 292894 h 657225"/>
                  <a:gd name="connsiteX5" fmla="*/ 708184 w 714375"/>
                  <a:gd name="connsiteY5" fmla="*/ 269081 h 657225"/>
                  <a:gd name="connsiteX6" fmla="*/ 198596 w 714375"/>
                  <a:gd name="connsiteY6" fmla="*/ 57626 h 657225"/>
                  <a:gd name="connsiteX7" fmla="*/ 110966 w 714375"/>
                  <a:gd name="connsiteY7" fmla="*/ 269081 h 657225"/>
                  <a:gd name="connsiteX8" fmla="*/ 283369 w 714375"/>
                  <a:gd name="connsiteY8" fmla="*/ 341471 h 657225"/>
                  <a:gd name="connsiteX9" fmla="*/ 283369 w 714375"/>
                  <a:gd name="connsiteY9" fmla="*/ 378619 h 657225"/>
                  <a:gd name="connsiteX10" fmla="*/ 207169 w 714375"/>
                  <a:gd name="connsiteY10" fmla="*/ 454819 h 657225"/>
                  <a:gd name="connsiteX11" fmla="*/ 64294 w 714375"/>
                  <a:gd name="connsiteY11" fmla="*/ 454819 h 657225"/>
                  <a:gd name="connsiteX12" fmla="*/ 64294 w 714375"/>
                  <a:gd name="connsiteY12" fmla="*/ 7144 h 657225"/>
                  <a:gd name="connsiteX13" fmla="*/ 7144 w 714375"/>
                  <a:gd name="connsiteY13" fmla="*/ 7144 h 657225"/>
                  <a:gd name="connsiteX14" fmla="*/ 7144 w 714375"/>
                  <a:gd name="connsiteY14" fmla="*/ 654844 h 657225"/>
                  <a:gd name="connsiteX15" fmla="*/ 64294 w 714375"/>
                  <a:gd name="connsiteY15" fmla="*/ 654844 h 657225"/>
                  <a:gd name="connsiteX16" fmla="*/ 64294 w 714375"/>
                  <a:gd name="connsiteY16" fmla="*/ 511969 h 657225"/>
                  <a:gd name="connsiteX17" fmla="*/ 207169 w 714375"/>
                  <a:gd name="connsiteY17" fmla="*/ 511969 h 657225"/>
                  <a:gd name="connsiteX18" fmla="*/ 340519 w 714375"/>
                  <a:gd name="connsiteY18" fmla="*/ 378619 h 657225"/>
                  <a:gd name="connsiteX19" fmla="*/ 340519 w 714375"/>
                  <a:gd name="connsiteY19" fmla="*/ 364331 h 657225"/>
                  <a:gd name="connsiteX20" fmla="*/ 502444 w 714375"/>
                  <a:gd name="connsiteY20" fmla="*/ 431006 h 657225"/>
                  <a:gd name="connsiteX21" fmla="*/ 708184 w 714375"/>
                  <a:gd name="connsiteY21" fmla="*/ 269081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14375" h="657225">
                    <a:moveTo>
                      <a:pt x="311944" y="292894"/>
                    </a:moveTo>
                    <a:cubicBezTo>
                      <a:pt x="290989" y="292894"/>
                      <a:pt x="273844" y="275749"/>
                      <a:pt x="273844" y="254794"/>
                    </a:cubicBezTo>
                    <a:cubicBezTo>
                      <a:pt x="273844" y="233839"/>
                      <a:pt x="290989" y="216694"/>
                      <a:pt x="311944" y="216694"/>
                    </a:cubicBezTo>
                    <a:cubicBezTo>
                      <a:pt x="332899" y="216694"/>
                      <a:pt x="350044" y="233839"/>
                      <a:pt x="350044" y="254794"/>
                    </a:cubicBezTo>
                    <a:cubicBezTo>
                      <a:pt x="350044" y="275749"/>
                      <a:pt x="332899" y="292894"/>
                      <a:pt x="311944" y="292894"/>
                    </a:cubicBezTo>
                    <a:close/>
                    <a:moveTo>
                      <a:pt x="708184" y="269081"/>
                    </a:moveTo>
                    <a:lnTo>
                      <a:pt x="198596" y="57626"/>
                    </a:lnTo>
                    <a:lnTo>
                      <a:pt x="110966" y="269081"/>
                    </a:lnTo>
                    <a:lnTo>
                      <a:pt x="283369" y="341471"/>
                    </a:lnTo>
                    <a:lnTo>
                      <a:pt x="283369" y="378619"/>
                    </a:lnTo>
                    <a:cubicBezTo>
                      <a:pt x="283369" y="420529"/>
                      <a:pt x="249079" y="454819"/>
                      <a:pt x="207169" y="454819"/>
                    </a:cubicBezTo>
                    <a:lnTo>
                      <a:pt x="64294" y="454819"/>
                    </a:lnTo>
                    <a:lnTo>
                      <a:pt x="64294" y="7144"/>
                    </a:lnTo>
                    <a:lnTo>
                      <a:pt x="7144" y="7144"/>
                    </a:lnTo>
                    <a:lnTo>
                      <a:pt x="7144" y="654844"/>
                    </a:lnTo>
                    <a:lnTo>
                      <a:pt x="64294" y="654844"/>
                    </a:lnTo>
                    <a:lnTo>
                      <a:pt x="64294" y="511969"/>
                    </a:lnTo>
                    <a:lnTo>
                      <a:pt x="207169" y="511969"/>
                    </a:lnTo>
                    <a:cubicBezTo>
                      <a:pt x="280511" y="511969"/>
                      <a:pt x="340519" y="451961"/>
                      <a:pt x="340519" y="378619"/>
                    </a:cubicBezTo>
                    <a:lnTo>
                      <a:pt x="340519" y="364331"/>
                    </a:lnTo>
                    <a:lnTo>
                      <a:pt x="502444" y="431006"/>
                    </a:lnTo>
                    <a:lnTo>
                      <a:pt x="708184" y="269081"/>
                    </a:lnTo>
                    <a:close/>
                  </a:path>
                </a:pathLst>
              </a:custGeom>
              <a:solidFill>
                <a:srgbClr val="000000"/>
              </a:solidFill>
              <a:ln w="9525" cap="flat">
                <a:noFill/>
                <a:prstDash val="solid"/>
                <a:miter/>
              </a:ln>
            </p:spPr>
            <p:txBody>
              <a:bodyPr rtlCol="0" anchor="ctr"/>
              <a:lstStyle/>
              <a:p>
                <a:endParaRPr lang="zh-TW" altLang="en-US"/>
              </a:p>
            </p:txBody>
          </p:sp>
          <p:sp>
            <p:nvSpPr>
              <p:cNvPr id="25" name="手繪多邊形: 圖案 24">
                <a:extLst>
                  <a:ext uri="{FF2B5EF4-FFF2-40B4-BE49-F238E27FC236}">
                    <a16:creationId xmlns:a16="http://schemas.microsoft.com/office/drawing/2014/main" id="{D45293A5-3985-4F78-99A8-B7E871F8A668}"/>
                  </a:ext>
                </a:extLst>
              </p:cNvPr>
              <p:cNvSpPr/>
              <p:nvPr/>
            </p:nvSpPr>
            <p:spPr>
              <a:xfrm>
                <a:off x="3493751" y="3424714"/>
                <a:ext cx="161925" cy="104775"/>
              </a:xfrm>
              <a:custGeom>
                <a:avLst/>
                <a:gdLst>
                  <a:gd name="connsiteX0" fmla="*/ 91916 w 161925"/>
                  <a:gd name="connsiteY0" fmla="*/ 7144 h 104775"/>
                  <a:gd name="connsiteX1" fmla="*/ 7144 w 161925"/>
                  <a:gd name="connsiteY1" fmla="*/ 73819 h 104775"/>
                  <a:gd name="connsiteX2" fmla="*/ 76676 w 161925"/>
                  <a:gd name="connsiteY2" fmla="*/ 102394 h 104775"/>
                  <a:gd name="connsiteX3" fmla="*/ 161449 w 161925"/>
                  <a:gd name="connsiteY3" fmla="*/ 35719 h 104775"/>
                </a:gdLst>
                <a:ahLst/>
                <a:cxnLst>
                  <a:cxn ang="0">
                    <a:pos x="connsiteX0" y="connsiteY0"/>
                  </a:cxn>
                  <a:cxn ang="0">
                    <a:pos x="connsiteX1" y="connsiteY1"/>
                  </a:cxn>
                  <a:cxn ang="0">
                    <a:pos x="connsiteX2" y="connsiteY2"/>
                  </a:cxn>
                  <a:cxn ang="0">
                    <a:pos x="connsiteX3" y="connsiteY3"/>
                  </a:cxn>
                </a:cxnLst>
                <a:rect l="l" t="t" r="r" b="b"/>
                <a:pathLst>
                  <a:path w="161925" h="104775">
                    <a:moveTo>
                      <a:pt x="91916" y="7144"/>
                    </a:moveTo>
                    <a:lnTo>
                      <a:pt x="7144" y="73819"/>
                    </a:lnTo>
                    <a:lnTo>
                      <a:pt x="76676" y="102394"/>
                    </a:lnTo>
                    <a:lnTo>
                      <a:pt x="161449" y="35719"/>
                    </a:lnTo>
                    <a:close/>
                  </a:path>
                </a:pathLst>
              </a:custGeom>
              <a:solidFill>
                <a:srgbClr val="000000"/>
              </a:solidFill>
              <a:ln w="9525" cap="flat">
                <a:noFill/>
                <a:prstDash val="solid"/>
                <a:miter/>
              </a:ln>
            </p:spPr>
            <p:txBody>
              <a:bodyPr rtlCol="0" anchor="ctr"/>
              <a:lstStyle/>
              <a:p>
                <a:endParaRPr lang="zh-TW" altLang="en-US"/>
              </a:p>
            </p:txBody>
          </p:sp>
        </p:grpSp>
      </p:grpSp>
    </p:spTree>
    <p:extLst>
      <p:ext uri="{BB962C8B-B14F-4D97-AF65-F5344CB8AC3E}">
        <p14:creationId xmlns:p14="http://schemas.microsoft.com/office/powerpoint/2010/main" val="345900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330627E-A578-4A9B-921D-B83000CFD2D9}"/>
              </a:ext>
            </a:extLst>
          </p:cNvPr>
          <p:cNvSpPr>
            <a:spLocks noGrp="1"/>
          </p:cNvSpPr>
          <p:nvPr>
            <p:ph type="title"/>
          </p:nvPr>
        </p:nvSpPr>
        <p:spPr/>
        <p:txBody>
          <a:bodyPr/>
          <a:lstStyle/>
          <a:p>
            <a:r>
              <a:rPr lang="zh-TW" altLang="en-US"/>
              <a:t>設計 </a:t>
            </a:r>
            <a:r>
              <a:rPr lang="en-US" altLang="zh-TW"/>
              <a:t>- Breakdown</a:t>
            </a:r>
            <a:endParaRPr lang="zh-TW" altLang="en-US"/>
          </a:p>
        </p:txBody>
      </p:sp>
      <p:grpSp>
        <p:nvGrpSpPr>
          <p:cNvPr id="57" name="群組 56">
            <a:extLst>
              <a:ext uri="{FF2B5EF4-FFF2-40B4-BE49-F238E27FC236}">
                <a16:creationId xmlns:a16="http://schemas.microsoft.com/office/drawing/2014/main" id="{55ACBE6A-AC1B-4E35-AD2D-8D393729B10F}"/>
              </a:ext>
            </a:extLst>
          </p:cNvPr>
          <p:cNvGrpSpPr/>
          <p:nvPr/>
        </p:nvGrpSpPr>
        <p:grpSpPr>
          <a:xfrm>
            <a:off x="994641" y="1387192"/>
            <a:ext cx="10359159" cy="918686"/>
            <a:chOff x="994641" y="1963662"/>
            <a:chExt cx="10359159" cy="918686"/>
          </a:xfrm>
        </p:grpSpPr>
        <p:sp>
          <p:nvSpPr>
            <p:cNvPr id="37" name="矩形 36">
              <a:extLst>
                <a:ext uri="{FF2B5EF4-FFF2-40B4-BE49-F238E27FC236}">
                  <a16:creationId xmlns:a16="http://schemas.microsoft.com/office/drawing/2014/main" id="{3821271B-B73B-477A-8DAE-C24E5F34D34F}"/>
                </a:ext>
              </a:extLst>
            </p:cNvPr>
            <p:cNvSpPr/>
            <p:nvPr/>
          </p:nvSpPr>
          <p:spPr>
            <a:xfrm>
              <a:off x="5049803" y="1967948"/>
              <a:ext cx="13517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t>樹莓派</a:t>
              </a:r>
            </a:p>
          </p:txBody>
        </p:sp>
        <p:sp>
          <p:nvSpPr>
            <p:cNvPr id="38" name="矩形 37">
              <a:extLst>
                <a:ext uri="{FF2B5EF4-FFF2-40B4-BE49-F238E27FC236}">
                  <a16:creationId xmlns:a16="http://schemas.microsoft.com/office/drawing/2014/main" id="{972C53B1-B4FA-48AD-9A9F-1887AADFE254}"/>
                </a:ext>
              </a:extLst>
            </p:cNvPr>
            <p:cNvSpPr/>
            <p:nvPr/>
          </p:nvSpPr>
          <p:spPr>
            <a:xfrm>
              <a:off x="10002078" y="1963662"/>
              <a:ext cx="13517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Webserver</a:t>
              </a:r>
              <a:endParaRPr lang="zh-TW" altLang="en-US"/>
            </a:p>
          </p:txBody>
        </p:sp>
        <p:cxnSp>
          <p:nvCxnSpPr>
            <p:cNvPr id="39" name="直線單箭頭接點 38">
              <a:extLst>
                <a:ext uri="{FF2B5EF4-FFF2-40B4-BE49-F238E27FC236}">
                  <a16:creationId xmlns:a16="http://schemas.microsoft.com/office/drawing/2014/main" id="{8FFE4FE1-9D83-43F9-8F5E-5A35696B32A0}"/>
                </a:ext>
              </a:extLst>
            </p:cNvPr>
            <p:cNvCxnSpPr>
              <a:cxnSpLocks/>
              <a:stCxn id="37" idx="1"/>
            </p:cNvCxnSpPr>
            <p:nvPr/>
          </p:nvCxnSpPr>
          <p:spPr>
            <a:xfrm flipH="1">
              <a:off x="1974182" y="2425148"/>
              <a:ext cx="3075621" cy="0"/>
            </a:xfrm>
            <a:prstGeom prst="straightConnector1">
              <a:avLst/>
            </a:prstGeom>
            <a:ln w="38100">
              <a:solidFill>
                <a:schemeClr val="accent2"/>
              </a:solidFill>
              <a:headEnd type="triangle"/>
              <a:tailEnd type="none"/>
            </a:ln>
          </p:spPr>
          <p:style>
            <a:lnRef idx="3">
              <a:schemeClr val="dk1"/>
            </a:lnRef>
            <a:fillRef idx="0">
              <a:schemeClr val="dk1"/>
            </a:fillRef>
            <a:effectRef idx="2">
              <a:schemeClr val="dk1"/>
            </a:effectRef>
            <a:fontRef idx="minor">
              <a:schemeClr val="tx1"/>
            </a:fontRef>
          </p:style>
        </p:cxnSp>
        <p:cxnSp>
          <p:nvCxnSpPr>
            <p:cNvPr id="40" name="直線單箭頭接點 39">
              <a:extLst>
                <a:ext uri="{FF2B5EF4-FFF2-40B4-BE49-F238E27FC236}">
                  <a16:creationId xmlns:a16="http://schemas.microsoft.com/office/drawing/2014/main" id="{1EB27BAB-9DDE-4893-B233-55E314054467}"/>
                </a:ext>
              </a:extLst>
            </p:cNvPr>
            <p:cNvCxnSpPr>
              <a:cxnSpLocks/>
              <a:stCxn id="38" idx="1"/>
              <a:endCxn id="37" idx="3"/>
            </p:cNvCxnSpPr>
            <p:nvPr/>
          </p:nvCxnSpPr>
          <p:spPr>
            <a:xfrm flipH="1">
              <a:off x="6401525" y="2420862"/>
              <a:ext cx="3600553" cy="4286"/>
            </a:xfrm>
            <a:prstGeom prst="straightConnector1">
              <a:avLst/>
            </a:prstGeom>
            <a:ln w="38100">
              <a:solidFill>
                <a:schemeClr val="accent2"/>
              </a:solidFill>
              <a:headEnd type="triangle"/>
              <a:tailEnd type="none"/>
            </a:ln>
          </p:spPr>
          <p:style>
            <a:lnRef idx="3">
              <a:schemeClr val="dk1"/>
            </a:lnRef>
            <a:fillRef idx="0">
              <a:schemeClr val="dk1"/>
            </a:fillRef>
            <a:effectRef idx="2">
              <a:schemeClr val="dk1"/>
            </a:effectRef>
            <a:fontRef idx="minor">
              <a:schemeClr val="tx1"/>
            </a:fontRef>
          </p:style>
        </p:cxnSp>
        <p:sp>
          <p:nvSpPr>
            <p:cNvPr id="41" name="矩形 40">
              <a:extLst>
                <a:ext uri="{FF2B5EF4-FFF2-40B4-BE49-F238E27FC236}">
                  <a16:creationId xmlns:a16="http://schemas.microsoft.com/office/drawing/2014/main" id="{02001459-D20B-4665-A161-6276A74E87E1}"/>
                </a:ext>
              </a:extLst>
            </p:cNvPr>
            <p:cNvSpPr/>
            <p:nvPr/>
          </p:nvSpPr>
          <p:spPr>
            <a:xfrm>
              <a:off x="3148683" y="2045442"/>
              <a:ext cx="646331" cy="369332"/>
            </a:xfrm>
            <a:prstGeom prst="rect">
              <a:avLst/>
            </a:prstGeom>
          </p:spPr>
          <p:txBody>
            <a:bodyPr wrap="none">
              <a:spAutoFit/>
            </a:bodyPr>
            <a:lstStyle/>
            <a:p>
              <a:pPr algn="ctr"/>
              <a:r>
                <a:rPr lang="zh-TW" altLang="en-US" dirty="0">
                  <a:latin typeface="微軟正黑體" panose="020B0604030504040204" pitchFamily="34" charset="-120"/>
                  <a:ea typeface="微軟正黑體" panose="020B0604030504040204" pitchFamily="34" charset="-120"/>
                </a:rPr>
                <a:t>影像</a:t>
              </a:r>
            </a:p>
          </p:txBody>
        </p:sp>
        <p:sp>
          <p:nvSpPr>
            <p:cNvPr id="42" name="矩形 41">
              <a:extLst>
                <a:ext uri="{FF2B5EF4-FFF2-40B4-BE49-F238E27FC236}">
                  <a16:creationId xmlns:a16="http://schemas.microsoft.com/office/drawing/2014/main" id="{302B585C-800E-4116-BB3B-C6227DA4897E}"/>
                </a:ext>
              </a:extLst>
            </p:cNvPr>
            <p:cNvSpPr/>
            <p:nvPr/>
          </p:nvSpPr>
          <p:spPr>
            <a:xfrm>
              <a:off x="7722606" y="2051421"/>
              <a:ext cx="1107996" cy="369332"/>
            </a:xfrm>
            <a:prstGeom prst="rect">
              <a:avLst/>
            </a:prstGeom>
          </p:spPr>
          <p:txBody>
            <a:bodyPr wrap="none">
              <a:spAutoFit/>
            </a:bodyPr>
            <a:lstStyle/>
            <a:p>
              <a:pPr algn="ctr"/>
              <a:r>
                <a:rPr lang="zh-TW" altLang="en-US">
                  <a:latin typeface="微軟正黑體" panose="020B0604030504040204" pitchFamily="34" charset="-120"/>
                  <a:ea typeface="微軟正黑體" panose="020B0604030504040204" pitchFamily="34" charset="-120"/>
                </a:rPr>
                <a:t>數位輸出</a:t>
              </a:r>
              <a:endParaRPr lang="zh-TW" altLang="en-US" dirty="0">
                <a:latin typeface="微軟正黑體" panose="020B0604030504040204" pitchFamily="34" charset="-120"/>
                <a:ea typeface="微軟正黑體" panose="020B0604030504040204" pitchFamily="34" charset="-120"/>
              </a:endParaRPr>
            </a:p>
          </p:txBody>
        </p:sp>
        <p:grpSp>
          <p:nvGrpSpPr>
            <p:cNvPr id="43" name="內容版面配置區 11" descr="監視攝影機">
              <a:extLst>
                <a:ext uri="{FF2B5EF4-FFF2-40B4-BE49-F238E27FC236}">
                  <a16:creationId xmlns:a16="http://schemas.microsoft.com/office/drawing/2014/main" id="{CA714B5E-1EFF-4DEE-9F9D-FD0E646D8D3E}"/>
                </a:ext>
              </a:extLst>
            </p:cNvPr>
            <p:cNvGrpSpPr/>
            <p:nvPr/>
          </p:nvGrpSpPr>
          <p:grpSpPr>
            <a:xfrm>
              <a:off x="994641" y="1967948"/>
              <a:ext cx="914400" cy="914400"/>
              <a:chOff x="2822715" y="2971800"/>
              <a:chExt cx="914400" cy="914400"/>
            </a:xfrm>
          </p:grpSpPr>
          <p:sp>
            <p:nvSpPr>
              <p:cNvPr id="44" name="手繪多邊形: 圖案 43">
                <a:extLst>
                  <a:ext uri="{FF2B5EF4-FFF2-40B4-BE49-F238E27FC236}">
                    <a16:creationId xmlns:a16="http://schemas.microsoft.com/office/drawing/2014/main" id="{4E774375-1676-42B7-9D4B-8A06C4269BA1}"/>
                  </a:ext>
                </a:extLst>
              </p:cNvPr>
              <p:cNvSpPr/>
              <p:nvPr/>
            </p:nvSpPr>
            <p:spPr>
              <a:xfrm>
                <a:off x="2897486" y="3098006"/>
                <a:ext cx="714375" cy="657225"/>
              </a:xfrm>
              <a:custGeom>
                <a:avLst/>
                <a:gdLst>
                  <a:gd name="connsiteX0" fmla="*/ 311944 w 714375"/>
                  <a:gd name="connsiteY0" fmla="*/ 292894 h 657225"/>
                  <a:gd name="connsiteX1" fmla="*/ 273844 w 714375"/>
                  <a:gd name="connsiteY1" fmla="*/ 254794 h 657225"/>
                  <a:gd name="connsiteX2" fmla="*/ 311944 w 714375"/>
                  <a:gd name="connsiteY2" fmla="*/ 216694 h 657225"/>
                  <a:gd name="connsiteX3" fmla="*/ 350044 w 714375"/>
                  <a:gd name="connsiteY3" fmla="*/ 254794 h 657225"/>
                  <a:gd name="connsiteX4" fmla="*/ 311944 w 714375"/>
                  <a:gd name="connsiteY4" fmla="*/ 292894 h 657225"/>
                  <a:gd name="connsiteX5" fmla="*/ 708184 w 714375"/>
                  <a:gd name="connsiteY5" fmla="*/ 269081 h 657225"/>
                  <a:gd name="connsiteX6" fmla="*/ 198596 w 714375"/>
                  <a:gd name="connsiteY6" fmla="*/ 57626 h 657225"/>
                  <a:gd name="connsiteX7" fmla="*/ 110966 w 714375"/>
                  <a:gd name="connsiteY7" fmla="*/ 269081 h 657225"/>
                  <a:gd name="connsiteX8" fmla="*/ 283369 w 714375"/>
                  <a:gd name="connsiteY8" fmla="*/ 341471 h 657225"/>
                  <a:gd name="connsiteX9" fmla="*/ 283369 w 714375"/>
                  <a:gd name="connsiteY9" fmla="*/ 378619 h 657225"/>
                  <a:gd name="connsiteX10" fmla="*/ 207169 w 714375"/>
                  <a:gd name="connsiteY10" fmla="*/ 454819 h 657225"/>
                  <a:gd name="connsiteX11" fmla="*/ 64294 w 714375"/>
                  <a:gd name="connsiteY11" fmla="*/ 454819 h 657225"/>
                  <a:gd name="connsiteX12" fmla="*/ 64294 w 714375"/>
                  <a:gd name="connsiteY12" fmla="*/ 7144 h 657225"/>
                  <a:gd name="connsiteX13" fmla="*/ 7144 w 714375"/>
                  <a:gd name="connsiteY13" fmla="*/ 7144 h 657225"/>
                  <a:gd name="connsiteX14" fmla="*/ 7144 w 714375"/>
                  <a:gd name="connsiteY14" fmla="*/ 654844 h 657225"/>
                  <a:gd name="connsiteX15" fmla="*/ 64294 w 714375"/>
                  <a:gd name="connsiteY15" fmla="*/ 654844 h 657225"/>
                  <a:gd name="connsiteX16" fmla="*/ 64294 w 714375"/>
                  <a:gd name="connsiteY16" fmla="*/ 511969 h 657225"/>
                  <a:gd name="connsiteX17" fmla="*/ 207169 w 714375"/>
                  <a:gd name="connsiteY17" fmla="*/ 511969 h 657225"/>
                  <a:gd name="connsiteX18" fmla="*/ 340519 w 714375"/>
                  <a:gd name="connsiteY18" fmla="*/ 378619 h 657225"/>
                  <a:gd name="connsiteX19" fmla="*/ 340519 w 714375"/>
                  <a:gd name="connsiteY19" fmla="*/ 364331 h 657225"/>
                  <a:gd name="connsiteX20" fmla="*/ 502444 w 714375"/>
                  <a:gd name="connsiteY20" fmla="*/ 431006 h 657225"/>
                  <a:gd name="connsiteX21" fmla="*/ 708184 w 714375"/>
                  <a:gd name="connsiteY21" fmla="*/ 269081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14375" h="657225">
                    <a:moveTo>
                      <a:pt x="311944" y="292894"/>
                    </a:moveTo>
                    <a:cubicBezTo>
                      <a:pt x="290989" y="292894"/>
                      <a:pt x="273844" y="275749"/>
                      <a:pt x="273844" y="254794"/>
                    </a:cubicBezTo>
                    <a:cubicBezTo>
                      <a:pt x="273844" y="233839"/>
                      <a:pt x="290989" y="216694"/>
                      <a:pt x="311944" y="216694"/>
                    </a:cubicBezTo>
                    <a:cubicBezTo>
                      <a:pt x="332899" y="216694"/>
                      <a:pt x="350044" y="233839"/>
                      <a:pt x="350044" y="254794"/>
                    </a:cubicBezTo>
                    <a:cubicBezTo>
                      <a:pt x="350044" y="275749"/>
                      <a:pt x="332899" y="292894"/>
                      <a:pt x="311944" y="292894"/>
                    </a:cubicBezTo>
                    <a:close/>
                    <a:moveTo>
                      <a:pt x="708184" y="269081"/>
                    </a:moveTo>
                    <a:lnTo>
                      <a:pt x="198596" y="57626"/>
                    </a:lnTo>
                    <a:lnTo>
                      <a:pt x="110966" y="269081"/>
                    </a:lnTo>
                    <a:lnTo>
                      <a:pt x="283369" y="341471"/>
                    </a:lnTo>
                    <a:lnTo>
                      <a:pt x="283369" y="378619"/>
                    </a:lnTo>
                    <a:cubicBezTo>
                      <a:pt x="283369" y="420529"/>
                      <a:pt x="249079" y="454819"/>
                      <a:pt x="207169" y="454819"/>
                    </a:cubicBezTo>
                    <a:lnTo>
                      <a:pt x="64294" y="454819"/>
                    </a:lnTo>
                    <a:lnTo>
                      <a:pt x="64294" y="7144"/>
                    </a:lnTo>
                    <a:lnTo>
                      <a:pt x="7144" y="7144"/>
                    </a:lnTo>
                    <a:lnTo>
                      <a:pt x="7144" y="654844"/>
                    </a:lnTo>
                    <a:lnTo>
                      <a:pt x="64294" y="654844"/>
                    </a:lnTo>
                    <a:lnTo>
                      <a:pt x="64294" y="511969"/>
                    </a:lnTo>
                    <a:lnTo>
                      <a:pt x="207169" y="511969"/>
                    </a:lnTo>
                    <a:cubicBezTo>
                      <a:pt x="280511" y="511969"/>
                      <a:pt x="340519" y="451961"/>
                      <a:pt x="340519" y="378619"/>
                    </a:cubicBezTo>
                    <a:lnTo>
                      <a:pt x="340519" y="364331"/>
                    </a:lnTo>
                    <a:lnTo>
                      <a:pt x="502444" y="431006"/>
                    </a:lnTo>
                    <a:lnTo>
                      <a:pt x="708184" y="269081"/>
                    </a:lnTo>
                    <a:close/>
                  </a:path>
                </a:pathLst>
              </a:custGeom>
              <a:solidFill>
                <a:srgbClr val="000000"/>
              </a:solidFill>
              <a:ln w="9525" cap="flat">
                <a:noFill/>
                <a:prstDash val="solid"/>
                <a:miter/>
              </a:ln>
            </p:spPr>
            <p:txBody>
              <a:bodyPr rtlCol="0" anchor="ctr"/>
              <a:lstStyle/>
              <a:p>
                <a:endParaRPr lang="zh-TW" altLang="en-US"/>
              </a:p>
            </p:txBody>
          </p:sp>
          <p:sp>
            <p:nvSpPr>
              <p:cNvPr id="45" name="手繪多邊形: 圖案 44">
                <a:extLst>
                  <a:ext uri="{FF2B5EF4-FFF2-40B4-BE49-F238E27FC236}">
                    <a16:creationId xmlns:a16="http://schemas.microsoft.com/office/drawing/2014/main" id="{2B3B628B-F5B6-4EF2-8D70-034BE49B70E0}"/>
                  </a:ext>
                </a:extLst>
              </p:cNvPr>
              <p:cNvSpPr/>
              <p:nvPr/>
            </p:nvSpPr>
            <p:spPr>
              <a:xfrm>
                <a:off x="3493751" y="3424714"/>
                <a:ext cx="161925" cy="104775"/>
              </a:xfrm>
              <a:custGeom>
                <a:avLst/>
                <a:gdLst>
                  <a:gd name="connsiteX0" fmla="*/ 91916 w 161925"/>
                  <a:gd name="connsiteY0" fmla="*/ 7144 h 104775"/>
                  <a:gd name="connsiteX1" fmla="*/ 7144 w 161925"/>
                  <a:gd name="connsiteY1" fmla="*/ 73819 h 104775"/>
                  <a:gd name="connsiteX2" fmla="*/ 76676 w 161925"/>
                  <a:gd name="connsiteY2" fmla="*/ 102394 h 104775"/>
                  <a:gd name="connsiteX3" fmla="*/ 161449 w 161925"/>
                  <a:gd name="connsiteY3" fmla="*/ 35719 h 104775"/>
                </a:gdLst>
                <a:ahLst/>
                <a:cxnLst>
                  <a:cxn ang="0">
                    <a:pos x="connsiteX0" y="connsiteY0"/>
                  </a:cxn>
                  <a:cxn ang="0">
                    <a:pos x="connsiteX1" y="connsiteY1"/>
                  </a:cxn>
                  <a:cxn ang="0">
                    <a:pos x="connsiteX2" y="connsiteY2"/>
                  </a:cxn>
                  <a:cxn ang="0">
                    <a:pos x="connsiteX3" y="connsiteY3"/>
                  </a:cxn>
                </a:cxnLst>
                <a:rect l="l" t="t" r="r" b="b"/>
                <a:pathLst>
                  <a:path w="161925" h="104775">
                    <a:moveTo>
                      <a:pt x="91916" y="7144"/>
                    </a:moveTo>
                    <a:lnTo>
                      <a:pt x="7144" y="73819"/>
                    </a:lnTo>
                    <a:lnTo>
                      <a:pt x="76676" y="102394"/>
                    </a:lnTo>
                    <a:lnTo>
                      <a:pt x="161449" y="35719"/>
                    </a:lnTo>
                    <a:close/>
                  </a:path>
                </a:pathLst>
              </a:custGeom>
              <a:solidFill>
                <a:srgbClr val="000000"/>
              </a:solidFill>
              <a:ln w="9525" cap="flat">
                <a:noFill/>
                <a:prstDash val="solid"/>
                <a:miter/>
              </a:ln>
            </p:spPr>
            <p:txBody>
              <a:bodyPr rtlCol="0" anchor="ctr"/>
              <a:lstStyle/>
              <a:p>
                <a:endParaRPr lang="zh-TW" altLang="en-US"/>
              </a:p>
            </p:txBody>
          </p:sp>
        </p:grpSp>
      </p:grpSp>
      <p:sp>
        <p:nvSpPr>
          <p:cNvPr id="91" name="箭號: 向右 90">
            <a:extLst>
              <a:ext uri="{FF2B5EF4-FFF2-40B4-BE49-F238E27FC236}">
                <a16:creationId xmlns:a16="http://schemas.microsoft.com/office/drawing/2014/main" id="{9358AADB-2875-4791-BD82-097743A5546B}"/>
              </a:ext>
            </a:extLst>
          </p:cNvPr>
          <p:cNvSpPr/>
          <p:nvPr/>
        </p:nvSpPr>
        <p:spPr>
          <a:xfrm rot="5400000">
            <a:off x="5532521" y="2415209"/>
            <a:ext cx="357809" cy="337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93" name="群組 92">
            <a:extLst>
              <a:ext uri="{FF2B5EF4-FFF2-40B4-BE49-F238E27FC236}">
                <a16:creationId xmlns:a16="http://schemas.microsoft.com/office/drawing/2014/main" id="{DA2FDF9E-09C2-4690-93CB-353D04861174}"/>
              </a:ext>
            </a:extLst>
          </p:cNvPr>
          <p:cNvGrpSpPr/>
          <p:nvPr/>
        </p:nvGrpSpPr>
        <p:grpSpPr>
          <a:xfrm>
            <a:off x="1549581" y="2932044"/>
            <a:ext cx="8661618" cy="985157"/>
            <a:chOff x="1426599" y="2932043"/>
            <a:chExt cx="8661618" cy="985157"/>
          </a:xfrm>
        </p:grpSpPr>
        <p:grpSp>
          <p:nvGrpSpPr>
            <p:cNvPr id="89" name="群組 88">
              <a:extLst>
                <a:ext uri="{FF2B5EF4-FFF2-40B4-BE49-F238E27FC236}">
                  <a16:creationId xmlns:a16="http://schemas.microsoft.com/office/drawing/2014/main" id="{FB5DC58B-6386-406F-B389-F05B22A64E5C}"/>
                </a:ext>
              </a:extLst>
            </p:cNvPr>
            <p:cNvGrpSpPr/>
            <p:nvPr/>
          </p:nvGrpSpPr>
          <p:grpSpPr>
            <a:xfrm>
              <a:off x="1665677" y="3104355"/>
              <a:ext cx="8171012" cy="629040"/>
              <a:chOff x="1665677" y="3104355"/>
              <a:chExt cx="8171012" cy="629040"/>
            </a:xfrm>
          </p:grpSpPr>
          <p:sp>
            <p:nvSpPr>
              <p:cNvPr id="50" name="矩形 49">
                <a:extLst>
                  <a:ext uri="{FF2B5EF4-FFF2-40B4-BE49-F238E27FC236}">
                    <a16:creationId xmlns:a16="http://schemas.microsoft.com/office/drawing/2014/main" id="{28C799D9-FC82-4D1C-B05E-9E0DAA3614EF}"/>
                  </a:ext>
                </a:extLst>
              </p:cNvPr>
              <p:cNvSpPr/>
              <p:nvPr/>
            </p:nvSpPr>
            <p:spPr>
              <a:xfrm>
                <a:off x="1665677" y="3150628"/>
                <a:ext cx="1370973" cy="556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t>辨識儀表</a:t>
                </a:r>
                <a:endParaRPr lang="en-US" altLang="zh-TW"/>
              </a:p>
              <a:p>
                <a:pPr algn="ctr"/>
                <a:r>
                  <a:rPr lang="zh-TW" altLang="en-US"/>
                  <a:t>位置</a:t>
                </a:r>
              </a:p>
            </p:txBody>
          </p:sp>
          <p:sp>
            <p:nvSpPr>
              <p:cNvPr id="55" name="矩形 54">
                <a:extLst>
                  <a:ext uri="{FF2B5EF4-FFF2-40B4-BE49-F238E27FC236}">
                    <a16:creationId xmlns:a16="http://schemas.microsoft.com/office/drawing/2014/main" id="{D28AAEE4-BE02-4494-A68F-570687D2E091}"/>
                  </a:ext>
                </a:extLst>
              </p:cNvPr>
              <p:cNvSpPr/>
              <p:nvPr/>
            </p:nvSpPr>
            <p:spPr>
              <a:xfrm>
                <a:off x="3879347" y="3150628"/>
                <a:ext cx="1370974" cy="556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t>切割數字</a:t>
                </a:r>
              </a:p>
            </p:txBody>
          </p:sp>
          <p:sp>
            <p:nvSpPr>
              <p:cNvPr id="56" name="矩形 55">
                <a:extLst>
                  <a:ext uri="{FF2B5EF4-FFF2-40B4-BE49-F238E27FC236}">
                    <a16:creationId xmlns:a16="http://schemas.microsoft.com/office/drawing/2014/main" id="{BA38E6FE-9F67-4956-818B-23D2E089D6EE}"/>
                  </a:ext>
                </a:extLst>
              </p:cNvPr>
              <p:cNvSpPr/>
              <p:nvPr/>
            </p:nvSpPr>
            <p:spPr>
              <a:xfrm>
                <a:off x="6172531" y="3124603"/>
                <a:ext cx="1370974" cy="60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t>數字辨識</a:t>
                </a:r>
              </a:p>
            </p:txBody>
          </p:sp>
          <p:cxnSp>
            <p:nvCxnSpPr>
              <p:cNvPr id="59" name="直線單箭頭接點 58">
                <a:extLst>
                  <a:ext uri="{FF2B5EF4-FFF2-40B4-BE49-F238E27FC236}">
                    <a16:creationId xmlns:a16="http://schemas.microsoft.com/office/drawing/2014/main" id="{629F5DB1-E5B1-4649-9152-CC554D1B7195}"/>
                  </a:ext>
                </a:extLst>
              </p:cNvPr>
              <p:cNvCxnSpPr>
                <a:cxnSpLocks/>
                <a:stCxn id="50" idx="3"/>
                <a:endCxn id="55" idx="1"/>
              </p:cNvCxnSpPr>
              <p:nvPr/>
            </p:nvCxnSpPr>
            <p:spPr>
              <a:xfrm>
                <a:off x="3036650" y="3429000"/>
                <a:ext cx="842697" cy="0"/>
              </a:xfrm>
              <a:prstGeom prst="straightConnector1">
                <a:avLst/>
              </a:prstGeom>
              <a:ln w="38100">
                <a:solidFill>
                  <a:schemeClr val="accent2"/>
                </a:solidFill>
                <a:headEnd type="none"/>
                <a:tailEnd type="triangle"/>
              </a:ln>
            </p:spPr>
            <p:style>
              <a:lnRef idx="3">
                <a:schemeClr val="dk1"/>
              </a:lnRef>
              <a:fillRef idx="0">
                <a:schemeClr val="dk1"/>
              </a:fillRef>
              <a:effectRef idx="2">
                <a:schemeClr val="dk1"/>
              </a:effectRef>
              <a:fontRef idx="minor">
                <a:schemeClr val="tx1"/>
              </a:fontRef>
            </p:style>
          </p:cxnSp>
          <p:cxnSp>
            <p:nvCxnSpPr>
              <p:cNvPr id="61" name="直線單箭頭接點 60">
                <a:extLst>
                  <a:ext uri="{FF2B5EF4-FFF2-40B4-BE49-F238E27FC236}">
                    <a16:creationId xmlns:a16="http://schemas.microsoft.com/office/drawing/2014/main" id="{CAB8C390-7D4E-409B-9534-81E8E57424F3}"/>
                  </a:ext>
                </a:extLst>
              </p:cNvPr>
              <p:cNvCxnSpPr>
                <a:cxnSpLocks/>
                <a:stCxn id="55" idx="3"/>
                <a:endCxn id="56" idx="1"/>
              </p:cNvCxnSpPr>
              <p:nvPr/>
            </p:nvCxnSpPr>
            <p:spPr>
              <a:xfrm flipV="1">
                <a:off x="5250321" y="3428999"/>
                <a:ext cx="922210" cy="1"/>
              </a:xfrm>
              <a:prstGeom prst="straightConnector1">
                <a:avLst/>
              </a:prstGeom>
              <a:ln w="38100">
                <a:solidFill>
                  <a:schemeClr val="accent2"/>
                </a:solidFill>
                <a:headEnd type="none"/>
                <a:tailEnd type="triangle"/>
              </a:ln>
            </p:spPr>
            <p:style>
              <a:lnRef idx="3">
                <a:schemeClr val="dk1"/>
              </a:lnRef>
              <a:fillRef idx="0">
                <a:schemeClr val="dk1"/>
              </a:fillRef>
              <a:effectRef idx="2">
                <a:schemeClr val="dk1"/>
              </a:effectRef>
              <a:fontRef idx="minor">
                <a:schemeClr val="tx1"/>
              </a:fontRef>
            </p:style>
          </p:cxnSp>
          <p:sp>
            <p:nvSpPr>
              <p:cNvPr id="86" name="矩形 85">
                <a:extLst>
                  <a:ext uri="{FF2B5EF4-FFF2-40B4-BE49-F238E27FC236}">
                    <a16:creationId xmlns:a16="http://schemas.microsoft.com/office/drawing/2014/main" id="{D1B06FEE-3065-4EAA-A4E6-B3444A719CAA}"/>
                  </a:ext>
                </a:extLst>
              </p:cNvPr>
              <p:cNvSpPr/>
              <p:nvPr/>
            </p:nvSpPr>
            <p:spPr>
              <a:xfrm>
                <a:off x="8465715" y="3104355"/>
                <a:ext cx="1370974" cy="60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t>數值校正</a:t>
                </a:r>
              </a:p>
            </p:txBody>
          </p:sp>
          <p:cxnSp>
            <p:nvCxnSpPr>
              <p:cNvPr id="87" name="直線單箭頭接點 86">
                <a:extLst>
                  <a:ext uri="{FF2B5EF4-FFF2-40B4-BE49-F238E27FC236}">
                    <a16:creationId xmlns:a16="http://schemas.microsoft.com/office/drawing/2014/main" id="{6BEC2090-7677-4B49-9446-0CB17C0CAE92}"/>
                  </a:ext>
                </a:extLst>
              </p:cNvPr>
              <p:cNvCxnSpPr>
                <a:cxnSpLocks/>
                <a:stCxn id="56" idx="3"/>
                <a:endCxn id="86" idx="1"/>
              </p:cNvCxnSpPr>
              <p:nvPr/>
            </p:nvCxnSpPr>
            <p:spPr>
              <a:xfrm flipV="1">
                <a:off x="7543505" y="3408751"/>
                <a:ext cx="922210" cy="20248"/>
              </a:xfrm>
              <a:prstGeom prst="straightConnector1">
                <a:avLst/>
              </a:prstGeom>
              <a:ln w="38100">
                <a:solidFill>
                  <a:schemeClr val="accent2"/>
                </a:solidFill>
                <a:headEnd type="none"/>
                <a:tailEnd type="triangle"/>
              </a:ln>
            </p:spPr>
            <p:style>
              <a:lnRef idx="3">
                <a:schemeClr val="dk1"/>
              </a:lnRef>
              <a:fillRef idx="0">
                <a:schemeClr val="dk1"/>
              </a:fillRef>
              <a:effectRef idx="2">
                <a:schemeClr val="dk1"/>
              </a:effectRef>
              <a:fontRef idx="minor">
                <a:schemeClr val="tx1"/>
              </a:fontRef>
            </p:style>
          </p:cxnSp>
        </p:grpSp>
        <p:sp>
          <p:nvSpPr>
            <p:cNvPr id="92" name="矩形 91">
              <a:extLst>
                <a:ext uri="{FF2B5EF4-FFF2-40B4-BE49-F238E27FC236}">
                  <a16:creationId xmlns:a16="http://schemas.microsoft.com/office/drawing/2014/main" id="{C64B45CE-F00E-458F-B0EB-97560E12D8AB}"/>
                </a:ext>
              </a:extLst>
            </p:cNvPr>
            <p:cNvSpPr/>
            <p:nvPr/>
          </p:nvSpPr>
          <p:spPr>
            <a:xfrm>
              <a:off x="1426599" y="2932043"/>
              <a:ext cx="8661618" cy="98515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1394390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13712</TotalTime>
  <Words>254</Words>
  <Application>Microsoft Office PowerPoint</Application>
  <PresentationFormat>寬螢幕</PresentationFormat>
  <Paragraphs>40</Paragraphs>
  <Slides>7</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微軟正黑體</vt:lpstr>
      <vt:lpstr>新細明體</vt:lpstr>
      <vt:lpstr>標楷體</vt:lpstr>
      <vt:lpstr>Arial</vt:lpstr>
      <vt:lpstr>Calibri</vt:lpstr>
      <vt:lpstr>Times New Roman</vt:lpstr>
      <vt:lpstr>Office 佈景主題</vt:lpstr>
      <vt:lpstr>儀表指針數字辨識 109-2 嵌入式影像 期中報告</vt:lpstr>
      <vt:lpstr>功能需求</vt:lpstr>
      <vt:lpstr>情境構想</vt:lpstr>
      <vt:lpstr>環境需求</vt:lpstr>
      <vt:lpstr>需求分析</vt:lpstr>
      <vt:lpstr>設計 – 硬體架構圖</vt:lpstr>
      <vt:lpstr>設計 - Breakdown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專案進度報告 HiBA 拓樸</dc:title>
  <dc:creator>User</dc:creator>
  <cp:lastModifiedBy>xdannyd</cp:lastModifiedBy>
  <cp:revision>809</cp:revision>
  <dcterms:created xsi:type="dcterms:W3CDTF">2019-03-11T13:47:46Z</dcterms:created>
  <dcterms:modified xsi:type="dcterms:W3CDTF">2021-04-23T09:06:49Z</dcterms:modified>
</cp:coreProperties>
</file>