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9" r:id="rId2"/>
    <p:sldId id="271" r:id="rId3"/>
    <p:sldId id="270" r:id="rId4"/>
    <p:sldId id="272" r:id="rId5"/>
    <p:sldId id="278" r:id="rId6"/>
    <p:sldId id="273" r:id="rId7"/>
    <p:sldId id="274" r:id="rId8"/>
    <p:sldId id="258" r:id="rId9"/>
    <p:sldId id="276" r:id="rId10"/>
    <p:sldId id="27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672A6C9F-5AC6-4198-BA5D-35651DAD9165}">
          <p14:sldIdLst>
            <p14:sldId id="259"/>
          </p14:sldIdLst>
        </p14:section>
        <p14:section name="功能需求" id="{25FE4CF6-B64A-40E1-B727-47B5E0952AA8}">
          <p14:sldIdLst>
            <p14:sldId id="271"/>
            <p14:sldId id="270"/>
            <p14:sldId id="272"/>
          </p14:sldIdLst>
        </p14:section>
        <p14:section name="分析" id="{B35CEE2E-195C-4417-9A63-540ACDB699A4}">
          <p14:sldIdLst>
            <p14:sldId id="278"/>
            <p14:sldId id="273"/>
          </p14:sldIdLst>
        </p14:section>
        <p14:section name="設計" id="{5840EF85-AC94-4CF0-A851-81CC79AAFBB4}">
          <p14:sldIdLst>
            <p14:sldId id="274"/>
            <p14:sldId id="258"/>
            <p14:sldId id="276"/>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昱承 朱" initials="昱承" lastIdx="1" clrIdx="0">
    <p:extLst>
      <p:ext uri="{19B8F6BF-5375-455C-9EA6-DF929625EA0E}">
        <p15:presenceInfo xmlns:p15="http://schemas.microsoft.com/office/powerpoint/2012/main" userId="3d995507defa06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3" autoAdjust="0"/>
  </p:normalViewPr>
  <p:slideViewPr>
    <p:cSldViewPr snapToGrid="0">
      <p:cViewPr varScale="1">
        <p:scale>
          <a:sx n="99" d="100"/>
          <a:sy n="99" d="100"/>
        </p:scale>
        <p:origin x="912" y="84"/>
      </p:cViewPr>
      <p:guideLst/>
    </p:cSldViewPr>
  </p:slideViewPr>
  <p:notesTextViewPr>
    <p:cViewPr>
      <p:scale>
        <a:sx n="1" d="1"/>
        <a:sy n="1" d="1"/>
      </p:scale>
      <p:origin x="0" y="0"/>
    </p:cViewPr>
  </p:notesTextViewPr>
  <p:sorterViewPr>
    <p:cViewPr>
      <p:scale>
        <a:sx n="125" d="100"/>
        <a:sy n="125" d="100"/>
      </p:scale>
      <p:origin x="0" y="-8280"/>
    </p:cViewPr>
  </p:sorter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2021/5/6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2021/5/6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714DB0-407F-464B-8567-70F1AA7CCA2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B3EC0A1-79A2-4F44-AB2C-C62299F40B5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3F0E37-0586-49BD-A1B1-922F939B2694}"/>
              </a:ext>
            </a:extLst>
          </p:cNvPr>
          <p:cNvSpPr>
            <a:spLocks noGrp="1"/>
          </p:cNvSpPr>
          <p:nvPr>
            <p:ph type="dt" sz="half" idx="10"/>
          </p:nvPr>
        </p:nvSpPr>
        <p:spPr/>
        <p:txBody>
          <a:bodyPr/>
          <a:lstStyle/>
          <a:p>
            <a:fld id="{CACB0DA3-1C91-429E-85DF-004AAF88FDEC}" type="datetimeFigureOut">
              <a:rPr lang="zh-TW" altLang="en-US" smtClean="0"/>
              <a:t>2021/5/6</a:t>
            </a:fld>
            <a:endParaRPr lang="zh-TW" altLang="en-US"/>
          </a:p>
        </p:txBody>
      </p:sp>
      <p:sp>
        <p:nvSpPr>
          <p:cNvPr id="5" name="頁尾版面配置區 4">
            <a:extLst>
              <a:ext uri="{FF2B5EF4-FFF2-40B4-BE49-F238E27FC236}">
                <a16:creationId xmlns:a16="http://schemas.microsoft.com/office/drawing/2014/main" id="{CA3A1272-70A2-4510-8EF1-85BAD20E95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CABD805-152E-4508-A4D5-B91FE15062D4}"/>
              </a:ext>
            </a:extLst>
          </p:cNvPr>
          <p:cNvSpPr>
            <a:spLocks noGrp="1"/>
          </p:cNvSpPr>
          <p:nvPr>
            <p:ph type="sldNum" sz="quarter" idx="12"/>
          </p:nvPr>
        </p:nvSpPr>
        <p:spPr/>
        <p:txBody>
          <a:bodyPr/>
          <a:lstStyle/>
          <a:p>
            <a:fld id="{44216158-51B5-430F-A74C-56C243575C30}" type="slidenum">
              <a:rPr lang="zh-TW" altLang="en-US" smtClean="0"/>
              <a:t>‹#›</a:t>
            </a:fld>
            <a:endParaRPr lang="zh-TW" altLang="en-US"/>
          </a:p>
        </p:txBody>
      </p:sp>
    </p:spTree>
    <p:extLst>
      <p:ext uri="{BB962C8B-B14F-4D97-AF65-F5344CB8AC3E}">
        <p14:creationId xmlns:p14="http://schemas.microsoft.com/office/powerpoint/2010/main" val="90775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2021/5/6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2021/5/6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4">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568435"/>
            <a:ext cx="10515600" cy="2544296"/>
          </a:xfrm>
        </p:spPr>
        <p:txBody>
          <a:bodyPr anchor="t">
            <a:normAutofit/>
          </a:bodyPr>
          <a:lstStyle/>
          <a:p>
            <a:pPr>
              <a:lnSpc>
                <a:spcPct val="125000"/>
              </a:lnSpc>
            </a:pPr>
            <a:r>
              <a:rPr lang="zh-TW" altLang="en-US" sz="4000" b="0"/>
              <a:t>儀表指針數字辨識</a:t>
            </a:r>
            <a:br>
              <a:rPr lang="en-US" altLang="zh-TW" sz="4000" b="0"/>
            </a:br>
            <a:r>
              <a:rPr lang="en-US" altLang="zh-TW" sz="4000" b="0"/>
              <a:t>109-2</a:t>
            </a:r>
            <a:r>
              <a:rPr lang="zh-TW" altLang="en-US" sz="4000" b="0"/>
              <a:t> 嵌入式影像 期中報告</a:t>
            </a:r>
            <a:endParaRPr lang="zh-TW" altLang="en-US" sz="4000" b="0" dirty="0"/>
          </a:p>
        </p:txBody>
      </p:sp>
      <p:sp>
        <p:nvSpPr>
          <p:cNvPr id="4" name="矩形 3">
            <a:extLst>
              <a:ext uri="{FF2B5EF4-FFF2-40B4-BE49-F238E27FC236}">
                <a16:creationId xmlns:a16="http://schemas.microsoft.com/office/drawing/2014/main" id="{B1DB5942-CA18-4950-A33D-6E0A19DEF604}"/>
              </a:ext>
            </a:extLst>
          </p:cNvPr>
          <p:cNvSpPr/>
          <p:nvPr/>
        </p:nvSpPr>
        <p:spPr>
          <a:xfrm>
            <a:off x="838200" y="4679261"/>
            <a:ext cx="10152710" cy="1428211"/>
          </a:xfrm>
          <a:prstGeom prst="rect">
            <a:avLst/>
          </a:prstGeom>
          <a:noFill/>
        </p:spPr>
        <p:txBody>
          <a:bodyPr wrap="square" lIns="91440" tIns="45720" rIns="91440" bIns="45720">
            <a:spAutoFit/>
          </a:bodyPr>
          <a:lstStyle/>
          <a:p>
            <a:pPr>
              <a:lnSpc>
                <a:spcPct val="150000"/>
              </a:lnSpc>
            </a:pPr>
            <a:endParaRPr lang="en-US" altLang="zh-TW" sz="2000">
              <a:ea typeface="標楷體" panose="03000509000000000000" pitchFamily="65" charset="-120"/>
            </a:endParaRPr>
          </a:p>
          <a:p>
            <a:pPr>
              <a:lnSpc>
                <a:spcPct val="150000"/>
              </a:lnSpc>
            </a:pPr>
            <a:r>
              <a:rPr lang="zh-TW" altLang="en-US" sz="2000">
                <a:ea typeface="標楷體" panose="03000509000000000000" pitchFamily="65" charset="-120"/>
              </a:rPr>
              <a:t>指導老師 </a:t>
            </a:r>
            <a:r>
              <a:rPr lang="en-US" altLang="zh-TW" sz="2000">
                <a:ea typeface="標楷體" panose="03000509000000000000" pitchFamily="65" charset="-120"/>
              </a:rPr>
              <a:t>:</a:t>
            </a:r>
            <a:r>
              <a:rPr lang="zh-TW" altLang="en-US" sz="2000">
                <a:ea typeface="標楷體" panose="03000509000000000000" pitchFamily="65" charset="-120"/>
              </a:rPr>
              <a:t>  陳朝烈</a:t>
            </a:r>
            <a:r>
              <a:rPr lang="en-US" altLang="zh-TW" sz="2000" dirty="0">
                <a:ea typeface="標楷體" panose="03000509000000000000" pitchFamily="65" charset="-120"/>
              </a:rPr>
              <a:t>	</a:t>
            </a:r>
          </a:p>
          <a:p>
            <a:pPr>
              <a:lnSpc>
                <a:spcPct val="150000"/>
              </a:lnSpc>
            </a:pPr>
            <a:r>
              <a:rPr lang="zh-TW" altLang="en-US" sz="2000" dirty="0">
                <a:ea typeface="標楷體" panose="03000509000000000000" pitchFamily="65" charset="-120"/>
              </a:rPr>
              <a:t>目前成員：陳家豪、朱昱承</a:t>
            </a:r>
            <a:r>
              <a:rPr lang="zh-TW" altLang="en-US" sz="2000">
                <a:ea typeface="標楷體" panose="03000509000000000000" pitchFamily="65" charset="-120"/>
              </a:rPr>
              <a:t>、林芳平</a:t>
            </a:r>
            <a:endParaRPr lang="en-US" altLang="zh-TW" sz="2000" dirty="0">
              <a:ea typeface="標楷體" panose="03000509000000000000" pitchFamily="65" charset="-12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330627E-A578-4A9B-921D-B83000CFD2D9}"/>
              </a:ext>
            </a:extLst>
          </p:cNvPr>
          <p:cNvSpPr>
            <a:spLocks noGrp="1"/>
          </p:cNvSpPr>
          <p:nvPr>
            <p:ph type="title"/>
          </p:nvPr>
        </p:nvSpPr>
        <p:spPr/>
        <p:txBody>
          <a:bodyPr/>
          <a:lstStyle/>
          <a:p>
            <a:r>
              <a:rPr lang="zh-TW" altLang="en-US" dirty="0"/>
              <a:t>設計</a:t>
            </a:r>
          </a:p>
        </p:txBody>
      </p:sp>
      <p:sp>
        <p:nvSpPr>
          <p:cNvPr id="20" name="矩形 19">
            <a:extLst>
              <a:ext uri="{FF2B5EF4-FFF2-40B4-BE49-F238E27FC236}">
                <a16:creationId xmlns:a16="http://schemas.microsoft.com/office/drawing/2014/main" id="{FFC4CA46-06F2-46D3-AC83-7893E08BD921}"/>
              </a:ext>
            </a:extLst>
          </p:cNvPr>
          <p:cNvSpPr/>
          <p:nvPr/>
        </p:nvSpPr>
        <p:spPr>
          <a:xfrm>
            <a:off x="2235244" y="305212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作為特徵</a:t>
            </a:r>
            <a:endParaRPr lang="en-US" altLang="zh-TW" sz="1200" dirty="0"/>
          </a:p>
          <a:p>
            <a:pPr algn="ctr"/>
            <a:r>
              <a:rPr lang="zh-TW" altLang="en-US" sz="1200" dirty="0"/>
              <a:t>收集樣本</a:t>
            </a:r>
          </a:p>
        </p:txBody>
      </p:sp>
      <p:sp>
        <p:nvSpPr>
          <p:cNvPr id="21" name="矩形 20">
            <a:extLst>
              <a:ext uri="{FF2B5EF4-FFF2-40B4-BE49-F238E27FC236}">
                <a16:creationId xmlns:a16="http://schemas.microsoft.com/office/drawing/2014/main" id="{887D0510-687C-4327-9141-8EA8B2C5C27D}"/>
              </a:ext>
            </a:extLst>
          </p:cNvPr>
          <p:cNvSpPr/>
          <p:nvPr/>
        </p:nvSpPr>
        <p:spPr>
          <a:xfrm>
            <a:off x="4004688" y="305212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a:t>KNN</a:t>
            </a:r>
            <a:r>
              <a:rPr lang="zh-TW" altLang="en-US" sz="1200" dirty="0"/>
              <a:t>訓練</a:t>
            </a:r>
            <a:endParaRPr lang="en-US" altLang="zh-TW" sz="1200" dirty="0"/>
          </a:p>
        </p:txBody>
      </p:sp>
      <p:cxnSp>
        <p:nvCxnSpPr>
          <p:cNvPr id="22" name="直線單箭頭接點 21">
            <a:extLst>
              <a:ext uri="{FF2B5EF4-FFF2-40B4-BE49-F238E27FC236}">
                <a16:creationId xmlns:a16="http://schemas.microsoft.com/office/drawing/2014/main" id="{463BDFAB-0151-4713-9361-8F33F461B806}"/>
              </a:ext>
            </a:extLst>
          </p:cNvPr>
          <p:cNvCxnSpPr>
            <a:cxnSpLocks/>
            <a:stCxn id="20" idx="3"/>
            <a:endCxn id="21" idx="1"/>
          </p:cNvCxnSpPr>
          <p:nvPr/>
        </p:nvCxnSpPr>
        <p:spPr>
          <a:xfrm>
            <a:off x="3426013" y="3324459"/>
            <a:ext cx="5786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5A62E9D1-7867-4322-A307-1D15F632B842}"/>
              </a:ext>
            </a:extLst>
          </p:cNvPr>
          <p:cNvCxnSpPr>
            <a:cxnSpLocks/>
          </p:cNvCxnSpPr>
          <p:nvPr/>
        </p:nvCxnSpPr>
        <p:spPr>
          <a:xfrm>
            <a:off x="5195457" y="3324458"/>
            <a:ext cx="5786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61D8E2F1-3E30-4D89-A182-05DDCFE28B36}"/>
              </a:ext>
            </a:extLst>
          </p:cNvPr>
          <p:cNvSpPr/>
          <p:nvPr/>
        </p:nvSpPr>
        <p:spPr>
          <a:xfrm>
            <a:off x="5790841" y="305212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辨識結果</a:t>
            </a:r>
            <a:endParaRPr lang="en-US" altLang="zh-TW" sz="1200" dirty="0"/>
          </a:p>
        </p:txBody>
      </p:sp>
      <p:sp>
        <p:nvSpPr>
          <p:cNvPr id="27" name="手繪多邊形: 圖案 26">
            <a:extLst>
              <a:ext uri="{FF2B5EF4-FFF2-40B4-BE49-F238E27FC236}">
                <a16:creationId xmlns:a16="http://schemas.microsoft.com/office/drawing/2014/main" id="{EF4692CB-AE68-4463-8B0B-AA45168DB255}"/>
              </a:ext>
            </a:extLst>
          </p:cNvPr>
          <p:cNvSpPr/>
          <p:nvPr/>
        </p:nvSpPr>
        <p:spPr>
          <a:xfrm flipH="1">
            <a:off x="2473440" y="2019144"/>
            <a:ext cx="714375" cy="657225"/>
          </a:xfrm>
          <a:custGeom>
            <a:avLst/>
            <a:gdLst>
              <a:gd name="connsiteX0" fmla="*/ 311944 w 714375"/>
              <a:gd name="connsiteY0" fmla="*/ 292894 h 657225"/>
              <a:gd name="connsiteX1" fmla="*/ 273844 w 714375"/>
              <a:gd name="connsiteY1" fmla="*/ 254794 h 657225"/>
              <a:gd name="connsiteX2" fmla="*/ 311944 w 714375"/>
              <a:gd name="connsiteY2" fmla="*/ 216694 h 657225"/>
              <a:gd name="connsiteX3" fmla="*/ 350044 w 714375"/>
              <a:gd name="connsiteY3" fmla="*/ 254794 h 657225"/>
              <a:gd name="connsiteX4" fmla="*/ 311944 w 714375"/>
              <a:gd name="connsiteY4" fmla="*/ 292894 h 657225"/>
              <a:gd name="connsiteX5" fmla="*/ 708184 w 714375"/>
              <a:gd name="connsiteY5" fmla="*/ 269081 h 657225"/>
              <a:gd name="connsiteX6" fmla="*/ 198596 w 714375"/>
              <a:gd name="connsiteY6" fmla="*/ 57626 h 657225"/>
              <a:gd name="connsiteX7" fmla="*/ 110966 w 714375"/>
              <a:gd name="connsiteY7" fmla="*/ 269081 h 657225"/>
              <a:gd name="connsiteX8" fmla="*/ 283369 w 714375"/>
              <a:gd name="connsiteY8" fmla="*/ 341471 h 657225"/>
              <a:gd name="connsiteX9" fmla="*/ 283369 w 714375"/>
              <a:gd name="connsiteY9" fmla="*/ 378619 h 657225"/>
              <a:gd name="connsiteX10" fmla="*/ 207169 w 714375"/>
              <a:gd name="connsiteY10" fmla="*/ 454819 h 657225"/>
              <a:gd name="connsiteX11" fmla="*/ 64294 w 714375"/>
              <a:gd name="connsiteY11" fmla="*/ 454819 h 657225"/>
              <a:gd name="connsiteX12" fmla="*/ 64294 w 714375"/>
              <a:gd name="connsiteY12" fmla="*/ 7144 h 657225"/>
              <a:gd name="connsiteX13" fmla="*/ 7144 w 714375"/>
              <a:gd name="connsiteY13" fmla="*/ 7144 h 657225"/>
              <a:gd name="connsiteX14" fmla="*/ 7144 w 714375"/>
              <a:gd name="connsiteY14" fmla="*/ 654844 h 657225"/>
              <a:gd name="connsiteX15" fmla="*/ 64294 w 714375"/>
              <a:gd name="connsiteY15" fmla="*/ 654844 h 657225"/>
              <a:gd name="connsiteX16" fmla="*/ 64294 w 714375"/>
              <a:gd name="connsiteY16" fmla="*/ 511969 h 657225"/>
              <a:gd name="connsiteX17" fmla="*/ 207169 w 714375"/>
              <a:gd name="connsiteY17" fmla="*/ 511969 h 657225"/>
              <a:gd name="connsiteX18" fmla="*/ 340519 w 714375"/>
              <a:gd name="connsiteY18" fmla="*/ 378619 h 657225"/>
              <a:gd name="connsiteX19" fmla="*/ 340519 w 714375"/>
              <a:gd name="connsiteY19" fmla="*/ 364331 h 657225"/>
              <a:gd name="connsiteX20" fmla="*/ 502444 w 714375"/>
              <a:gd name="connsiteY20" fmla="*/ 431006 h 657225"/>
              <a:gd name="connsiteX21" fmla="*/ 708184 w 714375"/>
              <a:gd name="connsiteY21" fmla="*/ 26908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4375" h="657225">
                <a:moveTo>
                  <a:pt x="311944" y="292894"/>
                </a:moveTo>
                <a:cubicBezTo>
                  <a:pt x="290989" y="292894"/>
                  <a:pt x="273844" y="275749"/>
                  <a:pt x="273844" y="254794"/>
                </a:cubicBezTo>
                <a:cubicBezTo>
                  <a:pt x="273844" y="233839"/>
                  <a:pt x="290989" y="216694"/>
                  <a:pt x="311944" y="216694"/>
                </a:cubicBezTo>
                <a:cubicBezTo>
                  <a:pt x="332899" y="216694"/>
                  <a:pt x="350044" y="233839"/>
                  <a:pt x="350044" y="254794"/>
                </a:cubicBezTo>
                <a:cubicBezTo>
                  <a:pt x="350044" y="275749"/>
                  <a:pt x="332899" y="292894"/>
                  <a:pt x="311944" y="292894"/>
                </a:cubicBezTo>
                <a:close/>
                <a:moveTo>
                  <a:pt x="708184" y="269081"/>
                </a:moveTo>
                <a:lnTo>
                  <a:pt x="198596" y="57626"/>
                </a:lnTo>
                <a:lnTo>
                  <a:pt x="110966" y="269081"/>
                </a:lnTo>
                <a:lnTo>
                  <a:pt x="283369" y="341471"/>
                </a:lnTo>
                <a:lnTo>
                  <a:pt x="283369" y="378619"/>
                </a:lnTo>
                <a:cubicBezTo>
                  <a:pt x="283369" y="420529"/>
                  <a:pt x="249079" y="454819"/>
                  <a:pt x="207169" y="454819"/>
                </a:cubicBezTo>
                <a:lnTo>
                  <a:pt x="64294" y="454819"/>
                </a:lnTo>
                <a:lnTo>
                  <a:pt x="64294" y="7144"/>
                </a:lnTo>
                <a:lnTo>
                  <a:pt x="7144" y="7144"/>
                </a:lnTo>
                <a:lnTo>
                  <a:pt x="7144" y="654844"/>
                </a:lnTo>
                <a:lnTo>
                  <a:pt x="64294" y="654844"/>
                </a:lnTo>
                <a:lnTo>
                  <a:pt x="64294" y="511969"/>
                </a:lnTo>
                <a:lnTo>
                  <a:pt x="207169" y="511969"/>
                </a:lnTo>
                <a:cubicBezTo>
                  <a:pt x="280511" y="511969"/>
                  <a:pt x="340519" y="451961"/>
                  <a:pt x="340519" y="378619"/>
                </a:cubicBezTo>
                <a:lnTo>
                  <a:pt x="340519" y="364331"/>
                </a:lnTo>
                <a:lnTo>
                  <a:pt x="502444" y="431006"/>
                </a:lnTo>
                <a:lnTo>
                  <a:pt x="708184" y="269081"/>
                </a:lnTo>
                <a:close/>
              </a:path>
            </a:pathLst>
          </a:custGeom>
          <a:solidFill>
            <a:srgbClr val="000000"/>
          </a:solidFill>
          <a:ln w="9525" cap="flat">
            <a:noFill/>
            <a:prstDash val="solid"/>
            <a:miter/>
          </a:ln>
        </p:spPr>
        <p:txBody>
          <a:bodyPr rtlCol="0" anchor="ctr"/>
          <a:lstStyle/>
          <a:p>
            <a:endParaRPr lang="zh-TW" altLang="en-US"/>
          </a:p>
        </p:txBody>
      </p:sp>
      <p:cxnSp>
        <p:nvCxnSpPr>
          <p:cNvPr id="7" name="接點: 肘形 6">
            <a:extLst>
              <a:ext uri="{FF2B5EF4-FFF2-40B4-BE49-F238E27FC236}">
                <a16:creationId xmlns:a16="http://schemas.microsoft.com/office/drawing/2014/main" id="{FEF74169-EDF0-44F1-BE93-061D0C839FBD}"/>
              </a:ext>
            </a:extLst>
          </p:cNvPr>
          <p:cNvCxnSpPr>
            <a:endCxn id="26" idx="0"/>
          </p:cNvCxnSpPr>
          <p:nvPr/>
        </p:nvCxnSpPr>
        <p:spPr>
          <a:xfrm>
            <a:off x="3187815" y="2347756"/>
            <a:ext cx="3198411" cy="704368"/>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接點: 肘形 8">
            <a:extLst>
              <a:ext uri="{FF2B5EF4-FFF2-40B4-BE49-F238E27FC236}">
                <a16:creationId xmlns:a16="http://schemas.microsoft.com/office/drawing/2014/main" id="{3274A1FC-3FE7-494D-B491-33173795C16C}"/>
              </a:ext>
            </a:extLst>
          </p:cNvPr>
          <p:cNvCxnSpPr>
            <a:stCxn id="26" idx="2"/>
            <a:endCxn id="21" idx="2"/>
          </p:cNvCxnSpPr>
          <p:nvPr/>
        </p:nvCxnSpPr>
        <p:spPr>
          <a:xfrm rot="5400000">
            <a:off x="5493150" y="2703717"/>
            <a:ext cx="12700" cy="1786153"/>
          </a:xfrm>
          <a:prstGeom prst="bentConnector3">
            <a:avLst>
              <a:gd name="adj1" fmla="val 56652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6D3CBAAD-9E18-4661-91B9-6FC3FD561C99}"/>
              </a:ext>
            </a:extLst>
          </p:cNvPr>
          <p:cNvSpPr txBox="1"/>
          <p:nvPr/>
        </p:nvSpPr>
        <p:spPr>
          <a:xfrm>
            <a:off x="4934215" y="4371387"/>
            <a:ext cx="127408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結果錯誤</a:t>
            </a:r>
          </a:p>
        </p:txBody>
      </p:sp>
      <p:cxnSp>
        <p:nvCxnSpPr>
          <p:cNvPr id="13" name="直線單箭頭接點 12">
            <a:extLst>
              <a:ext uri="{FF2B5EF4-FFF2-40B4-BE49-F238E27FC236}">
                <a16:creationId xmlns:a16="http://schemas.microsoft.com/office/drawing/2014/main" id="{8453F32E-4F33-4A3D-A870-8320D93D8BE4}"/>
              </a:ext>
            </a:extLst>
          </p:cNvPr>
          <p:cNvCxnSpPr>
            <a:stCxn id="26" idx="3"/>
          </p:cNvCxnSpPr>
          <p:nvPr/>
        </p:nvCxnSpPr>
        <p:spPr>
          <a:xfrm flipV="1">
            <a:off x="6981610" y="3324458"/>
            <a:ext cx="78597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6028C765-004F-46AB-9DF7-F16FA028A4BB}"/>
              </a:ext>
            </a:extLst>
          </p:cNvPr>
          <p:cNvSpPr/>
          <p:nvPr/>
        </p:nvSpPr>
        <p:spPr>
          <a:xfrm>
            <a:off x="7767587" y="304577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err="1"/>
              <a:t>Opencv</a:t>
            </a:r>
            <a:r>
              <a:rPr lang="en-US" altLang="zh-TW" sz="1200" dirty="0"/>
              <a:t> GUI</a:t>
            </a:r>
          </a:p>
        </p:txBody>
      </p:sp>
    </p:spTree>
    <p:extLst>
      <p:ext uri="{BB962C8B-B14F-4D97-AF65-F5344CB8AC3E}">
        <p14:creationId xmlns:p14="http://schemas.microsoft.com/office/powerpoint/2010/main" val="149559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a:latin typeface="+mn-lt"/>
              </a:rPr>
              <a:t>辨識出儀表指針數字並輸出數位化資訊。</a:t>
            </a:r>
            <a:endParaRPr lang="en-US" altLang="zh-TW" sz="2000">
              <a:latin typeface="+mn-lt"/>
            </a:endParaRPr>
          </a:p>
        </p:txBody>
      </p:sp>
      <p:sp>
        <p:nvSpPr>
          <p:cNvPr id="3" name="標題 2"/>
          <p:cNvSpPr>
            <a:spLocks noGrp="1"/>
          </p:cNvSpPr>
          <p:nvPr>
            <p:ph type="title"/>
          </p:nvPr>
        </p:nvSpPr>
        <p:spPr/>
        <p:txBody>
          <a:bodyPr/>
          <a:lstStyle/>
          <a:p>
            <a:r>
              <a:rPr lang="zh-TW" altLang="en-US"/>
              <a:t>功能需求</a:t>
            </a:r>
            <a:endParaRPr lang="zh-TW" altLang="en-US" dirty="0"/>
          </a:p>
        </p:txBody>
      </p:sp>
      <p:pic>
        <p:nvPicPr>
          <p:cNvPr id="2050" name="Picture 2" descr="https://scontent.xx.fbcdn.net/v/t1.15752-0/p403x403/182759509_959547481250471_2544508413099279102_n.png?_nc_cat=106&amp;ccb=1-3&amp;_nc_sid=aee45a&amp;_nc_ohc=I7VA6AnQmEsAX_CYw94&amp;_nc_ad=z-m&amp;_nc_cid=0&amp;_nc_ht=scontent.xx&amp;tp=30&amp;oh=39b81556ae925d08d36b1756a03559e2&amp;oe=60BB2722">
            <a:extLst>
              <a:ext uri="{FF2B5EF4-FFF2-40B4-BE49-F238E27FC236}">
                <a16:creationId xmlns:a16="http://schemas.microsoft.com/office/drawing/2014/main" id="{21CF63D1-DCBC-4C31-A948-FFC4ABF54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409" y="1663719"/>
            <a:ext cx="5403182" cy="262981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2708F2A8-FAD8-4811-83B9-24A0A6612DF7}"/>
              </a:ext>
            </a:extLst>
          </p:cNvPr>
          <p:cNvPicPr>
            <a:picLocks noChangeAspect="1"/>
          </p:cNvPicPr>
          <p:nvPr/>
        </p:nvPicPr>
        <p:blipFill rotWithShape="1">
          <a:blip r:embed="rId3"/>
          <a:srcRect l="4321" r="5499"/>
          <a:stretch/>
        </p:blipFill>
        <p:spPr>
          <a:xfrm>
            <a:off x="3270985" y="4293529"/>
            <a:ext cx="5650030" cy="1807908"/>
          </a:xfrm>
          <a:prstGeom prst="rect">
            <a:avLst/>
          </a:prstGeom>
        </p:spPr>
      </p:pic>
    </p:spTree>
    <p:extLst>
      <p:ext uri="{BB962C8B-B14F-4D97-AF65-F5344CB8AC3E}">
        <p14:creationId xmlns:p14="http://schemas.microsoft.com/office/powerpoint/2010/main" val="308230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a:latin typeface="+mn-lt"/>
              </a:rPr>
              <a:t>傳統工廠存在老舊機器設備，儀器及儀表都沒有數位輸出，必須要靠人工來抄寫。但用人工抄寫有幾個缺點，包括費時費力、漏抄、錯抄、等現象。而且還要用人工輸入至系統內，會產生資訊時間落差及無法即時警示問題辨識儀表盤上指針數字。此外也可取代一些偏遠地區或高溫高壓高熱長時間惡劣工作環境的人工抄寫。</a:t>
            </a:r>
            <a:endParaRPr lang="en-US" altLang="zh-TW" sz="2000">
              <a:latin typeface="+mn-lt"/>
            </a:endParaRPr>
          </a:p>
        </p:txBody>
      </p:sp>
      <p:sp>
        <p:nvSpPr>
          <p:cNvPr id="3" name="標題 2"/>
          <p:cNvSpPr>
            <a:spLocks noGrp="1"/>
          </p:cNvSpPr>
          <p:nvPr>
            <p:ph type="title"/>
          </p:nvPr>
        </p:nvSpPr>
        <p:spPr/>
        <p:txBody>
          <a:bodyPr/>
          <a:lstStyle/>
          <a:p>
            <a:r>
              <a:rPr lang="zh-TW" altLang="en-US"/>
              <a:t>情境構想</a:t>
            </a:r>
            <a:endParaRPr lang="zh-TW" altLang="en-US" dirty="0"/>
          </a:p>
        </p:txBody>
      </p:sp>
      <p:sp>
        <p:nvSpPr>
          <p:cNvPr id="6" name="矩形 5">
            <a:extLst>
              <a:ext uri="{FF2B5EF4-FFF2-40B4-BE49-F238E27FC236}">
                <a16:creationId xmlns:a16="http://schemas.microsoft.com/office/drawing/2014/main" id="{270A46C8-26C6-4C9F-B227-411A2EDE329F}"/>
              </a:ext>
            </a:extLst>
          </p:cNvPr>
          <p:cNvSpPr/>
          <p:nvPr/>
        </p:nvSpPr>
        <p:spPr>
          <a:xfrm>
            <a:off x="5657418" y="5656150"/>
            <a:ext cx="877163" cy="369332"/>
          </a:xfrm>
          <a:prstGeom prst="rect">
            <a:avLst/>
          </a:prstGeom>
        </p:spPr>
        <p:txBody>
          <a:bodyPr wrap="none">
            <a:spAutoFit/>
          </a:bodyPr>
          <a:lstStyle/>
          <a:p>
            <a:pPr algn="ctr"/>
            <a:r>
              <a:rPr lang="zh-TW" altLang="en-US">
                <a:latin typeface="微軟正黑體" panose="020B0604030504040204" pitchFamily="34" charset="-120"/>
                <a:ea typeface="微軟正黑體" panose="020B0604030504040204" pitchFamily="34" charset="-120"/>
              </a:rPr>
              <a:t>氣壓表</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9514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sz="2000" dirty="0"/>
              <a:t>硬體端</a:t>
            </a:r>
            <a:r>
              <a:rPr lang="en-US" altLang="zh-TW" sz="2000" dirty="0"/>
              <a:t>:</a:t>
            </a:r>
          </a:p>
          <a:p>
            <a:pPr marL="342900" indent="-342900">
              <a:buFont typeface="+mj-lt"/>
              <a:buAutoNum type="arabicPeriod"/>
            </a:pPr>
            <a:r>
              <a:rPr lang="zh-TW" altLang="en-US" sz="2000" dirty="0"/>
              <a:t>樹莓派</a:t>
            </a:r>
            <a:endParaRPr lang="en-US" altLang="zh-TW" sz="2000" dirty="0"/>
          </a:p>
          <a:p>
            <a:pPr marL="342900" indent="-342900">
              <a:buFont typeface="+mj-lt"/>
              <a:buAutoNum type="arabicPeriod"/>
            </a:pPr>
            <a:r>
              <a:rPr lang="en-US" altLang="zh-TW" sz="2000" dirty="0"/>
              <a:t>USBCAM</a:t>
            </a:r>
          </a:p>
          <a:p>
            <a:pPr marL="0" indent="0">
              <a:buNone/>
            </a:pPr>
            <a:r>
              <a:rPr lang="en-US" altLang="zh-TW" sz="2000" dirty="0"/>
              <a:t>--------------------------------------------------------------------------------------------------------------------------</a:t>
            </a:r>
          </a:p>
          <a:p>
            <a:pPr marL="0" indent="0">
              <a:buNone/>
            </a:pPr>
            <a:r>
              <a:rPr lang="zh-TW" altLang="en-US" sz="2000" dirty="0"/>
              <a:t>軟體端</a:t>
            </a:r>
            <a:r>
              <a:rPr lang="en-US" altLang="zh-TW" sz="2000" dirty="0"/>
              <a:t>:</a:t>
            </a:r>
          </a:p>
          <a:p>
            <a:pPr marL="457200" indent="-457200">
              <a:buFont typeface="+mj-lt"/>
              <a:buAutoNum type="arabicPeriod"/>
            </a:pPr>
            <a:r>
              <a:rPr lang="en-US" altLang="zh-TW" sz="2000" dirty="0">
                <a:latin typeface="+mn-lt"/>
              </a:rPr>
              <a:t>Ubuntu(16.04)</a:t>
            </a:r>
          </a:p>
          <a:p>
            <a:pPr marL="457200" indent="-457200">
              <a:buFont typeface="+mj-lt"/>
              <a:buAutoNum type="arabicPeriod"/>
            </a:pPr>
            <a:r>
              <a:rPr lang="en-US" altLang="zh-TW" sz="2000" dirty="0">
                <a:latin typeface="+mn-lt"/>
              </a:rPr>
              <a:t>Python</a:t>
            </a:r>
            <a:r>
              <a:rPr lang="zh-TW" altLang="en-US" sz="2000" dirty="0">
                <a:latin typeface="+mn-lt"/>
              </a:rPr>
              <a:t>、</a:t>
            </a:r>
            <a:r>
              <a:rPr lang="en-US" altLang="zh-TW" sz="2000" dirty="0">
                <a:latin typeface="+mn-lt"/>
              </a:rPr>
              <a:t>OpenCV</a:t>
            </a:r>
          </a:p>
          <a:p>
            <a:pPr marL="457200" indent="-457200">
              <a:buFont typeface="+mj-lt"/>
              <a:buAutoNum type="arabicPeriod"/>
            </a:pPr>
            <a:r>
              <a:rPr lang="en-US" altLang="zh-TW" sz="2000" dirty="0">
                <a:latin typeface="+mn-lt"/>
              </a:rPr>
              <a:t>GUI (webserver)</a:t>
            </a:r>
          </a:p>
        </p:txBody>
      </p:sp>
      <p:sp>
        <p:nvSpPr>
          <p:cNvPr id="3" name="標題 2"/>
          <p:cNvSpPr>
            <a:spLocks noGrp="1"/>
          </p:cNvSpPr>
          <p:nvPr>
            <p:ph type="title"/>
          </p:nvPr>
        </p:nvSpPr>
        <p:spPr/>
        <p:txBody>
          <a:bodyPr/>
          <a:lstStyle/>
          <a:p>
            <a:r>
              <a:rPr lang="zh-TW" altLang="en-US"/>
              <a:t>環境需求</a:t>
            </a:r>
            <a:endParaRPr lang="zh-TW" altLang="en-US" dirty="0"/>
          </a:p>
        </p:txBody>
      </p:sp>
    </p:spTree>
    <p:extLst>
      <p:ext uri="{BB962C8B-B14F-4D97-AF65-F5344CB8AC3E}">
        <p14:creationId xmlns:p14="http://schemas.microsoft.com/office/powerpoint/2010/main" val="12552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7EF432-47D2-4195-B347-CDA6964CA234}"/>
              </a:ext>
            </a:extLst>
          </p:cNvPr>
          <p:cNvSpPr>
            <a:spLocks noGrp="1"/>
          </p:cNvSpPr>
          <p:nvPr>
            <p:ph idx="1"/>
          </p:nvPr>
        </p:nvSpPr>
        <p:spPr/>
        <p:txBody>
          <a:bodyPr/>
          <a:lstStyle/>
          <a:p>
            <a:r>
              <a:rPr lang="zh-TW" altLang="en-US" sz="2000">
                <a:latin typeface="+mn-lt"/>
              </a:rPr>
              <a:t>儀表檢測：主要是用物體偵測方法，來辨識攝影機影片圖框物體，以便後續處理。</a:t>
            </a:r>
            <a:endParaRPr lang="en-US" altLang="zh-TW" sz="2000">
              <a:latin typeface="+mn-lt"/>
            </a:endParaRPr>
          </a:p>
          <a:p>
            <a:pPr marL="0" indent="0">
              <a:buNone/>
            </a:pPr>
            <a:endParaRPr lang="zh-TW" altLang="en-US" sz="2000">
              <a:latin typeface="+mn-lt"/>
            </a:endParaRPr>
          </a:p>
          <a:p>
            <a:r>
              <a:rPr lang="zh-TW" altLang="en-US" sz="2000">
                <a:latin typeface="+mn-lt"/>
              </a:rPr>
              <a:t>數字分割：檢測到</a:t>
            </a:r>
            <a:r>
              <a:rPr lang="zh-TW" altLang="en-US" sz="2000"/>
              <a:t>儀表</a:t>
            </a:r>
            <a:r>
              <a:rPr lang="zh-TW" altLang="en-US" sz="2000">
                <a:latin typeface="+mn-lt"/>
              </a:rPr>
              <a:t>後，利用</a:t>
            </a:r>
            <a:r>
              <a:rPr lang="en-US" altLang="zh-TW" sz="2000">
                <a:latin typeface="+mn-lt"/>
              </a:rPr>
              <a:t>OpenCV</a:t>
            </a:r>
            <a:r>
              <a:rPr lang="zh-TW" altLang="en-US" sz="2000">
                <a:latin typeface="+mn-lt"/>
              </a:rPr>
              <a:t>來做數字檢測分割，但要考慮各種儀表有各種特殊場景及干擾。</a:t>
            </a:r>
            <a:endParaRPr lang="en-US" altLang="zh-TW" sz="2000">
              <a:latin typeface="+mn-lt"/>
            </a:endParaRPr>
          </a:p>
          <a:p>
            <a:endParaRPr lang="en-US" altLang="zh-TW" sz="2000">
              <a:latin typeface="+mn-lt"/>
            </a:endParaRPr>
          </a:p>
          <a:p>
            <a:r>
              <a:rPr lang="zh-TW" altLang="en-US" sz="2000">
                <a:latin typeface="+mn-lt"/>
              </a:rPr>
              <a:t>數字識別：分割出數字後，辨識指針位置及方向，識別出對應數字。</a:t>
            </a:r>
            <a:endParaRPr lang="en-US" altLang="zh-TW" sz="2000">
              <a:latin typeface="+mn-lt"/>
            </a:endParaRPr>
          </a:p>
          <a:p>
            <a:pPr marL="0" indent="0">
              <a:buNone/>
            </a:pPr>
            <a:endParaRPr lang="zh-TW" altLang="en-US" sz="2000">
              <a:latin typeface="+mn-lt"/>
            </a:endParaRPr>
          </a:p>
        </p:txBody>
      </p:sp>
      <p:sp>
        <p:nvSpPr>
          <p:cNvPr id="3" name="標題 2">
            <a:extLst>
              <a:ext uri="{FF2B5EF4-FFF2-40B4-BE49-F238E27FC236}">
                <a16:creationId xmlns:a16="http://schemas.microsoft.com/office/drawing/2014/main" id="{BF341306-BEC6-42C0-9B98-1ABF605C4AED}"/>
              </a:ext>
            </a:extLst>
          </p:cNvPr>
          <p:cNvSpPr>
            <a:spLocks noGrp="1"/>
          </p:cNvSpPr>
          <p:nvPr>
            <p:ph type="title"/>
          </p:nvPr>
        </p:nvSpPr>
        <p:spPr/>
        <p:txBody>
          <a:bodyPr/>
          <a:lstStyle/>
          <a:p>
            <a:r>
              <a:rPr lang="zh-TW" altLang="en-US"/>
              <a:t>需求</a:t>
            </a:r>
          </a:p>
        </p:txBody>
      </p:sp>
    </p:spTree>
    <p:extLst>
      <p:ext uri="{BB962C8B-B14F-4D97-AF65-F5344CB8AC3E}">
        <p14:creationId xmlns:p14="http://schemas.microsoft.com/office/powerpoint/2010/main" val="203573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7EF432-47D2-4195-B347-CDA6964CA234}"/>
              </a:ext>
            </a:extLst>
          </p:cNvPr>
          <p:cNvSpPr>
            <a:spLocks noGrp="1"/>
          </p:cNvSpPr>
          <p:nvPr>
            <p:ph idx="1"/>
          </p:nvPr>
        </p:nvSpPr>
        <p:spPr/>
        <p:txBody>
          <a:bodyPr/>
          <a:lstStyle/>
          <a:p>
            <a:pPr marL="0" indent="0">
              <a:buNone/>
            </a:pPr>
            <a:r>
              <a:rPr lang="en-US" altLang="zh-TW" sz="2000" dirty="0" err="1">
                <a:latin typeface="+mn-lt"/>
              </a:rPr>
              <a:t>WebServer</a:t>
            </a:r>
            <a:r>
              <a:rPr lang="zh-TW" altLang="en-US" sz="2000" dirty="0">
                <a:latin typeface="+mn-lt"/>
              </a:rPr>
              <a:t>介面需求</a:t>
            </a:r>
            <a:r>
              <a:rPr lang="en-US" altLang="zh-TW" sz="2000" dirty="0">
                <a:latin typeface="+mn-lt"/>
              </a:rPr>
              <a:t>:</a:t>
            </a:r>
          </a:p>
          <a:p>
            <a:pPr marL="999000" lvl="1" indent="-457200">
              <a:buFont typeface="+mj-lt"/>
              <a:buAutoNum type="arabicPeriod"/>
            </a:pPr>
            <a:r>
              <a:rPr lang="zh-TW" altLang="en-US" sz="2000" dirty="0">
                <a:latin typeface="+mn-lt"/>
              </a:rPr>
              <a:t>攝影機直播</a:t>
            </a:r>
            <a:endParaRPr lang="en-US" altLang="zh-TW" sz="2000" dirty="0">
              <a:latin typeface="+mn-lt"/>
            </a:endParaRPr>
          </a:p>
          <a:p>
            <a:pPr marL="999000" lvl="1" indent="-457200">
              <a:buFont typeface="+mj-lt"/>
              <a:buAutoNum type="arabicPeriod"/>
            </a:pPr>
            <a:r>
              <a:rPr lang="zh-TW" altLang="en-US" sz="2000" dirty="0">
                <a:latin typeface="+mn-lt"/>
              </a:rPr>
              <a:t>框出儀表位置</a:t>
            </a:r>
            <a:endParaRPr lang="en-US" altLang="zh-TW" sz="2000" dirty="0">
              <a:latin typeface="+mn-lt"/>
            </a:endParaRPr>
          </a:p>
          <a:p>
            <a:pPr marL="999000" lvl="1" indent="-457200">
              <a:buFont typeface="+mj-lt"/>
              <a:buAutoNum type="arabicPeriod"/>
            </a:pPr>
            <a:r>
              <a:rPr lang="zh-TW" altLang="en-US" sz="2000" dirty="0">
                <a:latin typeface="+mn-lt"/>
              </a:rPr>
              <a:t>顯示儀表數值、數量</a:t>
            </a:r>
            <a:endParaRPr lang="en-US" altLang="zh-TW" sz="2000" dirty="0">
              <a:latin typeface="+mn-lt"/>
            </a:endParaRPr>
          </a:p>
          <a:p>
            <a:pPr marL="999000" lvl="1" indent="-457200">
              <a:buFont typeface="+mj-lt"/>
              <a:buAutoNum type="arabicPeriod"/>
            </a:pPr>
            <a:r>
              <a:rPr lang="zh-TW" altLang="en-US" sz="2000" dirty="0">
                <a:latin typeface="+mn-lt"/>
              </a:rPr>
              <a:t>校正數值介面</a:t>
            </a:r>
            <a:endParaRPr lang="en-US" altLang="zh-TW" sz="2000" dirty="0">
              <a:latin typeface="+mn-lt"/>
            </a:endParaRPr>
          </a:p>
          <a:p>
            <a:pPr marL="541800" lvl="1" indent="0">
              <a:buNone/>
            </a:pPr>
            <a:endParaRPr lang="en-US" altLang="zh-TW" sz="2000" dirty="0">
              <a:latin typeface="+mn-lt"/>
            </a:endParaRPr>
          </a:p>
        </p:txBody>
      </p:sp>
      <p:sp>
        <p:nvSpPr>
          <p:cNvPr id="3" name="標題 2">
            <a:extLst>
              <a:ext uri="{FF2B5EF4-FFF2-40B4-BE49-F238E27FC236}">
                <a16:creationId xmlns:a16="http://schemas.microsoft.com/office/drawing/2014/main" id="{BF341306-BEC6-42C0-9B98-1ABF605C4AED}"/>
              </a:ext>
            </a:extLst>
          </p:cNvPr>
          <p:cNvSpPr>
            <a:spLocks noGrp="1"/>
          </p:cNvSpPr>
          <p:nvPr>
            <p:ph type="title"/>
          </p:nvPr>
        </p:nvSpPr>
        <p:spPr/>
        <p:txBody>
          <a:bodyPr/>
          <a:lstStyle/>
          <a:p>
            <a:r>
              <a:rPr lang="zh-TW" altLang="en-US" dirty="0"/>
              <a:t>介面需求</a:t>
            </a:r>
          </a:p>
        </p:txBody>
      </p:sp>
    </p:spTree>
    <p:extLst>
      <p:ext uri="{BB962C8B-B14F-4D97-AF65-F5344CB8AC3E}">
        <p14:creationId xmlns:p14="http://schemas.microsoft.com/office/powerpoint/2010/main" val="199330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a:t>設計 </a:t>
            </a:r>
            <a:r>
              <a:rPr lang="en-US" altLang="zh-TW"/>
              <a:t>– </a:t>
            </a:r>
            <a:r>
              <a:rPr lang="zh-TW" altLang="en-US"/>
              <a:t>硬體架構圖</a:t>
            </a:r>
            <a:endParaRPr lang="zh-TW" altLang="en-US" dirty="0"/>
          </a:p>
        </p:txBody>
      </p:sp>
      <p:grpSp>
        <p:nvGrpSpPr>
          <p:cNvPr id="26" name="群組 25">
            <a:extLst>
              <a:ext uri="{FF2B5EF4-FFF2-40B4-BE49-F238E27FC236}">
                <a16:creationId xmlns:a16="http://schemas.microsoft.com/office/drawing/2014/main" id="{119FA967-4B78-4542-8EC1-22480ADC6B89}"/>
              </a:ext>
            </a:extLst>
          </p:cNvPr>
          <p:cNvGrpSpPr/>
          <p:nvPr/>
        </p:nvGrpSpPr>
        <p:grpSpPr>
          <a:xfrm>
            <a:off x="2897486" y="2971800"/>
            <a:ext cx="5787076" cy="914400"/>
            <a:chOff x="2897486" y="2971800"/>
            <a:chExt cx="5787076" cy="914400"/>
          </a:xfrm>
        </p:grpSpPr>
        <p:sp>
          <p:nvSpPr>
            <p:cNvPr id="6" name="矩形 5">
              <a:extLst>
                <a:ext uri="{FF2B5EF4-FFF2-40B4-BE49-F238E27FC236}">
                  <a16:creationId xmlns:a16="http://schemas.microsoft.com/office/drawing/2014/main" id="{18934724-576D-4968-9404-5645E3F201D3}"/>
                </a:ext>
              </a:extLst>
            </p:cNvPr>
            <p:cNvSpPr/>
            <p:nvPr/>
          </p:nvSpPr>
          <p:spPr>
            <a:xfrm>
              <a:off x="4631634" y="2971800"/>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樹莓派</a:t>
              </a:r>
            </a:p>
          </p:txBody>
        </p:sp>
        <p:sp>
          <p:nvSpPr>
            <p:cNvPr id="7" name="矩形 6">
              <a:extLst>
                <a:ext uri="{FF2B5EF4-FFF2-40B4-BE49-F238E27FC236}">
                  <a16:creationId xmlns:a16="http://schemas.microsoft.com/office/drawing/2014/main" id="{5F1C40A5-9322-423E-BCBB-842D2BFF7409}"/>
                </a:ext>
              </a:extLst>
            </p:cNvPr>
            <p:cNvSpPr/>
            <p:nvPr/>
          </p:nvSpPr>
          <p:spPr>
            <a:xfrm>
              <a:off x="7332840" y="2971800"/>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Webserver</a:t>
              </a:r>
              <a:endParaRPr lang="zh-TW" altLang="en-US"/>
            </a:p>
          </p:txBody>
        </p:sp>
        <p:cxnSp>
          <p:nvCxnSpPr>
            <p:cNvPr id="14" name="直線單箭頭接點 13">
              <a:extLst>
                <a:ext uri="{FF2B5EF4-FFF2-40B4-BE49-F238E27FC236}">
                  <a16:creationId xmlns:a16="http://schemas.microsoft.com/office/drawing/2014/main" id="{CF6B0A0C-6C07-4BCB-98A0-58410FA18F11}"/>
                </a:ext>
              </a:extLst>
            </p:cNvPr>
            <p:cNvCxnSpPr>
              <a:stCxn id="6" idx="1"/>
            </p:cNvCxnSpPr>
            <p:nvPr/>
          </p:nvCxnSpPr>
          <p:spPr>
            <a:xfrm flipH="1">
              <a:off x="3737115" y="3429000"/>
              <a:ext cx="894519" cy="0"/>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A3B85495-AE2C-4E25-84BC-CF32216CF50E}"/>
                </a:ext>
              </a:extLst>
            </p:cNvPr>
            <p:cNvCxnSpPr>
              <a:cxnSpLocks/>
              <a:stCxn id="7" idx="1"/>
            </p:cNvCxnSpPr>
            <p:nvPr/>
          </p:nvCxnSpPr>
          <p:spPr>
            <a:xfrm flipH="1">
              <a:off x="5983358" y="3429000"/>
              <a:ext cx="1349482" cy="0"/>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81CC1ED2-BD60-446C-878E-960FC54E2355}"/>
                </a:ext>
              </a:extLst>
            </p:cNvPr>
            <p:cNvSpPr/>
            <p:nvPr/>
          </p:nvSpPr>
          <p:spPr>
            <a:xfrm>
              <a:off x="3851269" y="3059668"/>
              <a:ext cx="646331" cy="369332"/>
            </a:xfrm>
            <a:prstGeom prst="rect">
              <a:avLst/>
            </a:prstGeom>
          </p:spPr>
          <p:txBody>
            <a:bodyPr wrap="none">
              <a:spAutoFit/>
            </a:bodyPr>
            <a:lstStyle/>
            <a:p>
              <a:pPr algn="ctr"/>
              <a:r>
                <a:rPr lang="zh-TW" altLang="en-US" dirty="0">
                  <a:latin typeface="微軟正黑體" panose="020B0604030504040204" pitchFamily="34" charset="-120"/>
                  <a:ea typeface="微軟正黑體" panose="020B0604030504040204" pitchFamily="34" charset="-120"/>
                </a:rPr>
                <a:t>影像</a:t>
              </a:r>
            </a:p>
          </p:txBody>
        </p:sp>
        <p:sp>
          <p:nvSpPr>
            <p:cNvPr id="20" name="矩形 19">
              <a:extLst>
                <a:ext uri="{FF2B5EF4-FFF2-40B4-BE49-F238E27FC236}">
                  <a16:creationId xmlns:a16="http://schemas.microsoft.com/office/drawing/2014/main" id="{6C4DC16F-DAC1-4BF4-B853-18B8A0563E47}"/>
                </a:ext>
              </a:extLst>
            </p:cNvPr>
            <p:cNvSpPr/>
            <p:nvPr/>
          </p:nvSpPr>
          <p:spPr>
            <a:xfrm>
              <a:off x="6111742" y="3015734"/>
              <a:ext cx="1107996" cy="369332"/>
            </a:xfrm>
            <a:prstGeom prst="rect">
              <a:avLst/>
            </a:prstGeom>
          </p:spPr>
          <p:txBody>
            <a:bodyPr wrap="none">
              <a:spAutoFit/>
            </a:bodyPr>
            <a:lstStyle/>
            <a:p>
              <a:pPr algn="ctr"/>
              <a:r>
                <a:rPr lang="zh-TW" altLang="en-US">
                  <a:latin typeface="微軟正黑體" panose="020B0604030504040204" pitchFamily="34" charset="-120"/>
                  <a:ea typeface="微軟正黑體" panose="020B0604030504040204" pitchFamily="34" charset="-120"/>
                </a:rPr>
                <a:t>數位輸出</a:t>
              </a:r>
              <a:endParaRPr lang="zh-TW" altLang="en-US" dirty="0">
                <a:latin typeface="微軟正黑體" panose="020B0604030504040204" pitchFamily="34" charset="-120"/>
                <a:ea typeface="微軟正黑體" panose="020B0604030504040204" pitchFamily="34" charset="-120"/>
              </a:endParaRPr>
            </a:p>
          </p:txBody>
        </p:sp>
        <p:grpSp>
          <p:nvGrpSpPr>
            <p:cNvPr id="23" name="內容版面配置區 11" descr="監視攝影機">
              <a:extLst>
                <a:ext uri="{FF2B5EF4-FFF2-40B4-BE49-F238E27FC236}">
                  <a16:creationId xmlns:a16="http://schemas.microsoft.com/office/drawing/2014/main" id="{BB2EB251-3842-4961-AD24-990479E6B740}"/>
                </a:ext>
              </a:extLst>
            </p:cNvPr>
            <p:cNvGrpSpPr/>
            <p:nvPr/>
          </p:nvGrpSpPr>
          <p:grpSpPr>
            <a:xfrm>
              <a:off x="2897486" y="3098006"/>
              <a:ext cx="758190" cy="657225"/>
              <a:chOff x="2897486" y="3098006"/>
              <a:chExt cx="758190" cy="657225"/>
            </a:xfrm>
          </p:grpSpPr>
          <p:sp>
            <p:nvSpPr>
              <p:cNvPr id="24" name="手繪多邊形: 圖案 23">
                <a:extLst>
                  <a:ext uri="{FF2B5EF4-FFF2-40B4-BE49-F238E27FC236}">
                    <a16:creationId xmlns:a16="http://schemas.microsoft.com/office/drawing/2014/main" id="{277C6806-BA12-4774-B372-168D39A46170}"/>
                  </a:ext>
                </a:extLst>
              </p:cNvPr>
              <p:cNvSpPr/>
              <p:nvPr/>
            </p:nvSpPr>
            <p:spPr>
              <a:xfrm flipH="1">
                <a:off x="2897486" y="3098006"/>
                <a:ext cx="714375" cy="657225"/>
              </a:xfrm>
              <a:custGeom>
                <a:avLst/>
                <a:gdLst>
                  <a:gd name="connsiteX0" fmla="*/ 311944 w 714375"/>
                  <a:gd name="connsiteY0" fmla="*/ 292894 h 657225"/>
                  <a:gd name="connsiteX1" fmla="*/ 273844 w 714375"/>
                  <a:gd name="connsiteY1" fmla="*/ 254794 h 657225"/>
                  <a:gd name="connsiteX2" fmla="*/ 311944 w 714375"/>
                  <a:gd name="connsiteY2" fmla="*/ 216694 h 657225"/>
                  <a:gd name="connsiteX3" fmla="*/ 350044 w 714375"/>
                  <a:gd name="connsiteY3" fmla="*/ 254794 h 657225"/>
                  <a:gd name="connsiteX4" fmla="*/ 311944 w 714375"/>
                  <a:gd name="connsiteY4" fmla="*/ 292894 h 657225"/>
                  <a:gd name="connsiteX5" fmla="*/ 708184 w 714375"/>
                  <a:gd name="connsiteY5" fmla="*/ 269081 h 657225"/>
                  <a:gd name="connsiteX6" fmla="*/ 198596 w 714375"/>
                  <a:gd name="connsiteY6" fmla="*/ 57626 h 657225"/>
                  <a:gd name="connsiteX7" fmla="*/ 110966 w 714375"/>
                  <a:gd name="connsiteY7" fmla="*/ 269081 h 657225"/>
                  <a:gd name="connsiteX8" fmla="*/ 283369 w 714375"/>
                  <a:gd name="connsiteY8" fmla="*/ 341471 h 657225"/>
                  <a:gd name="connsiteX9" fmla="*/ 283369 w 714375"/>
                  <a:gd name="connsiteY9" fmla="*/ 378619 h 657225"/>
                  <a:gd name="connsiteX10" fmla="*/ 207169 w 714375"/>
                  <a:gd name="connsiteY10" fmla="*/ 454819 h 657225"/>
                  <a:gd name="connsiteX11" fmla="*/ 64294 w 714375"/>
                  <a:gd name="connsiteY11" fmla="*/ 454819 h 657225"/>
                  <a:gd name="connsiteX12" fmla="*/ 64294 w 714375"/>
                  <a:gd name="connsiteY12" fmla="*/ 7144 h 657225"/>
                  <a:gd name="connsiteX13" fmla="*/ 7144 w 714375"/>
                  <a:gd name="connsiteY13" fmla="*/ 7144 h 657225"/>
                  <a:gd name="connsiteX14" fmla="*/ 7144 w 714375"/>
                  <a:gd name="connsiteY14" fmla="*/ 654844 h 657225"/>
                  <a:gd name="connsiteX15" fmla="*/ 64294 w 714375"/>
                  <a:gd name="connsiteY15" fmla="*/ 654844 h 657225"/>
                  <a:gd name="connsiteX16" fmla="*/ 64294 w 714375"/>
                  <a:gd name="connsiteY16" fmla="*/ 511969 h 657225"/>
                  <a:gd name="connsiteX17" fmla="*/ 207169 w 714375"/>
                  <a:gd name="connsiteY17" fmla="*/ 511969 h 657225"/>
                  <a:gd name="connsiteX18" fmla="*/ 340519 w 714375"/>
                  <a:gd name="connsiteY18" fmla="*/ 378619 h 657225"/>
                  <a:gd name="connsiteX19" fmla="*/ 340519 w 714375"/>
                  <a:gd name="connsiteY19" fmla="*/ 364331 h 657225"/>
                  <a:gd name="connsiteX20" fmla="*/ 502444 w 714375"/>
                  <a:gd name="connsiteY20" fmla="*/ 431006 h 657225"/>
                  <a:gd name="connsiteX21" fmla="*/ 708184 w 714375"/>
                  <a:gd name="connsiteY21" fmla="*/ 26908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4375" h="657225">
                    <a:moveTo>
                      <a:pt x="311944" y="292894"/>
                    </a:moveTo>
                    <a:cubicBezTo>
                      <a:pt x="290989" y="292894"/>
                      <a:pt x="273844" y="275749"/>
                      <a:pt x="273844" y="254794"/>
                    </a:cubicBezTo>
                    <a:cubicBezTo>
                      <a:pt x="273844" y="233839"/>
                      <a:pt x="290989" y="216694"/>
                      <a:pt x="311944" y="216694"/>
                    </a:cubicBezTo>
                    <a:cubicBezTo>
                      <a:pt x="332899" y="216694"/>
                      <a:pt x="350044" y="233839"/>
                      <a:pt x="350044" y="254794"/>
                    </a:cubicBezTo>
                    <a:cubicBezTo>
                      <a:pt x="350044" y="275749"/>
                      <a:pt x="332899" y="292894"/>
                      <a:pt x="311944" y="292894"/>
                    </a:cubicBezTo>
                    <a:close/>
                    <a:moveTo>
                      <a:pt x="708184" y="269081"/>
                    </a:moveTo>
                    <a:lnTo>
                      <a:pt x="198596" y="57626"/>
                    </a:lnTo>
                    <a:lnTo>
                      <a:pt x="110966" y="269081"/>
                    </a:lnTo>
                    <a:lnTo>
                      <a:pt x="283369" y="341471"/>
                    </a:lnTo>
                    <a:lnTo>
                      <a:pt x="283369" y="378619"/>
                    </a:lnTo>
                    <a:cubicBezTo>
                      <a:pt x="283369" y="420529"/>
                      <a:pt x="249079" y="454819"/>
                      <a:pt x="207169" y="454819"/>
                    </a:cubicBezTo>
                    <a:lnTo>
                      <a:pt x="64294" y="454819"/>
                    </a:lnTo>
                    <a:lnTo>
                      <a:pt x="64294" y="7144"/>
                    </a:lnTo>
                    <a:lnTo>
                      <a:pt x="7144" y="7144"/>
                    </a:lnTo>
                    <a:lnTo>
                      <a:pt x="7144" y="654844"/>
                    </a:lnTo>
                    <a:lnTo>
                      <a:pt x="64294" y="654844"/>
                    </a:lnTo>
                    <a:lnTo>
                      <a:pt x="64294" y="511969"/>
                    </a:lnTo>
                    <a:lnTo>
                      <a:pt x="207169" y="511969"/>
                    </a:lnTo>
                    <a:cubicBezTo>
                      <a:pt x="280511" y="511969"/>
                      <a:pt x="340519" y="451961"/>
                      <a:pt x="340519" y="378619"/>
                    </a:cubicBezTo>
                    <a:lnTo>
                      <a:pt x="340519" y="364331"/>
                    </a:lnTo>
                    <a:lnTo>
                      <a:pt x="502444" y="431006"/>
                    </a:lnTo>
                    <a:lnTo>
                      <a:pt x="708184" y="269081"/>
                    </a:lnTo>
                    <a:close/>
                  </a:path>
                </a:pathLst>
              </a:custGeom>
              <a:solidFill>
                <a:srgbClr val="000000"/>
              </a:solidFill>
              <a:ln w="9525" cap="flat">
                <a:noFill/>
                <a:prstDash val="solid"/>
                <a:miter/>
              </a:ln>
            </p:spPr>
            <p:txBody>
              <a:bodyPr rtlCol="0" anchor="ctr"/>
              <a:lstStyle/>
              <a:p>
                <a:endParaRPr lang="zh-TW" altLang="en-US"/>
              </a:p>
            </p:txBody>
          </p:sp>
          <p:sp>
            <p:nvSpPr>
              <p:cNvPr id="25" name="手繪多邊形: 圖案 24">
                <a:extLst>
                  <a:ext uri="{FF2B5EF4-FFF2-40B4-BE49-F238E27FC236}">
                    <a16:creationId xmlns:a16="http://schemas.microsoft.com/office/drawing/2014/main" id="{D45293A5-3985-4F78-99A8-B7E871F8A668}"/>
                  </a:ext>
                </a:extLst>
              </p:cNvPr>
              <p:cNvSpPr/>
              <p:nvPr/>
            </p:nvSpPr>
            <p:spPr>
              <a:xfrm>
                <a:off x="3493751" y="3424714"/>
                <a:ext cx="161925" cy="104775"/>
              </a:xfrm>
              <a:custGeom>
                <a:avLst/>
                <a:gdLst>
                  <a:gd name="connsiteX0" fmla="*/ 91916 w 161925"/>
                  <a:gd name="connsiteY0" fmla="*/ 7144 h 104775"/>
                  <a:gd name="connsiteX1" fmla="*/ 7144 w 161925"/>
                  <a:gd name="connsiteY1" fmla="*/ 73819 h 104775"/>
                  <a:gd name="connsiteX2" fmla="*/ 76676 w 161925"/>
                  <a:gd name="connsiteY2" fmla="*/ 102394 h 104775"/>
                  <a:gd name="connsiteX3" fmla="*/ 161449 w 161925"/>
                  <a:gd name="connsiteY3" fmla="*/ 35719 h 104775"/>
                </a:gdLst>
                <a:ahLst/>
                <a:cxnLst>
                  <a:cxn ang="0">
                    <a:pos x="connsiteX0" y="connsiteY0"/>
                  </a:cxn>
                  <a:cxn ang="0">
                    <a:pos x="connsiteX1" y="connsiteY1"/>
                  </a:cxn>
                  <a:cxn ang="0">
                    <a:pos x="connsiteX2" y="connsiteY2"/>
                  </a:cxn>
                  <a:cxn ang="0">
                    <a:pos x="connsiteX3" y="connsiteY3"/>
                  </a:cxn>
                </a:cxnLst>
                <a:rect l="l" t="t" r="r" b="b"/>
                <a:pathLst>
                  <a:path w="161925" h="104775">
                    <a:moveTo>
                      <a:pt x="91916" y="7144"/>
                    </a:moveTo>
                    <a:lnTo>
                      <a:pt x="7144" y="73819"/>
                    </a:lnTo>
                    <a:lnTo>
                      <a:pt x="76676" y="102394"/>
                    </a:lnTo>
                    <a:lnTo>
                      <a:pt x="161449" y="35719"/>
                    </a:lnTo>
                    <a:close/>
                  </a:path>
                </a:pathLst>
              </a:custGeom>
              <a:solidFill>
                <a:srgbClr val="000000"/>
              </a:solidFill>
              <a:ln w="9525" cap="flat">
                <a:noFill/>
                <a:prstDash val="solid"/>
                <a:miter/>
              </a:ln>
            </p:spPr>
            <p:txBody>
              <a:bodyPr rtlCol="0" anchor="ctr"/>
              <a:lstStyle/>
              <a:p>
                <a:endParaRPr lang="zh-TW" altLang="en-US"/>
              </a:p>
            </p:txBody>
          </p:sp>
        </p:grpSp>
      </p:grpSp>
    </p:spTree>
    <p:extLst>
      <p:ext uri="{BB962C8B-B14F-4D97-AF65-F5344CB8AC3E}">
        <p14:creationId xmlns:p14="http://schemas.microsoft.com/office/powerpoint/2010/main" val="345900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DA525-EDE2-4E29-8D18-3F61AD806950}"/>
              </a:ext>
            </a:extLst>
          </p:cNvPr>
          <p:cNvSpPr>
            <a:spLocks noGrp="1"/>
          </p:cNvSpPr>
          <p:nvPr>
            <p:ph type="title"/>
          </p:nvPr>
        </p:nvSpPr>
        <p:spPr>
          <a:xfrm>
            <a:off x="583394" y="-88086"/>
            <a:ext cx="10515600" cy="1325563"/>
          </a:xfrm>
        </p:spPr>
        <p:txBody>
          <a:bodyPr/>
          <a:lstStyle/>
          <a:p>
            <a:r>
              <a:rPr lang="en-US" altLang="zh-TW" b="1" dirty="0"/>
              <a:t>Breakdown </a:t>
            </a:r>
            <a:r>
              <a:rPr lang="zh-TW" altLang="en-US" b="1" dirty="0"/>
              <a:t>分析</a:t>
            </a:r>
          </a:p>
        </p:txBody>
      </p:sp>
      <p:sp>
        <p:nvSpPr>
          <p:cNvPr id="53" name="矩形 52">
            <a:extLst>
              <a:ext uri="{FF2B5EF4-FFF2-40B4-BE49-F238E27FC236}">
                <a16:creationId xmlns:a16="http://schemas.microsoft.com/office/drawing/2014/main" id="{3BCEF3DF-8442-4196-B9C8-8032A4815170}"/>
              </a:ext>
            </a:extLst>
          </p:cNvPr>
          <p:cNvSpPr/>
          <p:nvPr/>
        </p:nvSpPr>
        <p:spPr>
          <a:xfrm>
            <a:off x="4905231" y="152948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儀表數字偵測</a:t>
            </a:r>
          </a:p>
        </p:txBody>
      </p:sp>
      <p:sp>
        <p:nvSpPr>
          <p:cNvPr id="54" name="矩形 53">
            <a:extLst>
              <a:ext uri="{FF2B5EF4-FFF2-40B4-BE49-F238E27FC236}">
                <a16:creationId xmlns:a16="http://schemas.microsoft.com/office/drawing/2014/main" id="{AF0C4960-95D2-45A3-B11D-3234097A527E}"/>
              </a:ext>
            </a:extLst>
          </p:cNvPr>
          <p:cNvSpPr/>
          <p:nvPr/>
        </p:nvSpPr>
        <p:spPr>
          <a:xfrm>
            <a:off x="2163577" y="3071835"/>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框出儀表位置</a:t>
            </a:r>
            <a:endParaRPr lang="en-US" altLang="zh-TW" sz="1200" dirty="0"/>
          </a:p>
        </p:txBody>
      </p:sp>
      <p:sp>
        <p:nvSpPr>
          <p:cNvPr id="55" name="矩形 54">
            <a:extLst>
              <a:ext uri="{FF2B5EF4-FFF2-40B4-BE49-F238E27FC236}">
                <a16:creationId xmlns:a16="http://schemas.microsoft.com/office/drawing/2014/main" id="{E0312878-116A-439E-807D-4B9D4E5FD6C8}"/>
              </a:ext>
            </a:extLst>
          </p:cNvPr>
          <p:cNvSpPr/>
          <p:nvPr/>
        </p:nvSpPr>
        <p:spPr>
          <a:xfrm>
            <a:off x="3906238" y="307183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數字切割</a:t>
            </a:r>
          </a:p>
        </p:txBody>
      </p:sp>
      <p:sp>
        <p:nvSpPr>
          <p:cNvPr id="56" name="矩形 55">
            <a:extLst>
              <a:ext uri="{FF2B5EF4-FFF2-40B4-BE49-F238E27FC236}">
                <a16:creationId xmlns:a16="http://schemas.microsoft.com/office/drawing/2014/main" id="{3683C6DF-3131-434C-B064-321130651657}"/>
              </a:ext>
            </a:extLst>
          </p:cNvPr>
          <p:cNvSpPr/>
          <p:nvPr/>
        </p:nvSpPr>
        <p:spPr>
          <a:xfrm>
            <a:off x="2163577" y="3927746"/>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修正傾斜角度</a:t>
            </a:r>
          </a:p>
        </p:txBody>
      </p:sp>
      <p:sp>
        <p:nvSpPr>
          <p:cNvPr id="64" name="矩形 63">
            <a:extLst>
              <a:ext uri="{FF2B5EF4-FFF2-40B4-BE49-F238E27FC236}">
                <a16:creationId xmlns:a16="http://schemas.microsoft.com/office/drawing/2014/main" id="{4E5F1C6B-5261-4749-BCF4-256162EBBC35}"/>
              </a:ext>
            </a:extLst>
          </p:cNvPr>
          <p:cNvSpPr/>
          <p:nvPr/>
        </p:nvSpPr>
        <p:spPr>
          <a:xfrm>
            <a:off x="3906236" y="4717382"/>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數值校正</a:t>
            </a:r>
          </a:p>
        </p:txBody>
      </p:sp>
      <p:sp>
        <p:nvSpPr>
          <p:cNvPr id="66" name="矩形 65">
            <a:extLst>
              <a:ext uri="{FF2B5EF4-FFF2-40B4-BE49-F238E27FC236}">
                <a16:creationId xmlns:a16="http://schemas.microsoft.com/office/drawing/2014/main" id="{C5DA93AC-08F4-4072-91C9-1DB78BF278DC}"/>
              </a:ext>
            </a:extLst>
          </p:cNvPr>
          <p:cNvSpPr/>
          <p:nvPr/>
        </p:nvSpPr>
        <p:spPr>
          <a:xfrm>
            <a:off x="3906237" y="3918049"/>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數字辨識</a:t>
            </a:r>
          </a:p>
        </p:txBody>
      </p:sp>
      <p:cxnSp>
        <p:nvCxnSpPr>
          <p:cNvPr id="13" name="接點: 肘形 12">
            <a:extLst>
              <a:ext uri="{FF2B5EF4-FFF2-40B4-BE49-F238E27FC236}">
                <a16:creationId xmlns:a16="http://schemas.microsoft.com/office/drawing/2014/main" id="{D1F3CBC7-485A-4061-87A5-78209873E8BC}"/>
              </a:ext>
            </a:extLst>
          </p:cNvPr>
          <p:cNvCxnSpPr>
            <a:stCxn id="53" idx="2"/>
            <a:endCxn id="54" idx="0"/>
          </p:cNvCxnSpPr>
          <p:nvPr/>
        </p:nvCxnSpPr>
        <p:spPr>
          <a:xfrm rot="5400000">
            <a:off x="3630948" y="1202167"/>
            <a:ext cx="997682" cy="27416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B7C45BE7-BAA3-40C7-9A42-A2DA6E8520E3}"/>
              </a:ext>
            </a:extLst>
          </p:cNvPr>
          <p:cNvCxnSpPr>
            <a:stCxn id="53" idx="2"/>
            <a:endCxn id="55" idx="0"/>
          </p:cNvCxnSpPr>
          <p:nvPr/>
        </p:nvCxnSpPr>
        <p:spPr>
          <a:xfrm rot="5400000">
            <a:off x="4502280" y="2073497"/>
            <a:ext cx="997681" cy="99899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接點: 肘形 16">
            <a:extLst>
              <a:ext uri="{FF2B5EF4-FFF2-40B4-BE49-F238E27FC236}">
                <a16:creationId xmlns:a16="http://schemas.microsoft.com/office/drawing/2014/main" id="{4B409FF5-F966-4974-9D45-17286E218E28}"/>
              </a:ext>
            </a:extLst>
          </p:cNvPr>
          <p:cNvCxnSpPr>
            <a:cxnSpLocks/>
            <a:stCxn id="55" idx="2"/>
            <a:endCxn id="66" idx="0"/>
          </p:cNvCxnSpPr>
          <p:nvPr/>
        </p:nvCxnSpPr>
        <p:spPr>
          <a:xfrm rot="5400000">
            <a:off x="4350850" y="3767276"/>
            <a:ext cx="301546" cy="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接點: 肘形 18">
            <a:extLst>
              <a:ext uri="{FF2B5EF4-FFF2-40B4-BE49-F238E27FC236}">
                <a16:creationId xmlns:a16="http://schemas.microsoft.com/office/drawing/2014/main" id="{3F544659-F50D-42D1-8C3A-BC8C5AC22AD7}"/>
              </a:ext>
            </a:extLst>
          </p:cNvPr>
          <p:cNvCxnSpPr>
            <a:cxnSpLocks/>
            <a:stCxn id="66" idx="2"/>
            <a:endCxn id="64" idx="0"/>
          </p:cNvCxnSpPr>
          <p:nvPr/>
        </p:nvCxnSpPr>
        <p:spPr>
          <a:xfrm rot="5400000">
            <a:off x="4374290" y="4590050"/>
            <a:ext cx="254664" cy="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63B54201-B228-4A74-B958-65FEF70B3BA5}"/>
              </a:ext>
            </a:extLst>
          </p:cNvPr>
          <p:cNvCxnSpPr>
            <a:stCxn id="54" idx="2"/>
            <a:endCxn id="56" idx="0"/>
          </p:cNvCxnSpPr>
          <p:nvPr/>
        </p:nvCxnSpPr>
        <p:spPr>
          <a:xfrm>
            <a:off x="2758962" y="3616504"/>
            <a:ext cx="0" cy="311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E215EE07-B7DB-4A36-A657-BB802E2AA43C}"/>
              </a:ext>
            </a:extLst>
          </p:cNvPr>
          <p:cNvSpPr/>
          <p:nvPr/>
        </p:nvSpPr>
        <p:spPr>
          <a:xfrm>
            <a:off x="7438133" y="3082558"/>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訓練模型</a:t>
            </a:r>
            <a:endParaRPr lang="en-US" altLang="zh-TW" sz="1200" dirty="0"/>
          </a:p>
          <a:p>
            <a:pPr algn="ctr"/>
            <a:r>
              <a:rPr lang="en-US" altLang="zh-TW" sz="1200" dirty="0"/>
              <a:t>(KNN)</a:t>
            </a:r>
            <a:endParaRPr lang="zh-TW" altLang="en-US" sz="1200" dirty="0"/>
          </a:p>
        </p:txBody>
      </p:sp>
      <p:sp>
        <p:nvSpPr>
          <p:cNvPr id="90" name="矩形 89">
            <a:extLst>
              <a:ext uri="{FF2B5EF4-FFF2-40B4-BE49-F238E27FC236}">
                <a16:creationId xmlns:a16="http://schemas.microsoft.com/office/drawing/2014/main" id="{16A57EA7-5DB6-4985-B3B9-BE569309563F}"/>
              </a:ext>
            </a:extLst>
          </p:cNvPr>
          <p:cNvSpPr/>
          <p:nvPr/>
        </p:nvSpPr>
        <p:spPr>
          <a:xfrm>
            <a:off x="7438135" y="3900488"/>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辨識正確度</a:t>
            </a:r>
          </a:p>
        </p:txBody>
      </p:sp>
      <p:cxnSp>
        <p:nvCxnSpPr>
          <p:cNvPr id="91" name="直線單箭頭接點 90">
            <a:extLst>
              <a:ext uri="{FF2B5EF4-FFF2-40B4-BE49-F238E27FC236}">
                <a16:creationId xmlns:a16="http://schemas.microsoft.com/office/drawing/2014/main" id="{96B20702-DC3F-4BCE-A4A4-D73C2ACFBF00}"/>
              </a:ext>
            </a:extLst>
          </p:cNvPr>
          <p:cNvCxnSpPr/>
          <p:nvPr/>
        </p:nvCxnSpPr>
        <p:spPr>
          <a:xfrm>
            <a:off x="8033519" y="3617534"/>
            <a:ext cx="0" cy="311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接點: 肘形 98">
            <a:extLst>
              <a:ext uri="{FF2B5EF4-FFF2-40B4-BE49-F238E27FC236}">
                <a16:creationId xmlns:a16="http://schemas.microsoft.com/office/drawing/2014/main" id="{6835A798-762F-4FAF-AE71-6A7A4A391E84}"/>
              </a:ext>
            </a:extLst>
          </p:cNvPr>
          <p:cNvCxnSpPr>
            <a:cxnSpLocks/>
            <a:stCxn id="53" idx="2"/>
            <a:endCxn id="88" idx="0"/>
          </p:cNvCxnSpPr>
          <p:nvPr/>
        </p:nvCxnSpPr>
        <p:spPr>
          <a:xfrm rot="16200000" flipH="1">
            <a:off x="6262865" y="1311904"/>
            <a:ext cx="1008405" cy="253290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35">
            <a:extLst>
              <a:ext uri="{FF2B5EF4-FFF2-40B4-BE49-F238E27FC236}">
                <a16:creationId xmlns:a16="http://schemas.microsoft.com/office/drawing/2014/main" id="{B390C4EC-5754-4C6E-8867-85E96397B9C7}"/>
              </a:ext>
            </a:extLst>
          </p:cNvPr>
          <p:cNvCxnSpPr>
            <a:cxnSpLocks/>
            <a:stCxn id="53" idx="2"/>
            <a:endCxn id="39" idx="0"/>
          </p:cNvCxnSpPr>
          <p:nvPr/>
        </p:nvCxnSpPr>
        <p:spPr>
          <a:xfrm rot="16200000" flipH="1">
            <a:off x="5476535" y="2098234"/>
            <a:ext cx="998713" cy="95055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BF09EAB2-81A1-4108-9223-993342D15F6B}"/>
              </a:ext>
            </a:extLst>
          </p:cNvPr>
          <p:cNvSpPr/>
          <p:nvPr/>
        </p:nvSpPr>
        <p:spPr>
          <a:xfrm>
            <a:off x="5855781" y="3072866"/>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指針角度檢測</a:t>
            </a:r>
          </a:p>
        </p:txBody>
      </p:sp>
      <p:cxnSp>
        <p:nvCxnSpPr>
          <p:cNvPr id="41" name="直線單箭頭接點 40">
            <a:extLst>
              <a:ext uri="{FF2B5EF4-FFF2-40B4-BE49-F238E27FC236}">
                <a16:creationId xmlns:a16="http://schemas.microsoft.com/office/drawing/2014/main" id="{32E0D29B-4048-41C4-AC4D-4E54F51ABADD}"/>
              </a:ext>
            </a:extLst>
          </p:cNvPr>
          <p:cNvCxnSpPr/>
          <p:nvPr/>
        </p:nvCxnSpPr>
        <p:spPr>
          <a:xfrm>
            <a:off x="6451166" y="3617535"/>
            <a:ext cx="0" cy="311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DF97D975-6958-4E43-922C-45C51A6EA088}"/>
              </a:ext>
            </a:extLst>
          </p:cNvPr>
          <p:cNvSpPr/>
          <p:nvPr/>
        </p:nvSpPr>
        <p:spPr>
          <a:xfrm>
            <a:off x="5871264" y="3927746"/>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區域切割</a:t>
            </a:r>
          </a:p>
        </p:txBody>
      </p:sp>
      <p:sp>
        <p:nvSpPr>
          <p:cNvPr id="57" name="矩形 56">
            <a:extLst>
              <a:ext uri="{FF2B5EF4-FFF2-40B4-BE49-F238E27FC236}">
                <a16:creationId xmlns:a16="http://schemas.microsoft.com/office/drawing/2014/main" id="{C18F4F2E-2C01-4DA7-9875-995BB38F7F40}"/>
              </a:ext>
            </a:extLst>
          </p:cNvPr>
          <p:cNvSpPr/>
          <p:nvPr/>
        </p:nvSpPr>
        <p:spPr>
          <a:xfrm>
            <a:off x="5855781" y="4731768"/>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指針位置辨識</a:t>
            </a:r>
          </a:p>
        </p:txBody>
      </p:sp>
      <p:cxnSp>
        <p:nvCxnSpPr>
          <p:cNvPr id="60" name="直線單箭頭接點 59">
            <a:extLst>
              <a:ext uri="{FF2B5EF4-FFF2-40B4-BE49-F238E27FC236}">
                <a16:creationId xmlns:a16="http://schemas.microsoft.com/office/drawing/2014/main" id="{01F3B49F-F6E5-49B8-8869-FD89324715A7}"/>
              </a:ext>
            </a:extLst>
          </p:cNvPr>
          <p:cNvCxnSpPr>
            <a:cxnSpLocks/>
          </p:cNvCxnSpPr>
          <p:nvPr/>
        </p:nvCxnSpPr>
        <p:spPr>
          <a:xfrm>
            <a:off x="6451166" y="4476253"/>
            <a:ext cx="1" cy="270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D08A6DA7-CFAF-4F48-9B17-9E0A595D3F57}"/>
              </a:ext>
            </a:extLst>
          </p:cNvPr>
          <p:cNvCxnSpPr>
            <a:cxnSpLocks/>
            <a:stCxn id="53" idx="2"/>
            <a:endCxn id="73" idx="0"/>
          </p:cNvCxnSpPr>
          <p:nvPr/>
        </p:nvCxnSpPr>
        <p:spPr>
          <a:xfrm rot="16200000" flipH="1">
            <a:off x="7076111" y="498658"/>
            <a:ext cx="997682" cy="414867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E793802A-C256-4131-8509-40ECD9176E10}"/>
              </a:ext>
            </a:extLst>
          </p:cNvPr>
          <p:cNvSpPr/>
          <p:nvPr/>
        </p:nvSpPr>
        <p:spPr>
          <a:xfrm>
            <a:off x="9053903" y="3071835"/>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err="1"/>
              <a:t>Opencv</a:t>
            </a:r>
            <a:r>
              <a:rPr lang="zh-TW" altLang="en-US" sz="1200" dirty="0"/>
              <a:t>介面</a:t>
            </a:r>
          </a:p>
        </p:txBody>
      </p:sp>
      <p:cxnSp>
        <p:nvCxnSpPr>
          <p:cNvPr id="74" name="直線單箭頭接點 73">
            <a:extLst>
              <a:ext uri="{FF2B5EF4-FFF2-40B4-BE49-F238E27FC236}">
                <a16:creationId xmlns:a16="http://schemas.microsoft.com/office/drawing/2014/main" id="{A6528123-84B4-488B-8E94-7C7C20CA8482}"/>
              </a:ext>
            </a:extLst>
          </p:cNvPr>
          <p:cNvCxnSpPr>
            <a:cxnSpLocks/>
            <a:stCxn id="73" idx="2"/>
          </p:cNvCxnSpPr>
          <p:nvPr/>
        </p:nvCxnSpPr>
        <p:spPr>
          <a:xfrm>
            <a:off x="9649288" y="3616504"/>
            <a:ext cx="0" cy="311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BC58BAC9-1EC5-44FD-946D-59A79666A2A1}"/>
              </a:ext>
            </a:extLst>
          </p:cNvPr>
          <p:cNvSpPr/>
          <p:nvPr/>
        </p:nvSpPr>
        <p:spPr>
          <a:xfrm>
            <a:off x="9069386" y="3926715"/>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框出位置</a:t>
            </a:r>
          </a:p>
        </p:txBody>
      </p:sp>
      <p:sp>
        <p:nvSpPr>
          <p:cNvPr id="76" name="矩形 75">
            <a:extLst>
              <a:ext uri="{FF2B5EF4-FFF2-40B4-BE49-F238E27FC236}">
                <a16:creationId xmlns:a16="http://schemas.microsoft.com/office/drawing/2014/main" id="{F471B6DA-8305-4303-A9F9-95F865463B5F}"/>
              </a:ext>
            </a:extLst>
          </p:cNvPr>
          <p:cNvSpPr/>
          <p:nvPr/>
        </p:nvSpPr>
        <p:spPr>
          <a:xfrm>
            <a:off x="9066073" y="4756399"/>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顯示數值</a:t>
            </a:r>
          </a:p>
        </p:txBody>
      </p:sp>
      <p:cxnSp>
        <p:nvCxnSpPr>
          <p:cNvPr id="77" name="直線單箭頭接點 76">
            <a:extLst>
              <a:ext uri="{FF2B5EF4-FFF2-40B4-BE49-F238E27FC236}">
                <a16:creationId xmlns:a16="http://schemas.microsoft.com/office/drawing/2014/main" id="{9B6D2D87-86ED-499B-8968-969D091C334D}"/>
              </a:ext>
            </a:extLst>
          </p:cNvPr>
          <p:cNvCxnSpPr>
            <a:cxnSpLocks/>
            <a:stCxn id="75" idx="2"/>
            <a:endCxn id="76" idx="0"/>
          </p:cNvCxnSpPr>
          <p:nvPr/>
        </p:nvCxnSpPr>
        <p:spPr>
          <a:xfrm flipH="1">
            <a:off x="9661458" y="4471384"/>
            <a:ext cx="3313" cy="285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右大括弧 50">
            <a:extLst>
              <a:ext uri="{FF2B5EF4-FFF2-40B4-BE49-F238E27FC236}">
                <a16:creationId xmlns:a16="http://schemas.microsoft.com/office/drawing/2014/main" id="{9AC0D502-7B3E-4E9D-8FC1-9FC2D8D17E72}"/>
              </a:ext>
            </a:extLst>
          </p:cNvPr>
          <p:cNvSpPr/>
          <p:nvPr/>
        </p:nvSpPr>
        <p:spPr>
          <a:xfrm rot="5400000">
            <a:off x="5424277" y="4405669"/>
            <a:ext cx="298303" cy="21436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B99CE16C-FB93-4551-BEED-AA26F977F6D0}"/>
              </a:ext>
            </a:extLst>
          </p:cNvPr>
          <p:cNvSpPr txBox="1"/>
          <p:nvPr/>
        </p:nvSpPr>
        <p:spPr>
          <a:xfrm>
            <a:off x="4577233" y="5625793"/>
            <a:ext cx="1992389" cy="369332"/>
          </a:xfrm>
          <a:prstGeom prst="rect">
            <a:avLst/>
          </a:prstGeom>
          <a:noFill/>
        </p:spPr>
        <p:txBody>
          <a:bodyPr wrap="square" rtlCol="0">
            <a:spAutoFit/>
          </a:bodyPr>
          <a:lstStyle/>
          <a:p>
            <a:r>
              <a:rPr lang="zh-TW" altLang="en-US" dirty="0"/>
              <a:t>影像前處理</a:t>
            </a:r>
            <a:r>
              <a:rPr lang="en-US" altLang="zh-TW" dirty="0"/>
              <a:t>(</a:t>
            </a:r>
            <a:r>
              <a:rPr lang="zh-TW" altLang="en-US" dirty="0"/>
              <a:t>樣本</a:t>
            </a:r>
            <a:r>
              <a:rPr lang="en-US" altLang="zh-TW" dirty="0"/>
              <a:t>)</a:t>
            </a:r>
            <a:endParaRPr lang="zh-TW" altLang="en-US" dirty="0"/>
          </a:p>
        </p:txBody>
      </p:sp>
      <p:cxnSp>
        <p:nvCxnSpPr>
          <p:cNvPr id="69" name="接點: 肘形 68">
            <a:extLst>
              <a:ext uri="{FF2B5EF4-FFF2-40B4-BE49-F238E27FC236}">
                <a16:creationId xmlns:a16="http://schemas.microsoft.com/office/drawing/2014/main" id="{2A7BDFB1-3B70-42A6-9BBF-7468A6D63879}"/>
              </a:ext>
            </a:extLst>
          </p:cNvPr>
          <p:cNvCxnSpPr>
            <a:stCxn id="90" idx="2"/>
            <a:endCxn id="88" idx="1"/>
          </p:cNvCxnSpPr>
          <p:nvPr/>
        </p:nvCxnSpPr>
        <p:spPr>
          <a:xfrm rot="5400000" flipH="1">
            <a:off x="7190695" y="3602332"/>
            <a:ext cx="1090264" cy="595387"/>
          </a:xfrm>
          <a:prstGeom prst="bentConnector4">
            <a:avLst>
              <a:gd name="adj1" fmla="val -20967"/>
              <a:gd name="adj2" fmla="val 1383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3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330627E-A578-4A9B-921D-B83000CFD2D9}"/>
              </a:ext>
            </a:extLst>
          </p:cNvPr>
          <p:cNvSpPr>
            <a:spLocks noGrp="1"/>
          </p:cNvSpPr>
          <p:nvPr>
            <p:ph type="title"/>
          </p:nvPr>
        </p:nvSpPr>
        <p:spPr/>
        <p:txBody>
          <a:bodyPr/>
          <a:lstStyle/>
          <a:p>
            <a:r>
              <a:rPr lang="zh-TW" altLang="en-US" dirty="0"/>
              <a:t>設計 </a:t>
            </a:r>
          </a:p>
        </p:txBody>
      </p:sp>
      <p:sp>
        <p:nvSpPr>
          <p:cNvPr id="26" name="矩形 25">
            <a:extLst>
              <a:ext uri="{FF2B5EF4-FFF2-40B4-BE49-F238E27FC236}">
                <a16:creationId xmlns:a16="http://schemas.microsoft.com/office/drawing/2014/main" id="{CDFD5D00-CA4D-4C72-9C52-298210047606}"/>
              </a:ext>
            </a:extLst>
          </p:cNvPr>
          <p:cNvSpPr/>
          <p:nvPr/>
        </p:nvSpPr>
        <p:spPr>
          <a:xfrm>
            <a:off x="1598735" y="1801221"/>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霍夫圓轉換</a:t>
            </a:r>
            <a:endParaRPr lang="en-US" altLang="zh-TW" sz="1200" dirty="0"/>
          </a:p>
          <a:p>
            <a:pPr algn="ctr"/>
            <a:r>
              <a:rPr lang="zh-TW" altLang="en-US" sz="1200" dirty="0"/>
              <a:t>抓取儀表</a:t>
            </a:r>
          </a:p>
        </p:txBody>
      </p:sp>
      <p:cxnSp>
        <p:nvCxnSpPr>
          <p:cNvPr id="29" name="直線單箭頭接點 28">
            <a:extLst>
              <a:ext uri="{FF2B5EF4-FFF2-40B4-BE49-F238E27FC236}">
                <a16:creationId xmlns:a16="http://schemas.microsoft.com/office/drawing/2014/main" id="{C4332EEE-44A6-4868-8A99-67A61482EB88}"/>
              </a:ext>
            </a:extLst>
          </p:cNvPr>
          <p:cNvCxnSpPr>
            <a:cxnSpLocks/>
            <a:stCxn id="26" idx="3"/>
            <a:endCxn id="34" idx="1"/>
          </p:cNvCxnSpPr>
          <p:nvPr/>
        </p:nvCxnSpPr>
        <p:spPr>
          <a:xfrm>
            <a:off x="2789504" y="2073556"/>
            <a:ext cx="48613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CB50450-2660-4D06-8E13-008390A3A51E}"/>
              </a:ext>
            </a:extLst>
          </p:cNvPr>
          <p:cNvSpPr/>
          <p:nvPr/>
        </p:nvSpPr>
        <p:spPr>
          <a:xfrm>
            <a:off x="3275637" y="1801221"/>
            <a:ext cx="15881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以圓心計算傾斜角度</a:t>
            </a:r>
            <a:endParaRPr lang="en-US" altLang="zh-TW" sz="1200" dirty="0"/>
          </a:p>
        </p:txBody>
      </p:sp>
      <p:sp>
        <p:nvSpPr>
          <p:cNvPr id="35" name="矩形 34">
            <a:extLst>
              <a:ext uri="{FF2B5EF4-FFF2-40B4-BE49-F238E27FC236}">
                <a16:creationId xmlns:a16="http://schemas.microsoft.com/office/drawing/2014/main" id="{6FF21400-D14B-42B0-AE4A-1AB9884A242D}"/>
              </a:ext>
            </a:extLst>
          </p:cNvPr>
          <p:cNvSpPr/>
          <p:nvPr/>
        </p:nvSpPr>
        <p:spPr>
          <a:xfrm>
            <a:off x="4358479" y="2678393"/>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高斯模糊</a:t>
            </a:r>
          </a:p>
        </p:txBody>
      </p:sp>
      <p:sp>
        <p:nvSpPr>
          <p:cNvPr id="36" name="矩形 35">
            <a:extLst>
              <a:ext uri="{FF2B5EF4-FFF2-40B4-BE49-F238E27FC236}">
                <a16:creationId xmlns:a16="http://schemas.microsoft.com/office/drawing/2014/main" id="{ED06A32B-6E19-4A42-B776-C2ADBBAC5272}"/>
              </a:ext>
            </a:extLst>
          </p:cNvPr>
          <p:cNvSpPr/>
          <p:nvPr/>
        </p:nvSpPr>
        <p:spPr>
          <a:xfrm>
            <a:off x="5838006" y="2678392"/>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a:t>Canny</a:t>
            </a:r>
            <a:r>
              <a:rPr lang="zh-TW" altLang="en-US" sz="1200" dirty="0"/>
              <a:t>邊緣檢測</a:t>
            </a:r>
          </a:p>
        </p:txBody>
      </p:sp>
      <p:sp>
        <p:nvSpPr>
          <p:cNvPr id="46" name="矩形 45">
            <a:extLst>
              <a:ext uri="{FF2B5EF4-FFF2-40B4-BE49-F238E27FC236}">
                <a16:creationId xmlns:a16="http://schemas.microsoft.com/office/drawing/2014/main" id="{C8842362-5CDC-48AF-86E9-D05CC1F761A0}"/>
              </a:ext>
            </a:extLst>
          </p:cNvPr>
          <p:cNvSpPr/>
          <p:nvPr/>
        </p:nvSpPr>
        <p:spPr>
          <a:xfrm>
            <a:off x="7317533" y="2678391"/>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數字切割</a:t>
            </a:r>
          </a:p>
        </p:txBody>
      </p:sp>
      <p:sp>
        <p:nvSpPr>
          <p:cNvPr id="49" name="手繪多邊形: 圖案 48">
            <a:extLst>
              <a:ext uri="{FF2B5EF4-FFF2-40B4-BE49-F238E27FC236}">
                <a16:creationId xmlns:a16="http://schemas.microsoft.com/office/drawing/2014/main" id="{9F1B59B4-2A46-481F-B487-29FE7F021740}"/>
              </a:ext>
            </a:extLst>
          </p:cNvPr>
          <p:cNvSpPr/>
          <p:nvPr/>
        </p:nvSpPr>
        <p:spPr>
          <a:xfrm flipH="1">
            <a:off x="192254" y="1688665"/>
            <a:ext cx="714375" cy="657225"/>
          </a:xfrm>
          <a:custGeom>
            <a:avLst/>
            <a:gdLst>
              <a:gd name="connsiteX0" fmla="*/ 311944 w 714375"/>
              <a:gd name="connsiteY0" fmla="*/ 292894 h 657225"/>
              <a:gd name="connsiteX1" fmla="*/ 273844 w 714375"/>
              <a:gd name="connsiteY1" fmla="*/ 254794 h 657225"/>
              <a:gd name="connsiteX2" fmla="*/ 311944 w 714375"/>
              <a:gd name="connsiteY2" fmla="*/ 216694 h 657225"/>
              <a:gd name="connsiteX3" fmla="*/ 350044 w 714375"/>
              <a:gd name="connsiteY3" fmla="*/ 254794 h 657225"/>
              <a:gd name="connsiteX4" fmla="*/ 311944 w 714375"/>
              <a:gd name="connsiteY4" fmla="*/ 292894 h 657225"/>
              <a:gd name="connsiteX5" fmla="*/ 708184 w 714375"/>
              <a:gd name="connsiteY5" fmla="*/ 269081 h 657225"/>
              <a:gd name="connsiteX6" fmla="*/ 198596 w 714375"/>
              <a:gd name="connsiteY6" fmla="*/ 57626 h 657225"/>
              <a:gd name="connsiteX7" fmla="*/ 110966 w 714375"/>
              <a:gd name="connsiteY7" fmla="*/ 269081 h 657225"/>
              <a:gd name="connsiteX8" fmla="*/ 283369 w 714375"/>
              <a:gd name="connsiteY8" fmla="*/ 341471 h 657225"/>
              <a:gd name="connsiteX9" fmla="*/ 283369 w 714375"/>
              <a:gd name="connsiteY9" fmla="*/ 378619 h 657225"/>
              <a:gd name="connsiteX10" fmla="*/ 207169 w 714375"/>
              <a:gd name="connsiteY10" fmla="*/ 454819 h 657225"/>
              <a:gd name="connsiteX11" fmla="*/ 64294 w 714375"/>
              <a:gd name="connsiteY11" fmla="*/ 454819 h 657225"/>
              <a:gd name="connsiteX12" fmla="*/ 64294 w 714375"/>
              <a:gd name="connsiteY12" fmla="*/ 7144 h 657225"/>
              <a:gd name="connsiteX13" fmla="*/ 7144 w 714375"/>
              <a:gd name="connsiteY13" fmla="*/ 7144 h 657225"/>
              <a:gd name="connsiteX14" fmla="*/ 7144 w 714375"/>
              <a:gd name="connsiteY14" fmla="*/ 654844 h 657225"/>
              <a:gd name="connsiteX15" fmla="*/ 64294 w 714375"/>
              <a:gd name="connsiteY15" fmla="*/ 654844 h 657225"/>
              <a:gd name="connsiteX16" fmla="*/ 64294 w 714375"/>
              <a:gd name="connsiteY16" fmla="*/ 511969 h 657225"/>
              <a:gd name="connsiteX17" fmla="*/ 207169 w 714375"/>
              <a:gd name="connsiteY17" fmla="*/ 511969 h 657225"/>
              <a:gd name="connsiteX18" fmla="*/ 340519 w 714375"/>
              <a:gd name="connsiteY18" fmla="*/ 378619 h 657225"/>
              <a:gd name="connsiteX19" fmla="*/ 340519 w 714375"/>
              <a:gd name="connsiteY19" fmla="*/ 364331 h 657225"/>
              <a:gd name="connsiteX20" fmla="*/ 502444 w 714375"/>
              <a:gd name="connsiteY20" fmla="*/ 431006 h 657225"/>
              <a:gd name="connsiteX21" fmla="*/ 708184 w 714375"/>
              <a:gd name="connsiteY21" fmla="*/ 26908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4375" h="657225">
                <a:moveTo>
                  <a:pt x="311944" y="292894"/>
                </a:moveTo>
                <a:cubicBezTo>
                  <a:pt x="290989" y="292894"/>
                  <a:pt x="273844" y="275749"/>
                  <a:pt x="273844" y="254794"/>
                </a:cubicBezTo>
                <a:cubicBezTo>
                  <a:pt x="273844" y="233839"/>
                  <a:pt x="290989" y="216694"/>
                  <a:pt x="311944" y="216694"/>
                </a:cubicBezTo>
                <a:cubicBezTo>
                  <a:pt x="332899" y="216694"/>
                  <a:pt x="350044" y="233839"/>
                  <a:pt x="350044" y="254794"/>
                </a:cubicBezTo>
                <a:cubicBezTo>
                  <a:pt x="350044" y="275749"/>
                  <a:pt x="332899" y="292894"/>
                  <a:pt x="311944" y="292894"/>
                </a:cubicBezTo>
                <a:close/>
                <a:moveTo>
                  <a:pt x="708184" y="269081"/>
                </a:moveTo>
                <a:lnTo>
                  <a:pt x="198596" y="57626"/>
                </a:lnTo>
                <a:lnTo>
                  <a:pt x="110966" y="269081"/>
                </a:lnTo>
                <a:lnTo>
                  <a:pt x="283369" y="341471"/>
                </a:lnTo>
                <a:lnTo>
                  <a:pt x="283369" y="378619"/>
                </a:lnTo>
                <a:cubicBezTo>
                  <a:pt x="283369" y="420529"/>
                  <a:pt x="249079" y="454819"/>
                  <a:pt x="207169" y="454819"/>
                </a:cubicBezTo>
                <a:lnTo>
                  <a:pt x="64294" y="454819"/>
                </a:lnTo>
                <a:lnTo>
                  <a:pt x="64294" y="7144"/>
                </a:lnTo>
                <a:lnTo>
                  <a:pt x="7144" y="7144"/>
                </a:lnTo>
                <a:lnTo>
                  <a:pt x="7144" y="654844"/>
                </a:lnTo>
                <a:lnTo>
                  <a:pt x="64294" y="654844"/>
                </a:lnTo>
                <a:lnTo>
                  <a:pt x="64294" y="511969"/>
                </a:lnTo>
                <a:lnTo>
                  <a:pt x="207169" y="511969"/>
                </a:lnTo>
                <a:cubicBezTo>
                  <a:pt x="280511" y="511969"/>
                  <a:pt x="340519" y="451961"/>
                  <a:pt x="340519" y="378619"/>
                </a:cubicBezTo>
                <a:lnTo>
                  <a:pt x="340519" y="364331"/>
                </a:lnTo>
                <a:lnTo>
                  <a:pt x="502444" y="431006"/>
                </a:lnTo>
                <a:lnTo>
                  <a:pt x="708184" y="269081"/>
                </a:lnTo>
                <a:close/>
              </a:path>
            </a:pathLst>
          </a:custGeom>
          <a:solidFill>
            <a:srgbClr val="000000"/>
          </a:solidFill>
          <a:ln w="9525" cap="flat">
            <a:noFill/>
            <a:prstDash val="solid"/>
            <a:miter/>
          </a:ln>
        </p:spPr>
        <p:txBody>
          <a:bodyPr rtlCol="0" anchor="ctr"/>
          <a:lstStyle/>
          <a:p>
            <a:endParaRPr lang="zh-TW" altLang="en-US"/>
          </a:p>
        </p:txBody>
      </p:sp>
      <p:cxnSp>
        <p:nvCxnSpPr>
          <p:cNvPr id="51" name="直線單箭頭接點 50">
            <a:extLst>
              <a:ext uri="{FF2B5EF4-FFF2-40B4-BE49-F238E27FC236}">
                <a16:creationId xmlns:a16="http://schemas.microsoft.com/office/drawing/2014/main" id="{E68B9B78-019E-4CE4-A579-29A028BCB85B}"/>
              </a:ext>
            </a:extLst>
          </p:cNvPr>
          <p:cNvCxnSpPr>
            <a:cxnSpLocks/>
            <a:endCxn id="26" idx="1"/>
          </p:cNvCxnSpPr>
          <p:nvPr/>
        </p:nvCxnSpPr>
        <p:spPr>
          <a:xfrm>
            <a:off x="906629" y="2073556"/>
            <a:ext cx="6921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接點: 肘形 13">
            <a:extLst>
              <a:ext uri="{FF2B5EF4-FFF2-40B4-BE49-F238E27FC236}">
                <a16:creationId xmlns:a16="http://schemas.microsoft.com/office/drawing/2014/main" id="{FC27BCC2-401E-4996-9DF9-8BC309F82E55}"/>
              </a:ext>
            </a:extLst>
          </p:cNvPr>
          <p:cNvCxnSpPr>
            <a:stCxn id="34" idx="2"/>
            <a:endCxn id="35" idx="1"/>
          </p:cNvCxnSpPr>
          <p:nvPr/>
        </p:nvCxnSpPr>
        <p:spPr>
          <a:xfrm rot="16200000" flipH="1">
            <a:off x="3911681" y="2503930"/>
            <a:ext cx="604838" cy="28875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E6ECD31A-DDE5-4A56-A00B-0BD7E3B7F651}"/>
              </a:ext>
            </a:extLst>
          </p:cNvPr>
          <p:cNvCxnSpPr>
            <a:stCxn id="35" idx="3"/>
            <a:endCxn id="36" idx="1"/>
          </p:cNvCxnSpPr>
          <p:nvPr/>
        </p:nvCxnSpPr>
        <p:spPr>
          <a:xfrm flipV="1">
            <a:off x="5549248" y="2950727"/>
            <a:ext cx="2887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F96B2E-234C-4CB5-ACE8-8937D9DC291E}"/>
              </a:ext>
            </a:extLst>
          </p:cNvPr>
          <p:cNvCxnSpPr/>
          <p:nvPr/>
        </p:nvCxnSpPr>
        <p:spPr>
          <a:xfrm flipV="1">
            <a:off x="7028775" y="2976785"/>
            <a:ext cx="2887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B9658BE-8793-4263-B47A-8D29E354D9F1}"/>
              </a:ext>
            </a:extLst>
          </p:cNvPr>
          <p:cNvSpPr/>
          <p:nvPr/>
        </p:nvSpPr>
        <p:spPr>
          <a:xfrm>
            <a:off x="8797060" y="267134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二值化</a:t>
            </a:r>
          </a:p>
        </p:txBody>
      </p:sp>
      <p:cxnSp>
        <p:nvCxnSpPr>
          <p:cNvPr id="62" name="直線單箭頭接點 61">
            <a:extLst>
              <a:ext uri="{FF2B5EF4-FFF2-40B4-BE49-F238E27FC236}">
                <a16:creationId xmlns:a16="http://schemas.microsoft.com/office/drawing/2014/main" id="{7D890B92-C918-48BF-AA94-D3D848836FAA}"/>
              </a:ext>
            </a:extLst>
          </p:cNvPr>
          <p:cNvCxnSpPr/>
          <p:nvPr/>
        </p:nvCxnSpPr>
        <p:spPr>
          <a:xfrm flipV="1">
            <a:off x="8508302" y="2969738"/>
            <a:ext cx="2887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E92DACA4-3A88-4696-BB16-A8F05026C673}"/>
              </a:ext>
            </a:extLst>
          </p:cNvPr>
          <p:cNvSpPr/>
          <p:nvPr/>
        </p:nvSpPr>
        <p:spPr>
          <a:xfrm>
            <a:off x="4358479" y="3555565"/>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高斯模糊</a:t>
            </a:r>
          </a:p>
        </p:txBody>
      </p:sp>
      <p:cxnSp>
        <p:nvCxnSpPr>
          <p:cNvPr id="21" name="接點: 肘形 20">
            <a:extLst>
              <a:ext uri="{FF2B5EF4-FFF2-40B4-BE49-F238E27FC236}">
                <a16:creationId xmlns:a16="http://schemas.microsoft.com/office/drawing/2014/main" id="{8FBA2EA3-726B-4D8F-90ED-29E9CC6046A8}"/>
              </a:ext>
            </a:extLst>
          </p:cNvPr>
          <p:cNvCxnSpPr>
            <a:stCxn id="34" idx="2"/>
            <a:endCxn id="63" idx="1"/>
          </p:cNvCxnSpPr>
          <p:nvPr/>
        </p:nvCxnSpPr>
        <p:spPr>
          <a:xfrm rot="16200000" flipH="1">
            <a:off x="3473095" y="2942516"/>
            <a:ext cx="1482010" cy="28875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93B08B87-67DC-477E-AE55-493DB8B33B18}"/>
              </a:ext>
            </a:extLst>
          </p:cNvPr>
          <p:cNvSpPr/>
          <p:nvPr/>
        </p:nvSpPr>
        <p:spPr>
          <a:xfrm>
            <a:off x="5838006" y="355556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a:t>Canny</a:t>
            </a:r>
            <a:r>
              <a:rPr lang="zh-TW" altLang="en-US" sz="1200" dirty="0"/>
              <a:t>邊緣檢測</a:t>
            </a:r>
          </a:p>
        </p:txBody>
      </p:sp>
      <p:cxnSp>
        <p:nvCxnSpPr>
          <p:cNvPr id="65" name="直線單箭頭接點 64">
            <a:extLst>
              <a:ext uri="{FF2B5EF4-FFF2-40B4-BE49-F238E27FC236}">
                <a16:creationId xmlns:a16="http://schemas.microsoft.com/office/drawing/2014/main" id="{38485921-6771-46FC-A629-FF29A407368D}"/>
              </a:ext>
            </a:extLst>
          </p:cNvPr>
          <p:cNvCxnSpPr>
            <a:endCxn id="64" idx="1"/>
          </p:cNvCxnSpPr>
          <p:nvPr/>
        </p:nvCxnSpPr>
        <p:spPr>
          <a:xfrm flipV="1">
            <a:off x="5549248" y="3827899"/>
            <a:ext cx="2887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0DD4378-ACE7-4047-A8EF-A942E1D207CC}"/>
              </a:ext>
            </a:extLst>
          </p:cNvPr>
          <p:cNvSpPr/>
          <p:nvPr/>
        </p:nvSpPr>
        <p:spPr>
          <a:xfrm>
            <a:off x="7317533" y="3555563"/>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指針方向</a:t>
            </a:r>
          </a:p>
        </p:txBody>
      </p:sp>
      <p:cxnSp>
        <p:nvCxnSpPr>
          <p:cNvPr id="67" name="直線單箭頭接點 66">
            <a:extLst>
              <a:ext uri="{FF2B5EF4-FFF2-40B4-BE49-F238E27FC236}">
                <a16:creationId xmlns:a16="http://schemas.microsoft.com/office/drawing/2014/main" id="{7D117D2B-F7A4-41E4-A495-E9259A67B8AB}"/>
              </a:ext>
            </a:extLst>
          </p:cNvPr>
          <p:cNvCxnSpPr/>
          <p:nvPr/>
        </p:nvCxnSpPr>
        <p:spPr>
          <a:xfrm flipV="1">
            <a:off x="7028775" y="3853957"/>
            <a:ext cx="2887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接點: 肘形 22">
            <a:extLst>
              <a:ext uri="{FF2B5EF4-FFF2-40B4-BE49-F238E27FC236}">
                <a16:creationId xmlns:a16="http://schemas.microsoft.com/office/drawing/2014/main" id="{DFC63DF4-9240-4613-9FAE-8C5E81B08431}"/>
              </a:ext>
            </a:extLst>
          </p:cNvPr>
          <p:cNvCxnSpPr>
            <a:cxnSpLocks/>
            <a:stCxn id="64" idx="2"/>
            <a:endCxn id="69" idx="1"/>
          </p:cNvCxnSpPr>
          <p:nvPr/>
        </p:nvCxnSpPr>
        <p:spPr>
          <a:xfrm rot="16200000" flipH="1">
            <a:off x="6621352" y="3912271"/>
            <a:ext cx="508218" cy="88414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A2A44648-BA90-4285-965E-3A5A7CB1C120}"/>
              </a:ext>
            </a:extLst>
          </p:cNvPr>
          <p:cNvSpPr/>
          <p:nvPr/>
        </p:nvSpPr>
        <p:spPr>
          <a:xfrm>
            <a:off x="7317532" y="4336116"/>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角度切割</a:t>
            </a:r>
            <a:endParaRPr lang="en-US" altLang="zh-TW" sz="1200" dirty="0"/>
          </a:p>
          <a:p>
            <a:pPr algn="ctr"/>
            <a:r>
              <a:rPr lang="zh-TW" altLang="en-US" sz="1200" dirty="0"/>
              <a:t>數字區域</a:t>
            </a:r>
          </a:p>
        </p:txBody>
      </p:sp>
      <p:sp>
        <p:nvSpPr>
          <p:cNvPr id="71" name="矩形 70">
            <a:extLst>
              <a:ext uri="{FF2B5EF4-FFF2-40B4-BE49-F238E27FC236}">
                <a16:creationId xmlns:a16="http://schemas.microsoft.com/office/drawing/2014/main" id="{41CD651D-5302-424E-943F-6C938C7BD725}"/>
              </a:ext>
            </a:extLst>
          </p:cNvPr>
          <p:cNvSpPr/>
          <p:nvPr/>
        </p:nvSpPr>
        <p:spPr>
          <a:xfrm>
            <a:off x="8833525" y="4336115"/>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判斷指針區域</a:t>
            </a:r>
          </a:p>
        </p:txBody>
      </p:sp>
      <p:cxnSp>
        <p:nvCxnSpPr>
          <p:cNvPr id="72" name="接點: 肘形 71">
            <a:extLst>
              <a:ext uri="{FF2B5EF4-FFF2-40B4-BE49-F238E27FC236}">
                <a16:creationId xmlns:a16="http://schemas.microsoft.com/office/drawing/2014/main" id="{39AA0677-F80F-4425-A2D4-91C3639F22F0}"/>
              </a:ext>
            </a:extLst>
          </p:cNvPr>
          <p:cNvCxnSpPr>
            <a:cxnSpLocks/>
            <a:stCxn id="66" idx="3"/>
            <a:endCxn id="71" idx="0"/>
          </p:cNvCxnSpPr>
          <p:nvPr/>
        </p:nvCxnSpPr>
        <p:spPr>
          <a:xfrm>
            <a:off x="8508302" y="3827898"/>
            <a:ext cx="920608" cy="508217"/>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62AAE1F5-3023-4385-9539-94D7E8E38F3C}"/>
              </a:ext>
            </a:extLst>
          </p:cNvPr>
          <p:cNvCxnSpPr>
            <a:cxnSpLocks/>
            <a:endCxn id="71" idx="1"/>
          </p:cNvCxnSpPr>
          <p:nvPr/>
        </p:nvCxnSpPr>
        <p:spPr>
          <a:xfrm flipV="1">
            <a:off x="8501008" y="4608450"/>
            <a:ext cx="332517"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9E098F3C-C18D-4287-A6F4-7291D1686689}"/>
              </a:ext>
            </a:extLst>
          </p:cNvPr>
          <p:cNvCxnSpPr>
            <a:cxnSpLocks/>
            <a:endCxn id="83" idx="1"/>
          </p:cNvCxnSpPr>
          <p:nvPr/>
        </p:nvCxnSpPr>
        <p:spPr>
          <a:xfrm flipV="1">
            <a:off x="9987829" y="2958699"/>
            <a:ext cx="676983" cy="11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1D39F31D-3732-4A4B-98F6-3CDDA999FE98}"/>
              </a:ext>
            </a:extLst>
          </p:cNvPr>
          <p:cNvCxnSpPr>
            <a:cxnSpLocks/>
            <a:stCxn id="71" idx="3"/>
            <a:endCxn id="83" idx="1"/>
          </p:cNvCxnSpPr>
          <p:nvPr/>
        </p:nvCxnSpPr>
        <p:spPr>
          <a:xfrm flipV="1">
            <a:off x="10024294" y="2958699"/>
            <a:ext cx="640518" cy="164975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47731A9C-C3FB-4178-AE99-F08A9D4C02D3}"/>
              </a:ext>
            </a:extLst>
          </p:cNvPr>
          <p:cNvSpPr/>
          <p:nvPr/>
        </p:nvSpPr>
        <p:spPr>
          <a:xfrm>
            <a:off x="10664812" y="2686364"/>
            <a:ext cx="1190769" cy="544669"/>
          </a:xfrm>
          <a:prstGeom prst="rect">
            <a:avLst/>
          </a:prstGeom>
          <a:solidFill>
            <a:schemeClr val="accent1">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200" dirty="0"/>
              <a:t>作為特徵</a:t>
            </a:r>
            <a:endParaRPr lang="en-US" altLang="zh-TW" sz="1200" dirty="0"/>
          </a:p>
          <a:p>
            <a:pPr algn="ctr"/>
            <a:r>
              <a:rPr lang="zh-TW" altLang="en-US" sz="1200" dirty="0"/>
              <a:t>收集樣本</a:t>
            </a:r>
          </a:p>
        </p:txBody>
      </p:sp>
    </p:spTree>
    <p:extLst>
      <p:ext uri="{BB962C8B-B14F-4D97-AF65-F5344CB8AC3E}">
        <p14:creationId xmlns:p14="http://schemas.microsoft.com/office/powerpoint/2010/main" val="1139439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13908</TotalTime>
  <Words>355</Words>
  <Application>Microsoft Office PowerPoint</Application>
  <PresentationFormat>寬螢幕</PresentationFormat>
  <Paragraphs>76</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新細明體</vt:lpstr>
      <vt:lpstr>標楷體</vt:lpstr>
      <vt:lpstr>Arial</vt:lpstr>
      <vt:lpstr>Calibri</vt:lpstr>
      <vt:lpstr>Times New Roman</vt:lpstr>
      <vt:lpstr>Office 佈景主題</vt:lpstr>
      <vt:lpstr>儀表指針數字辨識 109-2 嵌入式影像 期中報告</vt:lpstr>
      <vt:lpstr>功能需求</vt:lpstr>
      <vt:lpstr>情境構想</vt:lpstr>
      <vt:lpstr>環境需求</vt:lpstr>
      <vt:lpstr>需求</vt:lpstr>
      <vt:lpstr>介面需求</vt:lpstr>
      <vt:lpstr>設計 – 硬體架構圖</vt:lpstr>
      <vt:lpstr>Breakdown 分析</vt:lpstr>
      <vt:lpstr>設計 </vt:lpstr>
      <vt:lpstr>設計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HiBA 拓樸</dc:title>
  <dc:creator>User</dc:creator>
  <cp:lastModifiedBy>user</cp:lastModifiedBy>
  <cp:revision>850</cp:revision>
  <dcterms:created xsi:type="dcterms:W3CDTF">2019-03-11T13:47:46Z</dcterms:created>
  <dcterms:modified xsi:type="dcterms:W3CDTF">2021-05-06T13:22:01Z</dcterms:modified>
</cp:coreProperties>
</file>