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  <p:sldMasterId id="2147483723" r:id="rId2"/>
  </p:sldMasterIdLst>
  <p:sldIdLst>
    <p:sldId id="256" r:id="rId3"/>
    <p:sldId id="265" r:id="rId4"/>
    <p:sldId id="258" r:id="rId5"/>
    <p:sldId id="263" r:id="rId6"/>
    <p:sldId id="264" r:id="rId7"/>
    <p:sldId id="272" r:id="rId8"/>
    <p:sldId id="271" r:id="rId9"/>
    <p:sldId id="268" r:id="rId10"/>
    <p:sldId id="273" r:id="rId11"/>
    <p:sldId id="270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313EBF8-D3F5-4D2D-84BB-ADFE1AA1F5F5}">
          <p14:sldIdLst>
            <p14:sldId id="256"/>
          </p14:sldIdLst>
        </p14:section>
        <p14:section name="需求" id="{07F4F9C3-2F6C-4355-8B74-113CAF63734E}">
          <p14:sldIdLst>
            <p14:sldId id="265"/>
            <p14:sldId id="258"/>
          </p14:sldIdLst>
        </p14:section>
        <p14:section name="分析" id="{4744DE69-D07F-4850-8A7E-98CA952D3CF1}">
          <p14:sldIdLst>
            <p14:sldId id="263"/>
            <p14:sldId id="264"/>
            <p14:sldId id="272"/>
            <p14:sldId id="271"/>
          </p14:sldIdLst>
        </p14:section>
        <p14:section name="流程" id="{D4B4590E-3699-4E11-B054-F8C65AC88FD3}">
          <p14:sldIdLst>
            <p14:sldId id="268"/>
            <p14:sldId id="273"/>
          </p14:sldIdLst>
        </p14:section>
        <p14:section name="資料可視化" id="{9570C58B-15D9-457D-AFDD-D103BA12BC5C}">
          <p14:sldIdLst>
            <p14:sldId id="270"/>
            <p14:sldId id="275"/>
            <p14:sldId id="276"/>
            <p14:sldId id="277"/>
          </p14:sldIdLst>
        </p14:section>
        <p14:section name="結論" id="{D7812D80-D3E9-4EC5-BFDB-82763DFF7F74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0" autoAdjust="0"/>
  </p:normalViewPr>
  <p:slideViewPr>
    <p:cSldViewPr snapToGrid="0">
      <p:cViewPr varScale="1">
        <p:scale>
          <a:sx n="102" d="100"/>
          <a:sy n="102" d="100"/>
        </p:scale>
        <p:origin x="14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6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1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3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5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3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8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5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39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048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67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3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4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8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1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B2396-707E-4D23-B6A8-E3D22253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286" y="2304875"/>
            <a:ext cx="8001000" cy="863601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乒乓球需求分析設計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BF1032-506C-4E5E-9E81-0FF4254BF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286" y="4456263"/>
            <a:ext cx="6400800" cy="1947333"/>
          </a:xfrm>
        </p:spPr>
        <p:txBody>
          <a:bodyPr/>
          <a:lstStyle/>
          <a:p>
            <a:r>
              <a:rPr lang="zh-TW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隊長</a:t>
            </a:r>
            <a:r>
              <a:rPr lang="en-US" altLang="zh-TW" b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林芳平</a:t>
            </a:r>
            <a:r>
              <a:rPr lang="en-US" altLang="zh-TW" b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(C107112152)</a:t>
            </a:r>
          </a:p>
          <a:p>
            <a:r>
              <a:rPr lang="zh-TW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隊員</a:t>
            </a:r>
            <a:r>
              <a:rPr lang="en-US" altLang="zh-TW" b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陳家豪</a:t>
            </a:r>
            <a:r>
              <a:rPr lang="en-US" altLang="zh-TW" b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(C107112160)</a:t>
            </a:r>
            <a:endParaRPr lang="zh-TW" altLang="en-US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72C9AF3-5E3E-436A-8D52-C9EB9F15D4B6}"/>
              </a:ext>
            </a:extLst>
          </p:cNvPr>
          <p:cNvCxnSpPr>
            <a:cxnSpLocks/>
          </p:cNvCxnSpPr>
          <p:nvPr/>
        </p:nvCxnSpPr>
        <p:spPr>
          <a:xfrm>
            <a:off x="2242868" y="3252158"/>
            <a:ext cx="7116792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9331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可視化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5550" y="1245711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A2001D91-EFE1-4A13-9403-02059F1A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50" y="1949439"/>
            <a:ext cx="9182100" cy="35433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726453D-3A3A-42ED-86D4-672A961335B8}"/>
              </a:ext>
            </a:extLst>
          </p:cNvPr>
          <p:cNvSpPr txBox="1"/>
          <p:nvPr/>
        </p:nvSpPr>
        <p:spPr>
          <a:xfrm>
            <a:off x="1295550" y="1451728"/>
            <a:ext cx="691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將兩塊板子無限延伸後，擊球方向與接球方向的結果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19128C-EF60-4FDF-9814-48CE9C5D2F14}"/>
              </a:ext>
            </a:extLst>
          </p:cNvPr>
          <p:cNvSpPr txBox="1"/>
          <p:nvPr/>
        </p:nvSpPr>
        <p:spPr>
          <a:xfrm>
            <a:off x="2837468" y="5612289"/>
            <a:ext cx="17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向左側發球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B1F09E-ADE6-408F-A926-C7C1D7455EF4}"/>
              </a:ext>
            </a:extLst>
          </p:cNvPr>
          <p:cNvSpPr txBox="1"/>
          <p:nvPr/>
        </p:nvSpPr>
        <p:spPr>
          <a:xfrm>
            <a:off x="7591721" y="5612289"/>
            <a:ext cx="17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從左側接球</a:t>
            </a:r>
          </a:p>
        </p:txBody>
      </p:sp>
    </p:spTree>
    <p:extLst>
      <p:ext uri="{BB962C8B-B14F-4D97-AF65-F5344CB8AC3E}">
        <p14:creationId xmlns:p14="http://schemas.microsoft.com/office/powerpoint/2010/main" val="120621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9331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可視化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5550" y="1245711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26453D-3A3A-42ED-86D4-672A961335B8}"/>
              </a:ext>
            </a:extLst>
          </p:cNvPr>
          <p:cNvSpPr txBox="1"/>
          <p:nvPr/>
        </p:nvSpPr>
        <p:spPr>
          <a:xfrm>
            <a:off x="1295550" y="1451728"/>
            <a:ext cx="691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將兩塊板子無限延伸後，擊球方向與接球方向的結果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19128C-EF60-4FDF-9814-48CE9C5D2F14}"/>
              </a:ext>
            </a:extLst>
          </p:cNvPr>
          <p:cNvSpPr txBox="1"/>
          <p:nvPr/>
        </p:nvSpPr>
        <p:spPr>
          <a:xfrm>
            <a:off x="2309567" y="5221606"/>
            <a:ext cx="17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向右側發球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B1F09E-ADE6-408F-A926-C7C1D7455EF4}"/>
              </a:ext>
            </a:extLst>
          </p:cNvPr>
          <p:cNvSpPr txBox="1"/>
          <p:nvPr/>
        </p:nvSpPr>
        <p:spPr>
          <a:xfrm>
            <a:off x="7517875" y="5221606"/>
            <a:ext cx="17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從右側接球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CCC5E1E-7C47-4548-ADB6-42B3FE975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9" t="43009" r="8832" b="10585"/>
          <a:stretch/>
        </p:blipFill>
        <p:spPr>
          <a:xfrm>
            <a:off x="803636" y="1949439"/>
            <a:ext cx="10058324" cy="314286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F23808-C139-4857-A3D0-2D8A19A4C0FF}"/>
              </a:ext>
            </a:extLst>
          </p:cNvPr>
          <p:cNvSpPr txBox="1"/>
          <p:nvPr/>
        </p:nvSpPr>
        <p:spPr>
          <a:xfrm>
            <a:off x="803636" y="5832835"/>
            <a:ext cx="10058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結論</a:t>
            </a:r>
            <a:r>
              <a:rPr lang="en-US" altLang="zh-TW" sz="200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　雖然從 左發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/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左回、右發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/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右回 兩張圖可以取得球移動時的線性方程式，但因為將板子無限延升，導致板子不會正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/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反向攻擊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都視為不動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，所以並不能採納成特徵。</a:t>
            </a:r>
          </a:p>
        </p:txBody>
      </p:sp>
    </p:spTree>
    <p:extLst>
      <p:ext uri="{BB962C8B-B14F-4D97-AF65-F5344CB8AC3E}">
        <p14:creationId xmlns:p14="http://schemas.microsoft.com/office/powerpoint/2010/main" val="395950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9331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可視化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5550" y="1245711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26453D-3A3A-42ED-86D4-672A961335B8}"/>
              </a:ext>
            </a:extLst>
          </p:cNvPr>
          <p:cNvSpPr txBox="1"/>
          <p:nvPr/>
        </p:nvSpPr>
        <p:spPr>
          <a:xfrm>
            <a:off x="1295550" y="1451728"/>
            <a:ext cx="691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  <a:r>
              <a:rPr lang="en-US" altLang="zh-TW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以上時，板子的接球方式。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F23808-C139-4857-A3D0-2D8A19A4C0FF}"/>
              </a:ext>
            </a:extLst>
          </p:cNvPr>
          <p:cNvSpPr txBox="1"/>
          <p:nvPr/>
        </p:nvSpPr>
        <p:spPr>
          <a:xfrm>
            <a:off x="803636" y="5832835"/>
            <a:ext cx="10058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結論</a:t>
            </a:r>
            <a:r>
              <a:rPr lang="en-US" altLang="zh-TW" sz="200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　三種接球模式在速度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20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以上時會有些許的差異，但我認為差異太小不能作為特徵</a:t>
            </a:r>
          </a:p>
        </p:txBody>
      </p:sp>
      <p:pic>
        <p:nvPicPr>
          <p:cNvPr id="15" name="圖片 14" descr="陳家豪(Jack)">
            <a:extLst>
              <a:ext uri="{FF2B5EF4-FFF2-40B4-BE49-F238E27FC236}">
                <a16:creationId xmlns:a16="http://schemas.microsoft.com/office/drawing/2014/main" id="{10BD96D9-D23B-4567-A33E-133813A4B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5" t="27914" r="28512" b="37983"/>
          <a:stretch/>
        </p:blipFill>
        <p:spPr>
          <a:xfrm>
            <a:off x="3280527" y="1949439"/>
            <a:ext cx="5307291" cy="322105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9144A81-2A04-4119-B654-0FD0F462AAF3}"/>
              </a:ext>
            </a:extLst>
          </p:cNvPr>
          <p:cNvSpPr txBox="1"/>
          <p:nvPr/>
        </p:nvSpPr>
        <p:spPr>
          <a:xfrm>
            <a:off x="7786539" y="5175101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正向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8306FF7-0DA1-49FB-BF5A-D6E6214AAEA7}"/>
              </a:ext>
            </a:extLst>
          </p:cNvPr>
          <p:cNvSpPr txBox="1"/>
          <p:nvPr/>
        </p:nvSpPr>
        <p:spPr>
          <a:xfrm>
            <a:off x="5326143" y="5170495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不動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正常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9110EF-3391-4372-899B-0F08DC89B169}"/>
              </a:ext>
            </a:extLst>
          </p:cNvPr>
          <p:cNvSpPr txBox="1"/>
          <p:nvPr/>
        </p:nvSpPr>
        <p:spPr>
          <a:xfrm>
            <a:off x="3207395" y="5170495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反向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反打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4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9331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可視化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5550" y="1245711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26453D-3A3A-42ED-86D4-672A961335B8}"/>
              </a:ext>
            </a:extLst>
          </p:cNvPr>
          <p:cNvSpPr txBox="1"/>
          <p:nvPr/>
        </p:nvSpPr>
        <p:spPr>
          <a:xfrm>
            <a:off x="1295550" y="1451728"/>
            <a:ext cx="95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  <a:r>
              <a:rPr lang="en-US" altLang="zh-TW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以上時，球的落點分布與邊緣接球方式。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因為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Line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圖片過期導致圖片模糊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F23808-C139-4857-A3D0-2D8A19A4C0FF}"/>
              </a:ext>
            </a:extLst>
          </p:cNvPr>
          <p:cNvSpPr txBox="1"/>
          <p:nvPr/>
        </p:nvSpPr>
        <p:spPr>
          <a:xfrm>
            <a:off x="820920" y="5813192"/>
            <a:ext cx="10058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結論</a:t>
            </a:r>
            <a:r>
              <a:rPr lang="en-US" altLang="zh-TW" sz="200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　雖然兩者可以看出球的差異，但是我認為這些差異來自於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的寫法，並不能作為特徵</a:t>
            </a:r>
          </a:p>
        </p:txBody>
      </p:sp>
      <p:pic>
        <p:nvPicPr>
          <p:cNvPr id="18" name="圖片 17" descr="陳家豪(Jack)">
            <a:extLst>
              <a:ext uri="{FF2B5EF4-FFF2-40B4-BE49-F238E27FC236}">
                <a16:creationId xmlns:a16="http://schemas.microsoft.com/office/drawing/2014/main" id="{660D33DF-4ADD-4101-AE48-F66F8E8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2" t="29828" r="26674" b="39657"/>
          <a:stretch/>
        </p:blipFill>
        <p:spPr>
          <a:xfrm>
            <a:off x="888442" y="2182982"/>
            <a:ext cx="5246777" cy="2618966"/>
          </a:xfrm>
          <a:prstGeom prst="rect">
            <a:avLst/>
          </a:prstGeom>
        </p:spPr>
      </p:pic>
      <p:pic>
        <p:nvPicPr>
          <p:cNvPr id="21" name="圖片 20" descr="陳家豪(Jack)">
            <a:extLst>
              <a:ext uri="{FF2B5EF4-FFF2-40B4-BE49-F238E27FC236}">
                <a16:creationId xmlns:a16="http://schemas.microsoft.com/office/drawing/2014/main" id="{F0BE390E-9039-4EF2-A1C5-12643DD7C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44" t="36152" r="38254" b="46020"/>
          <a:stretch/>
        </p:blipFill>
        <p:spPr>
          <a:xfrm>
            <a:off x="6872140" y="2119517"/>
            <a:ext cx="4638809" cy="268815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387439-6CE4-4771-9763-1564CE518D4C}"/>
              </a:ext>
            </a:extLst>
          </p:cNvPr>
          <p:cNvSpPr txBox="1"/>
          <p:nvPr/>
        </p:nvSpPr>
        <p:spPr>
          <a:xfrm>
            <a:off x="10718275" y="4798243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正向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32C54DA-FAAD-4B67-B0A8-2E95D77FEB57}"/>
              </a:ext>
            </a:extLst>
          </p:cNvPr>
          <p:cNvSpPr txBox="1"/>
          <p:nvPr/>
        </p:nvSpPr>
        <p:spPr>
          <a:xfrm>
            <a:off x="8691512" y="4807670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不動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正常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4F05D8B-382D-477A-BA73-D2F60BF56347}"/>
              </a:ext>
            </a:extLst>
          </p:cNvPr>
          <p:cNvSpPr txBox="1"/>
          <p:nvPr/>
        </p:nvSpPr>
        <p:spPr>
          <a:xfrm>
            <a:off x="6664749" y="4807670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反向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反打</a:t>
            </a:r>
            <a:r>
              <a:rPr lang="en-US" altLang="zh-TW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9B76C1-1679-4A6D-8575-F04F584045BB}"/>
              </a:ext>
            </a:extLst>
          </p:cNvPr>
          <p:cNvSpPr txBox="1"/>
          <p:nvPr/>
        </p:nvSpPr>
        <p:spPr>
          <a:xfrm>
            <a:off x="3124986" y="4807670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球的落點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F6F5C1D-A7A9-45F6-81AD-7722598010E5}"/>
              </a:ext>
            </a:extLst>
          </p:cNvPr>
          <p:cNvSpPr txBox="1"/>
          <p:nvPr/>
        </p:nvSpPr>
        <p:spPr>
          <a:xfrm>
            <a:off x="109196" y="3094261"/>
            <a:ext cx="71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次數</a:t>
            </a:r>
          </a:p>
        </p:txBody>
      </p:sp>
    </p:spTree>
    <p:extLst>
      <p:ext uri="{BB962C8B-B14F-4D97-AF65-F5344CB8AC3E}">
        <p14:creationId xmlns:p14="http://schemas.microsoft.com/office/powerpoint/2010/main" val="413528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9331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5550" y="1245711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4561B0-52DC-4A47-BC52-6BA7FAD24238}"/>
              </a:ext>
            </a:extLst>
          </p:cNvPr>
          <p:cNvSpPr txBox="1"/>
          <p:nvPr/>
        </p:nvSpPr>
        <p:spPr>
          <a:xfrm>
            <a:off x="1216058" y="1451728"/>
            <a:ext cx="10001839" cy="337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　原先我們都是將重點放在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上，不斷的修正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以達到更高的球速，但是最後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得上限到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28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左右就很難再更強，其原因在於 預測落點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三種落點預測相加除三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與實際落點的差距太遠，板子儘管知道球的最終落點也趕不上球。所以我們想從已有的數據找出特徵來改善這個弱點，但找出的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特徵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都是因為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而有所差異，換句話說，換個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或許就不會有此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特徵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。</a:t>
            </a:r>
            <a:endParaRPr lang="en-US" altLang="zh-TW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　至於演算法的部分，我們原先是想以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訓練，但不知道是樣本採集的成效不佳還是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sklearn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套件版本有問題，導致最後訓練時我們花了一整個晚上都沒有訓練出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model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。雖然因為不同攻擊模式的原因導致我認為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KNN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的成效一定不夠好，但最後我們選擇以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KNN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訓練。</a:t>
            </a:r>
            <a:endParaRPr lang="en-US" altLang="zh-TW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0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環境需求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2" y="2175590"/>
            <a:ext cx="958122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環境</a:t>
            </a:r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Mlgame</a:t>
            </a: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版本為最新</a:t>
            </a:r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8.0</a:t>
            </a: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版本</a:t>
            </a:r>
            <a:endParaRPr lang="en-US" altLang="zh-TW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需求列表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2" y="2175590"/>
            <a:ext cx="958122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機器需要能偵測球的狀況</a:t>
            </a:r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速度、變化</a:t>
            </a:r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機器需要會把球打回去</a:t>
            </a:r>
            <a:endParaRPr lang="en-US" altLang="zh-TW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機器需要有切球功能</a:t>
            </a:r>
            <a:endParaRPr lang="en-US" altLang="zh-TW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</a:t>
            </a:r>
            <a:endParaRPr lang="en-US" altLang="zh-TW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分析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3" y="1781355"/>
            <a:ext cx="99059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機器需要能偵測球的狀況</a:t>
            </a:r>
            <a:endParaRPr lang="en-US" altLang="zh-TW" sz="20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判斷球的現在狀況是否為切球，左切</a:t>
            </a:r>
            <a:r>
              <a:rPr lang="en-US" altLang="zh-TW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右切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依照球的狀況決定球的變化</a:t>
            </a:r>
            <a:r>
              <a:rPr lang="en-US" altLang="zh-TW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原速</a:t>
            </a:r>
            <a:r>
              <a:rPr lang="en-US" altLang="zh-TW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</a:t>
            </a:r>
            <a:r>
              <a:rPr lang="en-US" altLang="zh-TW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判斷其球速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機器需要會把球打回去</a:t>
            </a:r>
            <a:endParaRPr lang="en-US" altLang="zh-TW" sz="20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板子能偵測球的座標與方向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板子移動到球的落點並反彈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機器需要有切球功能</a:t>
            </a:r>
            <a:endParaRPr lang="en-US" altLang="zh-TW" sz="20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判斷切球的最佳時機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切球動作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</a:t>
            </a:r>
            <a:endParaRPr lang="en-US" altLang="zh-TW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修改遊戲機制與場景，實測學習效果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分析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-Break Down(20201125</a:t>
            </a:r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以前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4786947D-A8C3-46CF-BEFE-41F294B08054}"/>
              </a:ext>
            </a:extLst>
          </p:cNvPr>
          <p:cNvGrpSpPr/>
          <p:nvPr/>
        </p:nvGrpSpPr>
        <p:grpSpPr>
          <a:xfrm>
            <a:off x="1293962" y="2138637"/>
            <a:ext cx="8835969" cy="4100845"/>
            <a:chOff x="557150" y="1893681"/>
            <a:chExt cx="8835969" cy="41008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13EB57B-E4DF-41EF-8411-987E9A8D38DE}"/>
                </a:ext>
              </a:extLst>
            </p:cNvPr>
            <p:cNvSpPr/>
            <p:nvPr/>
          </p:nvSpPr>
          <p:spPr>
            <a:xfrm>
              <a:off x="4525670" y="1893681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自動打乒乓球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A90C91-F646-4A68-9EB8-5E0C941C3215}"/>
                </a:ext>
              </a:extLst>
            </p:cNvPr>
            <p:cNvSpPr/>
            <p:nvPr/>
          </p:nvSpPr>
          <p:spPr>
            <a:xfrm>
              <a:off x="2327379" y="2935172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製作</a:t>
              </a:r>
              <a:r>
                <a:rPr lang="en-US" altLang="zh-TW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SVM</a:t>
              </a:r>
              <a:r>
                <a:rPr lang="zh-TW" altLang="en-US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模型</a:t>
              </a:r>
              <a:endPara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B4D9ED-2AC4-4F72-814B-E9500446FC68}"/>
                </a:ext>
              </a:extLst>
            </p:cNvPr>
            <p:cNvSpPr/>
            <p:nvPr/>
          </p:nvSpPr>
          <p:spPr>
            <a:xfrm>
              <a:off x="6774206" y="2936196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測試</a:t>
              </a:r>
              <a:r>
                <a:rPr lang="en-US" altLang="zh-TW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SVM</a:t>
              </a:r>
              <a:r>
                <a:rPr lang="zh-TW" altLang="en-US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模型</a:t>
              </a:r>
              <a:endPara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6E4816-BE9E-40B0-B9B0-0414A0658A6E}"/>
                </a:ext>
              </a:extLst>
            </p:cNvPr>
            <p:cNvSpPr/>
            <p:nvPr/>
          </p:nvSpPr>
          <p:spPr>
            <a:xfrm>
              <a:off x="1210268" y="4057983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接球模組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00DC18-4658-48EF-9019-ACC7BB298E41}"/>
                </a:ext>
              </a:extLst>
            </p:cNvPr>
            <p:cNvSpPr/>
            <p:nvPr/>
          </p:nvSpPr>
          <p:spPr>
            <a:xfrm>
              <a:off x="3624586" y="4057983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判斷模組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8263D26B-93D5-4A86-86AE-E66C40C02F3B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5310041" y="2707413"/>
              <a:ext cx="2248536" cy="228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E88EA0D-3A1B-4F9F-9CAB-29DFE49343FD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3111750" y="2707413"/>
              <a:ext cx="2198291" cy="227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2A17F3D0-6423-420C-880D-B98FE23D7193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1994639" y="3748904"/>
              <a:ext cx="1117111" cy="3090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7245E237-F4B6-4F98-9362-274719EAE44F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3111750" y="3748904"/>
              <a:ext cx="1297207" cy="3090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149C25-0AE0-4718-909F-10DA541E9C38}"/>
                </a:ext>
              </a:extLst>
            </p:cNvPr>
            <p:cNvSpPr/>
            <p:nvPr/>
          </p:nvSpPr>
          <p:spPr>
            <a:xfrm>
              <a:off x="557150" y="5171774"/>
              <a:ext cx="1197206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普通接球模組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8EFF5CA-63A5-4C22-A199-F5E293764627}"/>
                </a:ext>
              </a:extLst>
            </p:cNvPr>
            <p:cNvSpPr/>
            <p:nvPr/>
          </p:nvSpPr>
          <p:spPr>
            <a:xfrm>
              <a:off x="1834450" y="5171774"/>
              <a:ext cx="1197206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切球模組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5B1A792-2661-461D-9707-7CBF06CD6E55}"/>
                </a:ext>
              </a:extLst>
            </p:cNvPr>
            <p:cNvCxnSpPr>
              <a:cxnSpLocks/>
              <a:stCxn id="11" idx="2"/>
              <a:endCxn id="34" idx="0"/>
            </p:cNvCxnSpPr>
            <p:nvPr/>
          </p:nvCxnSpPr>
          <p:spPr>
            <a:xfrm>
              <a:off x="1994639" y="4871715"/>
              <a:ext cx="438414" cy="3000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75A58272-1E3F-45D7-ADBF-B53058573491}"/>
                </a:ext>
              </a:extLst>
            </p:cNvPr>
            <p:cNvCxnSpPr>
              <a:cxnSpLocks/>
              <a:stCxn id="11" idx="2"/>
              <a:endCxn id="33" idx="0"/>
            </p:cNvCxnSpPr>
            <p:nvPr/>
          </p:nvCxnSpPr>
          <p:spPr>
            <a:xfrm flipH="1">
              <a:off x="1155753" y="4871715"/>
              <a:ext cx="838886" cy="3000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D88CFD7-B097-4611-9649-80D3955AEEAD}"/>
                </a:ext>
              </a:extLst>
            </p:cNvPr>
            <p:cNvSpPr/>
            <p:nvPr/>
          </p:nvSpPr>
          <p:spPr>
            <a:xfrm>
              <a:off x="6119701" y="4059197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環境測試模組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CBC9DD0-5A1A-4144-B8FF-CAEF7BB9D459}"/>
                </a:ext>
              </a:extLst>
            </p:cNvPr>
            <p:cNvSpPr/>
            <p:nvPr/>
          </p:nvSpPr>
          <p:spPr>
            <a:xfrm>
              <a:off x="7824377" y="4059197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對打測試模組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6B91D9D9-0EA6-41C2-BB79-D8EC0D9639E3}"/>
                </a:ext>
              </a:extLst>
            </p:cNvPr>
            <p:cNvCxnSpPr>
              <a:cxnSpLocks/>
              <a:stCxn id="10" idx="2"/>
              <a:endCxn id="63" idx="0"/>
            </p:cNvCxnSpPr>
            <p:nvPr/>
          </p:nvCxnSpPr>
          <p:spPr>
            <a:xfrm flipH="1">
              <a:off x="6904072" y="3749928"/>
              <a:ext cx="654505" cy="3092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0FA2145A-69D0-4902-8330-368A5B6267CB}"/>
                </a:ext>
              </a:extLst>
            </p:cNvPr>
            <p:cNvCxnSpPr>
              <a:cxnSpLocks/>
              <a:stCxn id="10" idx="2"/>
              <a:endCxn id="66" idx="0"/>
            </p:cNvCxnSpPr>
            <p:nvPr/>
          </p:nvCxnSpPr>
          <p:spPr>
            <a:xfrm>
              <a:off x="7558577" y="3749928"/>
              <a:ext cx="1050171" cy="3092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73F4B54-7883-477E-9FCB-ABC051802EA2}"/>
                </a:ext>
              </a:extLst>
            </p:cNvPr>
            <p:cNvSpPr/>
            <p:nvPr/>
          </p:nvSpPr>
          <p:spPr>
            <a:xfrm>
              <a:off x="3111750" y="5171774"/>
              <a:ext cx="1197206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切球判斷模組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451D72-D372-47AA-BBF8-2B1B40A29595}"/>
                </a:ext>
              </a:extLst>
            </p:cNvPr>
            <p:cNvSpPr/>
            <p:nvPr/>
          </p:nvSpPr>
          <p:spPr>
            <a:xfrm>
              <a:off x="4389050" y="5180794"/>
              <a:ext cx="1197206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狀態判斷模組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D12EF6D-2FCC-417C-A1E5-B24DA6B656BF}"/>
                </a:ext>
              </a:extLst>
            </p:cNvPr>
            <p:cNvCxnSpPr>
              <a:stCxn id="12" idx="2"/>
              <a:endCxn id="24" idx="0"/>
            </p:cNvCxnSpPr>
            <p:nvPr/>
          </p:nvCxnSpPr>
          <p:spPr>
            <a:xfrm flipH="1">
              <a:off x="3710353" y="4871715"/>
              <a:ext cx="698604" cy="3000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B39FBFDC-FC21-4EB6-930F-83137C01BD83}"/>
                </a:ext>
              </a:extLst>
            </p:cNvPr>
            <p:cNvCxnSpPr>
              <a:cxnSpLocks/>
              <a:stCxn id="12" idx="2"/>
              <a:endCxn id="25" idx="0"/>
            </p:cNvCxnSpPr>
            <p:nvPr/>
          </p:nvCxnSpPr>
          <p:spPr>
            <a:xfrm>
              <a:off x="4408957" y="4871715"/>
              <a:ext cx="578696" cy="3090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8EED407-E1A5-43FA-A9D8-F4757EFC58AF}"/>
                </a:ext>
              </a:extLst>
            </p:cNvPr>
            <p:cNvSpPr/>
            <p:nvPr/>
          </p:nvSpPr>
          <p:spPr>
            <a:xfrm>
              <a:off x="5663960" y="5171774"/>
              <a:ext cx="1197206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軌跡判斷模組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9A5A6A39-FF8B-41AB-8841-D43EC2BA694C}"/>
                </a:ext>
              </a:extLst>
            </p:cNvPr>
            <p:cNvCxnSpPr>
              <a:cxnSpLocks/>
              <a:stCxn id="12" idx="2"/>
              <a:endCxn id="41" idx="0"/>
            </p:cNvCxnSpPr>
            <p:nvPr/>
          </p:nvCxnSpPr>
          <p:spPr>
            <a:xfrm>
              <a:off x="4408957" y="4871715"/>
              <a:ext cx="1853606" cy="3000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16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分析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實作所發生的問題與改變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4" y="1454945"/>
            <a:ext cx="99059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 </a:t>
            </a:r>
            <a:r>
              <a:rPr lang="en-US" altLang="zh-TW" sz="200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=&gt;</a:t>
            </a:r>
            <a:r>
              <a:rPr lang="zh-TW" altLang="en-US" sz="200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sklearn</a:t>
            </a:r>
            <a:r>
              <a:rPr lang="zh-TW" altLang="en-US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版本問題導致</a:t>
            </a:r>
            <a:r>
              <a:rPr lang="en-US" altLang="zh-TW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訓練不了，改為</a:t>
            </a:r>
            <a:r>
              <a:rPr lang="en-US" altLang="zh-TW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KNN</a:t>
            </a:r>
            <a:r>
              <a:rPr lang="zh-TW" altLang="en-US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</a:t>
            </a:r>
            <a:r>
              <a:rPr lang="zh-TW" altLang="en-US" sz="200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。</a:t>
            </a:r>
            <a:endParaRPr lang="en-US" altLang="zh-TW" sz="160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機器需要能偵測球的狀況</a:t>
            </a:r>
            <a:endParaRPr lang="en-US" altLang="zh-TW" sz="20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判斷球的現在狀況是否為切球，左切</a:t>
            </a:r>
            <a:r>
              <a:rPr lang="en-US" altLang="zh-TW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右切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依照球的狀況決定球的變化</a:t>
            </a:r>
            <a:r>
              <a:rPr lang="en-US" altLang="zh-TW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原速</a:t>
            </a:r>
            <a:r>
              <a:rPr lang="en-US" altLang="zh-TW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</a:t>
            </a:r>
            <a:r>
              <a:rPr lang="en-US" altLang="zh-TW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判斷其球速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機器需要會把球打回去</a:t>
            </a:r>
            <a:endParaRPr lang="en-US" altLang="zh-TW" sz="20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板子能偵測球的座標與方向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板子移動到球的落點並反彈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機器需要有切球功能</a:t>
            </a:r>
            <a:r>
              <a:rPr lang="en-US" altLang="zh-TW" sz="200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=&gt;</a:t>
            </a:r>
            <a:r>
              <a:rPr lang="zh-TW" altLang="en-US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實測時，有攻擊模組的</a:t>
            </a:r>
            <a:r>
              <a:rPr lang="en-US" altLang="zh-TW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r>
              <a:rPr lang="zh-TW" altLang="en-US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成效反而比純接球模組的</a:t>
            </a:r>
            <a:r>
              <a:rPr lang="en-US" altLang="zh-TW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r>
              <a:rPr lang="zh-TW" altLang="en-US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差，最後則將板子在落點旁左右晃動以達到攻擊的目的</a:t>
            </a:r>
            <a:r>
              <a:rPr lang="zh-TW" altLang="en-US" sz="200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。</a:t>
            </a:r>
            <a:endParaRPr lang="en-US" altLang="zh-TW" sz="20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判斷切球的最佳時機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切球動作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</a:t>
            </a:r>
            <a:endParaRPr lang="en-US" altLang="zh-TW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修改遊戲機制與場景，實測學習效果</a:t>
            </a:r>
            <a:endParaRPr lang="en-US" altLang="zh-TW" sz="160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141413" y="1474681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0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分析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-Break Down(20201125</a:t>
            </a:r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以後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3EB57B-E4DF-41EF-8411-987E9A8D38DE}"/>
              </a:ext>
            </a:extLst>
          </p:cNvPr>
          <p:cNvSpPr/>
          <p:nvPr/>
        </p:nvSpPr>
        <p:spPr>
          <a:xfrm>
            <a:off x="5262482" y="2138637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自動打乒乓球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A90C91-F646-4A68-9EB8-5E0C941C3215}"/>
              </a:ext>
            </a:extLst>
          </p:cNvPr>
          <p:cNvSpPr/>
          <p:nvPr/>
        </p:nvSpPr>
        <p:spPr>
          <a:xfrm>
            <a:off x="3064191" y="3180128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製作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KNN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B4D9ED-2AC4-4F72-814B-E9500446FC68}"/>
              </a:ext>
            </a:extLst>
          </p:cNvPr>
          <p:cNvSpPr/>
          <p:nvPr/>
        </p:nvSpPr>
        <p:spPr>
          <a:xfrm>
            <a:off x="7511018" y="3181152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KNN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6E4816-BE9E-40B0-B9B0-0414A0658A6E}"/>
              </a:ext>
            </a:extLst>
          </p:cNvPr>
          <p:cNvSpPr/>
          <p:nvPr/>
        </p:nvSpPr>
        <p:spPr>
          <a:xfrm>
            <a:off x="1947080" y="4302939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接球模組</a:t>
            </a:r>
            <a:endParaRPr lang="en-US" altLang="zh-TW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左右晃動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00DC18-4658-48EF-9019-ACC7BB298E41}"/>
              </a:ext>
            </a:extLst>
          </p:cNvPr>
          <p:cNvSpPr/>
          <p:nvPr/>
        </p:nvSpPr>
        <p:spPr>
          <a:xfrm>
            <a:off x="4361398" y="4302939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263D26B-93D5-4A86-86AE-E66C40C02F3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46853" y="2952369"/>
            <a:ext cx="2248536" cy="228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88EA0D-3A1B-4F9F-9CAB-29DFE49343F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848562" y="2952369"/>
            <a:ext cx="2198291" cy="2277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A17F3D0-6423-420C-880D-B98FE23D719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2731451" y="3993860"/>
            <a:ext cx="1117111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245E237-F4B6-4F98-9362-274719EAE44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848562" y="3993860"/>
            <a:ext cx="1297207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D88CFD7-B097-4611-9649-80D3955AEEAD}"/>
              </a:ext>
            </a:extLst>
          </p:cNvPr>
          <p:cNvSpPr/>
          <p:nvPr/>
        </p:nvSpPr>
        <p:spPr>
          <a:xfrm>
            <a:off x="6856513" y="4304153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環境測試模組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BC9DD0-5A1A-4144-B8FF-CAEF7BB9D459}"/>
              </a:ext>
            </a:extLst>
          </p:cNvPr>
          <p:cNvSpPr/>
          <p:nvPr/>
        </p:nvSpPr>
        <p:spPr>
          <a:xfrm>
            <a:off x="8561189" y="4304153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對打測試模組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B91D9D9-0EA6-41C2-BB79-D8EC0D9639E3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 flipH="1">
            <a:off x="7640884" y="3994884"/>
            <a:ext cx="654505" cy="309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FA2145A-69D0-4902-8330-368A5B6267CB}"/>
              </a:ext>
            </a:extLst>
          </p:cNvPr>
          <p:cNvCxnSpPr>
            <a:cxnSpLocks/>
            <a:stCxn id="10" idx="2"/>
            <a:endCxn id="66" idx="0"/>
          </p:cNvCxnSpPr>
          <p:nvPr/>
        </p:nvCxnSpPr>
        <p:spPr>
          <a:xfrm>
            <a:off x="8295389" y="3994884"/>
            <a:ext cx="1050171" cy="309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73F4B54-7883-477E-9FCB-ABC051802EA2}"/>
              </a:ext>
            </a:extLst>
          </p:cNvPr>
          <p:cNvSpPr/>
          <p:nvPr/>
        </p:nvSpPr>
        <p:spPr>
          <a:xfrm>
            <a:off x="3848562" y="5416730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同向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451D72-D372-47AA-BBF8-2B1B40A29595}"/>
              </a:ext>
            </a:extLst>
          </p:cNvPr>
          <p:cNvSpPr/>
          <p:nvPr/>
        </p:nvSpPr>
        <p:spPr>
          <a:xfrm>
            <a:off x="5125862" y="5425750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反向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反打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12EF6D-2FCC-417C-A1E5-B24DA6B656BF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4447165" y="5116671"/>
            <a:ext cx="698604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39FBFDC-FC21-4EB6-930F-83137C01BD83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5145769" y="5116671"/>
            <a:ext cx="578696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8EED407-E1A5-43FA-A9D8-F4757EFC58AF}"/>
              </a:ext>
            </a:extLst>
          </p:cNvPr>
          <p:cNvSpPr/>
          <p:nvPr/>
        </p:nvSpPr>
        <p:spPr>
          <a:xfrm>
            <a:off x="6400772" y="5416730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不動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正常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A5A6A39-FF8B-41AB-8841-D43EC2BA694C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5145769" y="5116671"/>
            <a:ext cx="1853606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3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流程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(20201125</a:t>
            </a:r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以前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17687" y="1582458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89A9B0D0-E1F0-4C28-8659-F8221CF231D6}"/>
              </a:ext>
            </a:extLst>
          </p:cNvPr>
          <p:cNvGrpSpPr/>
          <p:nvPr/>
        </p:nvGrpSpPr>
        <p:grpSpPr>
          <a:xfrm>
            <a:off x="122835" y="1881327"/>
            <a:ext cx="11725201" cy="3548758"/>
            <a:chOff x="256864" y="1695843"/>
            <a:chExt cx="11697011" cy="35487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3FC99B-D77F-44B0-9BA2-62DFAF7181DB}"/>
                </a:ext>
              </a:extLst>
            </p:cNvPr>
            <p:cNvSpPr/>
            <p:nvPr/>
          </p:nvSpPr>
          <p:spPr>
            <a:xfrm>
              <a:off x="256864" y="2879127"/>
              <a:ext cx="1197206" cy="69381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對方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00AB92-EFAA-4E99-A329-72AACC30E21F}"/>
                </a:ext>
              </a:extLst>
            </p:cNvPr>
            <p:cNvSpPr/>
            <p:nvPr/>
          </p:nvSpPr>
          <p:spPr>
            <a:xfrm>
              <a:off x="1587675" y="2100823"/>
              <a:ext cx="5595324" cy="314377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 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EE945FA-2364-4415-BAC7-BE3BB54438FC}"/>
                </a:ext>
              </a:extLst>
            </p:cNvPr>
            <p:cNvSpPr/>
            <p:nvPr/>
          </p:nvSpPr>
          <p:spPr>
            <a:xfrm>
              <a:off x="4987607" y="3801167"/>
              <a:ext cx="891119" cy="6933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切球判斷模組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00733C-931E-4BBE-A98B-FF3985935935}"/>
                </a:ext>
              </a:extLst>
            </p:cNvPr>
            <p:cNvSpPr/>
            <p:nvPr/>
          </p:nvSpPr>
          <p:spPr>
            <a:xfrm>
              <a:off x="2674531" y="2796785"/>
              <a:ext cx="484393" cy="1773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狀態判斷模組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5DAC17B-67A6-498E-84B2-FEF90556A867}"/>
                </a:ext>
              </a:extLst>
            </p:cNvPr>
            <p:cNvSpPr/>
            <p:nvPr/>
          </p:nvSpPr>
          <p:spPr>
            <a:xfrm>
              <a:off x="4987607" y="2796785"/>
              <a:ext cx="877906" cy="80160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軌跡判斷模組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2FFBB7F-622B-4560-BA38-9F8CA8CA8641}"/>
                </a:ext>
              </a:extLst>
            </p:cNvPr>
            <p:cNvSpPr txBox="1"/>
            <p:nvPr/>
          </p:nvSpPr>
          <p:spPr>
            <a:xfrm>
              <a:off x="1569506" y="1702923"/>
              <a:ext cx="1144277" cy="707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判斷模組</a:t>
              </a:r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5AE33053-2628-499A-A167-9FDEF492A6F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1454070" y="3226034"/>
              <a:ext cx="120011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9814A35-5B89-43BF-B804-DD167EA01DCA}"/>
                </a:ext>
              </a:extLst>
            </p:cNvPr>
            <p:cNvSpPr txBox="1"/>
            <p:nvPr/>
          </p:nvSpPr>
          <p:spPr>
            <a:xfrm>
              <a:off x="5788609" y="4125176"/>
              <a:ext cx="1535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是否要切球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A68D60-18B1-49A0-BB4F-A361C3ADF253}"/>
                </a:ext>
              </a:extLst>
            </p:cNvPr>
            <p:cNvSpPr txBox="1"/>
            <p:nvPr/>
          </p:nvSpPr>
          <p:spPr>
            <a:xfrm>
              <a:off x="5881494" y="2630713"/>
              <a:ext cx="15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落點座標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AA1E1ABE-82EF-4B05-8839-258296801207}"/>
                </a:ext>
              </a:extLst>
            </p:cNvPr>
            <p:cNvSpPr txBox="1"/>
            <p:nvPr/>
          </p:nvSpPr>
          <p:spPr>
            <a:xfrm>
              <a:off x="3159697" y="2726910"/>
              <a:ext cx="1807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球速 座標</a:t>
              </a:r>
              <a:endPara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狀態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(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切球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/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普通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)</a:t>
              </a:r>
              <a:endPara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9A43F2B3-546E-44BD-9308-5ECEB59E7ED8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>
              <a:off x="3159697" y="3050076"/>
              <a:ext cx="1807359" cy="96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00C387B3-968F-4C24-8C06-87F14A69F713}"/>
                </a:ext>
              </a:extLst>
            </p:cNvPr>
            <p:cNvSpPr txBox="1"/>
            <p:nvPr/>
          </p:nvSpPr>
          <p:spPr>
            <a:xfrm>
              <a:off x="3169585" y="3778505"/>
              <a:ext cx="1807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球速 座標</a:t>
              </a:r>
              <a:endPara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狀態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(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切球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/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普通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)</a:t>
              </a:r>
              <a:endPara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</p:txBody>
        </p: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A308A155-DEC2-46C0-8283-D38BC604407D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>
              <a:off x="3169585" y="4101671"/>
              <a:ext cx="1807359" cy="96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83D3E8A6-598B-4133-926E-0C1C380C2703}"/>
                </a:ext>
              </a:extLst>
            </p:cNvPr>
            <p:cNvSpPr txBox="1"/>
            <p:nvPr/>
          </p:nvSpPr>
          <p:spPr>
            <a:xfrm>
              <a:off x="1706401" y="2860552"/>
              <a:ext cx="8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0462360-E9CE-4E17-8C37-EE16C43421F5}"/>
                </a:ext>
              </a:extLst>
            </p:cNvPr>
            <p:cNvSpPr/>
            <p:nvPr/>
          </p:nvSpPr>
          <p:spPr>
            <a:xfrm>
              <a:off x="7299753" y="2096543"/>
              <a:ext cx="4654122" cy="314377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7F7D531-F65B-4791-A8E8-9A7F480C49BF}"/>
                </a:ext>
              </a:extLst>
            </p:cNvPr>
            <p:cNvSpPr/>
            <p:nvPr/>
          </p:nvSpPr>
          <p:spPr>
            <a:xfrm>
              <a:off x="7284956" y="1695843"/>
              <a:ext cx="1105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接球模組</a:t>
              </a:r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949C5DCF-0CFF-4677-9357-BE6EB7CC92C9}"/>
                </a:ext>
              </a:extLst>
            </p:cNvPr>
            <p:cNvCxnSpPr>
              <a:cxnSpLocks/>
              <a:stCxn id="161" idx="3"/>
              <a:endCxn id="115" idx="1"/>
            </p:cNvCxnSpPr>
            <p:nvPr/>
          </p:nvCxnSpPr>
          <p:spPr>
            <a:xfrm flipV="1">
              <a:off x="10159331" y="3067031"/>
              <a:ext cx="444994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AB31795-20A8-46E9-B6CB-92D071F88602}"/>
                </a:ext>
              </a:extLst>
            </p:cNvPr>
            <p:cNvSpPr/>
            <p:nvPr/>
          </p:nvSpPr>
          <p:spPr>
            <a:xfrm>
              <a:off x="9937065" y="377850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切球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B20E83A8-DFB1-4496-A78A-3F9EEBA73C45}"/>
                </a:ext>
              </a:extLst>
            </p:cNvPr>
            <p:cNvSpPr/>
            <p:nvPr/>
          </p:nvSpPr>
          <p:spPr>
            <a:xfrm>
              <a:off x="10604325" y="2612747"/>
              <a:ext cx="1253610" cy="9085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普通接球模組</a:t>
              </a: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24F1F7C-B283-46E5-8E5E-C3E7E87CB107}"/>
                </a:ext>
              </a:extLst>
            </p:cNvPr>
            <p:cNvSpPr/>
            <p:nvPr/>
          </p:nvSpPr>
          <p:spPr>
            <a:xfrm>
              <a:off x="10604326" y="3735361"/>
              <a:ext cx="1253609" cy="9578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切球模組</a:t>
              </a: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09D6655B-F4A0-4BFE-8239-6E6C2DB07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8726" y="3056833"/>
              <a:ext cx="1958896" cy="103889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9">
              <a:extLst>
                <a:ext uri="{FF2B5EF4-FFF2-40B4-BE49-F238E27FC236}">
                  <a16:creationId xmlns:a16="http://schemas.microsoft.com/office/drawing/2014/main" id="{0640A68C-A6E9-4470-B6D1-EF64F2E9A808}"/>
                </a:ext>
              </a:extLst>
            </p:cNvPr>
            <p:cNvCxnSpPr>
              <a:cxnSpLocks/>
            </p:cNvCxnSpPr>
            <p:nvPr/>
          </p:nvCxnSpPr>
          <p:spPr>
            <a:xfrm>
              <a:off x="5878726" y="3050076"/>
              <a:ext cx="19588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菱形 160">
              <a:extLst>
                <a:ext uri="{FF2B5EF4-FFF2-40B4-BE49-F238E27FC236}">
                  <a16:creationId xmlns:a16="http://schemas.microsoft.com/office/drawing/2014/main" id="{0F298FA7-6926-4FDD-AC6C-5918C723E72E}"/>
                </a:ext>
              </a:extLst>
            </p:cNvPr>
            <p:cNvSpPr/>
            <p:nvPr/>
          </p:nvSpPr>
          <p:spPr>
            <a:xfrm>
              <a:off x="7853602" y="2605069"/>
              <a:ext cx="2305729" cy="923925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接球判斷模組</a:t>
              </a:r>
            </a:p>
          </p:txBody>
        </p:sp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649B472A-D9A5-4260-A0CE-650676A9C68A}"/>
                </a:ext>
              </a:extLst>
            </p:cNvPr>
            <p:cNvCxnSpPr>
              <a:cxnSpLocks/>
              <a:stCxn id="161" idx="2"/>
              <a:endCxn id="119" idx="1"/>
            </p:cNvCxnSpPr>
            <p:nvPr/>
          </p:nvCxnSpPr>
          <p:spPr>
            <a:xfrm rot="16200000" flipH="1">
              <a:off x="9462745" y="3072715"/>
              <a:ext cx="685302" cy="1597859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D84226EF-F367-4BF0-9534-3A4C8943D4E4}"/>
                </a:ext>
              </a:extLst>
            </p:cNvPr>
            <p:cNvSpPr/>
            <p:nvPr/>
          </p:nvSpPr>
          <p:spPr>
            <a:xfrm>
              <a:off x="9998406" y="268418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正常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1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0" y="289483"/>
            <a:ext cx="5455733" cy="11240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流程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(20201125</a:t>
            </a:r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以後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>
            <a:cxnSpLocks/>
          </p:cNvCxnSpPr>
          <p:nvPr/>
        </p:nvCxnSpPr>
        <p:spPr>
          <a:xfrm>
            <a:off x="252340" y="1606223"/>
            <a:ext cx="5173877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0F6F15-0F63-4E2D-89C7-D84DC1DFE49B}"/>
              </a:ext>
            </a:extLst>
          </p:cNvPr>
          <p:cNvSpPr/>
          <p:nvPr/>
        </p:nvSpPr>
        <p:spPr>
          <a:xfrm>
            <a:off x="7076618" y="2503028"/>
            <a:ext cx="1590708" cy="6938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判斷模組</a:t>
            </a:r>
            <a:endParaRPr lang="en-US" altLang="zh-TW" sz="140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1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球在對方的落點</a:t>
            </a:r>
            <a:r>
              <a:rPr lang="en-US" altLang="zh-TW" sz="1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5318CF-3D87-4A68-8DD2-2ECBC533BBE0}"/>
              </a:ext>
            </a:extLst>
          </p:cNvPr>
          <p:cNvSpPr/>
          <p:nvPr/>
        </p:nvSpPr>
        <p:spPr>
          <a:xfrm>
            <a:off x="8552909" y="4457233"/>
            <a:ext cx="1200091" cy="6938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不動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正常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判斷模組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875D930-54CC-49A8-9215-DED09C89E4E7}"/>
              </a:ext>
            </a:extLst>
          </p:cNvPr>
          <p:cNvSpPr/>
          <p:nvPr/>
        </p:nvSpPr>
        <p:spPr>
          <a:xfrm>
            <a:off x="7271926" y="4457231"/>
            <a:ext cx="1200091" cy="6938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反向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反打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判斷模組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8B313C6-BEF2-46EC-B0CA-CB1AA3A3FA40}"/>
              </a:ext>
            </a:extLst>
          </p:cNvPr>
          <p:cNvSpPr/>
          <p:nvPr/>
        </p:nvSpPr>
        <p:spPr>
          <a:xfrm>
            <a:off x="5990940" y="4457232"/>
            <a:ext cx="1200091" cy="6938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正向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判斷模組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8EC3BF6-50AB-4391-93B6-2D822A69BD89}"/>
              </a:ext>
            </a:extLst>
          </p:cNvPr>
          <p:cNvSpPr/>
          <p:nvPr/>
        </p:nvSpPr>
        <p:spPr>
          <a:xfrm>
            <a:off x="7477399" y="196150"/>
            <a:ext cx="789148" cy="49973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我方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B31B017C-9CE4-47DE-8E74-F692EDBE2395}"/>
              </a:ext>
            </a:extLst>
          </p:cNvPr>
          <p:cNvCxnSpPr>
            <a:cxnSpLocks/>
            <a:stCxn id="73" idx="2"/>
            <a:endCxn id="151" idx="0"/>
          </p:cNvCxnSpPr>
          <p:nvPr/>
        </p:nvCxnSpPr>
        <p:spPr>
          <a:xfrm flipH="1">
            <a:off x="7871972" y="695884"/>
            <a:ext cx="1" cy="448377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B51494C-0090-460F-A69A-3E0345F67E61}"/>
              </a:ext>
            </a:extLst>
          </p:cNvPr>
          <p:cNvSpPr txBox="1"/>
          <p:nvPr/>
        </p:nvSpPr>
        <p:spPr>
          <a:xfrm>
            <a:off x="7892940" y="709723"/>
            <a:ext cx="136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Input:</a:t>
            </a:r>
          </a:p>
          <a:p>
            <a:r>
              <a:rPr lang="zh-TW" altLang="en-US" sz="14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球速、球座標</a:t>
            </a:r>
            <a:endParaRPr lang="en-US" altLang="zh-TW" sz="140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EA467793-10A3-447A-89F2-7432F223DCBD}"/>
              </a:ext>
            </a:extLst>
          </p:cNvPr>
          <p:cNvCxnSpPr>
            <a:cxnSpLocks/>
            <a:stCxn id="40" idx="2"/>
            <a:endCxn id="61" idx="0"/>
          </p:cNvCxnSpPr>
          <p:nvPr/>
        </p:nvCxnSpPr>
        <p:spPr>
          <a:xfrm rot="16200000" flipH="1">
            <a:off x="7882267" y="3186545"/>
            <a:ext cx="1260392" cy="1280983"/>
          </a:xfrm>
          <a:prstGeom prst="bentConnector3">
            <a:avLst>
              <a:gd name="adj1" fmla="val 85153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3D6A92F-C55E-4242-818A-B2286977A5C1}"/>
              </a:ext>
            </a:extLst>
          </p:cNvPr>
          <p:cNvCxnSpPr>
            <a:cxnSpLocks/>
            <a:stCxn id="40" idx="2"/>
            <a:endCxn id="62" idx="0"/>
          </p:cNvCxnSpPr>
          <p:nvPr/>
        </p:nvCxnSpPr>
        <p:spPr>
          <a:xfrm>
            <a:off x="7871972" y="3196841"/>
            <a:ext cx="0" cy="126039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819915DE-651D-4B48-B0FF-D9BC57028D5B}"/>
              </a:ext>
            </a:extLst>
          </p:cNvPr>
          <p:cNvCxnSpPr>
            <a:cxnSpLocks/>
            <a:stCxn id="40" idx="2"/>
            <a:endCxn id="63" idx="0"/>
          </p:cNvCxnSpPr>
          <p:nvPr/>
        </p:nvCxnSpPr>
        <p:spPr>
          <a:xfrm rot="5400000">
            <a:off x="6601284" y="3186543"/>
            <a:ext cx="1260391" cy="1280986"/>
          </a:xfrm>
          <a:prstGeom prst="bentConnector3">
            <a:avLst>
              <a:gd name="adj1" fmla="val 85901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5CF3799D-8DD2-4C15-AC81-44F4C416FA34}"/>
              </a:ext>
            </a:extLst>
          </p:cNvPr>
          <p:cNvSpPr txBox="1"/>
          <p:nvPr/>
        </p:nvSpPr>
        <p:spPr>
          <a:xfrm>
            <a:off x="7851002" y="3175738"/>
            <a:ext cx="1743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Output:</a:t>
            </a:r>
          </a:p>
          <a:p>
            <a:r>
              <a:rPr lang="zh-TW" altLang="en-US" sz="14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球打到對方的落點</a:t>
            </a:r>
            <a:endParaRPr lang="en-US" altLang="zh-TW" sz="140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球速、球座標</a:t>
            </a:r>
            <a:endParaRPr lang="en-US" altLang="zh-TW" sz="140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D05660C-8C31-400B-B796-6D818F35FFEE}"/>
              </a:ext>
            </a:extLst>
          </p:cNvPr>
          <p:cNvSpPr/>
          <p:nvPr/>
        </p:nvSpPr>
        <p:spPr>
          <a:xfrm>
            <a:off x="7040686" y="6061385"/>
            <a:ext cx="1662568" cy="69381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輸出落點結果</a:t>
            </a:r>
            <a:endParaRPr lang="en-US" altLang="zh-TW" sz="160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移動板子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3F977D8F-C893-4E1A-96CF-B84DEB9AFD12}"/>
              </a:ext>
            </a:extLst>
          </p:cNvPr>
          <p:cNvCxnSpPr>
            <a:cxnSpLocks/>
            <a:stCxn id="61" idx="2"/>
            <a:endCxn id="98" idx="0"/>
          </p:cNvCxnSpPr>
          <p:nvPr/>
        </p:nvCxnSpPr>
        <p:spPr>
          <a:xfrm rot="5400000">
            <a:off x="8057294" y="4965723"/>
            <a:ext cx="910339" cy="1280985"/>
          </a:xfrm>
          <a:prstGeom prst="bentConnector3">
            <a:avLst>
              <a:gd name="adj1" fmla="val 18934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6CBBCE6-B24C-4B7E-BED1-44479E5168FC}"/>
              </a:ext>
            </a:extLst>
          </p:cNvPr>
          <p:cNvCxnSpPr>
            <a:cxnSpLocks/>
            <a:stCxn id="62" idx="2"/>
            <a:endCxn id="98" idx="0"/>
          </p:cNvCxnSpPr>
          <p:nvPr/>
        </p:nvCxnSpPr>
        <p:spPr>
          <a:xfrm flipH="1">
            <a:off x="7871970" y="5151044"/>
            <a:ext cx="2" cy="91034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84932DB6-5F27-45FE-98FF-0BAC3FBDD8C8}"/>
              </a:ext>
            </a:extLst>
          </p:cNvPr>
          <p:cNvCxnSpPr>
            <a:cxnSpLocks/>
            <a:stCxn id="63" idx="2"/>
            <a:endCxn id="98" idx="0"/>
          </p:cNvCxnSpPr>
          <p:nvPr/>
        </p:nvCxnSpPr>
        <p:spPr>
          <a:xfrm rot="16200000" flipH="1">
            <a:off x="6776308" y="4965723"/>
            <a:ext cx="910340" cy="1280984"/>
          </a:xfrm>
          <a:prstGeom prst="bentConnector3">
            <a:avLst>
              <a:gd name="adj1" fmla="val 18934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100433E5-3760-424E-89B4-5C39CCFA8437}"/>
              </a:ext>
            </a:extLst>
          </p:cNvPr>
          <p:cNvSpPr txBox="1"/>
          <p:nvPr/>
        </p:nvSpPr>
        <p:spPr>
          <a:xfrm>
            <a:off x="7851002" y="5327565"/>
            <a:ext cx="1788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Output:</a:t>
            </a:r>
          </a:p>
          <a:p>
            <a:r>
              <a:rPr lang="zh-TW" altLang="en-US" sz="14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球打到我方的落點，</a:t>
            </a:r>
            <a:endParaRPr lang="en-US" altLang="zh-TW" sz="140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三者相加除三</a:t>
            </a:r>
            <a:endParaRPr lang="en-US" altLang="zh-TW" sz="140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1" name="菱形 150">
            <a:extLst>
              <a:ext uri="{FF2B5EF4-FFF2-40B4-BE49-F238E27FC236}">
                <a16:creationId xmlns:a16="http://schemas.microsoft.com/office/drawing/2014/main" id="{D836D6BB-219F-4F33-A8C2-3205A3A8D2B7}"/>
              </a:ext>
            </a:extLst>
          </p:cNvPr>
          <p:cNvSpPr/>
          <p:nvPr/>
        </p:nvSpPr>
        <p:spPr>
          <a:xfrm>
            <a:off x="6716329" y="1144261"/>
            <a:ext cx="2311286" cy="923925"/>
          </a:xfrm>
          <a:prstGeom prst="diamond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球的方向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81A33E57-4998-4FBD-B90D-C6F07A43654F}"/>
              </a:ext>
            </a:extLst>
          </p:cNvPr>
          <p:cNvCxnSpPr>
            <a:stCxn id="151" idx="2"/>
            <a:endCxn id="40" idx="0"/>
          </p:cNvCxnSpPr>
          <p:nvPr/>
        </p:nvCxnSpPr>
        <p:spPr>
          <a:xfrm>
            <a:off x="7871972" y="2068186"/>
            <a:ext cx="0" cy="43484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E748E2A6-ABF6-4C24-91A2-7830C2D191FC}"/>
              </a:ext>
            </a:extLst>
          </p:cNvPr>
          <p:cNvSpPr txBox="1"/>
          <p:nvPr/>
        </p:nvSpPr>
        <p:spPr>
          <a:xfrm>
            <a:off x="7871969" y="2083204"/>
            <a:ext cx="136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球打向對方</a:t>
            </a:r>
            <a:endParaRPr lang="en-US" altLang="zh-TW" sz="140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171" name="接點: 肘形 170">
            <a:extLst>
              <a:ext uri="{FF2B5EF4-FFF2-40B4-BE49-F238E27FC236}">
                <a16:creationId xmlns:a16="http://schemas.microsoft.com/office/drawing/2014/main" id="{4C3A594C-A6B8-43C0-A834-4DED4FE1BB94}"/>
              </a:ext>
            </a:extLst>
          </p:cNvPr>
          <p:cNvCxnSpPr>
            <a:stCxn id="151" idx="3"/>
          </p:cNvCxnSpPr>
          <p:nvPr/>
        </p:nvCxnSpPr>
        <p:spPr>
          <a:xfrm flipH="1">
            <a:off x="7871970" y="1606224"/>
            <a:ext cx="1155645" cy="2371887"/>
          </a:xfrm>
          <a:prstGeom prst="bentConnector4">
            <a:avLst>
              <a:gd name="adj1" fmla="val -107879"/>
              <a:gd name="adj2" fmla="val 99879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BF19795D-5CA3-407B-9C69-4F58C5135C55}"/>
              </a:ext>
            </a:extLst>
          </p:cNvPr>
          <p:cNvSpPr txBox="1"/>
          <p:nvPr/>
        </p:nvSpPr>
        <p:spPr>
          <a:xfrm>
            <a:off x="10368751" y="2503028"/>
            <a:ext cx="1743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球打向我方</a:t>
            </a:r>
            <a:endParaRPr lang="en-US" altLang="zh-TW" sz="140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14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------------------------</a:t>
            </a:r>
          </a:p>
          <a:p>
            <a:r>
              <a:rPr lang="en-US" altLang="zh-TW" sz="14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Output:</a:t>
            </a:r>
          </a:p>
          <a:p>
            <a:r>
              <a:rPr lang="zh-TW" altLang="en-US" sz="14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球速、球座標</a:t>
            </a:r>
            <a:endParaRPr lang="en-US" altLang="zh-TW" sz="140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13516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電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1004</Words>
  <Application>Microsoft Office PowerPoint</Application>
  <PresentationFormat>寬螢幕</PresentationFormat>
  <Paragraphs>141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Trebuchet MS</vt:lpstr>
      <vt:lpstr>Tw Cen MT</vt:lpstr>
      <vt:lpstr>Wingdings 2</vt:lpstr>
      <vt:lpstr>HDOfficeLightV0</vt:lpstr>
      <vt:lpstr>電路</vt:lpstr>
      <vt:lpstr>乒乓球需求分析設計</vt:lpstr>
      <vt:lpstr>環境需求</vt:lpstr>
      <vt:lpstr>需求列表</vt:lpstr>
      <vt:lpstr>分析</vt:lpstr>
      <vt:lpstr>分析-Break Down(20201125以前)</vt:lpstr>
      <vt:lpstr>分析(實作所發生的問題與改變)</vt:lpstr>
      <vt:lpstr>分析-Break Down(20201125以後)</vt:lpstr>
      <vt:lpstr>RuleBase流程(20201125以前)</vt:lpstr>
      <vt:lpstr>RuleBase流程(20201125以後)</vt:lpstr>
      <vt:lpstr>資料可視化</vt:lpstr>
      <vt:lpstr>資料可視化</vt:lpstr>
      <vt:lpstr>資料可視化</vt:lpstr>
      <vt:lpstr>資料可視化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乒乓球需求分析</dc:title>
  <dc:creator>user</dc:creator>
  <cp:lastModifiedBy>林芳平</cp:lastModifiedBy>
  <cp:revision>63</cp:revision>
  <dcterms:created xsi:type="dcterms:W3CDTF">2020-11-10T07:39:22Z</dcterms:created>
  <dcterms:modified xsi:type="dcterms:W3CDTF">2021-01-19T15:07:46Z</dcterms:modified>
</cp:coreProperties>
</file>