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4" r:id="rId1"/>
  </p:sldMasterIdLst>
  <p:sldIdLst>
    <p:sldId id="256" r:id="rId2"/>
    <p:sldId id="259" r:id="rId3"/>
    <p:sldId id="258" r:id="rId4"/>
    <p:sldId id="263" r:id="rId5"/>
    <p:sldId id="261" r:id="rId6"/>
    <p:sldId id="269" r:id="rId7"/>
    <p:sldId id="260" r:id="rId8"/>
    <p:sldId id="265" r:id="rId9"/>
    <p:sldId id="264" r:id="rId10"/>
    <p:sldId id="266" r:id="rId11"/>
    <p:sldId id="267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19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2872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9360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74732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816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7415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07420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862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67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92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5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89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12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88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07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86B75A-687E-405C-8A0B-8D00578BA2C3}" type="datetimeFigureOut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39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cap="none" dirty="0" smtClean="0"/>
              <a:t>Servlet</a:t>
            </a:r>
            <a:endParaRPr lang="zh-TW" altLang="en-US" cap="none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Michael Chai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829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 </a:t>
            </a:r>
            <a:r>
              <a:rPr lang="en-US" altLang="zh-TW" dirty="0"/>
              <a:t>Servlet</a:t>
            </a:r>
            <a:r>
              <a:rPr lang="zh-TW" altLang="en-US" dirty="0"/>
              <a:t> </a:t>
            </a:r>
            <a:r>
              <a:rPr lang="en-US" altLang="zh-TW" sz="4800" dirty="0"/>
              <a:t>–</a:t>
            </a:r>
            <a:r>
              <a:rPr lang="zh-TW" altLang="en-US" sz="3200" dirty="0" smtClean="0"/>
              <a:t>專案</a:t>
            </a:r>
            <a:r>
              <a:rPr lang="zh-TW" altLang="en-US" sz="3200" dirty="0"/>
              <a:t>建立及</a:t>
            </a:r>
            <a:r>
              <a:rPr lang="zh-TW" altLang="en-US" sz="3200" dirty="0" smtClean="0"/>
              <a:t>配置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295402" y="2604977"/>
            <a:ext cx="514640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</a:pPr>
            <a:r>
              <a:rPr lang="zh-TW" altLang="en-US" sz="2400" dirty="0"/>
              <a:t>配置有兩種方式</a:t>
            </a:r>
            <a:endParaRPr lang="en-US" altLang="zh-TW" sz="2400" dirty="0"/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zh-TW" altLang="en-US" sz="2400" dirty="0" smtClean="0"/>
              <a:t>   </a:t>
            </a:r>
            <a:r>
              <a:rPr lang="en-US" altLang="zh-TW" sz="2400" dirty="0" smtClean="0"/>
              <a:t>web.xml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altLang="zh-TW" sz="2400" dirty="0"/>
              <a:t>   </a:t>
            </a:r>
            <a:r>
              <a:rPr lang="en-US" altLang="zh-TW" sz="2400" dirty="0" smtClean="0"/>
              <a:t>@</a:t>
            </a:r>
            <a:r>
              <a:rPr lang="en-US" altLang="zh-TW" sz="2400" dirty="0" err="1" smtClean="0"/>
              <a:t>WebServlet</a:t>
            </a:r>
            <a:r>
              <a:rPr lang="en-US" altLang="zh-TW" sz="2400" dirty="0" smtClean="0"/>
              <a:t> =&gt; servlet 3.0 </a:t>
            </a:r>
            <a:r>
              <a:rPr lang="zh-TW" altLang="en-US" sz="2400" dirty="0" smtClean="0"/>
              <a:t>後可</a:t>
            </a:r>
            <a:r>
              <a:rPr lang="zh-TW" altLang="en-US" sz="2400" dirty="0" smtClean="0"/>
              <a:t>使用</a:t>
            </a:r>
            <a:endParaRPr lang="en-US" altLang="zh-TW" sz="2400" dirty="0" smtClean="0"/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endParaRPr lang="en-US" altLang="zh-TW" sz="2400" dirty="0"/>
          </a:p>
          <a:p>
            <a:pPr marL="285750" indent="-285750">
              <a:buClr>
                <a:schemeClr val="accent1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</a:pPr>
            <a:r>
              <a:rPr lang="zh-TW" altLang="en-US" sz="2400" dirty="0"/>
              <a:t>請看實際 程式 </a:t>
            </a:r>
            <a:r>
              <a:rPr lang="en-US" altLang="zh-TW" sz="2400" dirty="0"/>
              <a:t>Demo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398673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 </a:t>
            </a:r>
            <a:r>
              <a:rPr lang="en-US" altLang="zh-TW" dirty="0"/>
              <a:t>Servlet</a:t>
            </a:r>
            <a:r>
              <a:rPr lang="zh-TW" altLang="en-US" dirty="0"/>
              <a:t> </a:t>
            </a:r>
            <a:r>
              <a:rPr lang="en-US" altLang="zh-TW" sz="4800" dirty="0" smtClean="0"/>
              <a:t>– </a:t>
            </a:r>
            <a:r>
              <a:rPr lang="zh-TW" altLang="en-US" sz="3200" dirty="0" smtClean="0"/>
              <a:t>請求</a:t>
            </a:r>
            <a:r>
              <a:rPr lang="en-US" altLang="zh-TW" sz="3200" dirty="0"/>
              <a:t>(request)</a:t>
            </a:r>
            <a:r>
              <a:rPr lang="zh-TW" altLang="en-US" sz="3200" dirty="0"/>
              <a:t>與回應</a:t>
            </a:r>
            <a:r>
              <a:rPr lang="en-US" altLang="zh-TW" sz="3200" dirty="0"/>
              <a:t>(Response) GET/POST 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295402" y="2604977"/>
            <a:ext cx="546495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Request </a:t>
            </a:r>
            <a:r>
              <a:rPr lang="zh-TW" altLang="en-US" sz="2400" dirty="0" smtClean="0"/>
              <a:t>較常見的方法有以下四種</a:t>
            </a:r>
            <a:endParaRPr lang="en-US" altLang="zh-TW" sz="2400" dirty="0" smtClean="0"/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zh-TW" altLang="en-US" sz="2400" dirty="0" smtClean="0"/>
              <a:t>    </a:t>
            </a:r>
            <a:r>
              <a:rPr lang="en-US" altLang="zh-TW" sz="2400" dirty="0" smtClean="0"/>
              <a:t>GET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: </a:t>
            </a:r>
            <a:r>
              <a:rPr lang="zh-TW" altLang="en-US" sz="2400" dirty="0" smtClean="0"/>
              <a:t>用來</a:t>
            </a:r>
            <a:r>
              <a:rPr lang="zh-TW" altLang="en-US" sz="2400" dirty="0"/>
              <a:t>讀取數據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zh-TW" altLang="en-US" sz="2400" dirty="0" smtClean="0"/>
              <a:t>    </a:t>
            </a:r>
            <a:r>
              <a:rPr lang="en-US" altLang="zh-TW" sz="2400" dirty="0" smtClean="0"/>
              <a:t>POST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: </a:t>
            </a:r>
            <a:r>
              <a:rPr lang="zh-TW" altLang="en-US" sz="2400" dirty="0" smtClean="0"/>
              <a:t>用來</a:t>
            </a:r>
            <a:r>
              <a:rPr lang="zh-TW" altLang="en-US" sz="2400" dirty="0"/>
              <a:t>新增數據或執行某個操作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zh-TW" altLang="en-US" sz="2400" dirty="0" smtClean="0"/>
              <a:t>    </a:t>
            </a:r>
            <a:r>
              <a:rPr lang="en-US" altLang="zh-TW" sz="2400" dirty="0" smtClean="0"/>
              <a:t>PUT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: </a:t>
            </a:r>
            <a:r>
              <a:rPr lang="zh-TW" altLang="en-US" sz="2400" dirty="0" smtClean="0"/>
              <a:t>用來</a:t>
            </a:r>
            <a:r>
              <a:rPr lang="zh-TW" altLang="en-US" sz="2400" dirty="0"/>
              <a:t>置換數據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zh-TW" altLang="en-US" sz="2400" dirty="0" smtClean="0"/>
              <a:t>    </a:t>
            </a:r>
            <a:r>
              <a:rPr lang="en-US" altLang="zh-TW" sz="2400" dirty="0" smtClean="0"/>
              <a:t>PATCH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: </a:t>
            </a:r>
            <a:r>
              <a:rPr lang="zh-TW" altLang="en-US" sz="2400" dirty="0" smtClean="0"/>
              <a:t>用來</a:t>
            </a:r>
            <a:r>
              <a:rPr lang="zh-TW" altLang="en-US" sz="2400" dirty="0"/>
              <a:t>修改數據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zh-TW" altLang="en-US" sz="2400" dirty="0" smtClean="0"/>
              <a:t>    </a:t>
            </a:r>
            <a:r>
              <a:rPr lang="en-US" altLang="zh-TW" sz="2400" dirty="0" smtClean="0"/>
              <a:t>DELETE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: </a:t>
            </a:r>
            <a:r>
              <a:rPr lang="zh-TW" altLang="en-US" sz="2400" dirty="0" smtClean="0"/>
              <a:t>用來</a:t>
            </a:r>
            <a:r>
              <a:rPr lang="zh-TW" altLang="en-US" sz="2400" dirty="0"/>
              <a:t>刪除數據</a:t>
            </a:r>
            <a:endParaRPr lang="en-US" altLang="zh-TW" sz="2400" dirty="0" smtClean="0"/>
          </a:p>
          <a:p>
            <a:pPr marL="285750" indent="-285750">
              <a:buClr>
                <a:schemeClr val="accent1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285750" indent="-285750">
              <a:buClr>
                <a:schemeClr val="accent1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</a:pPr>
            <a:endParaRPr lang="en-US" altLang="zh-TW" sz="2800" dirty="0" smtClean="0"/>
          </a:p>
          <a:p>
            <a:pPr marL="285750" indent="-285750">
              <a:buClr>
                <a:schemeClr val="accent1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請看實際 程式 </a:t>
            </a:r>
            <a:r>
              <a:rPr lang="en-US" altLang="zh-TW" sz="2800" dirty="0" smtClean="0"/>
              <a:t>Demo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81969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 </a:t>
            </a:r>
            <a:r>
              <a:rPr lang="en-US" altLang="zh-TW" sz="3200" dirty="0"/>
              <a:t>Servlet</a:t>
            </a:r>
            <a:r>
              <a:rPr lang="zh-TW" altLang="en-US" sz="3200" dirty="0"/>
              <a:t> </a:t>
            </a:r>
            <a:r>
              <a:rPr lang="en-US" altLang="zh-TW" sz="4800" dirty="0" smtClean="0"/>
              <a:t>–</a:t>
            </a:r>
            <a:r>
              <a:rPr lang="zh-TW" altLang="en-US" sz="4800" dirty="0" smtClean="0"/>
              <a:t> </a:t>
            </a:r>
            <a:r>
              <a:rPr lang="zh-TW" altLang="en-US" sz="3200" dirty="0" smtClean="0"/>
              <a:t>導</a:t>
            </a:r>
            <a:r>
              <a:rPr lang="zh-TW" altLang="en-US" sz="3200" dirty="0"/>
              <a:t>頁	</a:t>
            </a:r>
            <a:r>
              <a:rPr lang="en-US" altLang="zh-TW" sz="3200" dirty="0"/>
              <a:t>forward / </a:t>
            </a:r>
            <a:r>
              <a:rPr lang="en-US" altLang="zh-TW" sz="3200" dirty="0" smtClean="0"/>
              <a:t>redirect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295402" y="2604977"/>
            <a:ext cx="939031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 導頁有兩種方式</a:t>
            </a:r>
            <a:endParaRPr lang="en-US" altLang="zh-TW" sz="2400" dirty="0" smtClean="0"/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redirect 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-- 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zh-TW" altLang="en-US" sz="2400" dirty="0" smtClean="0"/>
              <a:t>    頁</a:t>
            </a:r>
            <a:r>
              <a:rPr lang="zh-TW" altLang="en-US" sz="2400" dirty="0"/>
              <a:t>面的路徑是相對</a:t>
            </a:r>
            <a:r>
              <a:rPr lang="zh-TW" altLang="en-US" sz="2400" dirty="0" smtClean="0"/>
              <a:t>路徑</a:t>
            </a:r>
            <a:endParaRPr lang="en-US" altLang="zh-TW" sz="2400" dirty="0" smtClean="0"/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zh-TW" altLang="en-US" sz="2400" dirty="0" smtClean="0"/>
              <a:t>    可將頁面跳轉到任何頁面，不一定要侷限在本  </a:t>
            </a:r>
            <a:r>
              <a:rPr lang="en-US" altLang="zh-TW" sz="2400" dirty="0" smtClean="0"/>
              <a:t>web </a:t>
            </a:r>
            <a:r>
              <a:rPr lang="zh-TW" altLang="en-US" sz="2400" dirty="0" smtClean="0"/>
              <a:t>應用中，</a:t>
            </a:r>
            <a:r>
              <a:rPr lang="zh-TW" altLang="en-US" sz="2400" dirty="0"/>
              <a:t>跳</a:t>
            </a:r>
            <a:r>
              <a:rPr lang="zh-TW" altLang="en-US" sz="2400" dirty="0" smtClean="0"/>
              <a:t>轉 後</a:t>
            </a:r>
            <a:r>
              <a:rPr lang="zh-TW" altLang="en-US" sz="2400" dirty="0"/>
              <a:t>瀏覽器位址列變化</a:t>
            </a:r>
            <a:endParaRPr lang="en-US" altLang="zh-TW" sz="2400" dirty="0" smtClean="0"/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altLang="zh-TW" sz="2400" dirty="0"/>
              <a:t>    </a:t>
            </a:r>
            <a:r>
              <a:rPr lang="en-US" altLang="zh-TW" sz="2400" dirty="0" smtClean="0"/>
              <a:t>forward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– 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zh-TW" altLang="en-US" sz="2400" dirty="0" smtClean="0"/>
              <a:t>    頁</a:t>
            </a:r>
            <a:r>
              <a:rPr lang="zh-TW" altLang="en-US" sz="2400" dirty="0"/>
              <a:t>面的路徑是相對</a:t>
            </a:r>
            <a:r>
              <a:rPr lang="zh-TW" altLang="en-US" sz="2400" dirty="0" smtClean="0"/>
              <a:t>路徑</a:t>
            </a:r>
            <a:endParaRPr lang="en-US" altLang="zh-TW" sz="2400" dirty="0" smtClean="0"/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zh-TW" altLang="en-US" sz="2400" dirty="0" smtClean="0"/>
              <a:t>    只</a:t>
            </a:r>
            <a:r>
              <a:rPr lang="zh-TW" altLang="en-US" sz="2400" dirty="0"/>
              <a:t>能跳轉到本</a:t>
            </a:r>
            <a:r>
              <a:rPr lang="en-US" altLang="zh-TW" sz="2400" dirty="0"/>
              <a:t>web</a:t>
            </a:r>
            <a:r>
              <a:rPr lang="zh-TW" altLang="en-US" sz="2400" dirty="0"/>
              <a:t>應用中的頁面</a:t>
            </a:r>
            <a:r>
              <a:rPr lang="zh-TW" altLang="en-US" sz="2400" dirty="0" smtClean="0"/>
              <a:t>上</a:t>
            </a:r>
            <a:r>
              <a:rPr lang="zh-TW" altLang="en-US" sz="2400" dirty="0"/>
              <a:t>，</a:t>
            </a:r>
            <a:r>
              <a:rPr lang="zh-TW" altLang="en-US" sz="2400" dirty="0" smtClean="0"/>
              <a:t>跳</a:t>
            </a:r>
            <a:r>
              <a:rPr lang="zh-TW" altLang="en-US" sz="2400" dirty="0"/>
              <a:t>轉後瀏覽器位址列不會</a:t>
            </a:r>
            <a:r>
              <a:rPr lang="zh-TW" altLang="en-US" sz="2400" dirty="0" smtClean="0"/>
              <a:t>變化</a:t>
            </a:r>
            <a:endParaRPr lang="en-US" altLang="zh-TW" sz="2800" dirty="0"/>
          </a:p>
          <a:p>
            <a:pPr marL="285750" indent="-285750">
              <a:buClr>
                <a:schemeClr val="accent1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 請看實際 程式 </a:t>
            </a:r>
            <a:r>
              <a:rPr lang="en-US" altLang="zh-TW" sz="2800" dirty="0" smtClean="0"/>
              <a:t>Demo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727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 </a:t>
            </a:r>
            <a:r>
              <a:rPr lang="en-US" altLang="zh-TW" sz="4000" dirty="0"/>
              <a:t>Servlet</a:t>
            </a:r>
            <a:r>
              <a:rPr lang="zh-TW" altLang="en-US" sz="4000" dirty="0"/>
              <a:t> </a:t>
            </a:r>
            <a:r>
              <a:rPr lang="en-US" altLang="zh-TW" sz="4000" dirty="0" smtClean="0"/>
              <a:t>–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cookies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295402" y="2604977"/>
            <a:ext cx="80070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是儲存在 </a:t>
            </a:r>
            <a:r>
              <a:rPr lang="en-US" altLang="zh-TW" sz="2400" dirty="0"/>
              <a:t>C</a:t>
            </a:r>
            <a:r>
              <a:rPr lang="en-US" altLang="zh-TW" sz="2400" dirty="0" smtClean="0"/>
              <a:t>lient </a:t>
            </a:r>
            <a:r>
              <a:rPr lang="zh-TW" altLang="en-US" sz="2400" dirty="0" smtClean="0"/>
              <a:t>本機上且保留各種訊息</a:t>
            </a:r>
            <a:endParaRPr lang="en-US" altLang="zh-TW" sz="2400" dirty="0" smtClean="0"/>
          </a:p>
          <a:p>
            <a:pPr marL="285750" indent="-285750">
              <a:buClr>
                <a:schemeClr val="accent1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用於辨識從 </a:t>
            </a:r>
            <a:r>
              <a:rPr lang="en-US" altLang="zh-TW" sz="2400" dirty="0" smtClean="0"/>
              <a:t>browser </a:t>
            </a:r>
            <a:r>
              <a:rPr lang="zh-TW" altLang="en-US" sz="2400" dirty="0" smtClean="0"/>
              <a:t>發送需求是否為同一用戶</a:t>
            </a:r>
            <a:endParaRPr lang="en-US" altLang="zh-TW" sz="2400" dirty="0" smtClean="0"/>
          </a:p>
          <a:p>
            <a:pPr marL="285750" indent="-285750">
              <a:buClr>
                <a:schemeClr val="accent1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</a:pPr>
            <a:r>
              <a:rPr lang="zh-TW" altLang="en-US" sz="2400" dirty="0"/>
              <a:t>通常設置在</a:t>
            </a:r>
            <a:r>
              <a:rPr lang="en-US" altLang="zh-TW" sz="2400" dirty="0" smtClean="0"/>
              <a:t>HTTP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header </a:t>
            </a:r>
            <a:r>
              <a:rPr lang="zh-TW" altLang="en-US" sz="2400" dirty="0" smtClean="0"/>
              <a:t>中</a:t>
            </a:r>
            <a:endParaRPr lang="en-US" altLang="zh-TW" sz="2400" dirty="0" smtClean="0"/>
          </a:p>
          <a:p>
            <a:pPr marL="285750" indent="-285750">
              <a:buClr>
                <a:schemeClr val="accent1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</a:pPr>
            <a:r>
              <a:rPr lang="zh-TW" altLang="en-US" sz="2400" dirty="0"/>
              <a:t>只能存</a:t>
            </a:r>
            <a:r>
              <a:rPr lang="en-US" altLang="zh-TW" sz="2400" dirty="0"/>
              <a:t>ASCII</a:t>
            </a:r>
            <a:r>
              <a:rPr lang="zh-TW" altLang="en-US" sz="2400" dirty="0"/>
              <a:t>字串，其他需要編碼。不能直接存 </a:t>
            </a:r>
            <a:r>
              <a:rPr lang="en-US" altLang="zh-TW" sz="2400" dirty="0"/>
              <a:t>java </a:t>
            </a:r>
            <a:r>
              <a:rPr lang="zh-TW" altLang="en-US" sz="2400" dirty="0"/>
              <a:t>物件</a:t>
            </a:r>
            <a:endParaRPr lang="en-US" altLang="zh-TW" sz="2400" dirty="0"/>
          </a:p>
          <a:p>
            <a:pPr marL="285750" indent="-285750">
              <a:buClr>
                <a:schemeClr val="accent1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</a:pPr>
            <a:endParaRPr lang="en-US" altLang="zh-TW" sz="2400" dirty="0" smtClean="0"/>
          </a:p>
          <a:p>
            <a:pPr marL="285750" indent="-285750">
              <a:buClr>
                <a:schemeClr val="accent1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請看實際 程式 </a:t>
            </a:r>
            <a:r>
              <a:rPr lang="en-US" altLang="zh-TW" sz="2400" dirty="0" smtClean="0"/>
              <a:t>Demo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43905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 </a:t>
            </a:r>
            <a:r>
              <a:rPr lang="en-US" altLang="zh-TW" dirty="0"/>
              <a:t>Servlet</a:t>
            </a:r>
            <a:r>
              <a:rPr lang="zh-TW" altLang="en-US" dirty="0"/>
              <a:t> </a:t>
            </a:r>
            <a:r>
              <a:rPr lang="en-US" altLang="zh-TW" dirty="0" smtClean="0"/>
              <a:t>– session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295402" y="2604977"/>
            <a:ext cx="58591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Session</a:t>
            </a:r>
            <a:r>
              <a:rPr lang="zh-TW" altLang="en-US" sz="2400" dirty="0" smtClean="0"/>
              <a:t>建立在</a:t>
            </a:r>
            <a:r>
              <a:rPr lang="en-US" altLang="zh-TW" sz="2400" dirty="0" smtClean="0"/>
              <a:t>Cookie</a:t>
            </a:r>
            <a:r>
              <a:rPr lang="zh-TW" altLang="en-US" sz="2400" dirty="0" smtClean="0"/>
              <a:t>的基礎上</a:t>
            </a:r>
            <a:endParaRPr lang="en-US" altLang="zh-TW" sz="2400" dirty="0" smtClean="0"/>
          </a:p>
          <a:p>
            <a:pPr marL="285750" indent="-285750">
              <a:buClr>
                <a:schemeClr val="accent1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</a:pPr>
            <a:r>
              <a:rPr lang="zh-TW" altLang="en-US" sz="2400" dirty="0"/>
              <a:t>儲存在</a:t>
            </a:r>
            <a:r>
              <a:rPr lang="zh-TW" altLang="en-US" sz="2400" dirty="0" smtClean="0"/>
              <a:t>伺服器端</a:t>
            </a:r>
            <a:endParaRPr lang="en-US" altLang="zh-TW" sz="2400" dirty="0" smtClean="0"/>
          </a:p>
          <a:p>
            <a:pPr marL="285750" indent="-285750">
              <a:buClr>
                <a:schemeClr val="accent1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</a:pPr>
            <a:r>
              <a:rPr lang="zh-TW" altLang="en-US" sz="2400" dirty="0"/>
              <a:t>存取任何型別的資料，直接儲存</a:t>
            </a:r>
            <a:r>
              <a:rPr lang="en-US" altLang="zh-TW" sz="2400" dirty="0"/>
              <a:t>JavaBean</a:t>
            </a:r>
          </a:p>
          <a:p>
            <a:pPr marL="285750" indent="-285750">
              <a:buClr>
                <a:schemeClr val="accent1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</a:pPr>
            <a:endParaRPr lang="en-US" altLang="zh-TW" sz="2400" dirty="0" smtClean="0"/>
          </a:p>
          <a:p>
            <a:pPr marL="285750" indent="-285750">
              <a:buClr>
                <a:schemeClr val="accent1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 marL="285750" indent="-285750">
              <a:buClr>
                <a:schemeClr val="accent1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請看實際 程式 </a:t>
            </a:r>
            <a:r>
              <a:rPr lang="en-US" altLang="zh-TW" sz="2400" dirty="0" smtClean="0"/>
              <a:t>Demo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221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383957" y="2479587"/>
            <a:ext cx="94076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TW" altLang="en-US" dirty="0" smtClean="0"/>
              <a:t>學 </a:t>
            </a:r>
            <a:r>
              <a:rPr lang="en-US" altLang="zh-TW" dirty="0" smtClean="0"/>
              <a:t>servlet </a:t>
            </a:r>
            <a:r>
              <a:rPr lang="zh-TW" altLang="en-US" dirty="0" smtClean="0"/>
              <a:t>前需了解其相關知識</a:t>
            </a:r>
            <a:endParaRPr lang="en-US" altLang="zh-TW" dirty="0" smtClean="0"/>
          </a:p>
          <a:p>
            <a:pPr>
              <a:buClr>
                <a:srgbClr val="92D050"/>
              </a:buClr>
            </a:pPr>
            <a:r>
              <a:rPr lang="zh-TW" altLang="en-US" dirty="0" smtClean="0"/>
              <a:t>     簡介 </a:t>
            </a:r>
            <a:r>
              <a:rPr lang="en-US" altLang="zh-TW" dirty="0" smtClean="0"/>
              <a:t>WEB </a:t>
            </a:r>
            <a:r>
              <a:rPr lang="zh-TW" altLang="en-US" dirty="0" smtClean="0"/>
              <a:t>應用程式</a:t>
            </a:r>
            <a:endParaRPr lang="en-US" altLang="zh-TW" dirty="0" smtClean="0"/>
          </a:p>
          <a:p>
            <a:pPr>
              <a:buClr>
                <a:srgbClr val="92D050"/>
              </a:buClr>
            </a:pPr>
            <a:r>
              <a:rPr lang="zh-TW" altLang="en-US" dirty="0" smtClean="0"/>
              <a:t>     </a:t>
            </a:r>
            <a:r>
              <a:rPr lang="en-US" altLang="zh-TW" dirty="0" smtClean="0"/>
              <a:t>WEB</a:t>
            </a:r>
            <a:r>
              <a:rPr lang="zh-TW" altLang="en-US" dirty="0" smtClean="0"/>
              <a:t> 容器</a:t>
            </a:r>
            <a:endParaRPr lang="en-US" altLang="zh-TW" dirty="0" smtClean="0"/>
          </a:p>
          <a:p>
            <a:pPr>
              <a:buClr>
                <a:srgbClr val="92D050"/>
              </a:buClr>
            </a:pPr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en-US" altLang="zh-TW" dirty="0"/>
              <a:t>HTTP </a:t>
            </a:r>
            <a:r>
              <a:rPr lang="zh-TW" altLang="en-US" dirty="0" smtClean="0"/>
              <a:t>通訊協定</a:t>
            </a:r>
            <a:endParaRPr lang="en-US" altLang="zh-TW" dirty="0" smtClean="0"/>
          </a:p>
          <a:p>
            <a:pPr>
              <a:buClr>
                <a:srgbClr val="92D050"/>
              </a:buClr>
            </a:pPr>
            <a:r>
              <a:rPr lang="zh-TW" altLang="en-US" dirty="0" smtClean="0"/>
              <a:t>     </a:t>
            </a:r>
            <a:r>
              <a:rPr lang="en-US" altLang="zh-TW" dirty="0" smtClean="0"/>
              <a:t>URL URN</a:t>
            </a:r>
            <a:r>
              <a:rPr lang="zh-TW" altLang="en-US" dirty="0" smtClean="0"/>
              <a:t> </a:t>
            </a:r>
            <a:r>
              <a:rPr lang="en-US" altLang="zh-TW" dirty="0" smtClean="0"/>
              <a:t>URI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TW" dirty="0" smtClean="0"/>
              <a:t>Servlet</a:t>
            </a:r>
          </a:p>
          <a:p>
            <a:pPr>
              <a:buClr>
                <a:srgbClr val="92D050"/>
              </a:buClr>
            </a:pPr>
            <a:r>
              <a:rPr lang="zh-TW" altLang="en-US" dirty="0" smtClean="0"/>
              <a:t>     簡介</a:t>
            </a:r>
            <a:endParaRPr lang="en-US" altLang="zh-TW" dirty="0" smtClean="0"/>
          </a:p>
          <a:p>
            <a:pPr>
              <a:buClr>
                <a:srgbClr val="92D050"/>
              </a:buClr>
            </a:pPr>
            <a:r>
              <a:rPr lang="zh-TW" altLang="en-US" dirty="0" smtClean="0"/>
              <a:t>     生命週期</a:t>
            </a:r>
            <a:endParaRPr lang="en-US" altLang="zh-TW" dirty="0" smtClean="0"/>
          </a:p>
          <a:p>
            <a:pPr>
              <a:buClr>
                <a:srgbClr val="92D050"/>
              </a:buClr>
            </a:pPr>
            <a:r>
              <a:rPr lang="en-US" altLang="zh-TW" dirty="0" smtClean="0"/>
              <a:t>     </a:t>
            </a:r>
            <a:r>
              <a:rPr lang="zh-TW" altLang="en-US" dirty="0" smtClean="0"/>
              <a:t>專案建立及配置</a:t>
            </a:r>
            <a:endParaRPr lang="en-US" altLang="zh-TW" dirty="0" smtClean="0"/>
          </a:p>
          <a:p>
            <a:pPr>
              <a:buClr>
                <a:srgbClr val="92D050"/>
              </a:buClr>
            </a:pPr>
            <a:r>
              <a:rPr lang="zh-TW" altLang="en-US" dirty="0" smtClean="0"/>
              <a:t>     請求</a:t>
            </a:r>
            <a:r>
              <a:rPr lang="en-US" altLang="zh-TW" dirty="0" smtClean="0"/>
              <a:t>(request)</a:t>
            </a:r>
            <a:r>
              <a:rPr lang="zh-TW" altLang="en-US" dirty="0" smtClean="0"/>
              <a:t>與回應</a:t>
            </a:r>
            <a:r>
              <a:rPr lang="en-US" altLang="zh-TW" dirty="0"/>
              <a:t>(Response) GET/POST </a:t>
            </a:r>
          </a:p>
          <a:p>
            <a:pPr>
              <a:buClr>
                <a:srgbClr val="92D050"/>
              </a:buClr>
            </a:pPr>
            <a:r>
              <a:rPr lang="zh-TW" altLang="en-US" dirty="0" smtClean="0"/>
              <a:t>     導頁	</a:t>
            </a:r>
            <a:r>
              <a:rPr lang="en-US" altLang="zh-TW" dirty="0" smtClean="0"/>
              <a:t>forward / redirect</a:t>
            </a:r>
          </a:p>
          <a:p>
            <a:pPr>
              <a:buClr>
                <a:srgbClr val="92D050"/>
              </a:buClr>
            </a:pPr>
            <a:r>
              <a:rPr lang="zh-TW" altLang="en-US" dirty="0" smtClean="0"/>
              <a:t>     </a:t>
            </a:r>
            <a:r>
              <a:rPr lang="en-US" altLang="zh-TW" dirty="0" smtClean="0"/>
              <a:t>cookies</a:t>
            </a:r>
          </a:p>
          <a:p>
            <a:pPr>
              <a:buClr>
                <a:srgbClr val="92D050"/>
              </a:buClr>
            </a:pPr>
            <a:r>
              <a:rPr lang="en-US" altLang="zh-TW" dirty="0"/>
              <a:t> </a:t>
            </a:r>
            <a:r>
              <a:rPr lang="en-US" altLang="zh-TW" dirty="0" smtClean="0"/>
              <a:t>    session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371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學 </a:t>
            </a:r>
            <a:r>
              <a:rPr lang="en-US" altLang="zh-TW" sz="2800" dirty="0"/>
              <a:t>servlet </a:t>
            </a:r>
            <a:r>
              <a:rPr lang="zh-TW" altLang="en-US" sz="2800" dirty="0"/>
              <a:t>前需了解其相關</a:t>
            </a:r>
            <a:r>
              <a:rPr lang="zh-TW" altLang="en-US" sz="2800" dirty="0" smtClean="0"/>
              <a:t>知識 </a:t>
            </a:r>
            <a:r>
              <a:rPr lang="en-US" altLang="zh-TW" sz="3200" dirty="0" smtClean="0"/>
              <a:t>– </a:t>
            </a:r>
            <a:r>
              <a:rPr lang="en-US" altLang="zh-TW" sz="2800" dirty="0"/>
              <a:t>WEB </a:t>
            </a:r>
            <a:r>
              <a:rPr lang="zh-TW" altLang="en-US" sz="2800" dirty="0"/>
              <a:t>應用程式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/>
              <a:t>含</a:t>
            </a:r>
            <a:r>
              <a:rPr lang="en-US" altLang="zh-TW" sz="2000" dirty="0"/>
              <a:t>HTML</a:t>
            </a:r>
            <a:r>
              <a:rPr lang="zh-TW" altLang="en-US" sz="2000" dirty="0"/>
              <a:t>網頁、圖片和相關伺服器端網頁技術的程式</a:t>
            </a:r>
            <a:r>
              <a:rPr lang="zh-TW" altLang="en-US" sz="2000" dirty="0" smtClean="0"/>
              <a:t>檔案</a:t>
            </a:r>
            <a:endParaRPr lang="en-US" altLang="zh-TW" sz="2000" dirty="0" smtClean="0"/>
          </a:p>
          <a:p>
            <a:r>
              <a:rPr lang="zh-TW" altLang="en-US" sz="2000" dirty="0" smtClean="0"/>
              <a:t>放在</a:t>
            </a:r>
            <a:r>
              <a:rPr lang="en-US" altLang="zh-TW" sz="2000" dirty="0"/>
              <a:t>Web</a:t>
            </a:r>
            <a:r>
              <a:rPr lang="zh-TW" altLang="en-US" sz="2000" dirty="0"/>
              <a:t>伺服器所在電腦執行，主要功能是回應使用者的請求，並且與使用者</a:t>
            </a:r>
            <a:r>
              <a:rPr lang="zh-TW" altLang="en-US" sz="2000" dirty="0" smtClean="0"/>
              <a:t>進</a:t>
            </a:r>
            <a:endParaRPr lang="en-US" altLang="zh-TW" sz="2000" dirty="0" smtClean="0"/>
          </a:p>
          <a:p>
            <a:endParaRPr lang="zh-TW" altLang="en-US" dirty="0"/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371" y="3841011"/>
            <a:ext cx="7849707" cy="1600200"/>
          </a:xfrm>
          <a:prstGeom prst="rect">
            <a:avLst/>
          </a:prstGeom>
        </p:spPr>
      </p:pic>
      <p:sp>
        <p:nvSpPr>
          <p:cNvPr id="28" name="圓角矩形 27"/>
          <p:cNvSpPr/>
          <p:nvPr/>
        </p:nvSpPr>
        <p:spPr>
          <a:xfrm>
            <a:off x="7963786" y="4327451"/>
            <a:ext cx="1403498" cy="10313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963786" y="3892794"/>
            <a:ext cx="166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Web </a:t>
            </a:r>
            <a:r>
              <a:rPr lang="zh-TW" altLang="en-US" dirty="0" smtClean="0"/>
              <a:t>應用程式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981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497729" y="2426424"/>
            <a:ext cx="94076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用來</a:t>
            </a:r>
            <a:r>
              <a:rPr lang="zh-TW" altLang="en-US" sz="2800" dirty="0"/>
              <a:t>管理和部署</a:t>
            </a:r>
            <a:r>
              <a:rPr lang="en-US" altLang="zh-TW" sz="2800" dirty="0" smtClean="0"/>
              <a:t>WEB </a:t>
            </a:r>
            <a:r>
              <a:rPr lang="zh-TW" altLang="en-US" sz="2800" dirty="0" smtClean="0"/>
              <a:t>應用程式</a:t>
            </a:r>
            <a:endParaRPr lang="en-US" altLang="zh-TW" sz="2800" dirty="0" smtClean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TW" altLang="en-US" sz="2800" dirty="0"/>
              <a:t>剖析 </a:t>
            </a:r>
            <a:r>
              <a:rPr lang="en-US" altLang="zh-TW" sz="2800" dirty="0"/>
              <a:t>http </a:t>
            </a:r>
            <a:r>
              <a:rPr lang="zh-TW" altLang="en-US" sz="2800" dirty="0"/>
              <a:t>請求的內容建立各個</a:t>
            </a:r>
            <a:r>
              <a:rPr lang="zh-TW" altLang="en-US" sz="2800" dirty="0" smtClean="0"/>
              <a:t>物件</a:t>
            </a:r>
            <a:endParaRPr lang="en-US" altLang="zh-TW" sz="2800" dirty="0" smtClean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根據</a:t>
            </a:r>
            <a:r>
              <a:rPr lang="zh-TW" altLang="zh-TW" sz="2800" dirty="0" smtClean="0"/>
              <a:t>請求</a:t>
            </a:r>
            <a:r>
              <a:rPr lang="zh-TW" altLang="zh-TW" sz="2800" dirty="0"/>
              <a:t>的 </a:t>
            </a:r>
            <a:r>
              <a:rPr lang="en-US" altLang="zh-TW" sz="2800" dirty="0"/>
              <a:t>URI </a:t>
            </a:r>
            <a:r>
              <a:rPr lang="zh-TW" altLang="zh-TW" sz="2800" dirty="0"/>
              <a:t>去決定要用哪個 </a:t>
            </a:r>
            <a:r>
              <a:rPr lang="en-US" altLang="zh-TW" sz="2800" dirty="0"/>
              <a:t>servlet </a:t>
            </a:r>
            <a:r>
              <a:rPr lang="zh-TW" altLang="zh-TW" sz="2800" dirty="0"/>
              <a:t>來處理請求</a:t>
            </a:r>
            <a:endParaRPr lang="en-US" altLang="zh-TW" sz="2800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學 </a:t>
            </a:r>
            <a:r>
              <a:rPr lang="en-US" altLang="zh-TW" sz="2800" dirty="0"/>
              <a:t>servlet </a:t>
            </a:r>
            <a:r>
              <a:rPr lang="zh-TW" altLang="en-US" sz="2800" dirty="0"/>
              <a:t>前需了解其相關</a:t>
            </a:r>
            <a:r>
              <a:rPr lang="zh-TW" altLang="en-US" sz="2800" dirty="0" smtClean="0"/>
              <a:t>知識 </a:t>
            </a:r>
            <a:r>
              <a:rPr lang="en-US" altLang="zh-TW" sz="3200" dirty="0" smtClean="0"/>
              <a:t>– WEB </a:t>
            </a:r>
            <a:r>
              <a:rPr lang="zh-TW" altLang="en-US" sz="3200" dirty="0" smtClean="0"/>
              <a:t>容器</a:t>
            </a:r>
            <a:r>
              <a:rPr lang="en-US" altLang="zh-TW" sz="3200" dirty="0" smtClean="0"/>
              <a:t> </a:t>
            </a:r>
            <a:endParaRPr lang="zh-TW" altLang="en-US" sz="2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023" y="4673193"/>
            <a:ext cx="6850248" cy="1396456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6201534" y="5167423"/>
            <a:ext cx="1145564" cy="7974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59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383957" y="2594919"/>
            <a:ext cx="94076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TW" altLang="en-US" sz="2400" dirty="0"/>
              <a:t>全名是 </a:t>
            </a:r>
            <a:r>
              <a:rPr lang="en-US" altLang="zh-TW" sz="2400" dirty="0" err="1"/>
              <a:t>HyperText</a:t>
            </a:r>
            <a:r>
              <a:rPr lang="en-US" altLang="zh-TW" sz="2400" dirty="0"/>
              <a:t> Transfer </a:t>
            </a:r>
            <a:r>
              <a:rPr lang="en-US" altLang="zh-TW" sz="2400" dirty="0" smtClean="0"/>
              <a:t>Protocol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endParaRPr lang="en-US" altLang="zh-TW" sz="2400" dirty="0" smtClean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TW" altLang="en-US" sz="2400" dirty="0"/>
              <a:t>一套網路傳輸</a:t>
            </a:r>
            <a:r>
              <a:rPr lang="zh-TW" altLang="en-US" sz="2400" dirty="0" smtClean="0"/>
              <a:t>協定，讓網頁前後端可透過此協定進行溝通</a:t>
            </a:r>
            <a:endParaRPr lang="en-US" altLang="zh-TW" sz="2400" dirty="0" smtClean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學 </a:t>
            </a:r>
            <a:r>
              <a:rPr lang="en-US" altLang="zh-TW" sz="2800" dirty="0"/>
              <a:t>servlet </a:t>
            </a:r>
            <a:r>
              <a:rPr lang="zh-TW" altLang="en-US" sz="2800" dirty="0"/>
              <a:t>前需了解其相關</a:t>
            </a:r>
            <a:r>
              <a:rPr lang="zh-TW" altLang="en-US" sz="2800" dirty="0" smtClean="0"/>
              <a:t>知識 </a:t>
            </a:r>
            <a:r>
              <a:rPr lang="en-US" altLang="zh-TW" sz="3200" dirty="0" smtClean="0"/>
              <a:t>– </a:t>
            </a:r>
            <a:r>
              <a:rPr lang="en-US" altLang="zh-TW" sz="2800" dirty="0"/>
              <a:t>HTTP </a:t>
            </a:r>
            <a:r>
              <a:rPr lang="zh-TW" altLang="en-US" sz="2800" dirty="0"/>
              <a:t>通訊協定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3572539" y="4571995"/>
            <a:ext cx="1626781" cy="7549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019105" y="4774014"/>
            <a:ext cx="82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Client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6429152" y="4581224"/>
            <a:ext cx="1626781" cy="7549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741038" y="4774014"/>
            <a:ext cx="91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erver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376530" y="4449997"/>
            <a:ext cx="93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request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376530" y="5133565"/>
            <a:ext cx="93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respose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199320" y="4781362"/>
            <a:ext cx="1229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5199320" y="5143346"/>
            <a:ext cx="1229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49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學 </a:t>
            </a:r>
            <a:r>
              <a:rPr lang="en-US" altLang="zh-TW" sz="2800" dirty="0"/>
              <a:t>servlet </a:t>
            </a:r>
            <a:r>
              <a:rPr lang="zh-TW" altLang="en-US" sz="2800" dirty="0"/>
              <a:t>前需了解其相關</a:t>
            </a:r>
            <a:r>
              <a:rPr lang="zh-TW" altLang="en-US" sz="2800" dirty="0" smtClean="0"/>
              <a:t>知識 </a:t>
            </a:r>
            <a:r>
              <a:rPr lang="en-US" altLang="zh-TW" sz="3200" dirty="0" smtClean="0"/>
              <a:t>– </a:t>
            </a:r>
            <a:r>
              <a:rPr lang="en-US" altLang="zh-TW" sz="2800" dirty="0"/>
              <a:t>URI URL URN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295402" y="2634734"/>
            <a:ext cx="7048724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accent1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solidFill>
                  <a:srgbClr val="121212"/>
                </a:solidFill>
                <a:latin typeface="-apple-system"/>
              </a:rPr>
              <a:t>URI</a:t>
            </a:r>
            <a:r>
              <a:rPr lang="zh-TW" altLang="en-US" sz="2400" dirty="0" smtClean="0">
                <a:solidFill>
                  <a:srgbClr val="121212"/>
                </a:solidFill>
                <a:latin typeface="-apple-system"/>
              </a:rPr>
              <a:t>（</a:t>
            </a:r>
            <a:r>
              <a:rPr lang="en-US" altLang="zh-TW" sz="2400" dirty="0"/>
              <a:t>Uniform Resource Identifier</a:t>
            </a:r>
            <a:r>
              <a:rPr lang="zh-TW" altLang="en-US" sz="2400" dirty="0" smtClean="0">
                <a:solidFill>
                  <a:srgbClr val="121212"/>
                </a:solidFill>
                <a:latin typeface="-apple-system"/>
              </a:rPr>
              <a:t>）</a:t>
            </a:r>
            <a:endParaRPr lang="en-US" altLang="zh-TW" sz="2400" dirty="0" smtClean="0">
              <a:solidFill>
                <a:srgbClr val="121212"/>
              </a:solidFill>
              <a:latin typeface="-apple-system"/>
            </a:endParaRPr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zh-TW" altLang="en-US" sz="2400" dirty="0" smtClean="0">
                <a:solidFill>
                  <a:srgbClr val="121212"/>
                </a:solidFill>
                <a:latin typeface="-apple-system"/>
              </a:rPr>
              <a:t>    在某一規則下能把一個資源獨一無二的標示出來</a:t>
            </a:r>
            <a:endParaRPr lang="en-US" altLang="zh-TW" sz="2400" dirty="0" smtClean="0">
              <a:solidFill>
                <a:srgbClr val="121212"/>
              </a:solidFill>
              <a:latin typeface="-apple-system"/>
            </a:endParaRPr>
          </a:p>
          <a:p>
            <a:pPr marL="285750" indent="-285750">
              <a:buClr>
                <a:schemeClr val="accent1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rgbClr val="121212"/>
              </a:solidFill>
              <a:latin typeface="-apple-system"/>
            </a:endParaRPr>
          </a:p>
          <a:p>
            <a:pPr marL="285750" indent="-285750">
              <a:buClr>
                <a:schemeClr val="accent1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TW" sz="2400" dirty="0"/>
              <a:t>URI </a:t>
            </a:r>
            <a:r>
              <a:rPr lang="zh-TW" altLang="en-US" sz="2400" dirty="0"/>
              <a:t>指的是一個</a:t>
            </a:r>
            <a:r>
              <a:rPr lang="zh-TW" altLang="en-US" sz="2400" dirty="0" smtClean="0"/>
              <a:t>資源，</a:t>
            </a:r>
            <a:endParaRPr lang="en-US" altLang="zh-TW" sz="2400" dirty="0" smtClean="0"/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zh-TW" altLang="en-US" sz="2400" dirty="0" smtClean="0"/>
              <a:t>    </a:t>
            </a:r>
            <a:r>
              <a:rPr lang="en-US" altLang="zh-TW" sz="2400" dirty="0" smtClean="0"/>
              <a:t>URL </a:t>
            </a:r>
            <a:r>
              <a:rPr lang="zh-TW" altLang="en-US" sz="2400" dirty="0"/>
              <a:t>指的是用地址定位一個資源</a:t>
            </a:r>
            <a:r>
              <a:rPr lang="zh-TW" altLang="en-US" sz="2400" dirty="0" smtClean="0"/>
              <a:t>，</a:t>
            </a:r>
            <a:endParaRPr lang="en-US" altLang="zh-TW" sz="2400" dirty="0" smtClean="0"/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zh-TW" altLang="en-US" sz="2400" dirty="0" smtClean="0"/>
              <a:t>    </a:t>
            </a:r>
            <a:r>
              <a:rPr lang="en-US" altLang="zh-TW" sz="2400" dirty="0" smtClean="0"/>
              <a:t>URN </a:t>
            </a:r>
            <a:r>
              <a:rPr lang="zh-TW" altLang="en-US" sz="2400" dirty="0"/>
              <a:t>指的是用名稱定位一個資源。</a:t>
            </a:r>
            <a:br>
              <a:rPr lang="zh-TW" altLang="en-US" sz="2400" dirty="0"/>
            </a:br>
            <a:r>
              <a:rPr lang="zh-TW" altLang="en-US" sz="2400" dirty="0" smtClean="0"/>
              <a:t>    即</a:t>
            </a:r>
            <a:r>
              <a:rPr lang="en-US" altLang="zh-TW" sz="2400" dirty="0"/>
              <a:t>URL </a:t>
            </a:r>
            <a:r>
              <a:rPr lang="zh-TW" altLang="en-US" sz="2400" dirty="0"/>
              <a:t>和 </a:t>
            </a:r>
            <a:r>
              <a:rPr lang="en-US" altLang="zh-TW" sz="2400" dirty="0"/>
              <a:t>URN </a:t>
            </a:r>
            <a:r>
              <a:rPr lang="zh-TW" altLang="en-US" sz="2400" dirty="0"/>
              <a:t>是 </a:t>
            </a:r>
            <a:r>
              <a:rPr lang="en-US" altLang="zh-TW" sz="2400" dirty="0"/>
              <a:t>URI </a:t>
            </a:r>
            <a:r>
              <a:rPr lang="zh-TW" altLang="en-US" sz="2400" dirty="0"/>
              <a:t>的子集。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489" y="3590323"/>
            <a:ext cx="3673690" cy="227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62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497729" y="2426424"/>
            <a:ext cx="9407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URL - (Uniform </a:t>
            </a:r>
            <a:r>
              <a:rPr lang="en-US" altLang="zh-TW" sz="2400" dirty="0"/>
              <a:t>Resource </a:t>
            </a:r>
            <a:r>
              <a:rPr lang="en-US" altLang="zh-TW" sz="2400" dirty="0" smtClean="0"/>
              <a:t>Location)  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TW" sz="2400" dirty="0"/>
              <a:t>Internet</a:t>
            </a:r>
            <a:r>
              <a:rPr lang="zh-TW" altLang="en-US" sz="2400" dirty="0"/>
              <a:t>上用來描述資訊資源的</a:t>
            </a:r>
            <a:r>
              <a:rPr lang="zh-TW" altLang="en-US" sz="2400" dirty="0" smtClean="0"/>
              <a:t>字串</a:t>
            </a:r>
            <a:endParaRPr lang="en-US" altLang="zh-TW" sz="2400" dirty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TW" altLang="en-US" sz="2400" dirty="0"/>
              <a:t>可以明確說明如何從一個精準、固定的位置獲取資源</a:t>
            </a:r>
            <a:endParaRPr lang="en-US" altLang="zh-TW" sz="2400" dirty="0" smtClean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學 </a:t>
            </a:r>
            <a:r>
              <a:rPr lang="en-US" altLang="zh-TW" sz="2800" dirty="0"/>
              <a:t>servlet </a:t>
            </a:r>
            <a:r>
              <a:rPr lang="zh-TW" altLang="en-US" sz="2800" dirty="0"/>
              <a:t>前需了解其相關</a:t>
            </a:r>
            <a:r>
              <a:rPr lang="zh-TW" altLang="en-US" sz="2800" dirty="0" smtClean="0"/>
              <a:t>知識 </a:t>
            </a:r>
            <a:r>
              <a:rPr lang="en-US" altLang="zh-TW" sz="3200" dirty="0" smtClean="0"/>
              <a:t>– URI URL URN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1497729" y="3536135"/>
            <a:ext cx="94860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TW" altLang="en-US" dirty="0"/>
              <a:t>其格式如下</a:t>
            </a:r>
            <a:r>
              <a:rPr lang="en-US" altLang="zh-TW" dirty="0"/>
              <a:t> : 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741" y="3919476"/>
            <a:ext cx="5959540" cy="16579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97729" y="5602099"/>
            <a:ext cx="8016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TW" dirty="0" smtClean="0"/>
              <a:t>Ex : </a:t>
            </a:r>
            <a:r>
              <a:rPr lang="zh-TW" altLang="en-US" dirty="0" smtClean="0"/>
              <a:t>https</a:t>
            </a:r>
            <a:r>
              <a:rPr lang="zh-TW" altLang="en-US" dirty="0"/>
              <a:t>://dev.tstartel.com/CWS/index</a:t>
            </a:r>
            <a:r>
              <a:rPr lang="zh-TW" altLang="en-US" dirty="0" smtClean="0"/>
              <a:t>.php </a:t>
            </a:r>
            <a:endParaRPr lang="en-US" altLang="zh-TW" dirty="0" smtClean="0"/>
          </a:p>
          <a:p>
            <a:pPr>
              <a:buClr>
                <a:srgbClr val="92D050"/>
              </a:buClr>
            </a:pPr>
            <a:r>
              <a:rPr lang="en-US" altLang="zh-TW" dirty="0"/>
              <a:t>       </a:t>
            </a:r>
            <a:r>
              <a:rPr lang="en-US" altLang="zh-TW" dirty="0" smtClean="0"/>
              <a:t>     https</a:t>
            </a:r>
            <a:r>
              <a:rPr lang="en-US" altLang="zh-TW" dirty="0"/>
              <a:t>://dev-img.tstartel.com/upload/1/index/8/3_rwd_i_005_5_1_I1.jpg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637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497729" y="2426424"/>
            <a:ext cx="9407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TW" altLang="en-US" sz="2400" dirty="0"/>
              <a:t>是一個</a:t>
            </a:r>
            <a:r>
              <a:rPr lang="en-US" altLang="zh-TW" sz="2400" dirty="0"/>
              <a:t>Java</a:t>
            </a:r>
            <a:r>
              <a:rPr lang="zh-TW" altLang="en-US" sz="2400" dirty="0"/>
              <a:t>應用程式，運行在伺服器端，用來處理用戶端請求並作出回應的</a:t>
            </a:r>
            <a:r>
              <a:rPr lang="zh-TW" altLang="en-US" sz="2400" dirty="0" smtClean="0"/>
              <a:t>程式</a:t>
            </a:r>
            <a:endParaRPr lang="en-US" altLang="zh-TW" sz="2400" dirty="0" smtClean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endParaRPr lang="en-US" altLang="zh-TW" sz="2400" dirty="0" smtClean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 </a:t>
            </a:r>
            <a:r>
              <a:rPr lang="en-US" altLang="zh-TW" sz="3200" dirty="0" smtClean="0"/>
              <a:t>Servlet</a:t>
            </a:r>
            <a:r>
              <a:rPr lang="zh-TW" altLang="en-US" sz="2800" dirty="0" smtClean="0"/>
              <a:t> </a:t>
            </a:r>
            <a:r>
              <a:rPr lang="en-US" altLang="zh-TW" sz="3200" dirty="0" smtClean="0"/>
              <a:t>– </a:t>
            </a:r>
            <a:r>
              <a:rPr lang="zh-TW" altLang="en-US" sz="3200" dirty="0" smtClean="0"/>
              <a:t>簡介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83592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 </a:t>
            </a:r>
            <a:r>
              <a:rPr lang="en-US" altLang="zh-TW" sz="3200" dirty="0" smtClean="0"/>
              <a:t>Servlet</a:t>
            </a:r>
            <a:r>
              <a:rPr lang="zh-TW" altLang="en-US" sz="2800" dirty="0" smtClean="0"/>
              <a:t> </a:t>
            </a:r>
            <a:r>
              <a:rPr lang="en-US" altLang="zh-TW" sz="3200" dirty="0" smtClean="0"/>
              <a:t>– </a:t>
            </a:r>
            <a:r>
              <a:rPr lang="zh-TW" altLang="en-US" sz="3200" dirty="0" smtClean="0"/>
              <a:t>生命週期</a:t>
            </a:r>
            <a:endParaRPr lang="zh-TW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1295402" y="2744051"/>
            <a:ext cx="89862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TW" sz="2400" dirty="0" err="1"/>
              <a:t>init</a:t>
            </a:r>
            <a:r>
              <a:rPr lang="en-US" altLang="zh-TW" sz="2400" dirty="0"/>
              <a:t>() =&gt;</a:t>
            </a:r>
            <a:r>
              <a:rPr lang="zh-TW" altLang="en-US" sz="2400" dirty="0"/>
              <a:t> </a:t>
            </a:r>
            <a:r>
              <a:rPr lang="zh-TW" altLang="zh-TW" sz="2400" dirty="0"/>
              <a:t>進行初始化</a:t>
            </a:r>
            <a:endParaRPr lang="en-US" altLang="zh-TW" sz="2400" dirty="0"/>
          </a:p>
          <a:p>
            <a:pPr marL="285750" indent="-285750">
              <a:buClr>
                <a:schemeClr val="accent1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TW" sz="2400" dirty="0"/>
              <a:t>service()</a:t>
            </a:r>
            <a:r>
              <a:rPr lang="zh-TW" altLang="en-US" sz="2400" dirty="0"/>
              <a:t> </a:t>
            </a:r>
            <a:r>
              <a:rPr lang="en-US" altLang="zh-TW" sz="2400" dirty="0"/>
              <a:t>=&gt;</a:t>
            </a:r>
            <a:r>
              <a:rPr lang="zh-TW" altLang="en-US" sz="2400" dirty="0"/>
              <a:t>來處理客戶端的請求</a:t>
            </a:r>
            <a:endParaRPr lang="en-US" altLang="zh-TW" sz="2400" dirty="0"/>
          </a:p>
          <a:p>
            <a:pPr marL="285750" indent="-285750">
              <a:buClr>
                <a:schemeClr val="accent1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TW" sz="2400" dirty="0"/>
              <a:t>destroy()</a:t>
            </a:r>
            <a:r>
              <a:rPr lang="zh-TW" altLang="en-US" sz="2400" dirty="0"/>
              <a:t> </a:t>
            </a:r>
            <a:r>
              <a:rPr lang="en-US" altLang="zh-TW" sz="2400" dirty="0"/>
              <a:t>=&gt;</a:t>
            </a:r>
            <a:r>
              <a:rPr lang="zh-TW" altLang="en-US" sz="2400" dirty="0"/>
              <a:t>來將方法結束</a:t>
            </a:r>
          </a:p>
        </p:txBody>
      </p:sp>
      <p:pic>
        <p:nvPicPr>
          <p:cNvPr id="7" name="圖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6108774" y="2605828"/>
            <a:ext cx="4172910" cy="319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22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918</TotalTime>
  <Words>616</Words>
  <Application>Microsoft Office PowerPoint</Application>
  <PresentationFormat>寬螢幕</PresentationFormat>
  <Paragraphs>91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-apple-system</vt:lpstr>
      <vt:lpstr>微軟正黑體</vt:lpstr>
      <vt:lpstr>新細明體</vt:lpstr>
      <vt:lpstr>Arial</vt:lpstr>
      <vt:lpstr>Garamond</vt:lpstr>
      <vt:lpstr>Wingdings</vt:lpstr>
      <vt:lpstr>有機</vt:lpstr>
      <vt:lpstr>Servlet</vt:lpstr>
      <vt:lpstr>目錄</vt:lpstr>
      <vt:lpstr>學 servlet 前需了解其相關知識 – WEB 應用程式</vt:lpstr>
      <vt:lpstr>學 servlet 前需了解其相關知識 – WEB 容器 </vt:lpstr>
      <vt:lpstr>學 servlet 前需了解其相關知識 – HTTP 通訊協定</vt:lpstr>
      <vt:lpstr>學 servlet 前需了解其相關知識 – URI URL URN</vt:lpstr>
      <vt:lpstr>學 servlet 前需了解其相關知識 – URI URL URN</vt:lpstr>
      <vt:lpstr> Servlet – 簡介</vt:lpstr>
      <vt:lpstr> Servlet – 生命週期</vt:lpstr>
      <vt:lpstr> Servlet –專案建立及配置</vt:lpstr>
      <vt:lpstr> Servlet – 請求(request)與回應(Response) GET/POST </vt:lpstr>
      <vt:lpstr> Servlet – 導頁 forward / redirect</vt:lpstr>
      <vt:lpstr> Servlet – cookies</vt:lpstr>
      <vt:lpstr> Servlet – session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</dc:title>
  <dc:creator>Michael Chai (翟浩宇)</dc:creator>
  <cp:lastModifiedBy>Michael Chai (翟浩宇)</cp:lastModifiedBy>
  <cp:revision>54</cp:revision>
  <dcterms:created xsi:type="dcterms:W3CDTF">2022-03-01T03:06:32Z</dcterms:created>
  <dcterms:modified xsi:type="dcterms:W3CDTF">2022-03-03T02:44:19Z</dcterms:modified>
</cp:coreProperties>
</file>