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9" r:id="rId3"/>
    <p:sldId id="260" r:id="rId4"/>
    <p:sldId id="277" r:id="rId5"/>
    <p:sldId id="261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7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36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473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16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41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742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6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2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8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html/index.asp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HTML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Chai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29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HTML5 -- </a:t>
            </a:r>
            <a:r>
              <a:rPr lang="zh-TW" altLang="en-US" sz="3200" dirty="0" smtClean="0"/>
              <a:t>新增</a:t>
            </a:r>
            <a:r>
              <a:rPr lang="zh-TW" altLang="en-US" sz="3200" dirty="0" smtClean="0"/>
              <a:t>元素 </a:t>
            </a:r>
            <a:r>
              <a:rPr lang="en-US" altLang="zh-TW" sz="3200" dirty="0" smtClean="0"/>
              <a:t>for </a:t>
            </a:r>
            <a:r>
              <a:rPr lang="zh-TW" altLang="en-US" sz="3200" dirty="0" smtClean="0"/>
              <a:t>語意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69" y="2380733"/>
            <a:ext cx="2855185" cy="38069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3999" y="2612590"/>
            <a:ext cx="6573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&lt;section&gt;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定義</a:t>
            </a:r>
            <a:r>
              <a:rPr lang="zh-TW" altLang="en-US" sz="2000" dirty="0"/>
              <a:t>一個大的段落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&lt;article&gt;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定義</a:t>
            </a:r>
            <a:r>
              <a:rPr lang="zh-TW" altLang="en-US" sz="2000" dirty="0"/>
              <a:t>段落裡的一篇文章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&lt;aside&gt;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網頁</a:t>
            </a:r>
            <a:r>
              <a:rPr lang="zh-TW" altLang="en-US" sz="2000" dirty="0"/>
              <a:t>內容以外的項目，大多都是側邊攔目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&lt;header&gt;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定義</a:t>
            </a:r>
            <a:r>
              <a:rPr lang="zh-TW" altLang="en-US" sz="2000" dirty="0"/>
              <a:t>段落中的標題，不是</a:t>
            </a:r>
            <a:r>
              <a:rPr lang="en-US" altLang="zh-TW" sz="2000" dirty="0"/>
              <a:t>&lt;head&gt;</a:t>
            </a:r>
            <a:r>
              <a:rPr lang="zh-TW" altLang="en-US" sz="2000" dirty="0"/>
              <a:t>喔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&lt;footer&gt;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定義</a:t>
            </a:r>
            <a:r>
              <a:rPr lang="zh-TW" altLang="en-US" sz="2000" dirty="0"/>
              <a:t>頁尾的資訊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nav</a:t>
            </a:r>
            <a:r>
              <a:rPr lang="en-US" altLang="zh-TW" sz="2000" dirty="0"/>
              <a:t>&gt;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定義</a:t>
            </a:r>
            <a:r>
              <a:rPr lang="zh-TW" altLang="en-US" sz="2000" dirty="0"/>
              <a:t>導覽列的</a:t>
            </a:r>
            <a:r>
              <a:rPr lang="zh-TW" altLang="en-US" sz="2000" dirty="0" smtClean="0"/>
              <a:t>內容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25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 </a:t>
            </a:r>
            <a:r>
              <a:rPr lang="en-US" altLang="zh-TW" sz="3200" dirty="0" smtClean="0"/>
              <a:t>CSS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全名 </a:t>
            </a:r>
            <a:r>
              <a:rPr lang="en-US" altLang="zh-TW" sz="2000" dirty="0" smtClean="0"/>
              <a:t>- </a:t>
            </a:r>
            <a:r>
              <a:rPr lang="en-US" altLang="zh-TW" sz="2000" b="1" dirty="0"/>
              <a:t>C</a:t>
            </a:r>
            <a:r>
              <a:rPr lang="en-US" altLang="zh-TW" sz="2000" dirty="0"/>
              <a:t>ascading </a:t>
            </a:r>
            <a:r>
              <a:rPr lang="en-US" altLang="zh-TW" sz="2000" b="1" dirty="0"/>
              <a:t>S</a:t>
            </a:r>
            <a:r>
              <a:rPr lang="en-US" altLang="zh-TW" sz="2000" dirty="0"/>
              <a:t>tyle </a:t>
            </a:r>
            <a:r>
              <a:rPr lang="en-US" altLang="zh-TW" sz="2000" b="1" dirty="0" smtClean="0"/>
              <a:t>S</a:t>
            </a:r>
            <a:r>
              <a:rPr lang="en-US" altLang="zh-TW" sz="2000" dirty="0" smtClean="0"/>
              <a:t>heets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用來呈現網頁所需的頁面樣式 </a:t>
            </a:r>
            <a:r>
              <a:rPr lang="en-US" altLang="zh-TW" sz="2000" dirty="0" smtClean="0"/>
              <a:t>ex: </a:t>
            </a:r>
            <a:r>
              <a:rPr lang="zh-TW" altLang="en-US" sz="2000" dirty="0" smtClean="0"/>
              <a:t>改變文字顏色大小 背景顏色等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規則集</a:t>
            </a:r>
            <a:r>
              <a:rPr lang="zh-TW" altLang="en-US" sz="2000" b="1" dirty="0"/>
              <a:t> </a:t>
            </a:r>
            <a:r>
              <a:rPr lang="en-US" altLang="zh-TW" sz="2000" b="1" dirty="0"/>
              <a:t>(rule set)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6" y="3495250"/>
            <a:ext cx="3698789" cy="21122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54" y="3495250"/>
            <a:ext cx="2852737" cy="33379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9946" y="5607478"/>
            <a:ext cx="4291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更多使用資訊 </a:t>
            </a:r>
            <a:endParaRPr lang="en-US" altLang="zh-TW" dirty="0" smtClean="0"/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://www.w3school.com.cn/css/index.asp</a:t>
            </a:r>
          </a:p>
        </p:txBody>
      </p:sp>
    </p:spTree>
    <p:extLst>
      <p:ext uri="{BB962C8B-B14F-4D97-AF65-F5344CB8AC3E}">
        <p14:creationId xmlns:p14="http://schemas.microsoft.com/office/powerpoint/2010/main" val="1576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Script </a:t>
            </a:r>
            <a:r>
              <a:rPr lang="zh-TW" altLang="en-US" sz="3200" dirty="0"/>
              <a:t>概述</a:t>
            </a:r>
            <a:endParaRPr lang="en-US" altLang="zh-TW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是一種解釋性程式</a:t>
            </a:r>
            <a:r>
              <a:rPr lang="zh-TW" altLang="en-US" sz="2000" dirty="0" smtClean="0"/>
              <a:t>語言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用來處理網頁內容及與瀏覽器進行互動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對</a:t>
            </a:r>
            <a:r>
              <a:rPr lang="en-US" altLang="zh-TW" sz="2000" dirty="0"/>
              <a:t>HTML </a:t>
            </a:r>
            <a:r>
              <a:rPr lang="en-US" altLang="zh-TW" sz="2000" dirty="0" smtClean="0"/>
              <a:t>DOM</a:t>
            </a:r>
            <a:r>
              <a:rPr lang="zh-TW" altLang="en-US" sz="2000" dirty="0"/>
              <a:t>（</a:t>
            </a:r>
            <a:r>
              <a:rPr lang="en-US" altLang="zh-TW" sz="2000" dirty="0"/>
              <a:t>Document Object Model</a:t>
            </a:r>
            <a:r>
              <a:rPr lang="zh-TW" altLang="en-US" sz="2000" dirty="0" smtClean="0"/>
              <a:t>）進行操作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目前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語法最新為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ES12</a:t>
            </a:r>
            <a:r>
              <a:rPr lang="zh-TW" altLang="en-US" sz="2000" dirty="0" smtClean="0"/>
              <a:t> 主要通用為 </a:t>
            </a:r>
            <a:r>
              <a:rPr lang="en-US" altLang="zh-TW" sz="2000" dirty="0" smtClean="0"/>
              <a:t>ES6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ECMAScript</a:t>
            </a:r>
            <a:r>
              <a:rPr lang="en-US" altLang="zh-TW" sz="2000" dirty="0" smtClean="0"/>
              <a:t> 6)</a:t>
            </a:r>
            <a:r>
              <a:rPr lang="zh-TW" altLang="en-US" sz="2000" dirty="0" smtClean="0"/>
              <a:t> 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142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語法</a:t>
            </a:r>
            <a:endParaRPr lang="en-US" altLang="zh-TW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51" y="3101540"/>
            <a:ext cx="7000875" cy="83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7551" y="25750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如何使用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1417551" y="4066164"/>
            <a:ext cx="47147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分號 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每</a:t>
            </a:r>
            <a:r>
              <a:rPr lang="zh-TW" altLang="en-US" sz="2000" dirty="0"/>
              <a:t>一個語句以分號 </a:t>
            </a:r>
            <a:r>
              <a:rPr lang="en-US" altLang="zh-TW" sz="2000" dirty="0"/>
              <a:t>; </a:t>
            </a:r>
            <a:r>
              <a:rPr lang="zh-TW" altLang="en-US" sz="2000" dirty="0"/>
              <a:t>來做</a:t>
            </a:r>
            <a:r>
              <a:rPr lang="zh-TW" altLang="en-US" sz="2000" dirty="0" smtClean="0"/>
              <a:t>結束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常數 </a:t>
            </a:r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– </a:t>
            </a:r>
            <a:r>
              <a:rPr lang="zh-TW" altLang="en-US" sz="2000" dirty="0" smtClean="0"/>
              <a:t>不可改變的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變數 </a:t>
            </a:r>
            <a:r>
              <a:rPr lang="en-US" altLang="zh-TW" sz="2000" dirty="0" smtClean="0"/>
              <a:t>let – </a:t>
            </a:r>
            <a:r>
              <a:rPr lang="zh-TW" altLang="en-US" sz="2000" dirty="0" smtClean="0"/>
              <a:t>可以改變的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註解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單行用 </a:t>
            </a:r>
            <a:r>
              <a:rPr lang="en-US" altLang="zh-TW" sz="2000" dirty="0" smtClean="0"/>
              <a:t>// </a:t>
            </a:r>
            <a:r>
              <a:rPr lang="zh-TW" altLang="en-US" sz="2000" dirty="0" smtClean="0"/>
              <a:t>多行用 </a:t>
            </a:r>
            <a:r>
              <a:rPr lang="en-US" altLang="zh-TW" sz="2000" dirty="0" smtClean="0"/>
              <a:t>/* </a:t>
            </a:r>
            <a:r>
              <a:rPr lang="en-US" altLang="zh-TW" sz="2000" dirty="0" err="1" smtClean="0"/>
              <a:t>xxxx</a:t>
            </a:r>
            <a:r>
              <a:rPr lang="en-US" altLang="zh-TW" sz="2000" dirty="0" smtClean="0"/>
              <a:t> */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有區分大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鬆散資料類型</a:t>
            </a:r>
          </a:p>
        </p:txBody>
      </p:sp>
    </p:spTree>
    <p:extLst>
      <p:ext uri="{BB962C8B-B14F-4D97-AF65-F5344CB8AC3E}">
        <p14:creationId xmlns:p14="http://schemas.microsoft.com/office/powerpoint/2010/main" val="31045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函式</a:t>
            </a:r>
            <a:r>
              <a:rPr lang="en-US" altLang="zh-TW" sz="3200" dirty="0" smtClean="0"/>
              <a:t>(function)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1" y="2575006"/>
            <a:ext cx="8599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函式</a:t>
            </a:r>
            <a:r>
              <a:rPr lang="en-US" altLang="zh-TW" sz="2000" dirty="0" smtClean="0"/>
              <a:t>(function) -- </a:t>
            </a:r>
            <a:r>
              <a:rPr lang="zh-TW" altLang="en-US" sz="2000" dirty="0" smtClean="0"/>
              <a:t>用於</a:t>
            </a:r>
            <a:r>
              <a:rPr lang="zh-TW" altLang="en-US" sz="2000" dirty="0"/>
              <a:t>程式碼的重覆使用、資訊的隱藏與</a:t>
            </a:r>
            <a:r>
              <a:rPr lang="zh-TW" altLang="en-US" sz="2000" dirty="0" smtClean="0"/>
              <a:t>複合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用 </a:t>
            </a:r>
            <a:r>
              <a:rPr lang="en-US" altLang="zh-TW" sz="2000" dirty="0"/>
              <a:t>return </a:t>
            </a:r>
            <a:r>
              <a:rPr lang="zh-TW" altLang="en-US" sz="2000" dirty="0"/>
              <a:t>作為回傳值</a:t>
            </a:r>
            <a:r>
              <a:rPr lang="zh-TW" altLang="en-US" sz="2000" dirty="0" smtClean="0"/>
              <a:t>輸出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基本語法</a:t>
            </a:r>
            <a:r>
              <a:rPr lang="zh-TW" altLang="en-US" sz="2000" dirty="0" smtClean="0"/>
              <a:t>結構</a:t>
            </a:r>
            <a:endParaRPr lang="en-US" altLang="zh-TW" sz="2000" dirty="0" smtClean="0"/>
          </a:p>
        </p:txBody>
      </p:sp>
      <p:sp>
        <p:nvSpPr>
          <p:cNvPr id="10" name="圓角矩形 9"/>
          <p:cNvSpPr/>
          <p:nvPr/>
        </p:nvSpPr>
        <p:spPr>
          <a:xfrm>
            <a:off x="3455006" y="3217909"/>
            <a:ext cx="2822226" cy="1815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74075" y="3279511"/>
            <a:ext cx="2248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 </a:t>
            </a:r>
            <a:r>
              <a:rPr lang="zh-TW" altLang="en-US" dirty="0" smtClean="0"/>
              <a:t>無參數函式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unction foo(){}</a:t>
            </a:r>
          </a:p>
          <a:p>
            <a:r>
              <a:rPr lang="en-US" altLang="zh-TW" dirty="0" smtClean="0"/>
              <a:t>// </a:t>
            </a:r>
            <a:r>
              <a:rPr lang="zh-TW" altLang="en-US" dirty="0" smtClean="0"/>
              <a:t>有參數函式</a:t>
            </a:r>
            <a:endParaRPr lang="en-US" altLang="zh-TW" dirty="0"/>
          </a:p>
          <a:p>
            <a:r>
              <a:rPr lang="en-US" altLang="zh-TW" dirty="0" smtClean="0"/>
              <a:t>function foo(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){}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其餘參數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unction foo(</a:t>
            </a:r>
            <a:r>
              <a:rPr lang="en-US" altLang="zh-TW" dirty="0"/>
              <a:t>…value</a:t>
            </a:r>
            <a:r>
              <a:rPr lang="en-US" altLang="zh-TW" dirty="0" smtClean="0"/>
              <a:t>){}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5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作用範圍</a:t>
            </a:r>
            <a:r>
              <a:rPr lang="en-US" altLang="zh-TW" sz="3200" dirty="0" smtClean="0"/>
              <a:t>(</a:t>
            </a:r>
            <a:r>
              <a:rPr lang="en-US" altLang="zh-TW" sz="3200" b="1" dirty="0" smtClean="0"/>
              <a:t>scope</a:t>
            </a:r>
            <a:r>
              <a:rPr lang="en-US" altLang="zh-TW" sz="3200" dirty="0" smtClean="0"/>
              <a:t>)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1" y="2575006"/>
            <a:ext cx="76770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指的是</a:t>
            </a:r>
            <a:r>
              <a:rPr lang="en-US" altLang="zh-TW" sz="2000" dirty="0"/>
              <a:t>"</a:t>
            </a:r>
            <a:r>
              <a:rPr lang="zh-TW" altLang="en-US" sz="2000" dirty="0"/>
              <a:t>變數或常數的定義與語句的可見</a:t>
            </a:r>
            <a:r>
              <a:rPr lang="en-US" altLang="zh-TW" sz="2000" dirty="0"/>
              <a:t>(</a:t>
            </a:r>
            <a:r>
              <a:rPr lang="zh-TW" altLang="en-US" sz="2000" dirty="0"/>
              <a:t>被存取得到</a:t>
            </a:r>
            <a:r>
              <a:rPr lang="en-US" altLang="zh-TW" sz="2000" dirty="0"/>
              <a:t>)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範圍</a:t>
            </a:r>
            <a:r>
              <a:rPr lang="en-US" altLang="zh-TW" sz="2000" dirty="0" smtClean="0"/>
              <a:t>“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本地端的</a:t>
            </a:r>
            <a:r>
              <a:rPr lang="en-US" altLang="zh-TW" sz="2000" dirty="0"/>
              <a:t>(local</a:t>
            </a:r>
            <a:r>
              <a:rPr lang="en-US" altLang="zh-TW" sz="2000" dirty="0" smtClean="0"/>
              <a:t>) – </a:t>
            </a:r>
            <a:r>
              <a:rPr lang="zh-TW" altLang="en-US" sz="2000" dirty="0" smtClean="0"/>
              <a:t>只有在函式內有作用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全域的</a:t>
            </a:r>
            <a:r>
              <a:rPr lang="en-US" altLang="zh-TW" sz="2000" dirty="0"/>
              <a:t>(global</a:t>
            </a:r>
            <a:r>
              <a:rPr lang="en-US" altLang="zh-TW" sz="2000" dirty="0" smtClean="0"/>
              <a:t>)--</a:t>
            </a:r>
            <a:r>
              <a:rPr lang="zh-TW" altLang="en-US" sz="2000" dirty="0"/>
              <a:t>在所有函式的外面宣告變數或常數</a:t>
            </a:r>
          </a:p>
        </p:txBody>
      </p:sp>
    </p:spTree>
    <p:extLst>
      <p:ext uri="{BB962C8B-B14F-4D97-AF65-F5344CB8AC3E}">
        <p14:creationId xmlns:p14="http://schemas.microsoft.com/office/powerpoint/2010/main" val="131001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DOM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1" y="2575006"/>
            <a:ext cx="620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提供一種樹狀結構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表示</a:t>
            </a:r>
            <a:r>
              <a:rPr lang="zh-TW" altLang="en-US" sz="2000" dirty="0"/>
              <a:t>法</a:t>
            </a:r>
            <a:r>
              <a:rPr lang="zh-TW" altLang="en-US" sz="2000" dirty="0" smtClean="0"/>
              <a:t>，並</a:t>
            </a:r>
            <a:r>
              <a:rPr lang="zh-TW" altLang="en-US" sz="2000" dirty="0"/>
              <a:t>定義讓</a:t>
            </a:r>
            <a:r>
              <a:rPr lang="zh-TW" altLang="en-US" sz="2000" dirty="0" smtClean="0"/>
              <a:t>程式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可以</a:t>
            </a:r>
            <a:r>
              <a:rPr lang="zh-TW" altLang="en-US" sz="2000" dirty="0"/>
              <a:t>存取並改變文件架構</a:t>
            </a:r>
            <a:r>
              <a:rPr lang="zh-TW" altLang="en-US" sz="2000" dirty="0" smtClean="0"/>
              <a:t>、風格</a:t>
            </a:r>
            <a:r>
              <a:rPr lang="zh-TW" altLang="en-US" sz="2000" dirty="0"/>
              <a:t>和內容的</a:t>
            </a:r>
            <a:r>
              <a:rPr lang="zh-TW" altLang="en-US" sz="2000" dirty="0" smtClean="0"/>
              <a:t>方法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對 </a:t>
            </a:r>
            <a:r>
              <a:rPr lang="en-US" altLang="zh-TW" sz="2000" dirty="0"/>
              <a:t>HTML </a:t>
            </a:r>
            <a:r>
              <a:rPr lang="zh-TW" altLang="en-US" sz="2000" dirty="0"/>
              <a:t>的元素 </a:t>
            </a:r>
            <a:r>
              <a:rPr lang="en-US" altLang="zh-TW" sz="2000" dirty="0"/>
              <a:t>(element) </a:t>
            </a:r>
            <a:r>
              <a:rPr lang="zh-TW" altLang="en-US" sz="2000" dirty="0"/>
              <a:t>當作是 </a:t>
            </a:r>
            <a:r>
              <a:rPr lang="en-US" altLang="zh-TW" sz="2000" dirty="0"/>
              <a:t>JavaScript </a:t>
            </a:r>
            <a:r>
              <a:rPr lang="zh-TW" altLang="en-US" sz="2000" dirty="0"/>
              <a:t>物件 </a:t>
            </a:r>
            <a:r>
              <a:rPr lang="en-US" altLang="zh-TW" sz="2000" dirty="0"/>
              <a:t>(object) </a:t>
            </a:r>
            <a:r>
              <a:rPr lang="zh-TW" altLang="en-US" sz="2000" dirty="0"/>
              <a:t>來</a:t>
            </a:r>
            <a:r>
              <a:rPr lang="zh-TW" altLang="en-US" sz="2000" dirty="0" smtClean="0"/>
              <a:t>操作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讓我們可以針對特定元素來綁定事件處理函</a:t>
            </a:r>
            <a:r>
              <a:rPr lang="zh-TW" altLang="en-US" sz="2000" dirty="0" smtClean="0"/>
              <a:t>式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en-US" altLang="zh-TW" sz="2000" dirty="0" smtClean="0"/>
              <a:t>     Ex: </a:t>
            </a:r>
            <a:r>
              <a:rPr lang="zh-TW" altLang="en-US" sz="2000" dirty="0" smtClean="0"/>
              <a:t>使用者</a:t>
            </a:r>
            <a:r>
              <a:rPr lang="zh-TW" altLang="en-US" sz="2000" dirty="0"/>
              <a:t>按下滑鼠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4" y="2652583"/>
            <a:ext cx="3241723" cy="31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DOM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0" y="2575006"/>
            <a:ext cx="87479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查找元素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>
              <a:buClr>
                <a:srgbClr val="92D050"/>
              </a:buClr>
            </a:pP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document.getElementById</a:t>
            </a:r>
            <a:r>
              <a:rPr lang="en-US" altLang="zh-TW" sz="2000" dirty="0" smtClean="0"/>
              <a:t>(id)  -- </a:t>
            </a:r>
            <a:r>
              <a:rPr lang="zh-TW" altLang="en-US" sz="2000" dirty="0" smtClean="0"/>
              <a:t>用設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id </a:t>
            </a:r>
            <a:r>
              <a:rPr lang="zh-TW" altLang="en-US" sz="2000" dirty="0" smtClean="0"/>
              <a:t>的方式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en-US" altLang="zh-TW" sz="2000" dirty="0"/>
              <a:t>     </a:t>
            </a:r>
            <a:r>
              <a:rPr lang="en-US" altLang="zh-TW" sz="2000" dirty="0" err="1" smtClean="0"/>
              <a:t>document.getElementsByTagName</a:t>
            </a:r>
            <a:r>
              <a:rPr lang="en-US" altLang="zh-TW" sz="2000" dirty="0" smtClean="0"/>
              <a:t>(name)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用 </a:t>
            </a:r>
            <a:r>
              <a:rPr lang="en-US" altLang="zh-TW" sz="2000" dirty="0" smtClean="0"/>
              <a:t>tag name </a:t>
            </a:r>
            <a:r>
              <a:rPr lang="zh-TW" altLang="en-US" sz="2000" dirty="0" smtClean="0"/>
              <a:t>的方式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元素屬性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Element.innerHTML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</a:t>
            </a:r>
            <a:r>
              <a:rPr lang="zh-TW" altLang="en-US" sz="2000" dirty="0" smtClean="0"/>
              <a:t> 取得</a:t>
            </a:r>
            <a:r>
              <a:rPr lang="zh-TW" altLang="en-US" sz="2000" dirty="0"/>
              <a:t>一個 </a:t>
            </a:r>
            <a:r>
              <a:rPr lang="en-US" altLang="zh-TW" sz="2000" dirty="0"/>
              <a:t>DOM </a:t>
            </a:r>
            <a:r>
              <a:rPr lang="zh-TW" altLang="en-US" sz="2000" dirty="0"/>
              <a:t>元素節點中的 </a:t>
            </a:r>
            <a:r>
              <a:rPr lang="en-US" altLang="zh-TW" sz="2000" dirty="0"/>
              <a:t>HTML </a:t>
            </a:r>
            <a:r>
              <a:rPr lang="zh-TW" altLang="en-US" sz="2000" dirty="0" smtClean="0"/>
              <a:t>內容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Element.innerHTML</a:t>
            </a:r>
            <a:r>
              <a:rPr lang="en-US" altLang="zh-TW" sz="2000" dirty="0" smtClean="0"/>
              <a:t> = “xxx” -- </a:t>
            </a:r>
            <a:r>
              <a:rPr lang="zh-TW" altLang="en-US" sz="2000" dirty="0" smtClean="0"/>
              <a:t>改變</a:t>
            </a:r>
            <a:r>
              <a:rPr lang="zh-TW" altLang="en-US" sz="2000" dirty="0"/>
              <a:t>某元素下的 </a:t>
            </a:r>
            <a:r>
              <a:rPr lang="en-US" altLang="zh-TW" sz="2000" dirty="0"/>
              <a:t>HTML </a:t>
            </a:r>
            <a:r>
              <a:rPr lang="zh-TW" altLang="en-US" sz="2000" dirty="0" smtClean="0"/>
              <a:t>內容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Element.value</a:t>
            </a:r>
            <a:r>
              <a:rPr lang="en-US" altLang="zh-TW" sz="2000" dirty="0" smtClean="0"/>
              <a:t> – </a:t>
            </a:r>
            <a:r>
              <a:rPr lang="zh-TW" altLang="en-US" sz="2000" dirty="0" smtClean="0"/>
              <a:t>取該元素的值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Element.length</a:t>
            </a:r>
            <a:r>
              <a:rPr lang="en-US" altLang="zh-TW" sz="2000" dirty="0" smtClean="0"/>
              <a:t> --</a:t>
            </a:r>
            <a:r>
              <a:rPr lang="zh-TW" altLang="en-US" sz="2000" dirty="0"/>
              <a:t>取該元素的</a:t>
            </a:r>
            <a:r>
              <a:rPr lang="zh-TW" altLang="en-US" sz="2000" dirty="0" smtClean="0"/>
              <a:t>值的長度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Element.appendChild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aChild</a:t>
            </a:r>
            <a:r>
              <a:rPr lang="en-US" altLang="zh-TW" sz="2000" dirty="0"/>
              <a:t>) </a:t>
            </a:r>
            <a:r>
              <a:rPr lang="en-US" altLang="zh-TW" sz="2000" dirty="0" smtClean="0"/>
              <a:t>--</a:t>
            </a:r>
            <a:r>
              <a:rPr lang="zh-TW" altLang="en-US" sz="2000" dirty="0"/>
              <a:t>新增一個新的子元素到</a:t>
            </a:r>
            <a:r>
              <a:rPr lang="zh-TW" altLang="en-US" sz="2000" dirty="0" smtClean="0"/>
              <a:t>現有元素</a:t>
            </a:r>
            <a:r>
              <a:rPr lang="zh-TW" altLang="en-US" sz="2000" dirty="0"/>
              <a:t>的最後面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新增</a:t>
            </a:r>
            <a:r>
              <a:rPr lang="zh-TW" altLang="en-US" sz="2000" dirty="0"/>
              <a:t>元素</a:t>
            </a:r>
            <a:endParaRPr lang="en-US" altLang="zh-TW" sz="2000" dirty="0"/>
          </a:p>
          <a:p>
            <a:pPr>
              <a:buClr>
                <a:srgbClr val="92D050"/>
              </a:buClr>
            </a:pPr>
            <a:r>
              <a:rPr lang="zh-TW" altLang="en-US" sz="2000" dirty="0" smtClean="0"/>
              <a:t>     </a:t>
            </a:r>
            <a:r>
              <a:rPr lang="en-US" altLang="zh-TW" sz="2000" dirty="0" err="1" smtClean="0"/>
              <a:t>document.createElement</a:t>
            </a:r>
            <a:r>
              <a:rPr lang="en-US" altLang="zh-TW" sz="2000" dirty="0" smtClean="0"/>
              <a:t>(name);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7335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/>
              <a:t>Java </a:t>
            </a:r>
            <a:r>
              <a:rPr lang="en-US" altLang="zh-TW" sz="3200" dirty="0" smtClean="0"/>
              <a:t>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物件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0" y="2575006"/>
            <a:ext cx="87479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是一個</a:t>
            </a:r>
            <a:r>
              <a:rPr lang="zh-TW" altLang="en-US" sz="2000" dirty="0" smtClean="0"/>
              <a:t>複合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有兩種方式可以建立一個</a:t>
            </a:r>
            <a:r>
              <a:rPr lang="zh-TW" altLang="en-US" sz="2000" dirty="0" smtClean="0"/>
              <a:t>物件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用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>“ </a:t>
            </a:r>
            <a:r>
              <a:rPr lang="zh-TW" altLang="en-US" sz="2000" dirty="0" smtClean="0"/>
              <a:t>運算子</a:t>
            </a:r>
            <a:r>
              <a:rPr lang="zh-TW" altLang="en-US" sz="2000" dirty="0"/>
              <a:t>來存取物件的屬性</a:t>
            </a:r>
            <a:endParaRPr lang="en-US" altLang="zh-TW" sz="2000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840390" y="3271332"/>
            <a:ext cx="3209406" cy="1538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59458" y="3332934"/>
            <a:ext cx="2850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 </a:t>
            </a:r>
            <a:r>
              <a:rPr lang="en-US" altLang="zh-TW" dirty="0"/>
              <a:t>Object Constructor </a:t>
            </a:r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myObj</a:t>
            </a:r>
            <a:r>
              <a:rPr lang="en-US" altLang="zh-TW" dirty="0"/>
              <a:t> = new Object();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/>
              <a:t>Object Literal </a:t>
            </a:r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myObj</a:t>
            </a:r>
            <a:r>
              <a:rPr lang="en-US" altLang="zh-TW" dirty="0"/>
              <a:t> = </a:t>
            </a:r>
            <a:r>
              <a:rPr lang="en-US" altLang="zh-TW" dirty="0" smtClean="0"/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32636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 smtClean="0"/>
              <a:t>Java Script</a:t>
            </a:r>
            <a:r>
              <a:rPr lang="zh-TW" altLang="en-US" sz="3200" dirty="0" smtClean="0"/>
              <a:t> 基礎概念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Event (</a:t>
            </a:r>
            <a:r>
              <a:rPr lang="zh-TW" altLang="en-US" sz="3200" dirty="0"/>
              <a:t>事件處理</a:t>
            </a:r>
            <a:r>
              <a:rPr lang="en-US" altLang="zh-TW" sz="3200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295402" y="2642971"/>
            <a:ext cx="96011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使用者在瀏覽網頁時的操作行為</a:t>
            </a:r>
            <a:endParaRPr lang="en-US" altLang="zh-TW" sz="2000" dirty="0"/>
          </a:p>
          <a:p>
            <a:r>
              <a:rPr lang="en-US" altLang="zh-TW" dirty="0" smtClean="0"/>
              <a:t>      Ex :</a:t>
            </a:r>
            <a:r>
              <a:rPr lang="zh-TW" altLang="en-US" dirty="0"/>
              <a:t>按下</a:t>
            </a:r>
            <a:r>
              <a:rPr lang="zh-TW" altLang="en-US" dirty="0" smtClean="0"/>
              <a:t>滑鼠、</a:t>
            </a:r>
            <a:r>
              <a:rPr lang="zh-TW" altLang="en-US" dirty="0"/>
              <a:t>表單欄位值被</a:t>
            </a:r>
            <a:r>
              <a:rPr lang="zh-TW" altLang="en-US" dirty="0" smtClean="0"/>
              <a:t>改變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事件處理</a:t>
            </a:r>
            <a:r>
              <a:rPr lang="zh-TW" altLang="en-US" sz="2000" dirty="0" smtClean="0"/>
              <a:t>模型有以下三種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DOM </a:t>
            </a:r>
            <a:r>
              <a:rPr lang="en-US" altLang="zh-TW" sz="2000" dirty="0"/>
              <a:t>0</a:t>
            </a:r>
            <a:r>
              <a:rPr lang="zh-TW" altLang="en-US" sz="2000" dirty="0" smtClean="0"/>
              <a:t>級 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事件處理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事件直接寫在 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上</a:t>
            </a:r>
            <a:endParaRPr lang="en-US" altLang="zh-TW" sz="2000" dirty="0" smtClean="0"/>
          </a:p>
          <a:p>
            <a:pPr>
              <a:buClr>
                <a:srgbClr val="92D050"/>
              </a:buClr>
            </a:pPr>
            <a:r>
              <a:rPr lang="zh-TW" altLang="en-US" sz="2000" dirty="0" smtClean="0"/>
              <a:t>      </a:t>
            </a:r>
            <a:r>
              <a:rPr lang="en-US" altLang="zh-TW" sz="2000" dirty="0"/>
              <a:t>DOM 0</a:t>
            </a:r>
            <a:r>
              <a:rPr lang="zh-TW" altLang="en-US" sz="2000" dirty="0"/>
              <a:t>級事件</a:t>
            </a:r>
            <a:r>
              <a:rPr lang="zh-TW" altLang="en-US" sz="2000" dirty="0" smtClean="0"/>
              <a:t>處理 </a:t>
            </a:r>
            <a:r>
              <a:rPr lang="en-US" altLang="zh-TW" sz="2000" dirty="0" smtClean="0"/>
              <a:t>– </a:t>
            </a:r>
            <a:r>
              <a:rPr lang="zh-TW" altLang="en-US" sz="2000" dirty="0" smtClean="0"/>
              <a:t>透過</a:t>
            </a:r>
            <a:r>
              <a:rPr lang="zh-TW" altLang="en-US" sz="2000" dirty="0"/>
              <a:t>給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對象的事件參數屬性賦值的模式</a:t>
            </a:r>
          </a:p>
          <a:p>
            <a:pPr>
              <a:buClr>
                <a:srgbClr val="92D050"/>
              </a:buClr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DOM </a:t>
            </a:r>
            <a:r>
              <a:rPr lang="en-US" altLang="zh-TW" sz="2000" dirty="0"/>
              <a:t>2</a:t>
            </a:r>
            <a:r>
              <a:rPr lang="zh-TW" altLang="en-US" sz="2000" dirty="0"/>
              <a:t>級事件</a:t>
            </a:r>
            <a:r>
              <a:rPr lang="zh-TW" altLang="en-US" sz="2000" dirty="0" smtClean="0"/>
              <a:t>處理 </a:t>
            </a:r>
            <a:r>
              <a:rPr lang="en-US" altLang="zh-TW" sz="2000" dirty="0" smtClean="0"/>
              <a:t>--</a:t>
            </a:r>
            <a:r>
              <a:rPr lang="zh-TW" altLang="en-US" sz="2000" dirty="0" smtClean="0"/>
              <a:t>使用 </a:t>
            </a:r>
            <a:r>
              <a:rPr lang="en-US" altLang="zh-TW" sz="2000" dirty="0" err="1" smtClean="0"/>
              <a:t>addEventListener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函數</a:t>
            </a:r>
            <a:r>
              <a:rPr lang="zh-TW" altLang="en-US" sz="2000" dirty="0"/>
              <a:t>來給</a:t>
            </a:r>
            <a:r>
              <a:rPr lang="en-US" altLang="zh-TW" sz="2000" dirty="0"/>
              <a:t>DOM</a:t>
            </a:r>
            <a:r>
              <a:rPr lang="zh-TW" altLang="en-US" sz="2000" dirty="0"/>
              <a:t>元素綁定事件</a:t>
            </a:r>
            <a:r>
              <a:rPr lang="zh-TW" altLang="en-US" sz="2000" dirty="0" smtClean="0"/>
              <a:t>處理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3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</a:t>
            </a:r>
            <a:r>
              <a:rPr lang="zh-TW" altLang="en-US" dirty="0" smtClean="0"/>
              <a:t> 概述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</a:t>
            </a:r>
            <a:r>
              <a:rPr lang="zh-TW" altLang="en-US" dirty="0" smtClean="0"/>
              <a:t> 元素組成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</a:t>
            </a:r>
            <a:r>
              <a:rPr lang="zh-TW" altLang="en-US" dirty="0" smtClean="0"/>
              <a:t> 文件架構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</a:t>
            </a:r>
            <a:r>
              <a:rPr lang="zh-TW" altLang="en-US" dirty="0" smtClean="0"/>
              <a:t> 常用元素及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HTML5 -- </a:t>
            </a:r>
            <a:r>
              <a:rPr lang="zh-TW" altLang="en-US" dirty="0"/>
              <a:t>新增元素 </a:t>
            </a:r>
            <a:r>
              <a:rPr lang="en-US" altLang="zh-TW" dirty="0"/>
              <a:t>for </a:t>
            </a:r>
            <a:r>
              <a:rPr lang="zh-TW" altLang="en-US" dirty="0"/>
              <a:t>語意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Java Script 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基礎</a:t>
            </a:r>
            <a:r>
              <a:rPr lang="zh-TW" altLang="en-US" dirty="0"/>
              <a:t>概念 </a:t>
            </a:r>
          </a:p>
        </p:txBody>
      </p:sp>
    </p:spTree>
    <p:extLst>
      <p:ext uri="{BB962C8B-B14F-4D97-AF65-F5344CB8AC3E}">
        <p14:creationId xmlns:p14="http://schemas.microsoft.com/office/powerpoint/2010/main" val="93371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altLang="zh-TW" sz="3200" dirty="0" smtClean="0"/>
              <a:t>Homework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417551" y="2575006"/>
            <a:ext cx="7677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密碼地方加入驗證及其邏輯</a:t>
            </a:r>
            <a:endParaRPr lang="en-US" altLang="zh-TW" sz="2000" dirty="0" smtClean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錯誤時更改樣式成紅色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70" y="3085006"/>
            <a:ext cx="6266678" cy="29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HTML</a:t>
            </a:r>
            <a:r>
              <a:rPr lang="zh-TW" altLang="en-US" sz="3200" dirty="0" smtClean="0"/>
              <a:t> 概述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400" dirty="0"/>
              <a:t>是用來告訴瀏覽器該如何呈現網頁的標記式語言</a:t>
            </a:r>
            <a:r>
              <a:rPr lang="en-US" altLang="zh-TW" sz="2400" dirty="0"/>
              <a:t>(</a:t>
            </a:r>
            <a:r>
              <a:rPr lang="en-US" altLang="zh-TW" sz="2400" i="1" dirty="0"/>
              <a:t>markup language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使用</a:t>
            </a:r>
            <a:r>
              <a:rPr lang="zh-TW" altLang="en-US" sz="2400" dirty="0" smtClean="0"/>
              <a:t>標記標籤</a:t>
            </a:r>
            <a:r>
              <a:rPr lang="zh-CN" altLang="en-US" sz="2400" dirty="0" smtClean="0"/>
              <a:t>来描述</a:t>
            </a:r>
            <a:r>
              <a:rPr lang="zh-TW" altLang="en-US" sz="2400" dirty="0" smtClean="0"/>
              <a:t>網頁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40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HTML</a:t>
            </a:r>
            <a:r>
              <a:rPr lang="zh-TW" altLang="en-US" sz="3200" dirty="0" smtClean="0"/>
              <a:t> 概述 </a:t>
            </a:r>
            <a:r>
              <a:rPr lang="en-US" altLang="zh-TW" sz="3200" dirty="0" smtClean="0"/>
              <a:t>-- </a:t>
            </a:r>
            <a:r>
              <a:rPr lang="en-US" altLang="zh-TW" sz="3200" dirty="0"/>
              <a:t>HTML </a:t>
            </a:r>
            <a:r>
              <a:rPr lang="zh-TW" altLang="en-US" sz="3200" dirty="0"/>
              <a:t>架構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51" y="2629041"/>
            <a:ext cx="4777946" cy="32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HTML</a:t>
            </a:r>
            <a:r>
              <a:rPr lang="zh-TW" altLang="en-US" sz="3200" dirty="0" smtClean="0"/>
              <a:t> 元素</a:t>
            </a:r>
            <a:r>
              <a:rPr lang="zh-TW" altLang="en-US" sz="3200" dirty="0"/>
              <a:t>組成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起始標籤</a:t>
            </a:r>
            <a:r>
              <a:rPr lang="en-US" altLang="zh-TW" sz="2000" dirty="0"/>
              <a:t>(opening tag</a:t>
            </a:r>
            <a:r>
              <a:rPr lang="en-US" altLang="zh-TW" sz="2000" dirty="0" smtClean="0"/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結束標籤</a:t>
            </a:r>
            <a:r>
              <a:rPr lang="en-US" altLang="zh-TW" sz="2000" dirty="0"/>
              <a:t>(closing tag</a:t>
            </a:r>
            <a:r>
              <a:rPr lang="en-US" altLang="zh-TW" sz="2000" dirty="0" smtClean="0"/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內容</a:t>
            </a:r>
            <a:r>
              <a:rPr lang="en-US" altLang="zh-TW" sz="2000" dirty="0"/>
              <a:t>(content</a:t>
            </a:r>
            <a:r>
              <a:rPr lang="en-US" altLang="zh-TW" sz="2000" dirty="0" smtClean="0"/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/>
              <a:t>元素</a:t>
            </a:r>
            <a:r>
              <a:rPr lang="en-US" altLang="zh-TW" sz="2000" dirty="0"/>
              <a:t>(element)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41" y="3996615"/>
            <a:ext cx="6598560" cy="20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 </a:t>
            </a:r>
            <a:r>
              <a:rPr lang="zh-TW" altLang="en-US" sz="3200" dirty="0"/>
              <a:t>文件架構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&lt;!DOCTYPE html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文件</a:t>
            </a:r>
            <a:r>
              <a:rPr lang="zh-TW" altLang="en-US" dirty="0"/>
              <a:t>類型</a:t>
            </a:r>
            <a:r>
              <a:rPr lang="en-US" altLang="zh-TW" dirty="0"/>
              <a:t>(</a:t>
            </a:r>
            <a:r>
              <a:rPr lang="en-US" altLang="zh-TW" dirty="0" err="1"/>
              <a:t>doctype</a:t>
            </a:r>
            <a:r>
              <a:rPr lang="en-US" altLang="zh-TW" dirty="0" smtClean="0"/>
              <a:t>)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&lt;</a:t>
            </a:r>
            <a:r>
              <a:rPr lang="en-US" altLang="zh-TW" dirty="0"/>
              <a:t>html&gt;&lt;/html</a:t>
            </a:r>
            <a:r>
              <a:rPr lang="en-US" altLang="zh-TW" dirty="0" smtClean="0"/>
              <a:t>&gt; - </a:t>
            </a:r>
            <a:r>
              <a:rPr lang="zh-TW" altLang="en-US" dirty="0" smtClean="0"/>
              <a:t>該</a:t>
            </a:r>
            <a:r>
              <a:rPr lang="zh-TW" altLang="en-US" dirty="0"/>
              <a:t>元素包裹住頁面的所有內容，有時也被稱作根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&lt;head&gt;&lt;/head</a:t>
            </a:r>
            <a:r>
              <a:rPr lang="en-US" altLang="zh-TW" dirty="0" smtClean="0"/>
              <a:t>&gt; - </a:t>
            </a:r>
            <a:r>
              <a:rPr lang="zh-TW" altLang="en-US" dirty="0" smtClean="0"/>
              <a:t>存放一些重要資訊</a:t>
            </a:r>
            <a:r>
              <a:rPr lang="en-US" altLang="zh-TW" dirty="0" smtClean="0"/>
              <a:t>(</a:t>
            </a:r>
            <a:r>
              <a:rPr lang="zh-TW" altLang="en-US" dirty="0"/>
              <a:t>關鍵字、頁面說明、</a:t>
            </a:r>
            <a:r>
              <a:rPr lang="en-US" altLang="zh-TW" dirty="0"/>
              <a:t>CSS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，但不會顯示在網頁瀏覽者看不到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&lt;meta charset</a:t>
            </a:r>
            <a:r>
              <a:rPr lang="en-US" altLang="zh-TW" dirty="0" smtClean="0"/>
              <a:t>=“utf-8”&gt;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指定該文件的編碼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&lt;title&gt;&lt;/title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設定該網頁的名稱</a:t>
            </a:r>
            <a:endParaRPr lang="en-US" altLang="zh-TW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&lt;body&gt;&lt;/body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/>
              <a:t>所有你想要給網頁瀏覽者看到的內容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29" y="3582058"/>
            <a:ext cx="4214078" cy="22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 </a:t>
            </a:r>
            <a:r>
              <a:rPr lang="zh-TW" altLang="en-US" sz="3200" dirty="0"/>
              <a:t>常用元素及</a:t>
            </a:r>
            <a:r>
              <a:rPr lang="zh-TW" altLang="en-US" sz="3200" dirty="0" smtClean="0"/>
              <a:t>屬性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文字層面 組成內容 架構章節元素</a:t>
            </a:r>
            <a:r>
              <a:rPr lang="en-US" altLang="zh-TW" sz="3200" dirty="0" smtClean="0"/>
              <a:t>  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&lt;div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無意義 區塊元素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&lt;h1&gt;-&lt;h6&gt; -- </a:t>
            </a:r>
            <a:r>
              <a:rPr lang="zh-TW" altLang="en-US" sz="2000" dirty="0" smtClean="0"/>
              <a:t>標題 通常放精簡的文字內容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&lt;span&gt; -- </a:t>
            </a:r>
            <a:r>
              <a:rPr lang="zh-TW" altLang="en-US" sz="2000" dirty="0" smtClean="0"/>
              <a:t>無意義 組合內行文字用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&lt;p&gt; -- </a:t>
            </a:r>
            <a:r>
              <a:rPr lang="zh-TW" altLang="en-US" sz="2000" dirty="0" smtClean="0"/>
              <a:t>把內容組成段落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&lt;a&gt; -- </a:t>
            </a:r>
            <a:r>
              <a:rPr lang="zh-TW" altLang="en-US" sz="2000" dirty="0" smtClean="0"/>
              <a:t>超連結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&gt; -- </a:t>
            </a:r>
            <a:r>
              <a:rPr lang="zh-TW" altLang="en-US" sz="2000" dirty="0" smtClean="0"/>
              <a:t>放圖片用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hr</a:t>
            </a:r>
            <a:r>
              <a:rPr lang="en-US" altLang="zh-TW" sz="2000" dirty="0" smtClean="0"/>
              <a:t>/&gt; -- </a:t>
            </a:r>
            <a:r>
              <a:rPr lang="zh-TW" altLang="en-US" sz="2000" dirty="0" smtClean="0"/>
              <a:t>畫水平線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ol</a:t>
            </a:r>
            <a:r>
              <a:rPr lang="en-US" altLang="zh-TW" sz="2000" dirty="0" smtClean="0"/>
              <a:t>&gt; -- </a:t>
            </a:r>
            <a:r>
              <a:rPr lang="zh-TW" altLang="en-US" sz="2000" dirty="0" smtClean="0"/>
              <a:t>有序列表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ul</a:t>
            </a:r>
            <a:r>
              <a:rPr lang="en-US" altLang="zh-TW" sz="2000" dirty="0" smtClean="0"/>
              <a:t>&gt;-- </a:t>
            </a:r>
            <a:r>
              <a:rPr lang="zh-TW" altLang="en-US" sz="2000" dirty="0" smtClean="0"/>
              <a:t>無序列表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&lt;li&gt; -- </a:t>
            </a:r>
            <a:r>
              <a:rPr lang="zh-TW" altLang="en-US" sz="2000" dirty="0" smtClean="0"/>
              <a:t>列點需放在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ol</a:t>
            </a:r>
            <a:r>
              <a:rPr lang="en-US" altLang="zh-TW" sz="2000" dirty="0" smtClean="0"/>
              <a:t>&gt; or &lt;</a:t>
            </a:r>
            <a:r>
              <a:rPr lang="en-US" altLang="zh-TW" sz="2000" dirty="0" err="1" smtClean="0"/>
              <a:t>ul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中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03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 </a:t>
            </a:r>
            <a:r>
              <a:rPr lang="zh-TW" altLang="en-US" sz="3200" dirty="0"/>
              <a:t>常用元素及</a:t>
            </a:r>
            <a:r>
              <a:rPr lang="zh-TW" altLang="en-US" sz="3200" dirty="0" smtClean="0"/>
              <a:t>屬性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表</a:t>
            </a:r>
            <a:r>
              <a:rPr lang="zh-TW" altLang="en-US" sz="3200" dirty="0"/>
              <a:t>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&lt;form&gt;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用來建立 </a:t>
            </a:r>
            <a:r>
              <a:rPr lang="en-US" altLang="zh-TW" sz="2000" dirty="0" smtClean="0"/>
              <a:t>html </a:t>
            </a:r>
            <a:r>
              <a:rPr lang="zh-TW" altLang="en-US" sz="2000" dirty="0" smtClean="0"/>
              <a:t>表單 包含其他不同用途的 </a:t>
            </a:r>
            <a:r>
              <a:rPr lang="en-US" altLang="zh-TW" sz="2000" dirty="0" smtClean="0"/>
              <a:t>tag </a:t>
            </a:r>
            <a:r>
              <a:rPr lang="zh-TW" altLang="en-US" sz="2000" dirty="0" smtClean="0"/>
              <a:t>來建構出完整的表單內容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fieldset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</a:t>
            </a:r>
            <a:r>
              <a:rPr lang="zh-TW" altLang="en-US" sz="2000" dirty="0" smtClean="0"/>
              <a:t> 用來對</a:t>
            </a:r>
            <a:r>
              <a:rPr lang="en-US" altLang="zh-TW" sz="2000" dirty="0" smtClean="0"/>
              <a:t>form </a:t>
            </a:r>
            <a:r>
              <a:rPr lang="zh-TW" altLang="en-US" sz="2000" dirty="0" smtClean="0"/>
              <a:t>中的控制元件作分組</a:t>
            </a:r>
            <a:r>
              <a:rPr lang="en-US" altLang="zh-TW" sz="2000" dirty="0" smtClean="0"/>
              <a:t>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/>
              <a:t>legend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分組標題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&lt;label&gt;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</a:t>
            </a:r>
            <a:r>
              <a:rPr lang="zh-TW" altLang="en-US" sz="2000" dirty="0"/>
              <a:t>表單欄位標題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&lt;input&gt; -- </a:t>
            </a:r>
            <a:r>
              <a:rPr lang="zh-TW" altLang="en-US" sz="2000" dirty="0" smtClean="0"/>
              <a:t>輸入欄位 用 </a:t>
            </a:r>
            <a:r>
              <a:rPr lang="en-US" altLang="zh-TW" sz="2000" dirty="0" smtClean="0"/>
              <a:t>type</a:t>
            </a:r>
            <a:r>
              <a:rPr lang="zh-TW" altLang="en-US" sz="2000" dirty="0"/>
              <a:t>屬性來</a:t>
            </a:r>
            <a:r>
              <a:rPr lang="zh-TW" altLang="en-US" sz="2000" dirty="0" smtClean="0"/>
              <a:t>指明不同功能 </a:t>
            </a:r>
            <a:r>
              <a:rPr lang="en-US" altLang="zh-TW" sz="2000" dirty="0" smtClean="0"/>
              <a:t>ex: text, checkbox, radio…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&lt;select</a:t>
            </a:r>
            <a:r>
              <a:rPr lang="en-US" altLang="zh-TW" sz="2000" dirty="0" smtClean="0"/>
              <a:t>&gt;,&lt;option&gt; -- </a:t>
            </a:r>
            <a:r>
              <a:rPr lang="zh-TW" altLang="en-US" sz="2000" dirty="0" smtClean="0"/>
              <a:t>下拉式選單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 smtClean="0"/>
              <a:t>textarea</a:t>
            </a:r>
            <a:r>
              <a:rPr lang="en-US" altLang="zh-TW" sz="2000" dirty="0" smtClean="0"/>
              <a:t>&gt; --</a:t>
            </a:r>
            <a:r>
              <a:rPr lang="zh-TW" altLang="en-US" sz="2000" dirty="0"/>
              <a:t>多行段落文字輸入欄位</a:t>
            </a:r>
          </a:p>
        </p:txBody>
      </p:sp>
    </p:spTree>
    <p:extLst>
      <p:ext uri="{BB962C8B-B14F-4D97-AF65-F5344CB8AC3E}">
        <p14:creationId xmlns:p14="http://schemas.microsoft.com/office/powerpoint/2010/main" val="106242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 </a:t>
            </a:r>
            <a:r>
              <a:rPr lang="zh-TW" altLang="en-US" sz="3200" dirty="0"/>
              <a:t>常用元素及</a:t>
            </a:r>
            <a:r>
              <a:rPr lang="zh-TW" altLang="en-US" sz="3200" dirty="0" smtClean="0"/>
              <a:t>屬性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表</a:t>
            </a:r>
            <a:r>
              <a:rPr lang="zh-TW" altLang="en-US" sz="3200" dirty="0"/>
              <a:t>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83957" y="2479587"/>
            <a:ext cx="9407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&lt;table&gt; --</a:t>
            </a:r>
            <a:r>
              <a:rPr lang="zh-TW" altLang="en-US" sz="2000" dirty="0" smtClean="0"/>
              <a:t>用來呈現</a:t>
            </a:r>
            <a:r>
              <a:rPr lang="zh-TW" altLang="en-US" sz="2000" dirty="0"/>
              <a:t>二維的資料表</a:t>
            </a:r>
            <a:r>
              <a:rPr lang="zh-TW" altLang="en-US" sz="2000" dirty="0" smtClean="0"/>
              <a:t>資訊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thead</a:t>
            </a:r>
            <a:r>
              <a:rPr lang="en-US" altLang="zh-TW" sz="2000" dirty="0" smtClean="0"/>
              <a:t>&gt; --</a:t>
            </a:r>
            <a:r>
              <a:rPr lang="zh-TW" altLang="en-US" sz="2000" dirty="0"/>
              <a:t>表格表頭區塊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tbody</a:t>
            </a:r>
            <a:r>
              <a:rPr lang="en-US" altLang="zh-TW" sz="2000" dirty="0" smtClean="0"/>
              <a:t>&gt; --</a:t>
            </a:r>
            <a:r>
              <a:rPr lang="zh-TW" altLang="en-US" sz="2000" dirty="0"/>
              <a:t>表格主要內容區塊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tfoot</a:t>
            </a:r>
            <a:r>
              <a:rPr lang="en-US" altLang="zh-TW" sz="2000" dirty="0" smtClean="0"/>
              <a:t>&gt; --</a:t>
            </a:r>
            <a:r>
              <a:rPr lang="zh-TW" altLang="en-US" sz="2000" dirty="0"/>
              <a:t>表格頁腳區塊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tr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橫列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&lt;td&gt;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 </a:t>
            </a:r>
            <a:r>
              <a:rPr lang="zh-TW" altLang="en-US" sz="2000" dirty="0" smtClean="0"/>
              <a:t>直行</a:t>
            </a: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更多元素使用參考 </a:t>
            </a:r>
            <a:r>
              <a:rPr lang="en-US" altLang="zh-TW" sz="2000" dirty="0" smtClean="0"/>
              <a:t>=&gt;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w3school  </a:t>
            </a:r>
            <a:r>
              <a:rPr lang="en-US" altLang="zh-TW" sz="2000" u="sng" dirty="0">
                <a:hlinkClick r:id="rId2"/>
              </a:rPr>
              <a:t>https://</a:t>
            </a:r>
            <a:r>
              <a:rPr lang="en-US" altLang="zh-TW" sz="2000" u="sng" dirty="0" smtClean="0">
                <a:hlinkClick r:id="rId2"/>
              </a:rPr>
              <a:t>www.w3school.com.cn/html/index.asp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0950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2853</TotalTime>
  <Words>1033</Words>
  <Application>Microsoft Office PowerPoint</Application>
  <PresentationFormat>寬螢幕</PresentationFormat>
  <Paragraphs>142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方正舒体</vt:lpstr>
      <vt:lpstr>微軟正黑體</vt:lpstr>
      <vt:lpstr>新細明體</vt:lpstr>
      <vt:lpstr>Arial</vt:lpstr>
      <vt:lpstr>Garamond</vt:lpstr>
      <vt:lpstr>Wingdings</vt:lpstr>
      <vt:lpstr>有機</vt:lpstr>
      <vt:lpstr>HTML</vt:lpstr>
      <vt:lpstr>目錄</vt:lpstr>
      <vt:lpstr>HTML 概述</vt:lpstr>
      <vt:lpstr>HTML 概述 -- HTML 架構</vt:lpstr>
      <vt:lpstr>HTML 元素組成</vt:lpstr>
      <vt:lpstr>HTML 文件架構</vt:lpstr>
      <vt:lpstr>HTML 常用元素及屬性 –  文字層面 組成內容 架構章節元素  </vt:lpstr>
      <vt:lpstr>HTML 常用元素及屬性 – 表單</vt:lpstr>
      <vt:lpstr>HTML 常用元素及屬性 – 表格</vt:lpstr>
      <vt:lpstr>HTML5 -- 新增元素 for 語意</vt:lpstr>
      <vt:lpstr>HTML CSS</vt:lpstr>
      <vt:lpstr>Java Script 概述</vt:lpstr>
      <vt:lpstr>Java Script 基礎概念 – 語法</vt:lpstr>
      <vt:lpstr>Java Script 基礎概念 – 函式(function)</vt:lpstr>
      <vt:lpstr>Java Script 基礎概念 – 作用範圍(scope)</vt:lpstr>
      <vt:lpstr>Java Script 基礎概念 – DOM</vt:lpstr>
      <vt:lpstr>Java Script 基礎概念 – DOM</vt:lpstr>
      <vt:lpstr>Java Script 基礎概念 – 物件</vt:lpstr>
      <vt:lpstr>Java Script 基礎概念 – Event (事件處理)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Michael Chai (翟浩宇)</dc:creator>
  <cp:lastModifiedBy>Michael Chai (翟浩宇)</cp:lastModifiedBy>
  <cp:revision>137</cp:revision>
  <dcterms:created xsi:type="dcterms:W3CDTF">2022-03-01T03:06:32Z</dcterms:created>
  <dcterms:modified xsi:type="dcterms:W3CDTF">2022-03-14T03:12:21Z</dcterms:modified>
</cp:coreProperties>
</file>