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64" r:id="rId5"/>
    <p:sldId id="267" r:id="rId6"/>
    <p:sldId id="265" r:id="rId7"/>
    <p:sldId id="268" r:id="rId8"/>
    <p:sldId id="269" r:id="rId9"/>
    <p:sldId id="270" r:id="rId10"/>
    <p:sldId id="261" r:id="rId11"/>
    <p:sldId id="263" r:id="rId12"/>
    <p:sldId id="257" r:id="rId13"/>
    <p:sldId id="266" r:id="rId14"/>
    <p:sldId id="2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逸 金" userId="c96636fef78e4f26" providerId="LiveId" clId="{7F512790-4710-4262-9C97-DE20452AB0CA}"/>
    <pc:docChg chg="undo custSel addSld delSld modSld">
      <pc:chgData name="家逸 金" userId="c96636fef78e4f26" providerId="LiveId" clId="{7F512790-4710-4262-9C97-DE20452AB0CA}" dt="2024-06-11T09:17:11.023" v="489" actId="47"/>
      <pc:docMkLst>
        <pc:docMk/>
      </pc:docMkLst>
      <pc:sldChg chg="modSp mod">
        <pc:chgData name="家逸 金" userId="c96636fef78e4f26" providerId="LiveId" clId="{7F512790-4710-4262-9C97-DE20452AB0CA}" dt="2024-06-11T08:51:54.566" v="172" actId="27636"/>
        <pc:sldMkLst>
          <pc:docMk/>
          <pc:sldMk cId="1880590664" sldId="256"/>
        </pc:sldMkLst>
        <pc:spChg chg="mod">
          <ac:chgData name="家逸 金" userId="c96636fef78e4f26" providerId="LiveId" clId="{7F512790-4710-4262-9C97-DE20452AB0CA}" dt="2024-06-11T08:51:40.235" v="167" actId="1076"/>
          <ac:spMkLst>
            <pc:docMk/>
            <pc:sldMk cId="1880590664" sldId="256"/>
            <ac:spMk id="2" creationId="{DB3D24EB-95EA-4A02-A6AC-26B123527F3E}"/>
          </ac:spMkLst>
        </pc:spChg>
        <pc:spChg chg="mod">
          <ac:chgData name="家逸 金" userId="c96636fef78e4f26" providerId="LiveId" clId="{7F512790-4710-4262-9C97-DE20452AB0CA}" dt="2024-06-11T08:51:54.566" v="172" actId="27636"/>
          <ac:spMkLst>
            <pc:docMk/>
            <pc:sldMk cId="1880590664" sldId="256"/>
            <ac:spMk id="3" creationId="{E00EE693-28F7-4DCF-826A-5A4FFA79E2C8}"/>
          </ac:spMkLst>
        </pc:spChg>
      </pc:sldChg>
      <pc:sldChg chg="addSp delSp modSp mod">
        <pc:chgData name="家逸 金" userId="c96636fef78e4f26" providerId="LiveId" clId="{7F512790-4710-4262-9C97-DE20452AB0CA}" dt="2024-06-11T09:15:01.546" v="487" actId="14734"/>
        <pc:sldMkLst>
          <pc:docMk/>
          <pc:sldMk cId="4210864265" sldId="259"/>
        </pc:sldMkLst>
        <pc:spChg chg="mod">
          <ac:chgData name="家逸 金" userId="c96636fef78e4f26" providerId="LiveId" clId="{7F512790-4710-4262-9C97-DE20452AB0CA}" dt="2024-06-11T08:53:50.255" v="233" actId="20577"/>
          <ac:spMkLst>
            <pc:docMk/>
            <pc:sldMk cId="4210864265" sldId="259"/>
            <ac:spMk id="2" creationId="{A424C7CE-9B5B-43B0-BA7A-ABB6EE2C3A00}"/>
          </ac:spMkLst>
        </pc:spChg>
        <pc:spChg chg="del">
          <ac:chgData name="家逸 金" userId="c96636fef78e4f26" providerId="LiveId" clId="{7F512790-4710-4262-9C97-DE20452AB0CA}" dt="2024-06-11T08:53:44.120" v="211" actId="3680"/>
          <ac:spMkLst>
            <pc:docMk/>
            <pc:sldMk cId="4210864265" sldId="259"/>
            <ac:spMk id="3" creationId="{7CE509A9-7A9C-4F74-889C-5BF160BEF83D}"/>
          </ac:spMkLst>
        </pc:spChg>
        <pc:graphicFrameChg chg="add mod ord modGraphic">
          <ac:chgData name="家逸 金" userId="c96636fef78e4f26" providerId="LiveId" clId="{7F512790-4710-4262-9C97-DE20452AB0CA}" dt="2024-06-11T09:15:01.546" v="487" actId="14734"/>
          <ac:graphicFrameMkLst>
            <pc:docMk/>
            <pc:sldMk cId="4210864265" sldId="259"/>
            <ac:graphicFrameMk id="6" creationId="{6DF5A6E0-EA50-4535-8F61-D6A54E06A4EB}"/>
          </ac:graphicFrameMkLst>
        </pc:graphicFrameChg>
      </pc:sldChg>
      <pc:sldChg chg="del">
        <pc:chgData name="家逸 金" userId="c96636fef78e4f26" providerId="LiveId" clId="{7F512790-4710-4262-9C97-DE20452AB0CA}" dt="2024-06-11T09:17:11.023" v="489" actId="47"/>
        <pc:sldMkLst>
          <pc:docMk/>
          <pc:sldMk cId="2159718092" sldId="262"/>
        </pc:sldMkLst>
      </pc:sldChg>
      <pc:sldChg chg="add">
        <pc:chgData name="家逸 金" userId="c96636fef78e4f26" providerId="LiveId" clId="{7F512790-4710-4262-9C97-DE20452AB0CA}" dt="2024-06-11T09:17:06.392" v="488"/>
        <pc:sldMkLst>
          <pc:docMk/>
          <pc:sldMk cId="2337240877" sldId="268"/>
        </pc:sldMkLst>
      </pc:sldChg>
      <pc:sldChg chg="add">
        <pc:chgData name="家逸 金" userId="c96636fef78e4f26" providerId="LiveId" clId="{7F512790-4710-4262-9C97-DE20452AB0CA}" dt="2024-06-11T09:17:06.392" v="488"/>
        <pc:sldMkLst>
          <pc:docMk/>
          <pc:sldMk cId="1438795103" sldId="269"/>
        </pc:sldMkLst>
      </pc:sldChg>
      <pc:sldChg chg="add">
        <pc:chgData name="家逸 金" userId="c96636fef78e4f26" providerId="LiveId" clId="{7F512790-4710-4262-9C97-DE20452AB0CA}" dt="2024-06-11T09:17:06.392" v="488"/>
        <pc:sldMkLst>
          <pc:docMk/>
          <pc:sldMk cId="157882876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7CD5-69D1-4C8C-A011-B4412488440C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69E67-1626-4414-8A2E-91712F0718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3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A04B6-0965-4381-8527-2E5B968A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1171-B598-4FFA-9138-8CADEE26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070AEB-E29D-43CC-BD9B-0C29AB09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14930-DC7A-45F3-B742-9B0E90D8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2D0CE4-7D26-44EB-9392-87C4D17F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41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0D361-9D65-486D-A20D-31CCC040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622B5E-B4B5-4771-99F0-AAAAFE1E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2F228-9B9D-4EB6-B038-F3BCD832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2FF4FE-F8CA-40C8-B048-65158C50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40B28-86EA-4F17-BBED-2722D3C5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FCDC9A-0ED6-47C7-A75A-BC432EC2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07E1D-A30F-4F2F-867B-42F2005B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6FEE9A-A4A5-4CFD-82BE-8BABF5B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C57FF-5861-4C25-86C4-8BF868BE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9F9B8-5413-44DC-820D-D1D74CAF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8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11C9F-ED09-4D4A-9F5D-BF4CD97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A46A3-2CF9-4CAC-A658-1C2A54DE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C2859-411B-46F2-A9C4-1117804E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D2C9B-E67C-450D-87F6-E7E4FD8B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486F9-0E7C-42A0-AB98-C14BB53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F0CB0-03D0-4327-83F9-300DA3A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967389-1620-41C9-869C-4B588237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FA93E-6273-4C34-B921-7316A4DA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41F78-91DF-45FA-A5AE-1C5C98AF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8B6F27-394D-4E69-8330-CE17AC32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0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2F902-0278-4070-8893-F71A8B0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71D16-74B9-4263-B84E-B14917CF9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5DD3BD-1678-4CB5-8585-20E03FD6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154AE5-1715-4F7D-A4CA-A74A1129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D5B2B-3051-4AAF-8067-9CA97AEB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7AA665-7F2A-494D-AFC5-C2865A82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0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F3A4E-F5F5-44D0-97E7-EE49E1BA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CD267-5DD6-459D-92F1-C75AC1BE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4E07F8-D6B2-47E7-97F3-FCFFD22C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BC0CCB-9D84-40E8-B894-0B1BC1468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5FB993-DE05-4A5F-BE7C-487B8C4B5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53BE58-BD09-4A2C-A77D-FDC2926D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E9039E-DFC3-4982-95D1-DBF07D4C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F709E7-068E-4DED-BB7A-2D191FAE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C2DDF-5294-48A4-870A-44C209F6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E8F791-7A74-45C9-B2AF-31470EEB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43C1DF-49F3-4498-AF24-B8525A5D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B6C1FF-1AAC-469F-9B70-90BE9FEC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CC08CC-982A-4830-A199-EC935BE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A1741E-9B92-4DF3-9CB2-AF557283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B8337-D0BE-43BE-845C-147FFF3C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7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65455-7401-4AD0-9848-D16E3C6E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1FDCB-DD71-4ACD-BB7C-176A0E37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3114B7-838C-4786-A066-65B74369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2FC10A-F6D0-4130-A08E-B0E08FB6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707B0-6A73-47A1-8C70-3A91EC4B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354E42-78F3-465D-8F0A-DA35C129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8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519F6-2627-41BD-B331-2E102DDF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6C4563-1FCC-4515-9F2A-F5B58E097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69D6CF-9C2B-42CA-9AD5-F49949C9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CCF10-FD31-41F1-9F33-B809A3ED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926E9-DC27-46A4-AC58-D270695B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F3B42C-63C5-4B68-87F3-AE04222F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393407-422D-4AC7-BE6C-C17246C7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2ABE94-2F68-4E13-A590-7AFB61D4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6871D-7A99-40A9-AEE6-EC94C83B7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9DB1-D72F-434C-B8B0-8F7B4D0C3095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6B059-5901-464E-A3CD-09D76B1A5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99C76-51FF-4AB9-876F-B840A966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EE73-E60C-4E4F-BFF3-77139BD4D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6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D24EB-95EA-4A02-A6AC-26B12352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057"/>
            <a:ext cx="9144000" cy="2387600"/>
          </a:xfrm>
        </p:spPr>
        <p:txBody>
          <a:bodyPr/>
          <a:lstStyle/>
          <a:p>
            <a:r>
              <a:rPr lang="en-US" altLang="zh-TW" dirty="0"/>
              <a:t>DSD</a:t>
            </a:r>
            <a:r>
              <a:rPr lang="zh-TW" altLang="en-US" dirty="0"/>
              <a:t> </a:t>
            </a:r>
            <a:r>
              <a:rPr lang="en-US" altLang="zh-TW" dirty="0"/>
              <a:t>Final Presentation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0EE693-28F7-4DCF-826A-5A4FFA79E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1732"/>
            <a:ext cx="9144000" cy="2009868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Group 06</a:t>
            </a:r>
          </a:p>
          <a:p>
            <a:r>
              <a:rPr lang="en-US" altLang="zh-TW" dirty="0"/>
              <a:t>B10502076 </a:t>
            </a:r>
            <a:r>
              <a:rPr lang="zh-TW" altLang="en-US" dirty="0"/>
              <a:t>電機三 金家逸</a:t>
            </a:r>
            <a:endParaRPr lang="en-US" altLang="zh-TW" dirty="0"/>
          </a:p>
          <a:p>
            <a:r>
              <a:rPr lang="en-US" altLang="zh-TW" dirty="0"/>
              <a:t>B10502010 </a:t>
            </a:r>
            <a:r>
              <a:rPr lang="zh-TW" altLang="en-US" dirty="0"/>
              <a:t>電機三 王維勤</a:t>
            </a:r>
            <a:endParaRPr lang="en-US" altLang="zh-TW" dirty="0"/>
          </a:p>
          <a:p>
            <a:r>
              <a:rPr lang="en-US" altLang="zh-TW" dirty="0"/>
              <a:t>B10502013 </a:t>
            </a:r>
            <a:r>
              <a:rPr lang="zh-TW" altLang="en-US" dirty="0"/>
              <a:t>電機三 林桓鈺</a:t>
            </a:r>
          </a:p>
        </p:txBody>
      </p:sp>
    </p:spTree>
    <p:extLst>
      <p:ext uri="{BB962C8B-B14F-4D97-AF65-F5344CB8AC3E}">
        <p14:creationId xmlns:p14="http://schemas.microsoft.com/office/powerpoint/2010/main" val="188059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752C9-FD47-49F4-A113-F49369F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</a:rPr>
              <a:t>Multiplication: </a:t>
            </a:r>
            <a:r>
              <a:rPr lang="en-US" altLang="zh-TW" i="0" dirty="0">
                <a:effectLst/>
              </a:rPr>
              <a:t>Wallace Tree </a:t>
            </a:r>
            <a:r>
              <a:rPr lang="en-US" altLang="zh-TW" b="0" i="0" dirty="0">
                <a:effectLst/>
              </a:rPr>
              <a:t>Multiplier</a:t>
            </a:r>
            <a:r>
              <a:rPr lang="en-US" altLang="zh-TW" i="0" dirty="0">
                <a:effectLst/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3474E-F7F3-41B3-A917-4000DF7C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Flatten the CSA multiplier</a:t>
            </a:r>
          </a:p>
          <a:p>
            <a:r>
              <a:rPr lang="en-US" altLang="zh-TW" dirty="0"/>
              <a:t>A skew tree to a balanced tree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D9230-4728-BB42-B44B-55BD59DE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23" y="3047815"/>
            <a:ext cx="2511286" cy="31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DEBD23-7C4D-AD4B-BD45-1336E3D4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29" y="3343517"/>
            <a:ext cx="5177643" cy="2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752C9-FD47-49F4-A113-F49369F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</a:rPr>
              <a:t>Multiplication: </a:t>
            </a:r>
            <a:r>
              <a:rPr lang="en-US" altLang="zh-TW" b="0" i="0" dirty="0" err="1">
                <a:effectLst/>
              </a:rPr>
              <a:t>Dadda</a:t>
            </a:r>
            <a:r>
              <a:rPr lang="en-US" altLang="zh-TW" b="0" i="0" dirty="0">
                <a:effectLst/>
              </a:rPr>
              <a:t> Multiplier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4B2B86-B858-45F2-8B58-0D80D8948F4E}"/>
              </a:ext>
            </a:extLst>
          </p:cNvPr>
          <p:cNvSpPr/>
          <p:nvPr/>
        </p:nvSpPr>
        <p:spPr>
          <a:xfrm>
            <a:off x="3402576" y="1908457"/>
            <a:ext cx="739462" cy="347729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 bit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9D713-893A-4D17-953E-87D0C4BFBED0}"/>
              </a:ext>
            </a:extLst>
          </p:cNvPr>
          <p:cNvSpPr/>
          <p:nvPr/>
        </p:nvSpPr>
        <p:spPr>
          <a:xfrm>
            <a:off x="4179065" y="1908457"/>
            <a:ext cx="739462" cy="347729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 bit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D455A-11BC-4378-A28B-C1E8DCF9F533}"/>
              </a:ext>
            </a:extLst>
          </p:cNvPr>
          <p:cNvSpPr/>
          <p:nvPr/>
        </p:nvSpPr>
        <p:spPr>
          <a:xfrm>
            <a:off x="3402575" y="2408586"/>
            <a:ext cx="727657" cy="347729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16 bit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8C6195-358B-454D-9CCF-E06C9E627AB0}"/>
              </a:ext>
            </a:extLst>
          </p:cNvPr>
          <p:cNvSpPr/>
          <p:nvPr/>
        </p:nvSpPr>
        <p:spPr>
          <a:xfrm>
            <a:off x="4179065" y="2408586"/>
            <a:ext cx="739462" cy="347729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 bit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02B6A51-D6D2-4FA8-B4F4-89BCFC93610F}"/>
              </a:ext>
            </a:extLst>
          </p:cNvPr>
          <p:cNvCxnSpPr>
            <a:cxnSpLocks/>
          </p:cNvCxnSpPr>
          <p:nvPr/>
        </p:nvCxnSpPr>
        <p:spPr>
          <a:xfrm>
            <a:off x="1311370" y="3041798"/>
            <a:ext cx="39913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47AD9DE-E82B-43A5-B804-A177EA45E0FD}"/>
                  </a:ext>
                </a:extLst>
              </p:cNvPr>
              <p:cNvSpPr txBox="1"/>
              <p:nvPr/>
            </p:nvSpPr>
            <p:spPr>
              <a:xfrm>
                <a:off x="1516892" y="2252725"/>
                <a:ext cx="739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47AD9DE-E82B-43A5-B804-A177EA45E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92" y="2252725"/>
                <a:ext cx="73946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DC4BBE-7298-45F3-8E1C-8C35C5A81DBF}"/>
              </a:ext>
            </a:extLst>
          </p:cNvPr>
          <p:cNvSpPr txBox="1"/>
          <p:nvPr/>
        </p:nvSpPr>
        <p:spPr>
          <a:xfrm>
            <a:off x="4992581" y="1820711"/>
            <a:ext cx="73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158432-27A5-40FF-9F47-F87B5DD59FF4}"/>
              </a:ext>
            </a:extLst>
          </p:cNvPr>
          <p:cNvSpPr txBox="1"/>
          <p:nvPr/>
        </p:nvSpPr>
        <p:spPr>
          <a:xfrm>
            <a:off x="4992581" y="2320839"/>
            <a:ext cx="73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5A3954-2581-48B7-B4F9-52720D63D00A}"/>
              </a:ext>
            </a:extLst>
          </p:cNvPr>
          <p:cNvSpPr/>
          <p:nvPr/>
        </p:nvSpPr>
        <p:spPr>
          <a:xfrm>
            <a:off x="3402575" y="3244904"/>
            <a:ext cx="1515952" cy="347729"/>
          </a:xfrm>
          <a:prstGeom prst="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bit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C6736A-27CD-4925-9DD7-01FEA2A62B9C}"/>
              </a:ext>
            </a:extLst>
          </p:cNvPr>
          <p:cNvSpPr/>
          <p:nvPr/>
        </p:nvSpPr>
        <p:spPr>
          <a:xfrm>
            <a:off x="2658818" y="3820970"/>
            <a:ext cx="1515952" cy="347729"/>
          </a:xfrm>
          <a:prstGeom prst="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bit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3FC61D-AFE3-4B04-A9CB-8DC30A70A17E}"/>
              </a:ext>
            </a:extLst>
          </p:cNvPr>
          <p:cNvSpPr/>
          <p:nvPr/>
        </p:nvSpPr>
        <p:spPr>
          <a:xfrm>
            <a:off x="2658818" y="4426280"/>
            <a:ext cx="1515952" cy="347729"/>
          </a:xfrm>
          <a:prstGeom prst="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bit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E18BAE-4DDD-4C4D-B3FB-CA79192637D2}"/>
              </a:ext>
            </a:extLst>
          </p:cNvPr>
          <p:cNvSpPr/>
          <p:nvPr/>
        </p:nvSpPr>
        <p:spPr>
          <a:xfrm>
            <a:off x="1886623" y="5031430"/>
            <a:ext cx="1515952" cy="347729"/>
          </a:xfrm>
          <a:prstGeom prst="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bit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BE7F0FA-C456-446E-A0AC-8E22BE1BE2AE}"/>
              </a:ext>
            </a:extLst>
          </p:cNvPr>
          <p:cNvCxnSpPr>
            <a:cxnSpLocks/>
          </p:cNvCxnSpPr>
          <p:nvPr/>
        </p:nvCxnSpPr>
        <p:spPr>
          <a:xfrm>
            <a:off x="1773936" y="4297489"/>
            <a:ext cx="3902299" cy="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0C41CB-8D52-4BCE-93C1-01BB04AFF5E4}"/>
              </a:ext>
            </a:extLst>
          </p:cNvPr>
          <p:cNvSpPr txBox="1"/>
          <p:nvPr/>
        </p:nvSpPr>
        <p:spPr>
          <a:xfrm>
            <a:off x="5676235" y="412559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Pipeline cut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AEBD1B8-FF88-414B-BD41-2FC7EF7D5D2C}"/>
              </a:ext>
            </a:extLst>
          </p:cNvPr>
          <p:cNvCxnSpPr>
            <a:cxnSpLocks/>
          </p:cNvCxnSpPr>
          <p:nvPr/>
        </p:nvCxnSpPr>
        <p:spPr>
          <a:xfrm flipH="1">
            <a:off x="1773935" y="3244904"/>
            <a:ext cx="1461753" cy="2346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1150548-04F4-44CF-92F9-7951DEF24EE1}"/>
              </a:ext>
            </a:extLst>
          </p:cNvPr>
          <p:cNvCxnSpPr/>
          <p:nvPr/>
        </p:nvCxnSpPr>
        <p:spPr>
          <a:xfrm>
            <a:off x="1773936" y="3239538"/>
            <a:ext cx="1533122" cy="2352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D4241A2-759B-4022-A75B-9DF5F2D0BDC1}"/>
              </a:ext>
            </a:extLst>
          </p:cNvPr>
          <p:cNvSpPr txBox="1"/>
          <p:nvPr/>
        </p:nvSpPr>
        <p:spPr>
          <a:xfrm>
            <a:off x="6962164" y="3244334"/>
            <a:ext cx="487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One stage </a:t>
            </a:r>
            <a:r>
              <a:rPr lang="en-US" altLang="zh-TW" dirty="0" err="1"/>
              <a:t>dealy</a:t>
            </a:r>
            <a:r>
              <a:rPr lang="en-US" altLang="zh-TW" dirty="0"/>
              <a:t> : 16*16 multiplier + 16 bit CSA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E25F8CD-8A97-45F5-9C28-CD5F1DC0CF88}"/>
              </a:ext>
            </a:extLst>
          </p:cNvPr>
          <p:cNvSpPr txBox="1"/>
          <p:nvPr/>
        </p:nvSpPr>
        <p:spPr>
          <a:xfrm>
            <a:off x="5301544" y="348482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stage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7049D5-312B-45A3-8994-7DEB9AE82A9D}"/>
              </a:ext>
            </a:extLst>
          </p:cNvPr>
          <p:cNvSpPr txBox="1"/>
          <p:nvPr/>
        </p:nvSpPr>
        <p:spPr>
          <a:xfrm>
            <a:off x="5301544" y="481768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stage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AD29E2-6D6B-4921-A865-DC5E23140AED}"/>
              </a:ext>
            </a:extLst>
          </p:cNvPr>
          <p:cNvSpPr/>
          <p:nvPr/>
        </p:nvSpPr>
        <p:spPr>
          <a:xfrm>
            <a:off x="3416794" y="6028726"/>
            <a:ext cx="1515952" cy="347729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bit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270D8F-73DA-4A04-9290-970D91AF9000}"/>
              </a:ext>
            </a:extLst>
          </p:cNvPr>
          <p:cNvSpPr txBox="1"/>
          <p:nvPr/>
        </p:nvSpPr>
        <p:spPr>
          <a:xfrm>
            <a:off x="4992581" y="5940980"/>
            <a:ext cx="73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</a:t>
            </a:r>
            <a:endParaRPr lang="zh-TW" altLang="en-US" sz="28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76A3843-F8E6-42CB-AC38-BFCAA0243302}"/>
              </a:ext>
            </a:extLst>
          </p:cNvPr>
          <p:cNvCxnSpPr>
            <a:cxnSpLocks/>
          </p:cNvCxnSpPr>
          <p:nvPr/>
        </p:nvCxnSpPr>
        <p:spPr>
          <a:xfrm>
            <a:off x="3402575" y="1416676"/>
            <a:ext cx="14219" cy="534473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7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09202-97A7-4752-849C-796A016F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Result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D002BF-C035-4FCD-9DE5-6AB2BF4F5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1968"/>
              </p:ext>
            </p:extLst>
          </p:nvPr>
        </p:nvGraphicFramePr>
        <p:xfrm>
          <a:off x="838200" y="2026872"/>
          <a:ext cx="108118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363">
                  <a:extLst>
                    <a:ext uri="{9D8B030D-6E8A-4147-A177-3AD203B41FA5}">
                      <a16:colId xmlns:a16="http://schemas.microsoft.com/office/drawing/2014/main" val="3216932315"/>
                    </a:ext>
                  </a:extLst>
                </a:gridCol>
                <a:gridCol w="2162363">
                  <a:extLst>
                    <a:ext uri="{9D8B030D-6E8A-4147-A177-3AD203B41FA5}">
                      <a16:colId xmlns:a16="http://schemas.microsoft.com/office/drawing/2014/main" val="4088956583"/>
                    </a:ext>
                  </a:extLst>
                </a:gridCol>
                <a:gridCol w="2162363">
                  <a:extLst>
                    <a:ext uri="{9D8B030D-6E8A-4147-A177-3AD203B41FA5}">
                      <a16:colId xmlns:a16="http://schemas.microsoft.com/office/drawing/2014/main" val="2123555103"/>
                    </a:ext>
                  </a:extLst>
                </a:gridCol>
                <a:gridCol w="2162363">
                  <a:extLst>
                    <a:ext uri="{9D8B030D-6E8A-4147-A177-3AD203B41FA5}">
                      <a16:colId xmlns:a16="http://schemas.microsoft.com/office/drawing/2014/main" val="704917574"/>
                    </a:ext>
                  </a:extLst>
                </a:gridCol>
                <a:gridCol w="2162363">
                  <a:extLst>
                    <a:ext uri="{9D8B030D-6E8A-4147-A177-3AD203B41FA5}">
                      <a16:colId xmlns:a16="http://schemas.microsoft.com/office/drawing/2014/main" val="902109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MUL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Cycle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Simulation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2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Wallace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6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7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3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0F9AA-58D8-477D-B25E-B5130638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r>
              <a:rPr lang="en-US" altLang="zh-TW" sz="4400" dirty="0"/>
              <a:t> Improvements</a:t>
            </a:r>
            <a:endParaRPr lang="zh-TW" altLang="en-US" dirty="0"/>
          </a:p>
        </p:txBody>
      </p:sp>
      <p:sp>
        <p:nvSpPr>
          <p:cNvPr id="5" name="Google Shape;236;p37">
            <a:extLst>
              <a:ext uri="{FF2B5EF4-FFF2-40B4-BE49-F238E27FC236}">
                <a16:creationId xmlns:a16="http://schemas.microsoft.com/office/drawing/2014/main" id="{6E86E760-E350-4981-9BD5-6D6A2A99A31F}"/>
              </a:ext>
            </a:extLst>
          </p:cNvPr>
          <p:cNvSpPr txBox="1">
            <a:spLocks/>
          </p:cNvSpPr>
          <p:nvPr/>
        </p:nvSpPr>
        <p:spPr>
          <a:xfrm>
            <a:off x="838200" y="1745670"/>
            <a:ext cx="9123608" cy="12615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342900">
              <a:lnSpc>
                <a:spcPct val="115000"/>
              </a:lnSpc>
              <a:spcBef>
                <a:spcPts val="0"/>
              </a:spcBef>
              <a:buClr>
                <a:srgbClr val="191919"/>
              </a:buClr>
              <a:buSzPts val="2000"/>
            </a:pPr>
            <a:r>
              <a:rPr lang="en-US" sz="2000" dirty="0">
                <a:solidFill>
                  <a:srgbClr val="191919"/>
                </a:solidFill>
              </a:rPr>
              <a:t>Cache</a:t>
            </a:r>
          </a:p>
          <a:p>
            <a:pPr marL="863600" lvl="1" indent="-285750">
              <a:lnSpc>
                <a:spcPct val="115000"/>
              </a:lnSpc>
              <a:spcBef>
                <a:spcPts val="0"/>
              </a:spcBef>
              <a:buClr>
                <a:srgbClr val="191919"/>
              </a:buClr>
              <a:buSzPts val="1700"/>
            </a:pPr>
            <a:r>
              <a:rPr lang="en-US" sz="1700" dirty="0">
                <a:solidFill>
                  <a:srgbClr val="191919"/>
                </a:solidFill>
              </a:rPr>
              <a:t>Separate the design for I-cache and D-cache.</a:t>
            </a:r>
          </a:p>
          <a:p>
            <a:pPr marL="863600" lvl="1" indent="-285750">
              <a:lnSpc>
                <a:spcPct val="115000"/>
              </a:lnSpc>
              <a:spcBef>
                <a:spcPts val="0"/>
              </a:spcBef>
              <a:buClr>
                <a:srgbClr val="191919"/>
              </a:buClr>
              <a:buSzPts val="1700"/>
            </a:pPr>
            <a:r>
              <a:rPr lang="en-US" sz="1700" dirty="0">
                <a:solidFill>
                  <a:srgbClr val="191919"/>
                </a:solidFill>
              </a:rPr>
              <a:t>I-cache only need read operation -&gt; </a:t>
            </a:r>
            <a:r>
              <a:rPr lang="en-US" altLang="zh-TW" sz="1700" dirty="0">
                <a:solidFill>
                  <a:srgbClr val="191919"/>
                </a:solidFill>
              </a:rPr>
              <a:t>small area</a:t>
            </a:r>
            <a:r>
              <a:rPr lang="en-US" sz="1700" dirty="0">
                <a:solidFill>
                  <a:srgbClr val="19191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18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4C7CE-9B5B-43B0-BA7A-ABB6EE2C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</a:rPr>
              <a:t>W</a:t>
            </a:r>
            <a:r>
              <a:rPr lang="en-US" altLang="zh-TW" b="0" i="0" dirty="0">
                <a:solidFill>
                  <a:srgbClr val="333333"/>
                </a:solidFill>
                <a:effectLst/>
              </a:rPr>
              <a:t>ork Assignment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DF5A6E0-EA50-4535-8F61-D6A54E06A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84264"/>
              </p:ext>
            </p:extLst>
          </p:nvPr>
        </p:nvGraphicFramePr>
        <p:xfrm>
          <a:off x="1029820" y="2354543"/>
          <a:ext cx="10132360" cy="246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48">
                  <a:extLst>
                    <a:ext uri="{9D8B030D-6E8A-4147-A177-3AD203B41FA5}">
                      <a16:colId xmlns:a16="http://schemas.microsoft.com/office/drawing/2014/main" val="3945924565"/>
                    </a:ext>
                  </a:extLst>
                </a:gridCol>
                <a:gridCol w="2284748">
                  <a:extLst>
                    <a:ext uri="{9D8B030D-6E8A-4147-A177-3AD203B41FA5}">
                      <a16:colId xmlns:a16="http://schemas.microsoft.com/office/drawing/2014/main" val="2621175083"/>
                    </a:ext>
                  </a:extLst>
                </a:gridCol>
                <a:gridCol w="2576496">
                  <a:extLst>
                    <a:ext uri="{9D8B030D-6E8A-4147-A177-3AD203B41FA5}">
                      <a16:colId xmlns:a16="http://schemas.microsoft.com/office/drawing/2014/main" val="4027620784"/>
                    </a:ext>
                  </a:extLst>
                </a:gridCol>
                <a:gridCol w="2986368">
                  <a:extLst>
                    <a:ext uri="{9D8B030D-6E8A-4147-A177-3AD203B41FA5}">
                      <a16:colId xmlns:a16="http://schemas.microsoft.com/office/drawing/2014/main" val="1920152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金家逸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王維勤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林桓鈺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557132"/>
                  </a:ext>
                </a:extLst>
              </a:tr>
              <a:tr h="10487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Baseline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42325"/>
                  </a:ext>
                </a:extLst>
              </a:tr>
              <a:tr h="10487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Extension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Compress instruction</a:t>
                      </a:r>
                    </a:p>
                    <a:p>
                      <a:pPr algn="ctr"/>
                      <a:r>
                        <a:rPr lang="en-US" altLang="zh-TW" dirty="0"/>
                        <a:t>Branch Predictor</a:t>
                      </a:r>
                    </a:p>
                    <a:p>
                      <a:pPr algn="ctr"/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Wallace Tree Multiplier</a:t>
                      </a:r>
                    </a:p>
                    <a:p>
                      <a:pPr algn="ctr"/>
                      <a:r>
                        <a:rPr lang="en-US" altLang="zh-TW" dirty="0"/>
                        <a:t>Debugging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Booth Algorithm Multiplier</a:t>
                      </a:r>
                    </a:p>
                    <a:p>
                      <a:pPr algn="ctr"/>
                      <a:r>
                        <a:rPr lang="en-US" altLang="zh-TW" dirty="0"/>
                        <a:t>Debugging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Optimization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6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57338-0915-4E8A-82AC-C6A6D91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900FE-001E-45CF-B8A1-EFFEC37E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zh-TW" sz="2800" dirty="0"/>
              <a:t>Compressed Instructions</a:t>
            </a: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zh-TW" sz="2800" dirty="0"/>
              <a:t>Branch Predictor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zh-TW" sz="2800" dirty="0"/>
              <a:t>Compressed Instructions </a:t>
            </a:r>
          </a:p>
          <a:p>
            <a:pPr marL="457200" indent="-3492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Arial" panose="020B0604020202020204" pitchFamily="34" charset="0"/>
              <a:buAutoNum type="arabicPeriod"/>
            </a:pPr>
            <a:r>
              <a:rPr lang="en-US" altLang="zh-TW" b="0" i="0" dirty="0">
                <a:effectLst/>
              </a:rPr>
              <a:t>Multiplication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2800" dirty="0"/>
              <a:t>Instructions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indent="-3492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900"/>
              <a:buFont typeface="Arial" panose="020B0604020202020204" pitchFamily="34" charset="0"/>
              <a:buAutoNum type="arabicPeriod"/>
            </a:pPr>
            <a:r>
              <a:rPr lang="en-US" altLang="zh-TW" sz="2800" dirty="0"/>
              <a:t>Q-sort/Conv Results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zh-TW" dirty="0"/>
              <a:t>Design</a:t>
            </a:r>
            <a:r>
              <a:rPr lang="en-US" altLang="zh-TW" sz="2800" dirty="0"/>
              <a:t> Improvements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zh-TW" sz="2800" dirty="0"/>
              <a:t>Work Distribution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7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9A3A7-5497-40E5-BCD3-F5663A6A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C1799-753E-4137-9046-7BE400F7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1B986-4050-455E-9176-DD110A93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54" y="50447"/>
            <a:ext cx="11316215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Compressed Instructions : </a:t>
            </a:r>
            <a:r>
              <a:rPr lang="en-US" altLang="zh-TW" sz="3600" b="0" i="0" dirty="0">
                <a:effectLst/>
                <a:latin typeface="Arial" panose="020B0604020202020204" pitchFamily="34" charset="0"/>
              </a:rPr>
              <a:t>Address alignment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CE15EA8-0DAA-422E-B4BE-277A6BE54E9E}"/>
                  </a:ext>
                </a:extLst>
              </p:cNvPr>
              <p:cNvSpPr/>
              <p:nvPr/>
            </p:nvSpPr>
            <p:spPr>
              <a:xfrm>
                <a:off x="9978508" y="3378902"/>
                <a:ext cx="90152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CE15EA8-0DAA-422E-B4BE-277A6BE54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08" y="3378902"/>
                <a:ext cx="901521" cy="508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77C1C8-5C17-4D77-B452-4C02E15923D6}"/>
                  </a:ext>
                </a:extLst>
              </p:cNvPr>
              <p:cNvSpPr/>
              <p:nvPr/>
            </p:nvSpPr>
            <p:spPr>
              <a:xfrm>
                <a:off x="3840358" y="3377264"/>
                <a:ext cx="90474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MSB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77C1C8-5C17-4D77-B452-4C02E1592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58" y="3377264"/>
                <a:ext cx="904741" cy="508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CB380FF2-6594-42E4-91A4-12E9B00E05E0}"/>
              </a:ext>
            </a:extLst>
          </p:cNvPr>
          <p:cNvSpPr/>
          <p:nvPr/>
        </p:nvSpPr>
        <p:spPr>
          <a:xfrm>
            <a:off x="10880029" y="3378902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4C9C55-4750-4455-BC39-59C83FF06818}"/>
              </a:ext>
            </a:extLst>
          </p:cNvPr>
          <p:cNvSpPr/>
          <p:nvPr/>
        </p:nvSpPr>
        <p:spPr>
          <a:xfrm>
            <a:off x="2932398" y="3377264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4E7E84-5482-49C6-ADA1-8194E321ED84}"/>
              </a:ext>
            </a:extLst>
          </p:cNvPr>
          <p:cNvSpPr txBox="1"/>
          <p:nvPr/>
        </p:nvSpPr>
        <p:spPr>
          <a:xfrm>
            <a:off x="2979856" y="30003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AA6D2F-0612-4177-94A4-49D21AC78F88}"/>
              </a:ext>
            </a:extLst>
          </p:cNvPr>
          <p:cNvSpPr txBox="1"/>
          <p:nvPr/>
        </p:nvSpPr>
        <p:spPr>
          <a:xfrm>
            <a:off x="10007253" y="30019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6F6E5A-0282-411F-BF13-57F20FF1E5ED}"/>
              </a:ext>
            </a:extLst>
          </p:cNvPr>
          <p:cNvSpPr txBox="1"/>
          <p:nvPr/>
        </p:nvSpPr>
        <p:spPr>
          <a:xfrm>
            <a:off x="3899411" y="30028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3062668-0933-4248-9CE9-E5394840CB93}"/>
              </a:ext>
            </a:extLst>
          </p:cNvPr>
          <p:cNvSpPr txBox="1"/>
          <p:nvPr/>
        </p:nvSpPr>
        <p:spPr>
          <a:xfrm>
            <a:off x="10943825" y="30003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9545B54-C75D-4898-BDA7-85247D82CA41}"/>
                  </a:ext>
                </a:extLst>
              </p:cNvPr>
              <p:cNvSpPr/>
              <p:nvPr/>
            </p:nvSpPr>
            <p:spPr>
              <a:xfrm>
                <a:off x="7380647" y="3377264"/>
                <a:ext cx="90152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9545B54-C75D-4898-BDA7-85247D82C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47" y="3377264"/>
                <a:ext cx="901521" cy="508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42F6D35F-9947-4DAF-8F5D-08508699D439}"/>
              </a:ext>
            </a:extLst>
          </p:cNvPr>
          <p:cNvSpPr/>
          <p:nvPr/>
        </p:nvSpPr>
        <p:spPr>
          <a:xfrm>
            <a:off x="8282168" y="3377264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EAD4A2-6AFB-4ED1-98B5-F746D40458FB}"/>
              </a:ext>
            </a:extLst>
          </p:cNvPr>
          <p:cNvSpPr txBox="1"/>
          <p:nvPr/>
        </p:nvSpPr>
        <p:spPr>
          <a:xfrm>
            <a:off x="7409392" y="30003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DC35E9-D4EE-49FE-A338-18114A8DAD20}"/>
              </a:ext>
            </a:extLst>
          </p:cNvPr>
          <p:cNvSpPr txBox="1"/>
          <p:nvPr/>
        </p:nvSpPr>
        <p:spPr>
          <a:xfrm>
            <a:off x="8345964" y="29986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433DC30-3610-4B22-A4C8-6E4523A2895E}"/>
              </a:ext>
            </a:extLst>
          </p:cNvPr>
          <p:cNvCxnSpPr>
            <a:cxnSpLocks/>
          </p:cNvCxnSpPr>
          <p:nvPr/>
        </p:nvCxnSpPr>
        <p:spPr>
          <a:xfrm flipH="1" flipV="1">
            <a:off x="9342890" y="3632465"/>
            <a:ext cx="491544" cy="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2EB17AB-6EA9-40F2-A813-2544B7242B14}"/>
              </a:ext>
            </a:extLst>
          </p:cNvPr>
          <p:cNvCxnSpPr>
            <a:cxnSpLocks/>
          </p:cNvCxnSpPr>
          <p:nvPr/>
        </p:nvCxnSpPr>
        <p:spPr>
          <a:xfrm>
            <a:off x="11794560" y="2818635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67E6616-39DC-4372-AE8B-C08868C36359}"/>
              </a:ext>
            </a:extLst>
          </p:cNvPr>
          <p:cNvCxnSpPr>
            <a:cxnSpLocks/>
          </p:cNvCxnSpPr>
          <p:nvPr/>
        </p:nvCxnSpPr>
        <p:spPr>
          <a:xfrm>
            <a:off x="8282168" y="2840159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4AED512-9F1F-431C-BE0E-18E6382A8A7D}"/>
              </a:ext>
            </a:extLst>
          </p:cNvPr>
          <p:cNvCxnSpPr>
            <a:cxnSpLocks/>
          </p:cNvCxnSpPr>
          <p:nvPr/>
        </p:nvCxnSpPr>
        <p:spPr>
          <a:xfrm flipH="1" flipV="1">
            <a:off x="4895048" y="3631622"/>
            <a:ext cx="2423714" cy="8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779030D-E218-41E6-98F5-7B72F83B05BD}"/>
              </a:ext>
            </a:extLst>
          </p:cNvPr>
          <p:cNvSpPr txBox="1"/>
          <p:nvPr/>
        </p:nvSpPr>
        <p:spPr>
          <a:xfrm>
            <a:off x="5115298" y="3183421"/>
            <a:ext cx="190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Stall one cycle (hit)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31D7020-8094-470B-A516-9FE5D764FA12}"/>
              </a:ext>
            </a:extLst>
          </p:cNvPr>
          <p:cNvSpPr txBox="1"/>
          <p:nvPr/>
        </p:nvSpPr>
        <p:spPr>
          <a:xfrm>
            <a:off x="4834750" y="3712143"/>
            <a:ext cx="248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Stall multiple cycle (miss)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3DC10C1-135F-45F7-9F26-0831C4EDD836}"/>
              </a:ext>
            </a:extLst>
          </p:cNvPr>
          <p:cNvCxnSpPr>
            <a:cxnSpLocks/>
          </p:cNvCxnSpPr>
          <p:nvPr/>
        </p:nvCxnSpPr>
        <p:spPr>
          <a:xfrm>
            <a:off x="4751877" y="2859757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3E64022-6F45-4F66-8DD5-3261073EFD4D}"/>
              </a:ext>
            </a:extLst>
          </p:cNvPr>
          <p:cNvCxnSpPr>
            <a:cxnSpLocks/>
          </p:cNvCxnSpPr>
          <p:nvPr/>
        </p:nvCxnSpPr>
        <p:spPr>
          <a:xfrm flipH="1" flipV="1">
            <a:off x="2291312" y="3590634"/>
            <a:ext cx="491544" cy="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4B2BDB5-CC0C-41AC-A484-54C413B56F23}"/>
                  </a:ext>
                </a:extLst>
              </p:cNvPr>
              <p:cNvSpPr/>
              <p:nvPr/>
            </p:nvSpPr>
            <p:spPr>
              <a:xfrm>
                <a:off x="1256786" y="3368010"/>
                <a:ext cx="90474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MSB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4B2BDB5-CC0C-41AC-A484-54C413B5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86" y="3368010"/>
                <a:ext cx="904741" cy="508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C5335D15-14F3-4BC1-8970-7FDF660C7418}"/>
              </a:ext>
            </a:extLst>
          </p:cNvPr>
          <p:cNvSpPr/>
          <p:nvPr/>
        </p:nvSpPr>
        <p:spPr>
          <a:xfrm>
            <a:off x="348826" y="3368010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F381D53-4CF2-40E8-8090-D02F10DF206D}"/>
              </a:ext>
            </a:extLst>
          </p:cNvPr>
          <p:cNvSpPr txBox="1"/>
          <p:nvPr/>
        </p:nvSpPr>
        <p:spPr>
          <a:xfrm>
            <a:off x="396284" y="29910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F4B6D43-A914-46B1-9AA9-AB072E8D2D68}"/>
              </a:ext>
            </a:extLst>
          </p:cNvPr>
          <p:cNvSpPr txBox="1"/>
          <p:nvPr/>
        </p:nvSpPr>
        <p:spPr>
          <a:xfrm>
            <a:off x="1315839" y="29935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 bits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283F7AA2-F398-4865-9BE4-8283AC5A315D}"/>
              </a:ext>
            </a:extLst>
          </p:cNvPr>
          <p:cNvCxnSpPr>
            <a:cxnSpLocks/>
          </p:cNvCxnSpPr>
          <p:nvPr/>
        </p:nvCxnSpPr>
        <p:spPr>
          <a:xfrm>
            <a:off x="1256786" y="2859757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DCCDFE6-099E-4764-9588-80B7A3F9D466}"/>
                  </a:ext>
                </a:extLst>
              </p:cNvPr>
              <p:cNvSpPr/>
              <p:nvPr/>
            </p:nvSpPr>
            <p:spPr>
              <a:xfrm>
                <a:off x="1569097" y="1607751"/>
                <a:ext cx="90474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MSB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DCCDFE6-099E-4764-9588-80B7A3F9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97" y="1607751"/>
                <a:ext cx="904741" cy="5087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14FD9E92-CAD8-4A21-A762-48C717D06473}"/>
              </a:ext>
            </a:extLst>
          </p:cNvPr>
          <p:cNvSpPr/>
          <p:nvPr/>
        </p:nvSpPr>
        <p:spPr>
          <a:xfrm>
            <a:off x="661137" y="1607751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E9ED720-B5CF-4E47-B5F6-63B695EF9E41}"/>
                  </a:ext>
                </a:extLst>
              </p:cNvPr>
              <p:cNvSpPr/>
              <p:nvPr/>
            </p:nvSpPr>
            <p:spPr>
              <a:xfrm>
                <a:off x="2521296" y="1610004"/>
                <a:ext cx="90152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E9ED720-B5CF-4E47-B5F6-63B695EF9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296" y="1610004"/>
                <a:ext cx="901521" cy="5087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CB90EFE8-93E5-484C-980D-FF0EC10B44E7}"/>
              </a:ext>
            </a:extLst>
          </p:cNvPr>
          <p:cNvSpPr/>
          <p:nvPr/>
        </p:nvSpPr>
        <p:spPr>
          <a:xfrm>
            <a:off x="3422817" y="1610004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0D3F282-EA55-475C-B034-7CECE1326012}"/>
              </a:ext>
            </a:extLst>
          </p:cNvPr>
          <p:cNvSpPr/>
          <p:nvPr/>
        </p:nvSpPr>
        <p:spPr>
          <a:xfrm>
            <a:off x="6231956" y="1614520"/>
            <a:ext cx="1809481" cy="50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62FF81-D031-4A4C-811D-1382179F3FA8}"/>
              </a:ext>
            </a:extLst>
          </p:cNvPr>
          <p:cNvSpPr/>
          <p:nvPr/>
        </p:nvSpPr>
        <p:spPr>
          <a:xfrm>
            <a:off x="6228736" y="1614520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27CEEE0-47FA-4E63-81D3-7FB5C94C2AE5}"/>
              </a:ext>
            </a:extLst>
          </p:cNvPr>
          <p:cNvSpPr/>
          <p:nvPr/>
        </p:nvSpPr>
        <p:spPr>
          <a:xfrm>
            <a:off x="7133477" y="1614520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F6EE56C-F067-4F82-8AD2-F5462F80B5E7}"/>
                  </a:ext>
                </a:extLst>
              </p:cNvPr>
              <p:cNvSpPr/>
              <p:nvPr/>
            </p:nvSpPr>
            <p:spPr>
              <a:xfrm>
                <a:off x="4375016" y="1614520"/>
                <a:ext cx="180948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F6EE56C-F067-4F82-8AD2-F5462F80B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16" y="1614520"/>
                <a:ext cx="1809481" cy="508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B2D3851C-24C0-4BEB-9681-F8761FFCE885}"/>
              </a:ext>
            </a:extLst>
          </p:cNvPr>
          <p:cNvCxnSpPr>
            <a:cxnSpLocks/>
          </p:cNvCxnSpPr>
          <p:nvPr/>
        </p:nvCxnSpPr>
        <p:spPr>
          <a:xfrm>
            <a:off x="4351072" y="1390236"/>
            <a:ext cx="3220" cy="10048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D5F526AB-3F59-484E-9DA2-81491AB44C0F}"/>
              </a:ext>
            </a:extLst>
          </p:cNvPr>
          <p:cNvCxnSpPr>
            <a:cxnSpLocks/>
          </p:cNvCxnSpPr>
          <p:nvPr/>
        </p:nvCxnSpPr>
        <p:spPr>
          <a:xfrm>
            <a:off x="6216192" y="1390236"/>
            <a:ext cx="3220" cy="10048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F937BB4E-1508-4B15-93B1-AAB74144C942}"/>
              </a:ext>
            </a:extLst>
          </p:cNvPr>
          <p:cNvSpPr/>
          <p:nvPr/>
        </p:nvSpPr>
        <p:spPr>
          <a:xfrm>
            <a:off x="9947387" y="5538177"/>
            <a:ext cx="1809481" cy="50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C5BC38D-B882-49DA-9B3D-56ECDC50BAC2}"/>
              </a:ext>
            </a:extLst>
          </p:cNvPr>
          <p:cNvSpPr/>
          <p:nvPr/>
        </p:nvSpPr>
        <p:spPr>
          <a:xfrm>
            <a:off x="9944167" y="5538177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3C7891-0575-4D92-9D18-9FBD42F09FFB}"/>
              </a:ext>
            </a:extLst>
          </p:cNvPr>
          <p:cNvSpPr/>
          <p:nvPr/>
        </p:nvSpPr>
        <p:spPr>
          <a:xfrm>
            <a:off x="10848908" y="5538177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B370C9-ED40-4A4E-BEE1-945516396F37}"/>
              </a:ext>
            </a:extLst>
          </p:cNvPr>
          <p:cNvSpPr/>
          <p:nvPr/>
        </p:nvSpPr>
        <p:spPr>
          <a:xfrm>
            <a:off x="7346306" y="5539662"/>
            <a:ext cx="1809481" cy="50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15C5692-6D0B-487B-AE49-5D6E49432EC5}"/>
              </a:ext>
            </a:extLst>
          </p:cNvPr>
          <p:cNvSpPr/>
          <p:nvPr/>
        </p:nvSpPr>
        <p:spPr>
          <a:xfrm>
            <a:off x="7343086" y="5539662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538DB05-6139-428B-B684-37194634F913}"/>
              </a:ext>
            </a:extLst>
          </p:cNvPr>
          <p:cNvSpPr/>
          <p:nvPr/>
        </p:nvSpPr>
        <p:spPr>
          <a:xfrm>
            <a:off x="8247827" y="5539662"/>
            <a:ext cx="907960" cy="508716"/>
          </a:xfrm>
          <a:prstGeom prst="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/>
              <a:t>C</a:t>
            </a:r>
            <a:endParaRPr lang="zh-TW" altLang="en-US" sz="1800" dirty="0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DB1EFBE-C910-4A73-B604-A3F4C7751BF7}"/>
              </a:ext>
            </a:extLst>
          </p:cNvPr>
          <p:cNvCxnSpPr>
            <a:cxnSpLocks/>
          </p:cNvCxnSpPr>
          <p:nvPr/>
        </p:nvCxnSpPr>
        <p:spPr>
          <a:xfrm flipH="1" flipV="1">
            <a:off x="9305329" y="5791663"/>
            <a:ext cx="491544" cy="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5413E24-A939-4BA5-8D63-6EFB5F772B07}"/>
              </a:ext>
            </a:extLst>
          </p:cNvPr>
          <p:cNvCxnSpPr>
            <a:cxnSpLocks/>
          </p:cNvCxnSpPr>
          <p:nvPr/>
        </p:nvCxnSpPr>
        <p:spPr>
          <a:xfrm>
            <a:off x="11771421" y="5012198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A0BB514-17DA-46B5-ADA2-163D3E52AEFA}"/>
              </a:ext>
            </a:extLst>
          </p:cNvPr>
          <p:cNvCxnSpPr>
            <a:cxnSpLocks/>
          </p:cNvCxnSpPr>
          <p:nvPr/>
        </p:nvCxnSpPr>
        <p:spPr>
          <a:xfrm>
            <a:off x="8244607" y="5012197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D782C6C-0049-4005-AE93-41750CFFD7FE}"/>
                  </a:ext>
                </a:extLst>
              </p:cNvPr>
              <p:cNvSpPr/>
              <p:nvPr/>
            </p:nvSpPr>
            <p:spPr>
              <a:xfrm>
                <a:off x="2921565" y="5488716"/>
                <a:ext cx="180948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D782C6C-0049-4005-AE93-41750CFF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65" y="5488716"/>
                <a:ext cx="1809481" cy="508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5023E64-790D-4CFA-BAAF-BF280C99B661}"/>
                  </a:ext>
                </a:extLst>
              </p:cNvPr>
              <p:cNvSpPr/>
              <p:nvPr/>
            </p:nvSpPr>
            <p:spPr>
              <a:xfrm>
                <a:off x="334773" y="5488716"/>
                <a:ext cx="1809481" cy="508716"/>
              </a:xfrm>
              <a:prstGeom prst="rect">
                <a:avLst/>
              </a:prstGeom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5023E64-790D-4CFA-BAAF-BF280C99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73" y="5488716"/>
                <a:ext cx="1809481" cy="5087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DDE545C-69AB-4205-8B92-A80AAF9E96E2}"/>
              </a:ext>
            </a:extLst>
          </p:cNvPr>
          <p:cNvCxnSpPr>
            <a:cxnSpLocks/>
          </p:cNvCxnSpPr>
          <p:nvPr/>
        </p:nvCxnSpPr>
        <p:spPr>
          <a:xfrm flipH="1" flipV="1">
            <a:off x="2277259" y="5753408"/>
            <a:ext cx="491544" cy="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9223AD0F-0397-401C-A85D-DE446461C39F}"/>
              </a:ext>
            </a:extLst>
          </p:cNvPr>
          <p:cNvCxnSpPr>
            <a:cxnSpLocks/>
          </p:cNvCxnSpPr>
          <p:nvPr/>
        </p:nvCxnSpPr>
        <p:spPr>
          <a:xfrm>
            <a:off x="4737824" y="4968364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131404E-9391-450C-A7B8-0E068B18C473}"/>
              </a:ext>
            </a:extLst>
          </p:cNvPr>
          <p:cNvCxnSpPr>
            <a:cxnSpLocks/>
          </p:cNvCxnSpPr>
          <p:nvPr/>
        </p:nvCxnSpPr>
        <p:spPr>
          <a:xfrm>
            <a:off x="334773" y="4938572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30C6E348-9864-4800-8570-17630ED8C6DE}"/>
              </a:ext>
            </a:extLst>
          </p:cNvPr>
          <p:cNvSpPr txBox="1"/>
          <p:nvPr/>
        </p:nvSpPr>
        <p:spPr>
          <a:xfrm>
            <a:off x="336803" y="25221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C203407-507F-434C-86CE-D509CB0E1EEE}"/>
              </a:ext>
            </a:extLst>
          </p:cNvPr>
          <p:cNvSpPr txBox="1"/>
          <p:nvPr/>
        </p:nvSpPr>
        <p:spPr>
          <a:xfrm>
            <a:off x="334773" y="43749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67E888D-A6B8-4492-86D9-307BD2A30EA2}"/>
              </a:ext>
            </a:extLst>
          </p:cNvPr>
          <p:cNvSpPr txBox="1"/>
          <p:nvPr/>
        </p:nvSpPr>
        <p:spPr>
          <a:xfrm>
            <a:off x="7064804" y="45087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F7CA995-EE11-4BFF-B332-5D31F166DA31}"/>
              </a:ext>
            </a:extLst>
          </p:cNvPr>
          <p:cNvCxnSpPr>
            <a:cxnSpLocks/>
          </p:cNvCxnSpPr>
          <p:nvPr/>
        </p:nvCxnSpPr>
        <p:spPr>
          <a:xfrm flipV="1">
            <a:off x="11804689" y="3963253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2B28FB22-2C9D-4694-A095-78CA92C2245B}"/>
              </a:ext>
            </a:extLst>
          </p:cNvPr>
          <p:cNvCxnSpPr>
            <a:cxnSpLocks/>
          </p:cNvCxnSpPr>
          <p:nvPr/>
        </p:nvCxnSpPr>
        <p:spPr>
          <a:xfrm flipV="1">
            <a:off x="9190128" y="3963253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89546686-A85E-4EFD-AB01-FC8D980B7E69}"/>
              </a:ext>
            </a:extLst>
          </p:cNvPr>
          <p:cNvCxnSpPr>
            <a:cxnSpLocks/>
          </p:cNvCxnSpPr>
          <p:nvPr/>
        </p:nvCxnSpPr>
        <p:spPr>
          <a:xfrm flipV="1">
            <a:off x="4756883" y="3963253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77B7E77E-0DA1-4A36-8FC6-5510DAA06AD0}"/>
              </a:ext>
            </a:extLst>
          </p:cNvPr>
          <p:cNvCxnSpPr>
            <a:cxnSpLocks/>
          </p:cNvCxnSpPr>
          <p:nvPr/>
        </p:nvCxnSpPr>
        <p:spPr>
          <a:xfrm flipV="1">
            <a:off x="2183278" y="3963253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A07AA93F-9E4D-4D7F-8E53-6717E92DB4E9}"/>
              </a:ext>
            </a:extLst>
          </p:cNvPr>
          <p:cNvCxnSpPr>
            <a:cxnSpLocks/>
          </p:cNvCxnSpPr>
          <p:nvPr/>
        </p:nvCxnSpPr>
        <p:spPr>
          <a:xfrm flipV="1">
            <a:off x="11787989" y="6189152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AEE952DB-5968-4F6F-B97C-A077A0D46CB6}"/>
              </a:ext>
            </a:extLst>
          </p:cNvPr>
          <p:cNvCxnSpPr>
            <a:cxnSpLocks/>
          </p:cNvCxnSpPr>
          <p:nvPr/>
        </p:nvCxnSpPr>
        <p:spPr>
          <a:xfrm flipV="1">
            <a:off x="9155787" y="6144075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5BF07F40-1C9D-4F98-8822-66E7CCDC56F4}"/>
              </a:ext>
            </a:extLst>
          </p:cNvPr>
          <p:cNvCxnSpPr>
            <a:cxnSpLocks/>
          </p:cNvCxnSpPr>
          <p:nvPr/>
        </p:nvCxnSpPr>
        <p:spPr>
          <a:xfrm flipV="1">
            <a:off x="4751877" y="6098999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8BAFBD8B-74C5-4A48-88DB-63998BF3DECD}"/>
              </a:ext>
            </a:extLst>
          </p:cNvPr>
          <p:cNvCxnSpPr>
            <a:cxnSpLocks/>
          </p:cNvCxnSpPr>
          <p:nvPr/>
        </p:nvCxnSpPr>
        <p:spPr>
          <a:xfrm flipV="1">
            <a:off x="334773" y="6098999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7B97EFCB-41E1-4F12-8F70-C217733FA846}"/>
              </a:ext>
            </a:extLst>
          </p:cNvPr>
          <p:cNvCxnSpPr>
            <a:cxnSpLocks/>
          </p:cNvCxnSpPr>
          <p:nvPr/>
        </p:nvCxnSpPr>
        <p:spPr>
          <a:xfrm>
            <a:off x="8996581" y="1160759"/>
            <a:ext cx="0" cy="4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B9B4D0AF-8520-4BE1-9144-9F2B6B62A99B}"/>
              </a:ext>
            </a:extLst>
          </p:cNvPr>
          <p:cNvSpPr txBox="1"/>
          <p:nvPr/>
        </p:nvSpPr>
        <p:spPr>
          <a:xfrm>
            <a:off x="9300628" y="12575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</a:t>
            </a:r>
            <a:endParaRPr lang="zh-TW" altLang="en-US" dirty="0"/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D471A6A9-2FD3-4E1C-ABC3-00C65D64B61A}"/>
              </a:ext>
            </a:extLst>
          </p:cNvPr>
          <p:cNvCxnSpPr>
            <a:cxnSpLocks/>
          </p:cNvCxnSpPr>
          <p:nvPr/>
        </p:nvCxnSpPr>
        <p:spPr>
          <a:xfrm flipV="1">
            <a:off x="8996581" y="1872399"/>
            <a:ext cx="0" cy="4889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1AF21D51-D6CC-41B9-8581-6A5102C3DFD4}"/>
              </a:ext>
            </a:extLst>
          </p:cNvPr>
          <p:cNvSpPr txBox="1"/>
          <p:nvPr/>
        </p:nvSpPr>
        <p:spPr>
          <a:xfrm>
            <a:off x="9300628" y="1948860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I-cache address</a:t>
            </a:r>
            <a:endParaRPr lang="zh-TW" altLang="en-US" dirty="0"/>
          </a:p>
        </p:txBody>
      </p: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9D6FCE1D-C54E-4A36-9A85-885D680BCFAC}"/>
              </a:ext>
            </a:extLst>
          </p:cNvPr>
          <p:cNvCxnSpPr>
            <a:cxnSpLocks/>
          </p:cNvCxnSpPr>
          <p:nvPr/>
        </p:nvCxnSpPr>
        <p:spPr>
          <a:xfrm flipH="1" flipV="1">
            <a:off x="8747784" y="2584364"/>
            <a:ext cx="491544" cy="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76F2427D-DFEA-49F5-91E1-E0CA0854CA63}"/>
              </a:ext>
            </a:extLst>
          </p:cNvPr>
          <p:cNvSpPr txBox="1"/>
          <p:nvPr/>
        </p:nvSpPr>
        <p:spPr>
          <a:xfrm>
            <a:off x="9300628" y="2429994"/>
            <a:ext cx="10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One cycle</a:t>
            </a:r>
            <a:endParaRPr lang="zh-TW" altLang="en-US" dirty="0"/>
          </a:p>
        </p:txBody>
      </p: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473ABECC-59B7-4D79-A452-4CC77601A504}"/>
              </a:ext>
            </a:extLst>
          </p:cNvPr>
          <p:cNvCxnSpPr>
            <a:cxnSpLocks/>
          </p:cNvCxnSpPr>
          <p:nvPr/>
        </p:nvCxnSpPr>
        <p:spPr>
          <a:xfrm>
            <a:off x="2500619" y="1390231"/>
            <a:ext cx="3220" cy="10048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5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1B986-4050-455E-9176-DD110A93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54" y="50447"/>
            <a:ext cx="11316215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Compressed Instructions : </a:t>
            </a:r>
            <a:r>
              <a:rPr lang="en-US" altLang="zh-TW" sz="3600" b="0" i="0" dirty="0">
                <a:effectLst/>
                <a:latin typeface="Arial" panose="020B0604020202020204" pitchFamily="34" charset="0"/>
              </a:rPr>
              <a:t>Decompressor 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DCDE4C-79E4-4A1C-B79E-72C4A426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9" y="1448873"/>
            <a:ext cx="6074239" cy="492291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85D4F66-E17D-4228-8FD2-7869A641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39" y="1099515"/>
            <a:ext cx="5670606" cy="56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E16D1-F91D-4C2E-8009-EF3651EE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Branch Predictor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508AE-8738-414C-BEE8-69207B73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Always Not Taken</a:t>
            </a:r>
          </a:p>
          <a:p>
            <a:r>
              <a:rPr lang="en-US" altLang="zh-TW" dirty="0"/>
              <a:t>Always Taken</a:t>
            </a:r>
          </a:p>
          <a:p>
            <a:r>
              <a:rPr lang="en-US" altLang="zh-TW" dirty="0"/>
              <a:t>2-bit Saturating 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01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752C9-FD47-49F4-A113-F49369F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</a:rPr>
              <a:t>Multiplication: Booth's Algorithm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8E14A1-44B5-9C4F-AC98-2095270F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627797"/>
          </a:xfr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290C82-C423-AFE5-1511-9B1F374E003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689111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46712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8715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17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Q_-1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1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 = Acc - M, ARS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2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 = Acc + M, ARS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3822"/>
                  </a:ext>
                </a:extLst>
              </a:tr>
            </a:tbl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87934668-CEB8-3A39-5522-05518CFE0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089"/>
            <a:ext cx="2730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752C9-FD47-49F4-A113-F49369F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</a:rPr>
              <a:t>Multiplication: Booth's Algorithm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05FC29-4F97-9C23-4876-BA7F3BC8F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9376" y="1407625"/>
            <a:ext cx="6733247" cy="5085250"/>
          </a:xfrm>
        </p:spPr>
      </p:pic>
    </p:spTree>
    <p:extLst>
      <p:ext uri="{BB962C8B-B14F-4D97-AF65-F5344CB8AC3E}">
        <p14:creationId xmlns:p14="http://schemas.microsoft.com/office/powerpoint/2010/main" val="143879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752C9-FD47-49F4-A113-F49369F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effectLst/>
              </a:rPr>
              <a:t>Multiplication: Booth's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3474E-F7F3-41B3-A917-4000DF7C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 better when the number is involved. </a:t>
            </a:r>
            <a:r>
              <a:rPr lang="en-US" altLang="zh-TW" dirty="0" err="1"/>
              <a:t>eg</a:t>
            </a:r>
            <a:r>
              <a:rPr lang="en-US" altLang="zh-TW" dirty="0"/>
              <a:t>: 1111111001.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Performance decreases when number is 10101010…</a:t>
            </a:r>
          </a:p>
        </p:txBody>
      </p:sp>
    </p:spTree>
    <p:extLst>
      <p:ext uri="{BB962C8B-B14F-4D97-AF65-F5344CB8AC3E}">
        <p14:creationId xmlns:p14="http://schemas.microsoft.com/office/powerpoint/2010/main" val="15788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293</Words>
  <Application>Microsoft Office PowerPoint</Application>
  <PresentationFormat>寬螢幕</PresentationFormat>
  <Paragraphs>126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佈景主題</vt:lpstr>
      <vt:lpstr>DSD Final Presentation</vt:lpstr>
      <vt:lpstr>Outline</vt:lpstr>
      <vt:lpstr>Design diagram</vt:lpstr>
      <vt:lpstr>Compressed Instructions : Address alignment</vt:lpstr>
      <vt:lpstr>Compressed Instructions : Decompressor </vt:lpstr>
      <vt:lpstr>Branch Predictor</vt:lpstr>
      <vt:lpstr>Multiplication: Booth's Algorithm</vt:lpstr>
      <vt:lpstr>Multiplication: Booth's Algorithm</vt:lpstr>
      <vt:lpstr>Multiplication: Booth's Algorithm</vt:lpstr>
      <vt:lpstr>Multiplication: Wallace Tree Multiplier </vt:lpstr>
      <vt:lpstr>Multiplication: Dadda Multiplier</vt:lpstr>
      <vt:lpstr>Synthesis Result</vt:lpstr>
      <vt:lpstr>Design Improvements</vt:lpstr>
      <vt:lpstr>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家逸 金</dc:creator>
  <cp:lastModifiedBy>家逸 金</cp:lastModifiedBy>
  <cp:revision>20</cp:revision>
  <dcterms:created xsi:type="dcterms:W3CDTF">2024-06-10T00:19:41Z</dcterms:created>
  <dcterms:modified xsi:type="dcterms:W3CDTF">2024-06-11T09:17:55Z</dcterms:modified>
</cp:coreProperties>
</file>