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Questrial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22FED6-2C96-4384-9DF5-72F494378987}">
  <a:tblStyle styleId="{2022FED6-2C96-4384-9DF5-72F4943789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BebasNeue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Questrial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92b13a01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92b13a01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92b13a01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92b13a01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92b13a01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92b13a01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92d6dbd5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92d6dbd5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92d6dbd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92d6dbd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92b13a01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92b13a01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92b13a01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92b13a01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9323a57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9323a57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92d6dbd5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92d6dbd5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92d6dbd5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92d6dbd5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92b13a01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92b13a01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92b13a01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92b13a01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9323a57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9323a57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9323a579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9323a579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533800" y="1916675"/>
            <a:ext cx="44025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3605133" y="3172601"/>
            <a:ext cx="43134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1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5571350" y="430343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5571350" y="880826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title"/>
          </p:nvPr>
        </p:nvSpPr>
        <p:spPr>
          <a:xfrm>
            <a:off x="5571350" y="1505518"/>
            <a:ext cx="30861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" name="Google Shape;53;p13"/>
          <p:cNvSpPr txBox="1"/>
          <p:nvPr>
            <p:ph idx="3" type="subTitle"/>
          </p:nvPr>
        </p:nvSpPr>
        <p:spPr>
          <a:xfrm>
            <a:off x="5571350" y="1969884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title"/>
          </p:nvPr>
        </p:nvSpPr>
        <p:spPr>
          <a:xfrm>
            <a:off x="5571350" y="2580693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" name="Google Shape;55;p13"/>
          <p:cNvSpPr txBox="1"/>
          <p:nvPr>
            <p:ph idx="5" type="subTitle"/>
          </p:nvPr>
        </p:nvSpPr>
        <p:spPr>
          <a:xfrm>
            <a:off x="5571350" y="3058941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title"/>
          </p:nvPr>
        </p:nvSpPr>
        <p:spPr>
          <a:xfrm>
            <a:off x="5571350" y="3655868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" name="Google Shape;57;p13"/>
          <p:cNvSpPr txBox="1"/>
          <p:nvPr>
            <p:ph idx="7" type="subTitle"/>
          </p:nvPr>
        </p:nvSpPr>
        <p:spPr>
          <a:xfrm>
            <a:off x="5571350" y="4147999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8" type="title"/>
          </p:nvPr>
        </p:nvSpPr>
        <p:spPr>
          <a:xfrm>
            <a:off x="720000" y="365913"/>
            <a:ext cx="198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9" type="title"/>
          </p:nvPr>
        </p:nvSpPr>
        <p:spPr>
          <a:xfrm>
            <a:off x="4099525" y="373950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13" type="title"/>
          </p:nvPr>
        </p:nvSpPr>
        <p:spPr>
          <a:xfrm>
            <a:off x="4099525" y="2557800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hasCustomPrompt="1" idx="14" type="title"/>
          </p:nvPr>
        </p:nvSpPr>
        <p:spPr>
          <a:xfrm>
            <a:off x="4099525" y="146587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15" type="title"/>
          </p:nvPr>
        </p:nvSpPr>
        <p:spPr>
          <a:xfrm>
            <a:off x="4099525" y="364972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617850" y="1661475"/>
            <a:ext cx="37758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617850" y="2916800"/>
            <a:ext cx="3775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4920400" y="2626775"/>
            <a:ext cx="33462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4920400" y="1545450"/>
            <a:ext cx="2881800" cy="69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0000" y="1381075"/>
            <a:ext cx="73437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5" name="Google Shape;75;p1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442987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1442987" y="3804248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title"/>
          </p:nvPr>
        </p:nvSpPr>
        <p:spPr>
          <a:xfrm>
            <a:off x="5257513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17"/>
          <p:cNvSpPr txBox="1"/>
          <p:nvPr>
            <p:ph idx="3" type="subTitle"/>
          </p:nvPr>
        </p:nvSpPr>
        <p:spPr>
          <a:xfrm>
            <a:off x="5257513" y="3804248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title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18"/>
          <p:cNvSpPr txBox="1"/>
          <p:nvPr>
            <p:ph idx="3" type="subTitle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4" type="title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18"/>
          <p:cNvSpPr txBox="1"/>
          <p:nvPr>
            <p:ph idx="5" type="subTitle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6" type="title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772650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772650" y="1979273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2" type="title"/>
          </p:nvPr>
        </p:nvSpPr>
        <p:spPr>
          <a:xfrm>
            <a:off x="3291776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19"/>
          <p:cNvSpPr txBox="1"/>
          <p:nvPr>
            <p:ph idx="3" type="subTitle"/>
          </p:nvPr>
        </p:nvSpPr>
        <p:spPr>
          <a:xfrm>
            <a:off x="3291777" y="1979273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4" type="title"/>
          </p:nvPr>
        </p:nvSpPr>
        <p:spPr>
          <a:xfrm>
            <a:off x="772650" y="3083619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19"/>
          <p:cNvSpPr txBox="1"/>
          <p:nvPr>
            <p:ph idx="5" type="subTitle"/>
          </p:nvPr>
        </p:nvSpPr>
        <p:spPr>
          <a:xfrm>
            <a:off x="772650" y="3496926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6" type="title"/>
          </p:nvPr>
        </p:nvSpPr>
        <p:spPr>
          <a:xfrm>
            <a:off x="3300396" y="3083619"/>
            <a:ext cx="2426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19"/>
          <p:cNvSpPr txBox="1"/>
          <p:nvPr>
            <p:ph idx="7" type="subTitle"/>
          </p:nvPr>
        </p:nvSpPr>
        <p:spPr>
          <a:xfrm>
            <a:off x="3291777" y="3496926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6651929" y="59677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6651929" y="1023959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2" type="title"/>
          </p:nvPr>
        </p:nvSpPr>
        <p:spPr>
          <a:xfrm>
            <a:off x="3876449" y="2061850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20"/>
          <p:cNvSpPr txBox="1"/>
          <p:nvPr>
            <p:ph idx="3" type="subTitle"/>
          </p:nvPr>
        </p:nvSpPr>
        <p:spPr>
          <a:xfrm>
            <a:off x="3876450" y="2489034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4" type="title"/>
          </p:nvPr>
        </p:nvSpPr>
        <p:spPr>
          <a:xfrm>
            <a:off x="3876453" y="59677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20"/>
          <p:cNvSpPr txBox="1"/>
          <p:nvPr>
            <p:ph idx="5" type="subTitle"/>
          </p:nvPr>
        </p:nvSpPr>
        <p:spPr>
          <a:xfrm>
            <a:off x="3876455" y="1023959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6" type="title"/>
          </p:nvPr>
        </p:nvSpPr>
        <p:spPr>
          <a:xfrm>
            <a:off x="3876449" y="352692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20"/>
          <p:cNvSpPr txBox="1"/>
          <p:nvPr>
            <p:ph idx="7" type="subTitle"/>
          </p:nvPr>
        </p:nvSpPr>
        <p:spPr>
          <a:xfrm>
            <a:off x="3876450" y="3947167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8" type="title"/>
          </p:nvPr>
        </p:nvSpPr>
        <p:spPr>
          <a:xfrm>
            <a:off x="6651925" y="2061850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p20"/>
          <p:cNvSpPr txBox="1"/>
          <p:nvPr>
            <p:ph idx="9" type="subTitle"/>
          </p:nvPr>
        </p:nvSpPr>
        <p:spPr>
          <a:xfrm>
            <a:off x="6651925" y="2489034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3" type="title"/>
          </p:nvPr>
        </p:nvSpPr>
        <p:spPr>
          <a:xfrm>
            <a:off x="6651925" y="352692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" name="Google Shape;115;p20"/>
          <p:cNvSpPr txBox="1"/>
          <p:nvPr>
            <p:ph idx="14" type="subTitle"/>
          </p:nvPr>
        </p:nvSpPr>
        <p:spPr>
          <a:xfrm>
            <a:off x="6651925" y="3947167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5" type="title"/>
          </p:nvPr>
        </p:nvSpPr>
        <p:spPr>
          <a:xfrm>
            <a:off x="796200" y="2024325"/>
            <a:ext cx="21171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10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hasCustomPrompt="1" type="title"/>
          </p:nvPr>
        </p:nvSpPr>
        <p:spPr>
          <a:xfrm>
            <a:off x="1055400" y="983350"/>
            <a:ext cx="38595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1055400" y="1811650"/>
            <a:ext cx="43272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hasCustomPrompt="1" idx="2" type="title"/>
          </p:nvPr>
        </p:nvSpPr>
        <p:spPr>
          <a:xfrm>
            <a:off x="1055400" y="2605127"/>
            <a:ext cx="38595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2" name="Google Shape;122;p21"/>
          <p:cNvSpPr txBox="1"/>
          <p:nvPr>
            <p:ph idx="3" type="subTitle"/>
          </p:nvPr>
        </p:nvSpPr>
        <p:spPr>
          <a:xfrm>
            <a:off x="1055400" y="3433423"/>
            <a:ext cx="43272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265350" y="1502417"/>
            <a:ext cx="26133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22"/>
          <p:cNvSpPr txBox="1"/>
          <p:nvPr>
            <p:ph idx="2" type="subTitle"/>
          </p:nvPr>
        </p:nvSpPr>
        <p:spPr>
          <a:xfrm>
            <a:off x="2425000" y="4124521"/>
            <a:ext cx="4293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2"/>
          <p:cNvSpPr txBox="1"/>
          <p:nvPr/>
        </p:nvSpPr>
        <p:spPr>
          <a:xfrm>
            <a:off x="2730325" y="3416238"/>
            <a:ext cx="3705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CRÉDITOS: Esta plantilla de presentación fue creada por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que incluye iconos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infografías e imágenes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e ilustraciones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907137" y="3077720"/>
            <a:ext cx="33504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886463" y="820194"/>
            <a:ext cx="33504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349937" y="3565479"/>
            <a:ext cx="2907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886463" y="1316836"/>
            <a:ext cx="2907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329250" y="826025"/>
            <a:ext cx="4015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335700" y="1602275"/>
            <a:ext cx="3813300" cy="23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3" name="Google Shape;33;p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638700" y="3202625"/>
            <a:ext cx="7866900" cy="107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713225" y="1033212"/>
            <a:ext cx="4402200" cy="157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713225" y="2756088"/>
            <a:ext cx="34245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40550" y="2653478"/>
            <a:ext cx="4667100" cy="129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1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eople.cs.pitt.edu/~childers/CS2410/slides/lect-branch-prediction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Team12 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4040075" y="3900750"/>
            <a:ext cx="45534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Team12 胡芝瑜 連茂翔 朱翔榆</a:t>
            </a:r>
            <a:endParaRPr sz="18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2023.06.13</a:t>
            </a:r>
            <a:endParaRPr sz="18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Q-Sort Results: Execution Cycles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088" y="1168925"/>
            <a:ext cx="7331825" cy="37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/>
          <p:nvPr/>
        </p:nvSpPr>
        <p:spPr>
          <a:xfrm>
            <a:off x="4369200" y="3109950"/>
            <a:ext cx="314100" cy="2919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1252200" y="3078625"/>
            <a:ext cx="314100" cy="2919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2810688" y="3078625"/>
            <a:ext cx="314100" cy="2919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3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2311400" y="1634625"/>
            <a:ext cx="314100" cy="2919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6190000" y="1595525"/>
            <a:ext cx="314100" cy="2919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4642875" y="1572375"/>
            <a:ext cx="314100" cy="2919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3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Q-Sort Results: AT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600"/>
              <a:t>Use compressed test pattern</a:t>
            </a:r>
            <a:endParaRPr sz="1600"/>
          </a:p>
        </p:txBody>
      </p:sp>
      <p:graphicFrame>
        <p:nvGraphicFramePr>
          <p:cNvPr id="222" name="Google Shape;222;p35"/>
          <p:cNvGraphicFramePr/>
          <p:nvPr/>
        </p:nvGraphicFramePr>
        <p:xfrm>
          <a:off x="910588" y="176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{2022FED6-2C96-4384-9DF5-72F494378987}</a:tableStyleId>
              </a:tblPr>
              <a:tblGrid>
                <a:gridCol w="1785700"/>
                <a:gridCol w="1823575"/>
                <a:gridCol w="1823575"/>
                <a:gridCol w="1823575"/>
              </a:tblGrid>
              <a:tr h="605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Global Predictor (n=3)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Always Not Taken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2-bit Saturating Counter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Clock cycle (ns)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3.5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2.8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3.5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Execution time (ns)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580592.25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506714.6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581768.25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Area 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um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)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281221.835747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286701.040718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279812.9916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AT score 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um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×ns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1.63275x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1.45276x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1.62786x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Q-Sort Results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 rotWithShape="1">
          <a:blip r:embed="rId3">
            <a:alphaModFix/>
          </a:blip>
          <a:srcRect b="14209" l="7855" r="7678" t="24855"/>
          <a:stretch/>
        </p:blipFill>
        <p:spPr>
          <a:xfrm>
            <a:off x="463000" y="1492000"/>
            <a:ext cx="3975598" cy="25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300" y="1716625"/>
            <a:ext cx="4400726" cy="208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Improvement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1470600" y="1468775"/>
            <a:ext cx="5793900" cy="248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Char char="●"/>
            </a:pPr>
            <a:r>
              <a:rPr lang="en" sz="2000">
                <a:solidFill>
                  <a:srgbClr val="191919"/>
                </a:solidFill>
              </a:rPr>
              <a:t>Cache</a:t>
            </a:r>
            <a:endParaRPr sz="2000">
              <a:solidFill>
                <a:srgbClr val="191919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Char char="○"/>
            </a:pPr>
            <a:r>
              <a:rPr lang="en" sz="1700">
                <a:solidFill>
                  <a:srgbClr val="191919"/>
                </a:solidFill>
              </a:rPr>
              <a:t>I Cache -&gt; Read Only</a:t>
            </a:r>
            <a:endParaRPr sz="1700">
              <a:solidFill>
                <a:srgbClr val="191919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Char char="○"/>
            </a:pPr>
            <a:r>
              <a:rPr lang="en" sz="1700">
                <a:solidFill>
                  <a:srgbClr val="191919"/>
                </a:solidFill>
              </a:rPr>
              <a:t>Remove redundant states in FSM</a:t>
            </a:r>
            <a:endParaRPr sz="17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9191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Char char="●"/>
            </a:pPr>
            <a:r>
              <a:rPr lang="en" sz="2000">
                <a:solidFill>
                  <a:srgbClr val="191919"/>
                </a:solidFill>
              </a:rPr>
              <a:t>Forwarding</a:t>
            </a:r>
            <a:endParaRPr sz="2000">
              <a:solidFill>
                <a:srgbClr val="191919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Char char="○"/>
            </a:pPr>
            <a:r>
              <a:rPr lang="en" sz="1700">
                <a:solidFill>
                  <a:srgbClr val="191919"/>
                </a:solidFill>
              </a:rPr>
              <a:t>Critical path: ME -&gt; EX -&gt; ID forwarding</a:t>
            </a:r>
            <a:endParaRPr sz="1700">
              <a:solidFill>
                <a:srgbClr val="191919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Char char="○"/>
            </a:pPr>
            <a:r>
              <a:rPr lang="en" sz="1700">
                <a:solidFill>
                  <a:srgbClr val="191919"/>
                </a:solidFill>
              </a:rPr>
              <a:t>Insert bubble when need to forward EX -&gt; ID</a:t>
            </a:r>
            <a:endParaRPr sz="17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</a:t>
            </a:r>
            <a:endParaRPr/>
          </a:p>
        </p:txBody>
      </p:sp>
      <p:graphicFrame>
        <p:nvGraphicFramePr>
          <p:cNvPr id="242" name="Google Shape;242;p38"/>
          <p:cNvGraphicFramePr/>
          <p:nvPr/>
        </p:nvGraphicFramePr>
        <p:xfrm>
          <a:off x="686425" y="16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{2022FED6-2C96-4384-9DF5-72F494378987}</a:tableStyleId>
              </a:tblPr>
              <a:tblGrid>
                <a:gridCol w="1379500"/>
                <a:gridCol w="2094550"/>
                <a:gridCol w="2198000"/>
                <a:gridCol w="2099100"/>
              </a:tblGrid>
              <a:tr h="60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朱翔榆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胡芝瑜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連茂翔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Baseline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Pipeline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ALU &amp; ALU control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Branch Hazard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Cache Stall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Load-use Hazard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Control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Forwarding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Extension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Branch Prediction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Optimization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 Decompressor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Compressed PC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Address Alignment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Cross Boundary Instruction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https://people.cs.pitt.edu/~childers/CS2410/slides/lect-branch-prediction.pdf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800"/>
              <a:t>Design for Compressed Instructions</a:t>
            </a:r>
            <a:endParaRPr sz="18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800"/>
              <a:t>Design for Branch Prediction</a:t>
            </a:r>
            <a:endParaRPr sz="18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800"/>
              <a:t>Q-sort Results</a:t>
            </a:r>
            <a:endParaRPr sz="18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800"/>
              <a:t>Other Improvements</a:t>
            </a:r>
            <a:endParaRPr sz="18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800"/>
              <a:t>Work Distribution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Compressed Instructions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313" y="3474350"/>
            <a:ext cx="5341399" cy="6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 rotWithShape="1">
          <a:blip r:embed="rId4">
            <a:alphaModFix/>
          </a:blip>
          <a:srcRect b="17774" l="6705" r="4008" t="32879"/>
          <a:stretch/>
        </p:blipFill>
        <p:spPr>
          <a:xfrm>
            <a:off x="2203313" y="1256650"/>
            <a:ext cx="4737377" cy="1819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7"/>
          <p:cNvCxnSpPr/>
          <p:nvPr/>
        </p:nvCxnSpPr>
        <p:spPr>
          <a:xfrm>
            <a:off x="2513300" y="3214700"/>
            <a:ext cx="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7"/>
          <p:cNvCxnSpPr/>
          <p:nvPr/>
        </p:nvCxnSpPr>
        <p:spPr>
          <a:xfrm>
            <a:off x="4448400" y="3222975"/>
            <a:ext cx="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7"/>
          <p:cNvCxnSpPr/>
          <p:nvPr/>
        </p:nvCxnSpPr>
        <p:spPr>
          <a:xfrm>
            <a:off x="5251025" y="3222975"/>
            <a:ext cx="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7164200" y="3189350"/>
            <a:ext cx="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Compressed result: AT score</a:t>
            </a:r>
            <a:endParaRPr/>
          </a:p>
        </p:txBody>
      </p:sp>
      <p:graphicFrame>
        <p:nvGraphicFramePr>
          <p:cNvPr id="162" name="Google Shape;162;p28"/>
          <p:cNvGraphicFramePr/>
          <p:nvPr/>
        </p:nvGraphicFramePr>
        <p:xfrm>
          <a:off x="952500" y="2003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{2022FED6-2C96-4384-9DF5-72F494378987}</a:tableStyleId>
              </a:tblPr>
              <a:tblGrid>
                <a:gridCol w="3619500"/>
                <a:gridCol w="3619500"/>
              </a:tblGrid>
              <a:tr h="54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Pure C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ompression Area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um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18070.6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Execution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Time(ns)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2089.8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AT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(um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×ns)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3.77×10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Compressed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1374450" y="1202500"/>
            <a:ext cx="27702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Baseline area: </a:t>
            </a:r>
            <a:r>
              <a:rPr lang="en" sz="1400">
                <a:solidFill>
                  <a:srgbClr val="000000"/>
                </a:solidFill>
              </a:rPr>
              <a:t>243481.8(um</a:t>
            </a:r>
            <a:r>
              <a:rPr baseline="30000" lang="en" sz="1400">
                <a:solidFill>
                  <a:srgbClr val="000000"/>
                </a:solidFill>
              </a:rPr>
              <a:t>2</a:t>
            </a:r>
            <a:r>
              <a:rPr lang="en" sz="1400">
                <a:solidFill>
                  <a:srgbClr val="000000"/>
                </a:solidFill>
              </a:rPr>
              <a:t>)                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b="14555" l="18955" r="49651" t="46201"/>
          <a:stretch/>
        </p:blipFill>
        <p:spPr>
          <a:xfrm>
            <a:off x="1374450" y="1575450"/>
            <a:ext cx="2588700" cy="1804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4">
            <a:alphaModFix/>
          </a:blip>
          <a:srcRect b="14432" l="18610" r="49824" t="45864"/>
          <a:stretch/>
        </p:blipFill>
        <p:spPr>
          <a:xfrm>
            <a:off x="4941975" y="1573088"/>
            <a:ext cx="2588700" cy="1809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6570475" y="4298500"/>
            <a:ext cx="16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Cycle time: 3.6(ns)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4877875" y="1202500"/>
            <a:ext cx="3363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Compression area: 261552.4(um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5">
            <a:alphaModFix/>
          </a:blip>
          <a:srcRect b="0" l="0" r="0" t="62010"/>
          <a:stretch/>
        </p:blipFill>
        <p:spPr>
          <a:xfrm>
            <a:off x="1960200" y="3453150"/>
            <a:ext cx="4674375" cy="14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Prediction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800"/>
              <a:t>Always Not Taken, Always Taken</a:t>
            </a:r>
            <a:endParaRPr sz="18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800"/>
              <a:t>2-bit Saturating Counter</a:t>
            </a:r>
            <a:endParaRPr sz="18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800"/>
              <a:t>2-level Predictor (Global history, n=2, 3)</a:t>
            </a:r>
            <a:endParaRPr sz="18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800"/>
              <a:t>2-level Predictor (Gshare, n=2, 3)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973" y="3036900"/>
            <a:ext cx="4267699" cy="18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Prediction</a:t>
            </a:r>
            <a:endParaRPr/>
          </a:p>
        </p:txBody>
      </p:sp>
      <p:graphicFrame>
        <p:nvGraphicFramePr>
          <p:cNvPr id="186" name="Google Shape;186;p31"/>
          <p:cNvGraphicFramePr/>
          <p:nvPr/>
        </p:nvGraphicFramePr>
        <p:xfrm>
          <a:off x="932075" y="157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{2022FED6-2C96-4384-9DF5-72F494378987}</a:tableStyleId>
              </a:tblPr>
              <a:tblGrid>
                <a:gridCol w="2492275"/>
                <a:gridCol w="1514200"/>
                <a:gridCol w="1514200"/>
                <a:gridCol w="1514200"/>
              </a:tblGrid>
              <a:tr h="53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2-bit Saturating Counter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Global Predictor (n=3)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Global Predictor (n=2)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3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Total cycle (BrPred)</a:t>
                      </a:r>
                      <a:endParaRPr sz="1600"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390</a:t>
                      </a:r>
                      <a:endParaRPr sz="1600"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375</a:t>
                      </a:r>
                      <a:endParaRPr sz="1600"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373</a:t>
                      </a:r>
                      <a:endParaRPr sz="1600"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3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Total cycle (hasHazard)</a:t>
                      </a:r>
                      <a:endParaRPr sz="1600"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2431</a:t>
                      </a:r>
                      <a:endParaRPr sz="1600"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2310</a:t>
                      </a:r>
                      <a:endParaRPr sz="1600"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2304</a:t>
                      </a:r>
                      <a:endParaRPr sz="1600"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BPU </a:t>
            </a:r>
            <a:r>
              <a:rPr lang="en" sz="1800">
                <a:solidFill>
                  <a:srgbClr val="000000"/>
                </a:solidFill>
              </a:rPr>
              <a:t>Area:29019.6 (um</a:t>
            </a:r>
            <a:r>
              <a:rPr baseline="30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)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b="12889" l="8337" r="8120" t="23711"/>
          <a:stretch/>
        </p:blipFill>
        <p:spPr>
          <a:xfrm>
            <a:off x="2570388" y="1589800"/>
            <a:ext cx="4122927" cy="30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Prediction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 rotWithShape="1">
          <a:blip r:embed="rId3">
            <a:alphaModFix/>
          </a:blip>
          <a:srcRect b="11780" l="8245" r="8128" t="8942"/>
          <a:stretch/>
        </p:blipFill>
        <p:spPr>
          <a:xfrm>
            <a:off x="4774000" y="1040000"/>
            <a:ext cx="3432209" cy="363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 rotWithShape="1">
          <a:blip r:embed="rId4">
            <a:alphaModFix/>
          </a:blip>
          <a:srcRect b="13818" l="8409" r="8575" t="10257"/>
          <a:stretch/>
        </p:blipFill>
        <p:spPr>
          <a:xfrm>
            <a:off x="962013" y="1075374"/>
            <a:ext cx="3353965" cy="299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1071600" y="4140975"/>
            <a:ext cx="304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Cycle time = 3.6(ns)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