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77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0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4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63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3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81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5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05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6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EED58FD-881F-430C-B2BA-820F2B965C72}" type="datetimeFigureOut">
              <a:rPr lang="en-CA" smtClean="0"/>
              <a:pPr/>
              <a:t>2017-09-11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54973FB-E222-48AD-942D-8CB4DC1F81A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OperatorsandOperand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StatementsandExpress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ValuesandDataTyp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OrderofOpera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Variabl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python.org/runestone/static/thinkcspy/SimplePythonData/VariableNamesandKeywor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by Allen B. Downey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Chapter 2  Variables, expressions and statements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give a variable an illegal name, you get a syntax error:</a:t>
            </a:r>
          </a:p>
          <a:p>
            <a:r>
              <a:rPr lang="en-CA" dirty="0"/>
              <a:t>&gt;&gt;&gt; 76trombones = 'big parade'</a:t>
            </a:r>
          </a:p>
          <a:p>
            <a:r>
              <a:rPr lang="en-CA" dirty="0" err="1"/>
              <a:t>SyntaxError</a:t>
            </a:r>
            <a:r>
              <a:rPr lang="en-CA" dirty="0"/>
              <a:t>: invalid syntax</a:t>
            </a:r>
          </a:p>
          <a:p>
            <a:r>
              <a:rPr lang="en-CA" dirty="0"/>
              <a:t>&gt;&gt;&gt; more@ = 1000000</a:t>
            </a:r>
          </a:p>
          <a:p>
            <a:r>
              <a:rPr lang="en-CA" dirty="0" err="1"/>
              <a:t>SyntaxError</a:t>
            </a:r>
            <a:r>
              <a:rPr lang="en-CA" dirty="0"/>
              <a:t>: invalid syntax</a:t>
            </a:r>
          </a:p>
          <a:p>
            <a:r>
              <a:rPr lang="en-CA" dirty="0"/>
              <a:t>&gt;&gt;&gt; class = 'Advanced Theoretical Zymurgy'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       del       from      not       while    </a:t>
            </a:r>
          </a:p>
          <a:p>
            <a:r>
              <a:rPr lang="en-CA" dirty="0"/>
              <a:t>as        </a:t>
            </a:r>
            <a:r>
              <a:rPr lang="en-CA" dirty="0" err="1"/>
              <a:t>elif</a:t>
            </a:r>
            <a:r>
              <a:rPr lang="en-CA" dirty="0"/>
              <a:t>      global    or        with     </a:t>
            </a:r>
          </a:p>
          <a:p>
            <a:r>
              <a:rPr lang="en-CA" dirty="0"/>
              <a:t>assert    else      if        pass      yield    </a:t>
            </a:r>
          </a:p>
          <a:p>
            <a:r>
              <a:rPr lang="en-CA" dirty="0"/>
              <a:t>break     except    import    print              </a:t>
            </a:r>
          </a:p>
          <a:p>
            <a:r>
              <a:rPr lang="en-CA" dirty="0"/>
              <a:t>class     exec      in        raise              </a:t>
            </a:r>
          </a:p>
          <a:p>
            <a:r>
              <a:rPr lang="en-CA" dirty="0"/>
              <a:t>continue  finally   is        return             </a:t>
            </a:r>
          </a:p>
          <a:p>
            <a:r>
              <a:rPr lang="en-CA" dirty="0"/>
              <a:t>def       for       lambda    try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2.4  Operators and operands</a:t>
            </a:r>
            <a:br>
              <a:rPr lang="en-CA" b="1" dirty="0"/>
            </a:br>
            <a:r>
              <a:rPr lang="en-CA" u="sng" dirty="0">
                <a:hlinkClick r:id="rId2"/>
              </a:rPr>
              <a:t>2.7. Operators and Operands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Operators</a:t>
            </a:r>
            <a:r>
              <a:rPr lang="en-CA" dirty="0"/>
              <a:t> are special symbols applied to values called </a:t>
            </a:r>
            <a:r>
              <a:rPr lang="en-CA" b="1" dirty="0"/>
              <a:t>operands</a:t>
            </a:r>
            <a:r>
              <a:rPr lang="en-CA" dirty="0"/>
              <a:t>.</a:t>
            </a:r>
          </a:p>
          <a:p>
            <a:r>
              <a:rPr lang="en-CA" dirty="0"/>
              <a:t>The operators +, -, *, / and ** act as in the following examples:</a:t>
            </a:r>
          </a:p>
          <a:p>
            <a:r>
              <a:rPr lang="en-CA" dirty="0"/>
              <a:t>20+32   hour-1   hour*60+minute   minute/60   5**2   (5+9)*(15-7)</a:t>
            </a:r>
          </a:p>
          <a:p>
            <a:r>
              <a:rPr lang="en-CA" dirty="0"/>
              <a:t>In Python 2, the division operator might not do what you expect:</a:t>
            </a:r>
          </a:p>
          <a:p>
            <a:r>
              <a:rPr lang="en-CA" dirty="0"/>
              <a:t>&gt;&gt;&gt; minute = 59</a:t>
            </a:r>
          </a:p>
          <a:p>
            <a:r>
              <a:rPr lang="en-CA" dirty="0"/>
              <a:t>&gt;&gt;&gt; minute/60</a:t>
            </a:r>
          </a:p>
          <a:p>
            <a:r>
              <a:rPr lang="en-CA" dirty="0"/>
              <a:t>0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value of minute is 59, and in conventional arithmetic 59 divided by 60 is 0.98333, not 0. The reason for the discrepancy is that Python 2 is performing </a:t>
            </a:r>
            <a:r>
              <a:rPr lang="en-CA" b="1" dirty="0"/>
              <a:t>floor division</a:t>
            </a:r>
            <a:r>
              <a:rPr lang="en-CA" dirty="0"/>
              <a:t>. </a:t>
            </a:r>
          </a:p>
          <a:p>
            <a:r>
              <a:rPr lang="en-CA" dirty="0"/>
              <a:t>When both of the operands are integers floor division chops off the fraction part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either of the operands is a floating-point number, Python performs floating-point division, and the result is a float:</a:t>
            </a:r>
          </a:p>
          <a:p>
            <a:r>
              <a:rPr lang="en-CA" dirty="0"/>
              <a:t>&gt;&gt;&gt; minute/60.0</a:t>
            </a:r>
          </a:p>
          <a:p>
            <a:r>
              <a:rPr lang="en-CA" dirty="0"/>
              <a:t>0.98333333333333328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2.5  Expressions and statements</a:t>
            </a:r>
            <a:br>
              <a:rPr lang="en-CA" b="1" dirty="0"/>
            </a:br>
            <a:r>
              <a:rPr lang="en-CA" u="sng" dirty="0">
                <a:hlinkClick r:id="rId2"/>
              </a:rPr>
              <a:t>2.6. Statements and Expressions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b="1" dirty="0"/>
              <a:t>expression</a:t>
            </a:r>
            <a:r>
              <a:rPr lang="en-CA" dirty="0"/>
              <a:t> is a combination of values, variables, and operators.</a:t>
            </a:r>
          </a:p>
          <a:p>
            <a:r>
              <a:rPr lang="en-CA" dirty="0"/>
              <a:t>(assuming that the variable x has been assigned a value): </a:t>
            </a:r>
          </a:p>
          <a:p>
            <a:r>
              <a:rPr lang="en-CA" dirty="0"/>
              <a:t>17</a:t>
            </a:r>
          </a:p>
          <a:p>
            <a:r>
              <a:rPr lang="en-CA" dirty="0"/>
              <a:t>x</a:t>
            </a:r>
          </a:p>
          <a:p>
            <a:r>
              <a:rPr lang="en-CA" dirty="0"/>
              <a:t>x + 17</a:t>
            </a:r>
          </a:p>
          <a:p>
            <a:r>
              <a:rPr lang="en-CA" dirty="0"/>
              <a:t>Are valid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b="1" dirty="0"/>
              <a:t>statement</a:t>
            </a:r>
            <a:r>
              <a:rPr lang="en-CA" dirty="0"/>
              <a:t> is a unit of code that the Python interpreter can execute. We have seen two kinds of statement: print and assignment.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/>
              <a:t>2.6  Interactive mode and script mode</a:t>
            </a:r>
            <a:br>
              <a:rPr lang="en-CA"/>
            </a:b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the benefits of working with an interpreted language is that you can test bits of code in interactive mode before you put them in a script. But there are differences between interactive mode and script mode that can be confusing.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example, if you are using Python as a calculator, you might type</a:t>
            </a:r>
          </a:p>
          <a:p>
            <a:r>
              <a:rPr lang="en-CA" dirty="0"/>
              <a:t>&gt;&gt;&gt; miles = 26.2</a:t>
            </a:r>
          </a:p>
          <a:p>
            <a:r>
              <a:rPr lang="en-CA" dirty="0"/>
              <a:t>&gt;&gt;&gt; miles * 1.61</a:t>
            </a:r>
          </a:p>
          <a:p>
            <a:r>
              <a:rPr lang="en-CA" dirty="0"/>
              <a:t>42.182</a:t>
            </a:r>
          </a:p>
          <a:p>
            <a:r>
              <a:rPr lang="en-CA" dirty="0"/>
              <a:t>In a script there is no output for this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script mode an expression, all by itself, has no visible effect. Python actually evaluates the expression, but it doesn’t display the value unless you tell it to:</a:t>
            </a:r>
          </a:p>
          <a:p>
            <a:r>
              <a:rPr lang="en-CA" dirty="0"/>
              <a:t>miles = 26.2</a:t>
            </a:r>
          </a:p>
          <a:p>
            <a:r>
              <a:rPr lang="en-CA" dirty="0"/>
              <a:t>print (miles * 1.61)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b="1" u="sng" dirty="0"/>
              <a:t>2.1</a:t>
            </a:r>
            <a:r>
              <a:rPr lang="en-CA" sz="3100" b="1" dirty="0"/>
              <a:t>  Values and types   </a:t>
            </a:r>
            <a:r>
              <a:rPr lang="en-CA" sz="3100" u="sng" dirty="0">
                <a:hlinkClick r:id="rId2"/>
              </a:rPr>
              <a:t>2.2. Values and Data Types</a:t>
            </a:r>
            <a:r>
              <a:rPr lang="en-CA" sz="3100" dirty="0"/>
              <a:t> </a:t>
            </a:r>
            <a:br>
              <a:rPr lang="en-CA" sz="3100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</a:t>
            </a:r>
            <a:r>
              <a:rPr lang="en-CA" b="1" dirty="0"/>
              <a:t>value</a:t>
            </a:r>
            <a:r>
              <a:rPr lang="en-CA" dirty="0"/>
              <a:t> is one of the basic things a program works with, like a letter or a number. The values we have seen so far are 1, 2, and 'Hello, World!'.</a:t>
            </a:r>
          </a:p>
          <a:p>
            <a:r>
              <a:rPr lang="en-CA" dirty="0"/>
              <a:t>These values belong to different </a:t>
            </a:r>
            <a:r>
              <a:rPr lang="en-CA" b="1" dirty="0"/>
              <a:t>types</a:t>
            </a:r>
            <a:r>
              <a:rPr lang="en-CA" dirty="0"/>
              <a:t>: 2 is an integer, and 'Hello, World!' is a </a:t>
            </a:r>
            <a:r>
              <a:rPr lang="en-CA" b="1" dirty="0"/>
              <a:t>string</a:t>
            </a:r>
            <a:r>
              <a:rPr lang="en-CA" dirty="0"/>
              <a:t>, so-called because it contains a “string” of letters. </a:t>
            </a:r>
          </a:p>
          <a:p>
            <a:r>
              <a:rPr lang="en-CA" dirty="0"/>
              <a:t>If you are not sure what type a value has, the interpreter can tell you.</a:t>
            </a:r>
          </a:p>
          <a:p>
            <a:r>
              <a:rPr lang="en-CA" dirty="0"/>
              <a:t>&gt;&gt;&gt; type('Hello, World!')</a:t>
            </a:r>
          </a:p>
          <a:p>
            <a:r>
              <a:rPr lang="en-CA" dirty="0"/>
              <a:t>&lt;type '</a:t>
            </a:r>
            <a:r>
              <a:rPr lang="en-CA" dirty="0" err="1"/>
              <a:t>str</a:t>
            </a:r>
            <a:r>
              <a:rPr lang="en-CA" dirty="0"/>
              <a:t>'&gt;</a:t>
            </a:r>
          </a:p>
          <a:p>
            <a:r>
              <a:rPr lang="en-CA" dirty="0"/>
              <a:t>&gt;&gt;&gt; type(17)</a:t>
            </a:r>
          </a:p>
          <a:p>
            <a:r>
              <a:rPr lang="en-CA" dirty="0"/>
              <a:t>&lt;type '</a:t>
            </a:r>
            <a:r>
              <a:rPr lang="en-CA" dirty="0" err="1"/>
              <a:t>int</a:t>
            </a:r>
            <a:r>
              <a:rPr lang="en-CA" dirty="0"/>
              <a:t>'&gt;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2.7  Order of operations</a:t>
            </a:r>
            <a:br>
              <a:rPr lang="en-CA" b="1" dirty="0"/>
            </a:br>
            <a:r>
              <a:rPr lang="en-CA" u="sng" dirty="0">
                <a:hlinkClick r:id="rId2"/>
              </a:rPr>
              <a:t>2.9. Order of Operations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acronym </a:t>
            </a:r>
            <a:r>
              <a:rPr lang="en-CA" b="1" dirty="0"/>
              <a:t>PEMDAS</a:t>
            </a:r>
            <a:r>
              <a:rPr lang="en-CA" dirty="0"/>
              <a:t> is a useful way to remember the rules of mathematical convention: </a:t>
            </a:r>
          </a:p>
          <a:p>
            <a:r>
              <a:rPr lang="en-CA" b="1" dirty="0"/>
              <a:t>P</a:t>
            </a:r>
            <a:r>
              <a:rPr lang="en-CA" dirty="0"/>
              <a:t>arentheses have the highest precedence and can be used to force an expression to evaluate in the order you want.</a:t>
            </a:r>
            <a:br>
              <a:rPr lang="en-CA" dirty="0"/>
            </a:br>
            <a:r>
              <a:rPr lang="en-CA" dirty="0"/>
              <a:t>Since expressions in parentheses are evaluated first, 2 * (3-1) is 4, and (1+1)**(5-2) is 8.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b="1" dirty="0"/>
              <a:t>E</a:t>
            </a:r>
            <a:r>
              <a:rPr lang="en-CA" dirty="0"/>
              <a:t>xponentiation has the next highest precedence, so 2**1+1 is 3, not 4, and 3*1**3 is 3, not 27.</a:t>
            </a:r>
          </a:p>
          <a:p>
            <a:pPr lvl="0"/>
            <a:r>
              <a:rPr lang="en-CA" b="1" dirty="0"/>
              <a:t>M</a:t>
            </a:r>
            <a:r>
              <a:rPr lang="en-CA" dirty="0"/>
              <a:t>ultiplication and </a:t>
            </a:r>
            <a:r>
              <a:rPr lang="en-CA" b="1" dirty="0"/>
              <a:t>D</a:t>
            </a:r>
            <a:r>
              <a:rPr lang="en-CA" dirty="0"/>
              <a:t>ivision have the same precedence, which is higher than </a:t>
            </a:r>
            <a:r>
              <a:rPr lang="en-CA" b="1" dirty="0"/>
              <a:t>A</a:t>
            </a:r>
            <a:r>
              <a:rPr lang="en-CA" dirty="0"/>
              <a:t>ddition and </a:t>
            </a:r>
            <a:r>
              <a:rPr lang="en-CA" b="1" dirty="0"/>
              <a:t>S</a:t>
            </a:r>
            <a:r>
              <a:rPr lang="en-CA" dirty="0"/>
              <a:t>ubtraction, which also have the same precedence. So 2*3-1 is 5, not 4, and 6+4/2 is 8, not 5.</a:t>
            </a:r>
          </a:p>
          <a:p>
            <a:pPr lvl="0"/>
            <a:r>
              <a:rPr lang="en-CA" dirty="0"/>
              <a:t>Operators with the same precedence are evaluated from left to right (except exponentiation). So in the expression: degrees / 2 * pi, the division happens first and the result is multiplied by pi. To divide by 2 π, you can use parentheses or write </a:t>
            </a:r>
            <a:br>
              <a:rPr lang="en-CA" dirty="0"/>
            </a:br>
            <a:r>
              <a:rPr lang="en-CA" dirty="0"/>
              <a:t>degrees / 2 / pi.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2.8  String 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can’t perform mathematical operations on strings, even if the strings look like numbers, so the following are illegal:</a:t>
            </a:r>
          </a:p>
          <a:p>
            <a:r>
              <a:rPr lang="en-CA" dirty="0"/>
              <a:t>'2'-'1'  </a:t>
            </a:r>
          </a:p>
          <a:p>
            <a:r>
              <a:rPr lang="en-CA" dirty="0"/>
              <a:t>  'eggs'/'easy'  </a:t>
            </a:r>
          </a:p>
          <a:p>
            <a:r>
              <a:rPr lang="en-CA" dirty="0"/>
              <a:t>  'third'*'a charm'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+ operator works with strings, but it might not do what you expect: it performs </a:t>
            </a:r>
            <a:r>
              <a:rPr lang="en-CA" b="1" dirty="0"/>
              <a:t>concatenation</a:t>
            </a:r>
            <a:r>
              <a:rPr lang="en-CA" dirty="0"/>
              <a:t>, which means joining the strings by linking them end-to-end. For example: </a:t>
            </a:r>
          </a:p>
          <a:p>
            <a:r>
              <a:rPr lang="en-CA" dirty="0"/>
              <a:t>first = 'throat'</a:t>
            </a:r>
          </a:p>
          <a:p>
            <a:r>
              <a:rPr lang="en-CA" dirty="0"/>
              <a:t>second = 'warbler'</a:t>
            </a:r>
          </a:p>
          <a:p>
            <a:r>
              <a:rPr lang="en-CA" dirty="0"/>
              <a:t>print first + second</a:t>
            </a:r>
          </a:p>
          <a:p>
            <a:r>
              <a:rPr lang="en-CA" dirty="0"/>
              <a:t>The output of this program is </a:t>
            </a:r>
            <a:r>
              <a:rPr lang="en-CA" dirty="0" err="1"/>
              <a:t>throatwarbler</a:t>
            </a:r>
            <a:r>
              <a:rPr lang="en-CA" dirty="0"/>
              <a:t>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* operator also works on strings; it performs repetition. </a:t>
            </a:r>
          </a:p>
          <a:p>
            <a:r>
              <a:rPr lang="en-CA" dirty="0"/>
              <a:t>For example, 'Spam'*3 is '</a:t>
            </a:r>
            <a:r>
              <a:rPr lang="en-CA" dirty="0" err="1"/>
              <a:t>SpamSpamSpam</a:t>
            </a:r>
            <a:r>
              <a:rPr lang="en-CA" dirty="0"/>
              <a:t>'. If one of the operands is a string, the other has to be an integer.</a:t>
            </a:r>
          </a:p>
          <a:p>
            <a:r>
              <a:rPr lang="en-CA" dirty="0"/>
              <a:t>This use of + and * makes sense by analogy with addition and multiplication. </a:t>
            </a:r>
          </a:p>
          <a:p>
            <a:r>
              <a:rPr lang="en-CA" dirty="0"/>
              <a:t>Just as 4*3 is equivalent to 4+4+4, we expect 'Spam'*3 to be the same as '</a:t>
            </a:r>
            <a:r>
              <a:rPr lang="en-CA" dirty="0" err="1"/>
              <a:t>Spam'+'Spam'+'Spam</a:t>
            </a:r>
            <a:r>
              <a:rPr lang="en-CA" dirty="0"/>
              <a:t>', and it 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2.9  Use of Comments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must use meaningful comments to your programs</a:t>
            </a:r>
          </a:p>
          <a:p>
            <a:r>
              <a:rPr lang="en-CA" dirty="0"/>
              <a:t>The most useful comments usually come from previous </a:t>
            </a:r>
            <a:r>
              <a:rPr lang="en-CA" dirty="0" err="1"/>
              <a:t>pseudocode</a:t>
            </a:r>
            <a:r>
              <a:rPr lang="en-CA" dirty="0"/>
              <a:t> used in design phase</a:t>
            </a:r>
          </a:p>
          <a:p>
            <a:r>
              <a:rPr lang="en-CA" dirty="0"/>
              <a:t>Clarifications are also useful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# compute the percentage of the hour that has elapsed</a:t>
            </a:r>
          </a:p>
          <a:p>
            <a:r>
              <a:rPr lang="en-CA" dirty="0"/>
              <a:t>percentage = (minute * 100) / 60</a:t>
            </a:r>
          </a:p>
          <a:p>
            <a:r>
              <a:rPr lang="en-CA" dirty="0"/>
              <a:t>In this case, the comment appears on a line by itself. You can also put comments at the end of a line:</a:t>
            </a:r>
          </a:p>
          <a:p>
            <a:r>
              <a:rPr lang="en-CA" dirty="0"/>
              <a:t>percentage = (minute * 100) / 60     # percentage of an hour</a:t>
            </a:r>
          </a:p>
          <a:p>
            <a:r>
              <a:rPr lang="en-CA" dirty="0"/>
              <a:t>Everything from the # to the end of the line is ignored—it has no effect on the program.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following comment is redundant with the code and useless:</a:t>
            </a:r>
          </a:p>
          <a:p>
            <a:r>
              <a:rPr lang="en-CA" dirty="0"/>
              <a:t>v = 5     # assign 5 to v</a:t>
            </a:r>
          </a:p>
          <a:p>
            <a:r>
              <a:rPr lang="en-CA" dirty="0"/>
              <a:t>This comment contains useful information that is not in the code:</a:t>
            </a:r>
          </a:p>
          <a:p>
            <a:r>
              <a:rPr lang="en-CA" dirty="0"/>
              <a:t>v = 5     # velocity in meters/second.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2.10  Debugging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At this point the syntax error you are most likely to make is an illegal variable name, like class and yield, which are keywords, or </a:t>
            </a:r>
            <a:r>
              <a:rPr lang="en-CA" dirty="0" err="1"/>
              <a:t>odd~job</a:t>
            </a:r>
            <a:r>
              <a:rPr lang="en-CA" dirty="0"/>
              <a:t> and US$, which contain illegal characters. </a:t>
            </a:r>
          </a:p>
          <a:p>
            <a:r>
              <a:rPr lang="en-CA" dirty="0"/>
              <a:t>The most common messages are </a:t>
            </a:r>
            <a:r>
              <a:rPr lang="en-CA" dirty="0" err="1"/>
              <a:t>SyntaxError</a:t>
            </a:r>
            <a:r>
              <a:rPr lang="en-CA" dirty="0"/>
              <a:t>: invalid syntax and </a:t>
            </a:r>
          </a:p>
          <a:p>
            <a:r>
              <a:rPr lang="en-CA" dirty="0" err="1"/>
              <a:t>SyntaxError</a:t>
            </a:r>
            <a:r>
              <a:rPr lang="en-CA" dirty="0"/>
              <a:t>: invalid token, neither of which is very informative. </a:t>
            </a:r>
          </a:p>
          <a:p>
            <a:r>
              <a:rPr lang="en-CA" dirty="0"/>
              <a:t>If you put a space in a variable name, Python thinks it is two operands without an operator:</a:t>
            </a:r>
          </a:p>
          <a:p>
            <a:r>
              <a:rPr lang="en-CA" dirty="0"/>
              <a:t>&gt;&gt;&gt; bad name = 5</a:t>
            </a:r>
          </a:p>
          <a:p>
            <a:r>
              <a:rPr lang="en-CA" dirty="0" err="1"/>
              <a:t>SyntaxError</a:t>
            </a:r>
            <a:r>
              <a:rPr lang="en-CA" dirty="0"/>
              <a:t>: invalid syntax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runtime error you are most likely to make is a “use before def;” that is, trying to use a variable before you have assigned a value. This can happen if you spell a variable name wrong:</a:t>
            </a:r>
          </a:p>
          <a:p>
            <a:r>
              <a:rPr lang="en-CA" dirty="0"/>
              <a:t>&gt;&gt;&gt; principal = 327.68</a:t>
            </a:r>
          </a:p>
          <a:p>
            <a:r>
              <a:rPr lang="en-CA" dirty="0"/>
              <a:t>&gt;&gt;&gt; interest = principle * rate</a:t>
            </a:r>
          </a:p>
          <a:p>
            <a:r>
              <a:rPr lang="en-CA" dirty="0" err="1"/>
              <a:t>NameError</a:t>
            </a:r>
            <a:r>
              <a:rPr lang="en-CA" dirty="0"/>
              <a:t>: name 'principle' is not defined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surprisingly, strings belong to the type </a:t>
            </a:r>
            <a:r>
              <a:rPr lang="en-CA" dirty="0" err="1"/>
              <a:t>str</a:t>
            </a:r>
            <a:r>
              <a:rPr lang="en-CA" dirty="0"/>
              <a:t> and integers belong to the type int. </a:t>
            </a:r>
          </a:p>
          <a:p>
            <a:r>
              <a:rPr lang="en-CA" dirty="0"/>
              <a:t>Numbers with a decimal point belong to a type called float, because these numbers are represented in a format called </a:t>
            </a:r>
            <a:r>
              <a:rPr lang="en-CA" b="1" dirty="0"/>
              <a:t>floating-point</a:t>
            </a:r>
            <a:r>
              <a:rPr lang="en-CA" dirty="0"/>
              <a:t>. </a:t>
            </a:r>
          </a:p>
          <a:p>
            <a:r>
              <a:rPr lang="en-CA" dirty="0"/>
              <a:t>&gt;&gt;&gt; type(3.2)</a:t>
            </a:r>
          </a:p>
          <a:p>
            <a:r>
              <a:rPr lang="en-CA" dirty="0"/>
              <a:t>&lt;type 'float'&gt;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case for </a:t>
            </a:r>
            <a:r>
              <a:rPr lang="en-CA"/>
              <a:t>using parentheses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At this point the most likely cause of a semantic error is the order of operations. For example, to evaluate 1/2 π, you might be tempted to write</a:t>
            </a:r>
          </a:p>
          <a:p>
            <a:r>
              <a:rPr lang="en-CA" dirty="0"/>
              <a:t>&gt;&gt;&gt; 1.0 / 2.0 * pi</a:t>
            </a:r>
          </a:p>
          <a:p>
            <a:r>
              <a:rPr lang="en-CA" dirty="0"/>
              <a:t>But the division happens first, so you would get π / 2, which is not the same thing! There is no way for Python to know what you meant to write, so in this case you don’t get an error message; you just get the wrong answer.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script usually contains a sequence of statements. If there is more than one statement, the results appear one at a time as the statements execute.</a:t>
            </a:r>
          </a:p>
          <a:p>
            <a:r>
              <a:rPr lang="en-CA" dirty="0"/>
              <a:t>For example, the script</a:t>
            </a:r>
          </a:p>
          <a:p>
            <a:r>
              <a:rPr lang="en-CA" dirty="0"/>
              <a:t>print (1)</a:t>
            </a:r>
          </a:p>
          <a:p>
            <a:r>
              <a:rPr lang="en-CA" dirty="0"/>
              <a:t>x = 2</a:t>
            </a:r>
          </a:p>
          <a:p>
            <a:r>
              <a:rPr lang="en-CA" dirty="0"/>
              <a:t>print (x)</a:t>
            </a:r>
          </a:p>
          <a:p>
            <a:r>
              <a:rPr lang="en-CA" dirty="0"/>
              <a:t>produces the output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all exercises in lab and as homework</a:t>
            </a:r>
          </a:p>
          <a:p>
            <a:r>
              <a:rPr lang="en-CA" dirty="0"/>
              <a:t>Submit exercises for which there is no solution</a:t>
            </a:r>
          </a:p>
          <a:p>
            <a:r>
              <a:rPr lang="en-CA" dirty="0"/>
              <a:t>Submit pseudo code for exercises with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about values like '17' and '3.2'? They look like numbers, but they are in quotation marks like strings. </a:t>
            </a:r>
          </a:p>
          <a:p>
            <a:r>
              <a:rPr lang="en-CA" dirty="0"/>
              <a:t>&gt;&gt;&gt; type('17')</a:t>
            </a:r>
          </a:p>
          <a:p>
            <a:r>
              <a:rPr lang="en-CA" dirty="0"/>
              <a:t>&lt;type '</a:t>
            </a:r>
            <a:r>
              <a:rPr lang="en-CA" dirty="0" err="1"/>
              <a:t>str</a:t>
            </a:r>
            <a:r>
              <a:rPr lang="en-CA" dirty="0"/>
              <a:t>'&gt;</a:t>
            </a:r>
          </a:p>
          <a:p>
            <a:r>
              <a:rPr lang="en-CA" dirty="0"/>
              <a:t>&gt;&gt;&gt; type('3.2')</a:t>
            </a:r>
          </a:p>
          <a:p>
            <a:r>
              <a:rPr lang="en-CA" dirty="0"/>
              <a:t>&lt;type '</a:t>
            </a:r>
            <a:r>
              <a:rPr lang="en-CA" dirty="0" err="1"/>
              <a:t>str</a:t>
            </a:r>
            <a:r>
              <a:rPr lang="en-CA" dirty="0"/>
              <a:t>'&gt;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 semantic error: the code runs without producing an error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type a large integer, you might be tempted to use commas between groups of three digits, as in 1,000,000. This is not a legal integer in Python, but it is legal:</a:t>
            </a:r>
          </a:p>
          <a:p>
            <a:r>
              <a:rPr lang="en-CA" dirty="0"/>
              <a:t>&gt;&gt;&gt; 1,000,000</a:t>
            </a:r>
          </a:p>
          <a:p>
            <a:r>
              <a:rPr lang="en-CA" dirty="0"/>
              <a:t>(1, 0, 0)</a:t>
            </a:r>
          </a:p>
          <a:p>
            <a:r>
              <a:rPr lang="en-CA" dirty="0"/>
              <a:t>Python interprets 1,000,000 as a comma-separated sequence of integers.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u="sng" dirty="0"/>
              <a:t>2.2</a:t>
            </a:r>
            <a:r>
              <a:rPr lang="en-CA" b="1" dirty="0"/>
              <a:t>  Variables    </a:t>
            </a:r>
            <a:r>
              <a:rPr lang="en-CA" u="sng" dirty="0">
                <a:hlinkClick r:id="rId2"/>
              </a:rPr>
              <a:t>2.4. Variables</a:t>
            </a:r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b="1" dirty="0"/>
              <a:t>assignment statement</a:t>
            </a:r>
            <a:r>
              <a:rPr lang="en-CA" dirty="0"/>
              <a:t> creates new variables and gives them values:</a:t>
            </a:r>
          </a:p>
          <a:p>
            <a:r>
              <a:rPr lang="en-CA" dirty="0"/>
              <a:t>&gt;&gt;&gt; message = 'And now for something completely different'</a:t>
            </a:r>
          </a:p>
          <a:p>
            <a:r>
              <a:rPr lang="en-CA" dirty="0"/>
              <a:t>&gt;&gt;&gt; n = 17</a:t>
            </a:r>
          </a:p>
          <a:p>
            <a:r>
              <a:rPr lang="en-CA" dirty="0"/>
              <a:t>&gt;&gt;&gt; pi = 3.1415926535897932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type of a variable is the type of the value it refers to.</a:t>
            </a:r>
          </a:p>
          <a:p>
            <a:r>
              <a:rPr lang="en-CA" dirty="0"/>
              <a:t>&gt;&gt;&gt; type(message)</a:t>
            </a:r>
          </a:p>
          <a:p>
            <a:r>
              <a:rPr lang="en-CA" dirty="0"/>
              <a:t>&lt;type '</a:t>
            </a:r>
            <a:r>
              <a:rPr lang="en-CA" dirty="0" err="1"/>
              <a:t>str</a:t>
            </a:r>
            <a:r>
              <a:rPr lang="en-CA" dirty="0"/>
              <a:t>'&gt;</a:t>
            </a:r>
          </a:p>
          <a:p>
            <a:r>
              <a:rPr lang="en-CA" dirty="0"/>
              <a:t>&gt;&gt;&gt; type(n)</a:t>
            </a:r>
          </a:p>
          <a:p>
            <a:r>
              <a:rPr lang="en-CA" dirty="0"/>
              <a:t>&lt;type '</a:t>
            </a:r>
            <a:r>
              <a:rPr lang="en-CA" dirty="0" err="1"/>
              <a:t>int</a:t>
            </a:r>
            <a:r>
              <a:rPr lang="en-CA" dirty="0"/>
              <a:t>'&gt;</a:t>
            </a:r>
          </a:p>
          <a:p>
            <a:r>
              <a:rPr lang="en-CA" dirty="0"/>
              <a:t>&gt;&gt;&gt; type(pi)</a:t>
            </a:r>
          </a:p>
          <a:p>
            <a:r>
              <a:rPr lang="en-CA" dirty="0"/>
              <a:t>&lt;type 'float'&gt;</a:t>
            </a:r>
          </a:p>
          <a:p>
            <a:pPr marL="0" indent="0">
              <a:buNone/>
            </a:pPr>
            <a:br>
              <a:rPr lang="en-CA" b="1" dirty="0"/>
            </a:br>
            <a:r>
              <a:rPr lang="en-CA" b="1" dirty="0"/>
              <a:t> 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b="1" dirty="0"/>
              <a:t>state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Figure shows the result of the previous example.</a:t>
            </a:r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852936"/>
            <a:ext cx="6442273" cy="278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2.3  Variable names and keywords </a:t>
            </a:r>
            <a:br>
              <a:rPr lang="en-CA" b="1" dirty="0"/>
            </a:br>
            <a:r>
              <a:rPr lang="en-CA" dirty="0"/>
              <a:t> </a:t>
            </a:r>
            <a:r>
              <a:rPr lang="en-CA" u="sng" dirty="0">
                <a:hlinkClick r:id="rId2"/>
              </a:rPr>
              <a:t>2.5. Variable Names and Keywords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 names can be arbitrarily long. </a:t>
            </a:r>
          </a:p>
          <a:p>
            <a:r>
              <a:rPr lang="en-CA" dirty="0"/>
              <a:t>They can contain both letters and numbers, but they have to begin with a letter. </a:t>
            </a:r>
          </a:p>
          <a:p>
            <a:r>
              <a:rPr lang="en-CA" dirty="0"/>
              <a:t>It is legal to use uppercase letters, but it is a good idea to begin variable names with a lowercase letter (you’ll see why later).</a:t>
            </a:r>
          </a:p>
          <a:p>
            <a:r>
              <a:rPr lang="en-CA" dirty="0"/>
              <a:t>The underscore character, _, can appear in a name. </a:t>
            </a:r>
          </a:p>
          <a:p>
            <a:r>
              <a:rPr lang="en-CA" dirty="0"/>
              <a:t>It is often used in names with multiple words, such as </a:t>
            </a:r>
          </a:p>
          <a:p>
            <a:r>
              <a:rPr lang="en-CA" dirty="0" err="1"/>
              <a:t>my_name</a:t>
            </a:r>
            <a:r>
              <a:rPr lang="en-CA" dirty="0"/>
              <a:t> or </a:t>
            </a:r>
          </a:p>
          <a:p>
            <a:r>
              <a:rPr lang="en-CA" dirty="0" err="1"/>
              <a:t>airspeed_of_unladen_swallow</a:t>
            </a:r>
            <a:r>
              <a:rPr lang="en-CA" dirty="0"/>
              <a:t>. 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167</TotalTime>
  <Words>1623</Words>
  <Application>Microsoft Office PowerPoint</Application>
  <PresentationFormat>On-screen Show (4:3)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Schoolbook</vt:lpstr>
      <vt:lpstr>Corbel</vt:lpstr>
      <vt:lpstr>Headlines</vt:lpstr>
      <vt:lpstr>Python by Allen B. Downey</vt:lpstr>
      <vt:lpstr>2.1  Values and types   2.2. Values and Data Types   </vt:lpstr>
      <vt:lpstr>PowerPoint Presentation</vt:lpstr>
      <vt:lpstr>PowerPoint Presentation</vt:lpstr>
      <vt:lpstr>a semantic error: the code runs without producing an error message</vt:lpstr>
      <vt:lpstr>2.2  Variables    2.4. Variables </vt:lpstr>
      <vt:lpstr>PowerPoint Presentation</vt:lpstr>
      <vt:lpstr>a state diagram</vt:lpstr>
      <vt:lpstr>2.3  Variable names and keywords   2.5. Variable Names and Keywords </vt:lpstr>
      <vt:lpstr>PowerPoint Presentation</vt:lpstr>
      <vt:lpstr>Keywords</vt:lpstr>
      <vt:lpstr>2.4  Operators and operands 2.7. Operators and Operands  </vt:lpstr>
      <vt:lpstr>PowerPoint Presentation</vt:lpstr>
      <vt:lpstr>PowerPoint Presentation</vt:lpstr>
      <vt:lpstr>2.5  Expressions and statements 2.6. Statements and Expressions  </vt:lpstr>
      <vt:lpstr>PowerPoint Presentation</vt:lpstr>
      <vt:lpstr>2.6  Interactive mode and script mode </vt:lpstr>
      <vt:lpstr>PowerPoint Presentation</vt:lpstr>
      <vt:lpstr>PowerPoint Presentation</vt:lpstr>
      <vt:lpstr>2.7  Order of operations 2.9. Order of Operations  </vt:lpstr>
      <vt:lpstr>PowerPoint Presentation</vt:lpstr>
      <vt:lpstr>2.8  String operations</vt:lpstr>
      <vt:lpstr>PowerPoint Presentation</vt:lpstr>
      <vt:lpstr>PowerPoint Presentation</vt:lpstr>
      <vt:lpstr>2.9  Use of Comments </vt:lpstr>
      <vt:lpstr>PowerPoint Presentation</vt:lpstr>
      <vt:lpstr>PowerPoint Presentation</vt:lpstr>
      <vt:lpstr>2.10  Debugging </vt:lpstr>
      <vt:lpstr>PowerPoint Presentation</vt:lpstr>
      <vt:lpstr>A case for using parentheses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by Allen B. Downey</dc:title>
  <dc:creator>Microsoft</dc:creator>
  <cp:lastModifiedBy>Majid Mohammed Abdul</cp:lastModifiedBy>
  <cp:revision>22</cp:revision>
  <dcterms:created xsi:type="dcterms:W3CDTF">2016-09-10T23:43:21Z</dcterms:created>
  <dcterms:modified xsi:type="dcterms:W3CDTF">2017-09-11T11:07:42Z</dcterms:modified>
</cp:coreProperties>
</file>