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85" r:id="rId36"/>
    <p:sldId id="292" r:id="rId37"/>
    <p:sldId id="293" r:id="rId38"/>
    <p:sldId id="294" r:id="rId39"/>
    <p:sldId id="295" r:id="rId40"/>
    <p:sldId id="296" r:id="rId41"/>
    <p:sldId id="297" r:id="rId42"/>
    <p:sldId id="298" r:id="rId43"/>
    <p:sldId id="299" r:id="rId44"/>
    <p:sldId id="300" r:id="rId45"/>
    <p:sldId id="301"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79844C-040A-4F30-BB3F-9AC1D9768EDD}" type="datetimeFigureOut">
              <a:rPr lang="en-CA" smtClean="0"/>
              <a:pPr/>
              <a:t>2017-09-11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A21EF9-B9AF-4B72-AC02-417E3502B5FE}"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BA21EF9-B9AF-4B72-AC02-417E3502B5FE}" type="slidenum">
              <a:rPr lang="en-CA" smtClean="0"/>
              <a:pPr/>
              <a:t>40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379469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45380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4279291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23C16B4-9CBF-4CA3-9D4D-8C2B1321F15C}" type="slidenum">
              <a:rPr lang="en-CA" smtClean="0"/>
              <a:pPr/>
              <a:t>‹#›</a:t>
            </a:fld>
            <a:endParaRPr lang="en-CA"/>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015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1776361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4046265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304742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2957689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423754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351600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145765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1369726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17365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253761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2620324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3383047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55BFD3-1BFD-46FD-A79E-8D5770CCF023}" type="datetimeFigureOut">
              <a:rPr lang="en-CA" smtClean="0"/>
              <a:pPr/>
              <a:t>2017-09-11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23C16B4-9CBF-4CA3-9D4D-8C2B1321F15C}" type="slidenum">
              <a:rPr lang="en-CA" smtClean="0"/>
              <a:pPr/>
              <a:t>‹#›</a:t>
            </a:fld>
            <a:endParaRPr lang="en-CA"/>
          </a:p>
        </p:txBody>
      </p:sp>
    </p:spTree>
    <p:extLst>
      <p:ext uri="{BB962C8B-B14F-4D97-AF65-F5344CB8AC3E}">
        <p14:creationId xmlns:p14="http://schemas.microsoft.com/office/powerpoint/2010/main" val="258947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DD55BFD3-1BFD-46FD-A79E-8D5770CCF023}" type="datetimeFigureOut">
              <a:rPr lang="en-CA" smtClean="0"/>
              <a:pPr/>
              <a:t>2017-09-11</a:t>
            </a:fld>
            <a:endParaRPr lang="en-CA"/>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CA"/>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A23C16B4-9CBF-4CA3-9D4D-8C2B1321F15C}" type="slidenum">
              <a:rPr lang="en-CA" smtClean="0"/>
              <a:pPr/>
              <a:t>‹#›</a:t>
            </a:fld>
            <a:endParaRPr lang="en-CA"/>
          </a:p>
        </p:txBody>
      </p:sp>
    </p:spTree>
    <p:extLst>
      <p:ext uri="{BB962C8B-B14F-4D97-AF65-F5344CB8AC3E}">
        <p14:creationId xmlns:p14="http://schemas.microsoft.com/office/powerpoint/2010/main" val="36402693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interactivepython.org/runestone/static/thinkcspy/Functions/function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script.py"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result.p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interactivepython.org/runestone/static/thinkcspy/Debugging/intro-HowtobeaSuccessfulProgrammer.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nteractivepython.org/runestone/static/thinkcspy/PythonModules/Themathmodul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Python by Allen B. Downey</a:t>
            </a:r>
          </a:p>
        </p:txBody>
      </p:sp>
      <p:sp>
        <p:nvSpPr>
          <p:cNvPr id="3" name="Subtitle 2"/>
          <p:cNvSpPr>
            <a:spLocks noGrp="1"/>
          </p:cNvSpPr>
          <p:nvPr>
            <p:ph type="subTitle" idx="1"/>
          </p:nvPr>
        </p:nvSpPr>
        <p:spPr/>
        <p:txBody>
          <a:bodyPr/>
          <a:lstStyle/>
          <a:p>
            <a:r>
              <a:rPr lang="en-CA" b="1" dirty="0"/>
              <a:t>Chapter 3  Functions  </a:t>
            </a:r>
            <a:endParaRPr lang="en-CA" dirty="0"/>
          </a:p>
          <a:p>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a:t>To convert from degrees to radians, divide by 360 and multiply by 2 π:</a:t>
            </a:r>
          </a:p>
          <a:p>
            <a:r>
              <a:rPr lang="en-CA" dirty="0"/>
              <a:t>&gt;&gt;&gt; degrees = 45</a:t>
            </a:r>
          </a:p>
          <a:p>
            <a:r>
              <a:rPr lang="en-CA" dirty="0"/>
              <a:t>&gt;&gt;&gt; radians = degrees / 360.0 * 2 * </a:t>
            </a:r>
            <a:r>
              <a:rPr lang="en-CA" dirty="0" err="1"/>
              <a:t>math.pi</a:t>
            </a:r>
            <a:endParaRPr lang="en-CA" dirty="0"/>
          </a:p>
          <a:p>
            <a:r>
              <a:rPr lang="en-CA" dirty="0"/>
              <a:t>&gt;&gt;&gt; math.sin(radians)</a:t>
            </a:r>
          </a:p>
          <a:p>
            <a:r>
              <a:rPr lang="en-CA" dirty="0"/>
              <a:t>0.707106781187</a:t>
            </a:r>
          </a:p>
          <a:p>
            <a:r>
              <a:rPr lang="en-CA" dirty="0"/>
              <a:t>Note the use of Floating Point for the 360.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3.4  Composition</a:t>
            </a:r>
            <a:endParaRPr lang="en-CA" dirty="0"/>
          </a:p>
        </p:txBody>
      </p:sp>
      <p:sp>
        <p:nvSpPr>
          <p:cNvPr id="3" name="Content Placeholder 2"/>
          <p:cNvSpPr>
            <a:spLocks noGrp="1"/>
          </p:cNvSpPr>
          <p:nvPr>
            <p:ph sz="quarter" idx="13"/>
          </p:nvPr>
        </p:nvSpPr>
        <p:spPr/>
        <p:txBody>
          <a:bodyPr>
            <a:normAutofit lnSpcReduction="10000"/>
          </a:bodyPr>
          <a:lstStyle/>
          <a:p>
            <a:r>
              <a:rPr lang="en-CA" dirty="0"/>
              <a:t>One of the most useful features of programming languages is their ability to take small building blocks and </a:t>
            </a:r>
            <a:r>
              <a:rPr lang="en-CA" b="1" dirty="0"/>
              <a:t>compose</a:t>
            </a:r>
            <a:r>
              <a:rPr lang="en-CA" dirty="0"/>
              <a:t> them. </a:t>
            </a:r>
          </a:p>
          <a:p>
            <a:r>
              <a:rPr lang="en-CA" dirty="0"/>
              <a:t>For example, the argument of a function can be any kind of expression, including arithmetic operators:</a:t>
            </a:r>
          </a:p>
          <a:p>
            <a:r>
              <a:rPr lang="en-CA" dirty="0"/>
              <a:t>x = math.sin(degrees / 360.0 * 2 * </a:t>
            </a:r>
            <a:r>
              <a:rPr lang="en-CA" dirty="0" err="1"/>
              <a:t>math.pi</a:t>
            </a:r>
            <a:r>
              <a:rPr lang="en-CA" dirty="0"/>
              <a:t>)</a:t>
            </a:r>
          </a:p>
          <a:p>
            <a:r>
              <a:rPr lang="en-CA" dirty="0"/>
              <a:t>And an argument can include a function calls:</a:t>
            </a:r>
          </a:p>
          <a:p>
            <a:r>
              <a:rPr lang="en-CA" dirty="0"/>
              <a:t>x = math.exp(math.log(x+1))</a:t>
            </a:r>
          </a:p>
          <a:p>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a:t>In most cases the left side of an assignment statement has to be a variable name. Any other expression on the left side is usually a syntax error.</a:t>
            </a:r>
          </a:p>
          <a:p>
            <a:r>
              <a:rPr lang="en-CA" dirty="0"/>
              <a:t>&gt;&gt;&gt; minutes = hours * 60                 # right</a:t>
            </a:r>
          </a:p>
          <a:p>
            <a:r>
              <a:rPr lang="en-CA" dirty="0"/>
              <a:t>&gt;&gt;&gt; hours * 60 = minutes                 # wrong!</a:t>
            </a:r>
          </a:p>
          <a:p>
            <a:r>
              <a:rPr lang="en-CA" dirty="0" err="1"/>
              <a:t>SyntaxError</a:t>
            </a:r>
            <a:r>
              <a:rPr lang="en-CA" dirty="0"/>
              <a:t>: can't assign to operator</a:t>
            </a:r>
          </a:p>
          <a:p>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3.5  Adding new functions</a:t>
            </a:r>
            <a:endParaRPr lang="en-CA" dirty="0"/>
          </a:p>
        </p:txBody>
      </p:sp>
      <p:sp>
        <p:nvSpPr>
          <p:cNvPr id="3" name="Content Placeholder 2"/>
          <p:cNvSpPr>
            <a:spLocks noGrp="1"/>
          </p:cNvSpPr>
          <p:nvPr>
            <p:ph sz="quarter" idx="13"/>
          </p:nvPr>
        </p:nvSpPr>
        <p:spPr/>
        <p:txBody>
          <a:bodyPr/>
          <a:lstStyle/>
          <a:p>
            <a:r>
              <a:rPr lang="en-CA" dirty="0"/>
              <a:t>Function Definition</a:t>
            </a:r>
          </a:p>
          <a:p>
            <a:r>
              <a:rPr lang="en-CA" dirty="0"/>
              <a:t>Here is an example for a script function:</a:t>
            </a:r>
          </a:p>
          <a:p>
            <a:r>
              <a:rPr lang="en-CA" dirty="0"/>
              <a:t>def </a:t>
            </a:r>
            <a:r>
              <a:rPr lang="en-CA" dirty="0" err="1"/>
              <a:t>print_lyrics</a:t>
            </a:r>
            <a:r>
              <a:rPr lang="en-CA" dirty="0"/>
              <a:t>():</a:t>
            </a:r>
          </a:p>
          <a:p>
            <a:r>
              <a:rPr lang="en-CA" dirty="0"/>
              <a:t>    print "I'm a lumberjack, and I'm okay."</a:t>
            </a:r>
          </a:p>
          <a:p>
            <a:r>
              <a:rPr lang="en-CA" dirty="0"/>
              <a:t>    print "I sleep all night and I work all day."</a:t>
            </a:r>
          </a:p>
          <a:p>
            <a:r>
              <a:rPr lang="en-CA" b="1" dirty="0"/>
              <a:t>def </a:t>
            </a:r>
            <a:r>
              <a:rPr lang="en-CA" dirty="0"/>
              <a:t>is a keyword that indicates that this is a function definition. </a:t>
            </a:r>
          </a:p>
          <a:p>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normAutofit fontScale="92500" lnSpcReduction="10000"/>
          </a:bodyPr>
          <a:lstStyle/>
          <a:p>
            <a:r>
              <a:rPr lang="en-CA" dirty="0"/>
              <a:t>The strings in the print statements are enclosed in double quotes. </a:t>
            </a:r>
          </a:p>
          <a:p>
            <a:r>
              <a:rPr lang="en-CA" dirty="0"/>
              <a:t>Single quotes and double quotes do the same thing; most people use single quotes except in cases like this where a single quote (which is also an apostrophe) appears in the string. </a:t>
            </a:r>
          </a:p>
          <a:p>
            <a:r>
              <a:rPr lang="en-CA" dirty="0"/>
              <a:t>The empty parentheses after the name indicate that this function doesn’t take any arguments. </a:t>
            </a:r>
          </a:p>
          <a:p>
            <a:r>
              <a:rPr lang="en-CA" dirty="0"/>
              <a:t>The rules for function names are the same as for variable names. </a:t>
            </a:r>
          </a:p>
          <a:p>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sz="quarter" idx="13"/>
          </p:nvPr>
        </p:nvSpPr>
        <p:spPr/>
        <p:txBody>
          <a:bodyPr>
            <a:normAutofit fontScale="85000" lnSpcReduction="10000"/>
          </a:bodyPr>
          <a:lstStyle/>
          <a:p>
            <a:r>
              <a:rPr lang="en-CA" dirty="0"/>
              <a:t>Here is an example for an interactive mode function:</a:t>
            </a:r>
          </a:p>
          <a:p>
            <a:r>
              <a:rPr lang="en-CA" dirty="0"/>
              <a:t>&gt;&gt;&gt; def </a:t>
            </a:r>
            <a:r>
              <a:rPr lang="en-CA" dirty="0" err="1"/>
              <a:t>print_lyrics</a:t>
            </a:r>
            <a:r>
              <a:rPr lang="en-CA" dirty="0"/>
              <a:t>():</a:t>
            </a:r>
          </a:p>
          <a:p>
            <a:r>
              <a:rPr lang="en-CA" dirty="0"/>
              <a:t>...     print "I'm a lumberjack, and I'm okay."</a:t>
            </a:r>
          </a:p>
          <a:p>
            <a:r>
              <a:rPr lang="en-CA" dirty="0"/>
              <a:t>...     print "I sleep all night and I work all day."</a:t>
            </a:r>
          </a:p>
          <a:p>
            <a:r>
              <a:rPr lang="en-CA" dirty="0"/>
              <a:t>...</a:t>
            </a:r>
          </a:p>
          <a:p>
            <a:r>
              <a:rPr lang="en-CA" dirty="0"/>
              <a:t>The interpreter prints ellipses (</a:t>
            </a:r>
            <a:r>
              <a:rPr lang="en-CA" i="1" dirty="0"/>
              <a:t>...</a:t>
            </a:r>
            <a:r>
              <a:rPr lang="en-CA" dirty="0"/>
              <a:t>) to let you know that the definition isn’t complete:</a:t>
            </a:r>
          </a:p>
          <a:p>
            <a:r>
              <a:rPr lang="en-CA" dirty="0"/>
              <a:t>To end the function, you have to enter an empty line (this is not necessary in a script).</a:t>
            </a:r>
          </a:p>
          <a:p>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sz="quarter" idx="13"/>
          </p:nvPr>
        </p:nvSpPr>
        <p:spPr/>
        <p:txBody>
          <a:bodyPr/>
          <a:lstStyle/>
          <a:p>
            <a:r>
              <a:rPr lang="en-CA" dirty="0"/>
              <a:t>Defining a function creates a variable with the same name. </a:t>
            </a:r>
          </a:p>
          <a:p>
            <a:r>
              <a:rPr lang="en-CA" dirty="0"/>
              <a:t>The value of </a:t>
            </a:r>
            <a:r>
              <a:rPr lang="en-CA" dirty="0" err="1"/>
              <a:t>print_lyrics</a:t>
            </a:r>
            <a:r>
              <a:rPr lang="en-CA" dirty="0"/>
              <a:t> is a </a:t>
            </a:r>
            <a:r>
              <a:rPr lang="en-CA" b="1" dirty="0"/>
              <a:t>function object</a:t>
            </a:r>
            <a:r>
              <a:rPr lang="en-CA" dirty="0"/>
              <a:t>, which has type 'function'. </a:t>
            </a:r>
          </a:p>
          <a:p>
            <a:r>
              <a:rPr lang="en-CA" dirty="0"/>
              <a:t>&gt;&gt;&gt; print </a:t>
            </a:r>
            <a:r>
              <a:rPr lang="en-CA" dirty="0" err="1"/>
              <a:t>print_lyrics</a:t>
            </a:r>
            <a:endParaRPr lang="en-CA" dirty="0"/>
          </a:p>
          <a:p>
            <a:r>
              <a:rPr lang="en-CA" dirty="0"/>
              <a:t>&lt;function </a:t>
            </a:r>
            <a:r>
              <a:rPr lang="en-CA" dirty="0" err="1"/>
              <a:t>print_lyrics</a:t>
            </a:r>
            <a:r>
              <a:rPr lang="en-CA" dirty="0"/>
              <a:t> at 0xb7e99e9c&gt;</a:t>
            </a:r>
          </a:p>
          <a:p>
            <a:r>
              <a:rPr lang="en-CA" dirty="0"/>
              <a:t>&gt;&gt;&gt; type(</a:t>
            </a:r>
            <a:r>
              <a:rPr lang="en-CA" dirty="0" err="1"/>
              <a:t>print_lyrics</a:t>
            </a:r>
            <a:r>
              <a:rPr lang="en-CA" dirty="0"/>
              <a:t>)</a:t>
            </a:r>
          </a:p>
          <a:p>
            <a:r>
              <a:rPr lang="en-CA" dirty="0"/>
              <a:t>&lt;type 'function'&gt;</a:t>
            </a:r>
          </a:p>
          <a:p>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a:t>The syntax for calling the new function is the same as for built-in functions:</a:t>
            </a:r>
          </a:p>
          <a:p>
            <a:r>
              <a:rPr lang="en-CA" dirty="0"/>
              <a:t>&gt;&gt;&gt; print (lyrics())</a:t>
            </a:r>
          </a:p>
          <a:p>
            <a:r>
              <a:rPr lang="en-CA" dirty="0"/>
              <a:t>I'm a lumberjack, and I'm okay.</a:t>
            </a:r>
          </a:p>
          <a:p>
            <a:r>
              <a:rPr lang="en-CA" dirty="0"/>
              <a:t>I sleep all night and I work all day.</a:t>
            </a:r>
          </a:p>
          <a:p>
            <a:r>
              <a:rPr lang="en-CA" dirty="0"/>
              <a:t>You can call a function inside another function (a very important ability as will be seen later.)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normAutofit fontScale="62500" lnSpcReduction="20000"/>
          </a:bodyPr>
          <a:lstStyle/>
          <a:p>
            <a:r>
              <a:rPr lang="en-CA" dirty="0"/>
              <a:t>For example, to repeat the previous refrain, we could write a function called </a:t>
            </a:r>
            <a:r>
              <a:rPr lang="en-CA" dirty="0" err="1"/>
              <a:t>repeat_lyrics</a:t>
            </a:r>
            <a:r>
              <a:rPr lang="en-CA" dirty="0"/>
              <a:t>:</a:t>
            </a:r>
          </a:p>
          <a:p>
            <a:r>
              <a:rPr lang="en-CA" dirty="0"/>
              <a:t>def </a:t>
            </a:r>
            <a:r>
              <a:rPr lang="en-CA" dirty="0" err="1"/>
              <a:t>repeat_lyrics</a:t>
            </a:r>
            <a:r>
              <a:rPr lang="en-CA" dirty="0"/>
              <a:t>():</a:t>
            </a:r>
          </a:p>
          <a:p>
            <a:r>
              <a:rPr lang="en-CA" dirty="0"/>
              <a:t>    </a:t>
            </a:r>
            <a:r>
              <a:rPr lang="en-CA" dirty="0" err="1"/>
              <a:t>print_lyrics</a:t>
            </a:r>
            <a:r>
              <a:rPr lang="en-CA" dirty="0"/>
              <a:t>()</a:t>
            </a:r>
          </a:p>
          <a:p>
            <a:r>
              <a:rPr lang="en-CA" dirty="0"/>
              <a:t>    </a:t>
            </a:r>
            <a:r>
              <a:rPr lang="en-CA" dirty="0" err="1"/>
              <a:t>print_lyrics</a:t>
            </a:r>
            <a:r>
              <a:rPr lang="en-CA" dirty="0"/>
              <a:t>()</a:t>
            </a:r>
          </a:p>
          <a:p>
            <a:r>
              <a:rPr lang="en-CA" dirty="0"/>
              <a:t>And then call </a:t>
            </a:r>
            <a:r>
              <a:rPr lang="en-CA" dirty="0" err="1"/>
              <a:t>repeat_lyrics</a:t>
            </a:r>
            <a:r>
              <a:rPr lang="en-CA" dirty="0"/>
              <a:t>:</a:t>
            </a:r>
          </a:p>
          <a:p>
            <a:r>
              <a:rPr lang="en-CA" dirty="0"/>
              <a:t>&gt;&gt;&gt; </a:t>
            </a:r>
            <a:r>
              <a:rPr lang="en-CA" dirty="0" err="1"/>
              <a:t>repeat_lyrics</a:t>
            </a:r>
            <a:r>
              <a:rPr lang="en-CA" dirty="0"/>
              <a:t>()</a:t>
            </a:r>
          </a:p>
          <a:p>
            <a:r>
              <a:rPr lang="en-CA" dirty="0"/>
              <a:t>I'm a lumberjack, and I'm okay.</a:t>
            </a:r>
          </a:p>
          <a:p>
            <a:r>
              <a:rPr lang="en-CA" dirty="0"/>
              <a:t>I sleep all night and I work all day.</a:t>
            </a:r>
          </a:p>
          <a:p>
            <a:r>
              <a:rPr lang="en-CA" dirty="0"/>
              <a:t>I'm a lumberjack, and I'm okay.</a:t>
            </a:r>
          </a:p>
          <a:p>
            <a:r>
              <a:rPr lang="en-CA" dirty="0"/>
              <a:t>I sleep all night and I work all day.</a:t>
            </a:r>
          </a:p>
          <a:p>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3.6 Definitions and uses</a:t>
            </a:r>
            <a:endParaRPr lang="en-CA" dirty="0"/>
          </a:p>
        </p:txBody>
      </p:sp>
      <p:sp>
        <p:nvSpPr>
          <p:cNvPr id="3" name="Content Placeholder 2"/>
          <p:cNvSpPr>
            <a:spLocks noGrp="1"/>
          </p:cNvSpPr>
          <p:nvPr>
            <p:ph sz="quarter" idx="13"/>
          </p:nvPr>
        </p:nvSpPr>
        <p:spPr/>
        <p:txBody>
          <a:bodyPr/>
          <a:lstStyle/>
          <a:p>
            <a:r>
              <a:rPr lang="en-CA" dirty="0"/>
              <a:t>Function definitions get executed just like other statements, but the effect is to create</a:t>
            </a:r>
            <a:r>
              <a:rPr lang="en-CA" b="1" dirty="0"/>
              <a:t> function objects</a:t>
            </a:r>
            <a:r>
              <a:rPr lang="en-CA" dirty="0"/>
              <a:t>. </a:t>
            </a:r>
          </a:p>
          <a:p>
            <a:r>
              <a:rPr lang="en-CA" dirty="0"/>
              <a:t>The statements inside the function do not get executed until the function is called, and the function definition generates no output. </a:t>
            </a:r>
          </a:p>
          <a:p>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u="sng" dirty="0"/>
              <a:t>3.1</a:t>
            </a:r>
            <a:r>
              <a:rPr lang="en-CA" b="1" dirty="0"/>
              <a:t> Function calls  </a:t>
            </a:r>
            <a:r>
              <a:rPr lang="en-CA" u="sng" dirty="0">
                <a:hlinkClick r:id="rId2"/>
              </a:rPr>
              <a:t>6 .1. Functions</a:t>
            </a:r>
            <a:endParaRPr lang="en-CA" dirty="0"/>
          </a:p>
        </p:txBody>
      </p:sp>
      <p:sp>
        <p:nvSpPr>
          <p:cNvPr id="3" name="Content Placeholder 2"/>
          <p:cNvSpPr>
            <a:spLocks noGrp="1"/>
          </p:cNvSpPr>
          <p:nvPr>
            <p:ph sz="quarter" idx="13"/>
          </p:nvPr>
        </p:nvSpPr>
        <p:spPr/>
        <p:txBody>
          <a:bodyPr>
            <a:normAutofit/>
          </a:bodyPr>
          <a:lstStyle/>
          <a:p>
            <a:r>
              <a:rPr lang="en-CA" dirty="0"/>
              <a:t>A </a:t>
            </a:r>
            <a:r>
              <a:rPr lang="en-CA" b="1" dirty="0"/>
              <a:t>function</a:t>
            </a:r>
            <a:r>
              <a:rPr lang="en-CA" dirty="0"/>
              <a:t> is a named sequence of statements that performs a computation. </a:t>
            </a:r>
          </a:p>
          <a:p>
            <a:r>
              <a:rPr lang="en-CA" dirty="0"/>
              <a:t>When you define a function, you specify the name and the sequence of statements. </a:t>
            </a:r>
          </a:p>
          <a:p>
            <a:r>
              <a:rPr lang="en-CA" dirty="0"/>
              <a:t>You can then “call” the function by name. </a:t>
            </a:r>
          </a:p>
          <a:p>
            <a:r>
              <a:rPr lang="en-CA" dirty="0"/>
              <a:t>A function “takes” an argument and “returns” a result. The result is called the </a:t>
            </a:r>
            <a:r>
              <a:rPr lang="en-CA" b="1" dirty="0"/>
              <a:t>return value</a:t>
            </a:r>
            <a:endParaRPr lang="en-CA" dirty="0"/>
          </a:p>
          <a:p>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a:t>As you might expect, you have to create a function before you can execute it. In other words, the function definition has to be executed before the first time it is called.</a:t>
            </a:r>
          </a:p>
          <a:p>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3.7 Flow of execution</a:t>
            </a:r>
            <a:br>
              <a:rPr lang="en-CA" dirty="0"/>
            </a:br>
            <a:endParaRPr lang="en-CA" dirty="0"/>
          </a:p>
        </p:txBody>
      </p:sp>
      <p:sp>
        <p:nvSpPr>
          <p:cNvPr id="3" name="Content Placeholder 2"/>
          <p:cNvSpPr>
            <a:spLocks noGrp="1"/>
          </p:cNvSpPr>
          <p:nvPr>
            <p:ph sz="quarter" idx="13"/>
          </p:nvPr>
        </p:nvSpPr>
        <p:spPr/>
        <p:txBody>
          <a:bodyPr>
            <a:normAutofit lnSpcReduction="10000"/>
          </a:bodyPr>
          <a:lstStyle/>
          <a:p>
            <a:r>
              <a:rPr lang="en-CA" dirty="0"/>
              <a:t>Statements are executed one at a time, in order from top to bottom.</a:t>
            </a:r>
          </a:p>
          <a:p>
            <a:r>
              <a:rPr lang="en-CA" dirty="0"/>
              <a:t>Function definitions do not alter the flow of execution of the program, but statements inside the function are not executed until the function is called.</a:t>
            </a:r>
          </a:p>
          <a:p>
            <a:r>
              <a:rPr lang="en-CA" dirty="0"/>
              <a:t>A function call is like a detour in the flow of execution. Instead of going to the next statement, the flow jumps to the body of the function, executes all the statements there, and then comes back to pick up where it left off.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normAutofit/>
          </a:bodyPr>
          <a:lstStyle/>
          <a:p>
            <a:r>
              <a:rPr lang="en-CA" dirty="0"/>
              <a:t>While in the middle of one function, the program might have to execute the statements in another function. </a:t>
            </a:r>
          </a:p>
          <a:p>
            <a:r>
              <a:rPr lang="en-CA" dirty="0"/>
              <a:t>But while executing that new function, the program might have to execute yet another function!</a:t>
            </a:r>
          </a:p>
          <a:p>
            <a:r>
              <a:rPr lang="en-CA" dirty="0"/>
              <a:t>Fortunately, Python is good at keeping track of where it is, so each time a function completes, the program picks up where it left off in the function that called it. </a:t>
            </a:r>
          </a:p>
          <a:p>
            <a:endParaRPr lang="en-C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a:t>When looking at a program it </a:t>
            </a:r>
            <a:r>
              <a:rPr lang="en-CA" dirty="0" err="1"/>
              <a:t>It</a:t>
            </a:r>
            <a:r>
              <a:rPr lang="en-CA" dirty="0"/>
              <a:t> makes sense to follow the flow of execution rather than look at code from top to bottom.</a:t>
            </a:r>
          </a:p>
          <a:p>
            <a:r>
              <a:rPr lang="en-CA" dirty="0"/>
              <a:t>In this way you can begin to understand the program</a:t>
            </a:r>
          </a:p>
          <a:p>
            <a:r>
              <a:rPr lang="en-CA" dirty="0"/>
              <a:t>Look for the starting point and follow along the path of execution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3.8  Parameters and arguments</a:t>
            </a:r>
            <a:endParaRPr lang="en-CA" dirty="0"/>
          </a:p>
        </p:txBody>
      </p:sp>
      <p:sp>
        <p:nvSpPr>
          <p:cNvPr id="3" name="Content Placeholder 2"/>
          <p:cNvSpPr>
            <a:spLocks noGrp="1"/>
          </p:cNvSpPr>
          <p:nvPr>
            <p:ph sz="quarter" idx="13"/>
          </p:nvPr>
        </p:nvSpPr>
        <p:spPr/>
        <p:txBody>
          <a:bodyPr/>
          <a:lstStyle/>
          <a:p>
            <a:r>
              <a:rPr lang="en-CA" dirty="0"/>
              <a:t>When we called math.sin we passed a number as an argument. </a:t>
            </a:r>
          </a:p>
          <a:p>
            <a:r>
              <a:rPr lang="en-CA" dirty="0"/>
              <a:t>Some functions take more than one argument: math.pow takes two, the base and the exponent.</a:t>
            </a:r>
          </a:p>
          <a:p>
            <a:r>
              <a:rPr lang="en-CA" dirty="0"/>
              <a:t>Inside the function, the arguments are assigned to variables called </a:t>
            </a:r>
            <a:r>
              <a:rPr lang="en-CA" b="1" dirty="0"/>
              <a:t>parameters</a:t>
            </a:r>
            <a:r>
              <a:rPr lang="en-CA" dirty="0"/>
              <a:t>.</a:t>
            </a:r>
          </a:p>
          <a:p>
            <a:r>
              <a:rPr lang="en-CA" dirty="0"/>
              <a:t>Sometimes called dummy variables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a:t>Here is an example of a user-defined function that takes an argument: </a:t>
            </a:r>
          </a:p>
          <a:p>
            <a:r>
              <a:rPr lang="en-CA" dirty="0"/>
              <a:t>def </a:t>
            </a:r>
            <a:r>
              <a:rPr lang="en-CA" dirty="0" err="1"/>
              <a:t>print_twice</a:t>
            </a:r>
            <a:r>
              <a:rPr lang="en-CA" dirty="0"/>
              <a:t>(</a:t>
            </a:r>
            <a:r>
              <a:rPr lang="en-CA" dirty="0" err="1"/>
              <a:t>bruce</a:t>
            </a:r>
            <a:r>
              <a:rPr lang="en-CA" dirty="0"/>
              <a:t>):</a:t>
            </a:r>
          </a:p>
          <a:p>
            <a:r>
              <a:rPr lang="en-CA" dirty="0"/>
              <a:t>    print (</a:t>
            </a:r>
            <a:r>
              <a:rPr lang="en-CA" dirty="0" err="1"/>
              <a:t>bruce</a:t>
            </a:r>
            <a:r>
              <a:rPr lang="en-CA" dirty="0"/>
              <a:t>)</a:t>
            </a:r>
          </a:p>
          <a:p>
            <a:r>
              <a:rPr lang="en-CA" dirty="0"/>
              <a:t>    print (</a:t>
            </a:r>
            <a:r>
              <a:rPr lang="en-CA" dirty="0" err="1"/>
              <a:t>bruce</a:t>
            </a:r>
            <a:r>
              <a:rPr lang="en-CA" dirty="0"/>
              <a:t>)</a:t>
            </a:r>
          </a:p>
          <a:p>
            <a:r>
              <a:rPr lang="en-CA" dirty="0"/>
              <a:t>This function assigns the argument to a parameter named </a:t>
            </a:r>
            <a:r>
              <a:rPr lang="en-CA" dirty="0" err="1"/>
              <a:t>bruce</a:t>
            </a:r>
            <a:r>
              <a:rPr lang="en-CA"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normAutofit fontScale="55000" lnSpcReduction="20000"/>
          </a:bodyPr>
          <a:lstStyle/>
          <a:p>
            <a:r>
              <a:rPr lang="en-CA" dirty="0"/>
              <a:t>When the function is called, it prints the value of the parameter (whatever it is) twice.</a:t>
            </a:r>
          </a:p>
          <a:p>
            <a:r>
              <a:rPr lang="en-CA" dirty="0"/>
              <a:t>This function works with any value that can be printed.</a:t>
            </a:r>
          </a:p>
          <a:p>
            <a:r>
              <a:rPr lang="en-CA" dirty="0"/>
              <a:t>&gt;&gt;&gt; </a:t>
            </a:r>
            <a:r>
              <a:rPr lang="en-CA" dirty="0" err="1"/>
              <a:t>print_twice</a:t>
            </a:r>
            <a:r>
              <a:rPr lang="en-CA" dirty="0"/>
              <a:t>('Spam')</a:t>
            </a:r>
          </a:p>
          <a:p>
            <a:r>
              <a:rPr lang="en-CA" dirty="0"/>
              <a:t>Spam	</a:t>
            </a:r>
          </a:p>
          <a:p>
            <a:r>
              <a:rPr lang="en-CA" dirty="0"/>
              <a:t>Spam</a:t>
            </a:r>
          </a:p>
          <a:p>
            <a:r>
              <a:rPr lang="en-CA" dirty="0"/>
              <a:t>&gt;&gt;&gt; </a:t>
            </a:r>
            <a:r>
              <a:rPr lang="en-CA" dirty="0" err="1"/>
              <a:t>print_twice</a:t>
            </a:r>
            <a:r>
              <a:rPr lang="en-CA" dirty="0"/>
              <a:t>(17)</a:t>
            </a:r>
          </a:p>
          <a:p>
            <a:r>
              <a:rPr lang="en-CA" dirty="0"/>
              <a:t>17</a:t>
            </a:r>
          </a:p>
          <a:p>
            <a:r>
              <a:rPr lang="en-CA" dirty="0"/>
              <a:t>17</a:t>
            </a:r>
          </a:p>
          <a:p>
            <a:r>
              <a:rPr lang="en-CA" dirty="0"/>
              <a:t>&gt;&gt;&gt; </a:t>
            </a:r>
            <a:r>
              <a:rPr lang="en-CA" dirty="0" err="1"/>
              <a:t>print_twice</a:t>
            </a:r>
            <a:r>
              <a:rPr lang="en-CA" dirty="0"/>
              <a:t>(</a:t>
            </a:r>
            <a:r>
              <a:rPr lang="en-CA" dirty="0" err="1"/>
              <a:t>math.pi</a:t>
            </a:r>
            <a:r>
              <a:rPr lang="en-CA" dirty="0"/>
              <a:t>)</a:t>
            </a:r>
          </a:p>
          <a:p>
            <a:r>
              <a:rPr lang="en-CA" dirty="0"/>
              <a:t>3.14159265359</a:t>
            </a:r>
          </a:p>
          <a:p>
            <a:r>
              <a:rPr lang="en-CA" dirty="0"/>
              <a:t>3.14159265359</a:t>
            </a:r>
          </a:p>
          <a:p>
            <a:endParaRPr lang="en-C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normAutofit fontScale="92500" lnSpcReduction="10000"/>
          </a:bodyPr>
          <a:lstStyle/>
          <a:p>
            <a:r>
              <a:rPr lang="en-CA" dirty="0"/>
              <a:t>we can use any kind of expression as an argument for </a:t>
            </a:r>
            <a:r>
              <a:rPr lang="en-CA" dirty="0" err="1"/>
              <a:t>print_twice</a:t>
            </a:r>
            <a:r>
              <a:rPr lang="en-CA" dirty="0"/>
              <a:t>: </a:t>
            </a:r>
          </a:p>
          <a:p>
            <a:r>
              <a:rPr lang="en-CA" dirty="0"/>
              <a:t>&gt;&gt;&gt; </a:t>
            </a:r>
            <a:r>
              <a:rPr lang="en-CA" dirty="0" err="1"/>
              <a:t>print_twice</a:t>
            </a:r>
            <a:r>
              <a:rPr lang="en-CA" dirty="0"/>
              <a:t>('Spam '*4)</a:t>
            </a:r>
          </a:p>
          <a:p>
            <a:r>
              <a:rPr lang="en-CA" dirty="0"/>
              <a:t>Spam </a:t>
            </a:r>
            <a:r>
              <a:rPr lang="en-CA" dirty="0" err="1"/>
              <a:t>Spam</a:t>
            </a:r>
            <a:r>
              <a:rPr lang="en-CA" dirty="0"/>
              <a:t> </a:t>
            </a:r>
            <a:r>
              <a:rPr lang="en-CA" dirty="0" err="1"/>
              <a:t>Spam</a:t>
            </a:r>
            <a:r>
              <a:rPr lang="en-CA" dirty="0"/>
              <a:t> </a:t>
            </a:r>
            <a:r>
              <a:rPr lang="en-CA" dirty="0" err="1"/>
              <a:t>Spam</a:t>
            </a:r>
            <a:endParaRPr lang="en-CA" dirty="0"/>
          </a:p>
          <a:p>
            <a:r>
              <a:rPr lang="en-CA" dirty="0"/>
              <a:t>Spam </a:t>
            </a:r>
            <a:r>
              <a:rPr lang="en-CA" dirty="0" err="1"/>
              <a:t>Spam</a:t>
            </a:r>
            <a:r>
              <a:rPr lang="en-CA" dirty="0"/>
              <a:t> </a:t>
            </a:r>
            <a:r>
              <a:rPr lang="en-CA" dirty="0" err="1"/>
              <a:t>Spam</a:t>
            </a:r>
            <a:r>
              <a:rPr lang="en-CA" dirty="0"/>
              <a:t> </a:t>
            </a:r>
            <a:r>
              <a:rPr lang="en-CA" dirty="0" err="1"/>
              <a:t>Spam</a:t>
            </a:r>
            <a:endParaRPr lang="en-CA" dirty="0"/>
          </a:p>
          <a:p>
            <a:r>
              <a:rPr lang="en-CA" dirty="0"/>
              <a:t>&gt;&gt;&gt; </a:t>
            </a:r>
            <a:r>
              <a:rPr lang="en-CA" dirty="0" err="1"/>
              <a:t>print_twice</a:t>
            </a:r>
            <a:r>
              <a:rPr lang="en-CA" dirty="0"/>
              <a:t>(math.cos(</a:t>
            </a:r>
            <a:r>
              <a:rPr lang="en-CA" dirty="0" err="1"/>
              <a:t>math.pi</a:t>
            </a:r>
            <a:r>
              <a:rPr lang="en-CA" dirty="0"/>
              <a:t>))</a:t>
            </a:r>
          </a:p>
          <a:p>
            <a:r>
              <a:rPr lang="en-CA" dirty="0"/>
              <a:t>-1.0</a:t>
            </a:r>
          </a:p>
          <a:p>
            <a:r>
              <a:rPr lang="en-CA" dirty="0"/>
              <a:t>-1.0</a:t>
            </a:r>
          </a:p>
          <a:p>
            <a:endParaRPr lang="en-CA"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normAutofit fontScale="92500" lnSpcReduction="10000"/>
          </a:bodyPr>
          <a:lstStyle/>
          <a:p>
            <a:r>
              <a:rPr lang="en-CA" dirty="0"/>
              <a:t>You can also use a variable as an argument:</a:t>
            </a:r>
          </a:p>
          <a:p>
            <a:r>
              <a:rPr lang="en-CA" dirty="0"/>
              <a:t>&gt;&gt;&gt; </a:t>
            </a:r>
            <a:r>
              <a:rPr lang="en-CA" dirty="0" err="1"/>
              <a:t>michael</a:t>
            </a:r>
            <a:r>
              <a:rPr lang="en-CA" dirty="0"/>
              <a:t> = 'Eric, the half a bee.'</a:t>
            </a:r>
          </a:p>
          <a:p>
            <a:r>
              <a:rPr lang="en-CA" dirty="0"/>
              <a:t>&gt;&gt;&gt; </a:t>
            </a:r>
            <a:r>
              <a:rPr lang="en-CA" dirty="0" err="1"/>
              <a:t>print_twice</a:t>
            </a:r>
            <a:r>
              <a:rPr lang="en-CA" dirty="0"/>
              <a:t>(</a:t>
            </a:r>
            <a:r>
              <a:rPr lang="en-CA" dirty="0" err="1"/>
              <a:t>michael</a:t>
            </a:r>
            <a:r>
              <a:rPr lang="en-CA" dirty="0"/>
              <a:t>)</a:t>
            </a:r>
          </a:p>
          <a:p>
            <a:r>
              <a:rPr lang="en-CA" dirty="0"/>
              <a:t>Eric, the half a bee.</a:t>
            </a:r>
          </a:p>
          <a:p>
            <a:r>
              <a:rPr lang="en-CA" dirty="0"/>
              <a:t>Eric, the half a bee.</a:t>
            </a:r>
          </a:p>
          <a:p>
            <a:r>
              <a:rPr lang="en-CA" dirty="0"/>
              <a:t>The name of the variable we pass as an argument (</a:t>
            </a:r>
            <a:r>
              <a:rPr lang="en-CA" dirty="0" err="1"/>
              <a:t>michael</a:t>
            </a:r>
            <a:r>
              <a:rPr lang="en-CA" dirty="0"/>
              <a:t>) is independent of the name of the parameter (</a:t>
            </a:r>
            <a:r>
              <a:rPr lang="en-CA" dirty="0" err="1"/>
              <a:t>bruce</a:t>
            </a:r>
            <a:r>
              <a:rPr lang="en-CA" dirty="0"/>
              <a:t>). It doesn’t matter what the value was called in the caller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3.9 Variables and parameters are local</a:t>
            </a:r>
            <a:endParaRPr lang="en-CA" dirty="0"/>
          </a:p>
        </p:txBody>
      </p:sp>
      <p:sp>
        <p:nvSpPr>
          <p:cNvPr id="3" name="Content Placeholder 2"/>
          <p:cNvSpPr>
            <a:spLocks noGrp="1"/>
          </p:cNvSpPr>
          <p:nvPr>
            <p:ph sz="quarter" idx="13"/>
          </p:nvPr>
        </p:nvSpPr>
        <p:spPr/>
        <p:txBody>
          <a:bodyPr>
            <a:normAutofit/>
          </a:bodyPr>
          <a:lstStyle/>
          <a:p>
            <a:r>
              <a:rPr lang="en-CA" dirty="0"/>
              <a:t>For example: </a:t>
            </a:r>
          </a:p>
          <a:p>
            <a:r>
              <a:rPr lang="en-CA" dirty="0"/>
              <a:t>def </a:t>
            </a:r>
            <a:r>
              <a:rPr lang="en-CA" dirty="0" err="1"/>
              <a:t>cat_twice</a:t>
            </a:r>
            <a:r>
              <a:rPr lang="en-CA" dirty="0"/>
              <a:t>(part1, part2):</a:t>
            </a:r>
          </a:p>
          <a:p>
            <a:r>
              <a:rPr lang="en-CA" dirty="0"/>
              <a:t>    cat = part1 + part2</a:t>
            </a:r>
          </a:p>
          <a:p>
            <a:r>
              <a:rPr lang="en-CA" dirty="0"/>
              <a:t>    </a:t>
            </a:r>
            <a:r>
              <a:rPr lang="en-CA" dirty="0" err="1"/>
              <a:t>print_twice</a:t>
            </a:r>
            <a:r>
              <a:rPr lang="en-CA" dirty="0"/>
              <a:t>(cat)</a:t>
            </a:r>
          </a:p>
          <a:p>
            <a:r>
              <a:rPr lang="en-CA" dirty="0"/>
              <a:t>This function takes two arguments, concatenates them, and prints the result twice.</a:t>
            </a:r>
          </a:p>
          <a:p>
            <a:r>
              <a:rPr lang="en-CA" dirty="0"/>
              <a:t>Cat is local to </a:t>
            </a:r>
            <a:r>
              <a:rPr lang="en-CA" dirty="0" err="1"/>
              <a:t>cat_twice</a:t>
            </a:r>
            <a:r>
              <a:rPr lang="en-CA" dirty="0"/>
              <a:t>()</a:t>
            </a:r>
          </a:p>
          <a:p>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a:t>We have already seen one example of a </a:t>
            </a:r>
            <a:r>
              <a:rPr lang="en-CA" b="1" dirty="0"/>
              <a:t>function call</a:t>
            </a:r>
            <a:r>
              <a:rPr lang="en-CA" dirty="0"/>
              <a:t>:</a:t>
            </a:r>
          </a:p>
          <a:p>
            <a:r>
              <a:rPr lang="en-CA" dirty="0"/>
              <a:t>&gt;&gt;&gt; type(32)</a:t>
            </a:r>
          </a:p>
          <a:p>
            <a:r>
              <a:rPr lang="en-CA" dirty="0"/>
              <a:t>&lt;type '</a:t>
            </a:r>
            <a:r>
              <a:rPr lang="en-CA" dirty="0" err="1"/>
              <a:t>int</a:t>
            </a:r>
            <a:r>
              <a:rPr lang="en-CA" dirty="0"/>
              <a:t>'&gt;</a:t>
            </a:r>
          </a:p>
          <a:p>
            <a:r>
              <a:rPr lang="en-CA" dirty="0"/>
              <a:t>The name of the function is type. The expression in parentheses is called the </a:t>
            </a:r>
            <a:r>
              <a:rPr lang="en-CA" b="1" dirty="0"/>
              <a:t>argument</a:t>
            </a:r>
            <a:r>
              <a:rPr lang="en-CA" dirty="0"/>
              <a:t> of the function. The result, for this function, is the type of the argument. </a:t>
            </a:r>
          </a:p>
          <a:p>
            <a:endParaRPr lang="en-CA"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a:t>Here is an example that uses it: </a:t>
            </a:r>
          </a:p>
          <a:p>
            <a:r>
              <a:rPr lang="en-CA" dirty="0"/>
              <a:t>&gt;&gt;&gt; line1 = 'Bing </a:t>
            </a:r>
            <a:r>
              <a:rPr lang="en-CA" dirty="0" err="1"/>
              <a:t>tiddle</a:t>
            </a:r>
            <a:r>
              <a:rPr lang="en-CA" dirty="0"/>
              <a:t> '</a:t>
            </a:r>
          </a:p>
          <a:p>
            <a:r>
              <a:rPr lang="en-CA" dirty="0"/>
              <a:t>&gt;&gt;&gt; line2 = '</a:t>
            </a:r>
            <a:r>
              <a:rPr lang="en-CA" dirty="0" err="1"/>
              <a:t>tiddle</a:t>
            </a:r>
            <a:r>
              <a:rPr lang="en-CA" dirty="0"/>
              <a:t> bang.'</a:t>
            </a:r>
          </a:p>
          <a:p>
            <a:r>
              <a:rPr lang="en-CA" dirty="0"/>
              <a:t>&gt;&gt;&gt; </a:t>
            </a:r>
            <a:r>
              <a:rPr lang="en-CA" dirty="0" err="1"/>
              <a:t>cat_twice</a:t>
            </a:r>
            <a:r>
              <a:rPr lang="en-CA" dirty="0"/>
              <a:t>(line1, line2)</a:t>
            </a:r>
          </a:p>
          <a:p>
            <a:r>
              <a:rPr lang="en-CA" dirty="0"/>
              <a:t>Bing </a:t>
            </a:r>
            <a:r>
              <a:rPr lang="en-CA" dirty="0" err="1"/>
              <a:t>tiddle</a:t>
            </a:r>
            <a:r>
              <a:rPr lang="en-CA" dirty="0"/>
              <a:t> </a:t>
            </a:r>
            <a:r>
              <a:rPr lang="en-CA" dirty="0" err="1"/>
              <a:t>tiddle</a:t>
            </a:r>
            <a:r>
              <a:rPr lang="en-CA" dirty="0"/>
              <a:t> bang.</a:t>
            </a:r>
          </a:p>
          <a:p>
            <a:r>
              <a:rPr lang="en-CA" dirty="0"/>
              <a:t>Bing </a:t>
            </a:r>
            <a:r>
              <a:rPr lang="en-CA" dirty="0" err="1"/>
              <a:t>tiddle</a:t>
            </a:r>
            <a:r>
              <a:rPr lang="en-CA" dirty="0"/>
              <a:t> </a:t>
            </a:r>
            <a:r>
              <a:rPr lang="en-CA" dirty="0" err="1"/>
              <a:t>tiddle</a:t>
            </a:r>
            <a:r>
              <a:rPr lang="en-CA" dirty="0"/>
              <a:t> bang.</a:t>
            </a:r>
          </a:p>
          <a:p>
            <a:endParaRPr lang="en-CA"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3.10 Stack diagrams</a:t>
            </a:r>
            <a:endParaRPr lang="en-CA" dirty="0"/>
          </a:p>
        </p:txBody>
      </p:sp>
      <p:sp>
        <p:nvSpPr>
          <p:cNvPr id="3" name="Content Placeholder 2"/>
          <p:cNvSpPr>
            <a:spLocks noGrp="1"/>
          </p:cNvSpPr>
          <p:nvPr>
            <p:ph sz="quarter" idx="13"/>
          </p:nvPr>
        </p:nvSpPr>
        <p:spPr/>
        <p:txBody>
          <a:bodyPr>
            <a:normAutofit/>
          </a:bodyPr>
          <a:lstStyle/>
          <a:p>
            <a:r>
              <a:rPr lang="en-CA" dirty="0"/>
              <a:t>It is sometimes useful to draw a </a:t>
            </a:r>
            <a:r>
              <a:rPr lang="en-CA" b="1" dirty="0"/>
              <a:t>stack diagram</a:t>
            </a:r>
            <a:r>
              <a:rPr lang="en-CA" dirty="0"/>
              <a:t>.</a:t>
            </a:r>
          </a:p>
          <a:p>
            <a:r>
              <a:rPr lang="en-CA" dirty="0"/>
              <a:t>Like state diagrams, stack diagrams show the value of each variable, but they also show the function each variable belongs to.</a:t>
            </a:r>
          </a:p>
          <a:p>
            <a:r>
              <a:rPr lang="en-CA" dirty="0"/>
              <a:t>Each function is represented by a </a:t>
            </a:r>
            <a:r>
              <a:rPr lang="en-CA" b="1" dirty="0"/>
              <a:t>frame</a:t>
            </a:r>
            <a:r>
              <a:rPr lang="en-CA" dirty="0"/>
              <a:t>. </a:t>
            </a:r>
          </a:p>
          <a:p>
            <a:r>
              <a:rPr lang="en-CA" dirty="0"/>
              <a:t>A frame is a box with the name of a function beside it and the parameters and variables of the function inside it.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Stack Diagram</a:t>
            </a:r>
          </a:p>
        </p:txBody>
      </p:sp>
      <p:pic>
        <p:nvPicPr>
          <p:cNvPr id="1026" name="Picture 6"/>
          <p:cNvPicPr>
            <a:picLocks noChangeAspect="1" noChangeArrowheads="1"/>
          </p:cNvPicPr>
          <p:nvPr/>
        </p:nvPicPr>
        <p:blipFill>
          <a:blip r:embed="rId2" cstate="print"/>
          <a:srcRect/>
          <a:stretch>
            <a:fillRect/>
          </a:stretch>
        </p:blipFill>
        <p:spPr bwMode="auto">
          <a:xfrm>
            <a:off x="755576" y="2132856"/>
            <a:ext cx="7488832" cy="390307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normAutofit fontScale="92500"/>
          </a:bodyPr>
          <a:lstStyle/>
          <a:p>
            <a:r>
              <a:rPr lang="en-CA" dirty="0" err="1"/>
              <a:t>print_twice</a:t>
            </a:r>
            <a:r>
              <a:rPr lang="en-CA" dirty="0"/>
              <a:t> was called by </a:t>
            </a:r>
            <a:r>
              <a:rPr lang="en-CA" dirty="0" err="1"/>
              <a:t>cat_twice</a:t>
            </a:r>
            <a:r>
              <a:rPr lang="en-CA" dirty="0"/>
              <a:t>, </a:t>
            </a:r>
          </a:p>
          <a:p>
            <a:r>
              <a:rPr lang="en-CA" dirty="0" err="1"/>
              <a:t>cat_twice</a:t>
            </a:r>
            <a:r>
              <a:rPr lang="en-CA" dirty="0"/>
              <a:t> was called by __main__, which is a special name for the topmost frame. </a:t>
            </a:r>
          </a:p>
          <a:p>
            <a:r>
              <a:rPr lang="en-CA" dirty="0"/>
              <a:t>When you create a variable outside of any function, it belongs to __main__.</a:t>
            </a:r>
          </a:p>
          <a:p>
            <a:r>
              <a:rPr lang="en-CA" dirty="0"/>
              <a:t>Each parameter refers to the same value as its corresponding argument. So, part1 has the same value as line1, part2 has the same value as line2, and </a:t>
            </a:r>
            <a:r>
              <a:rPr lang="en-CA" dirty="0" err="1"/>
              <a:t>bruce</a:t>
            </a:r>
            <a:r>
              <a:rPr lang="en-CA" dirty="0"/>
              <a:t> has the same value as cat.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a:t>If an error occurs during a function call, Python prints the name of the function, and the name of the function that called it, and the name of the function that called </a:t>
            </a:r>
            <a:r>
              <a:rPr lang="en-CA" i="1" dirty="0"/>
              <a:t>that</a:t>
            </a:r>
            <a:r>
              <a:rPr lang="en-CA" dirty="0"/>
              <a:t>, all the way back to __main__.</a:t>
            </a:r>
          </a:p>
          <a:p>
            <a:r>
              <a:rPr lang="en-CA" dirty="0"/>
              <a:t>For example, if you try to access cat from within </a:t>
            </a:r>
            <a:r>
              <a:rPr lang="en-CA" dirty="0" err="1"/>
              <a:t>print_twice</a:t>
            </a:r>
            <a:r>
              <a:rPr lang="en-CA" dirty="0"/>
              <a:t>, you get a </a:t>
            </a:r>
            <a:r>
              <a:rPr lang="en-CA" dirty="0" err="1"/>
              <a:t>NameError</a:t>
            </a:r>
            <a:r>
              <a:rPr lang="en-CA" dirty="0"/>
              <a:t>:</a:t>
            </a:r>
          </a:p>
          <a:p>
            <a:r>
              <a:rPr lang="en-CA" dirty="0"/>
              <a:t>(try this with cat_twice.py)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normAutofit/>
          </a:bodyPr>
          <a:lstStyle/>
          <a:p>
            <a:r>
              <a:rPr lang="en-CA" dirty="0"/>
              <a:t>The list of functions is called a </a:t>
            </a:r>
            <a:r>
              <a:rPr lang="en-CA" b="1" dirty="0" err="1"/>
              <a:t>traceback</a:t>
            </a:r>
            <a:r>
              <a:rPr lang="en-CA" dirty="0"/>
              <a:t>. It tells you what program file the error occurred in, and what line, and what functions were executing at the time. It also shows the line of code that caused the error. </a:t>
            </a:r>
          </a:p>
          <a:p>
            <a:r>
              <a:rPr lang="en-CA" dirty="0"/>
              <a:t>The order of the functions in the </a:t>
            </a:r>
            <a:r>
              <a:rPr lang="en-CA" dirty="0" err="1"/>
              <a:t>traceback</a:t>
            </a:r>
            <a:r>
              <a:rPr lang="en-CA" dirty="0"/>
              <a:t> is the same as the order of the frames in the stack diagram. The function that is currently running is at the bottom.</a:t>
            </a:r>
          </a:p>
          <a:p>
            <a:pPr>
              <a:buNone/>
            </a:pPr>
            <a:endParaRPr lang="en-CA"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3.11  Fruitful functions and void functions</a:t>
            </a:r>
            <a:endParaRPr lang="en-CA" dirty="0"/>
          </a:p>
        </p:txBody>
      </p:sp>
      <p:sp>
        <p:nvSpPr>
          <p:cNvPr id="3" name="Content Placeholder 2"/>
          <p:cNvSpPr>
            <a:spLocks noGrp="1"/>
          </p:cNvSpPr>
          <p:nvPr>
            <p:ph sz="quarter" idx="13"/>
          </p:nvPr>
        </p:nvSpPr>
        <p:spPr/>
        <p:txBody>
          <a:bodyPr/>
          <a:lstStyle/>
          <a:p>
            <a:r>
              <a:rPr lang="en-CA" dirty="0"/>
              <a:t>Some of the functions we are using, such as the math functions, yield results; for lack of a better name, the author calls them </a:t>
            </a:r>
            <a:r>
              <a:rPr lang="en-CA" b="1" dirty="0"/>
              <a:t>fruitful functions</a:t>
            </a:r>
            <a:r>
              <a:rPr lang="en-CA" dirty="0"/>
              <a:t>. </a:t>
            </a:r>
          </a:p>
          <a:p>
            <a:r>
              <a:rPr lang="en-CA" dirty="0"/>
              <a:t>Other functions, like </a:t>
            </a:r>
            <a:r>
              <a:rPr lang="en-CA" dirty="0" err="1"/>
              <a:t>print_twice</a:t>
            </a:r>
            <a:r>
              <a:rPr lang="en-CA" dirty="0"/>
              <a:t>, perform an action but don’t return a value. They are called </a:t>
            </a:r>
            <a:r>
              <a:rPr lang="en-CA" b="1" dirty="0"/>
              <a:t>void functions</a:t>
            </a:r>
            <a:r>
              <a:rPr lang="en-CA" dirty="0"/>
              <a:t>.</a:t>
            </a:r>
          </a:p>
          <a:p>
            <a:endParaRPr lang="en-CA"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a:t>When you call a fruitful function, you almost always want to do something with the result;</a:t>
            </a:r>
          </a:p>
          <a:p>
            <a:r>
              <a:rPr lang="en-CA" dirty="0"/>
              <a:t> for example, you might assign it to a variable or use it as part of an expression:</a:t>
            </a:r>
          </a:p>
          <a:p>
            <a:r>
              <a:rPr lang="en-CA" dirty="0"/>
              <a:t>x = math.cos(radians)</a:t>
            </a:r>
          </a:p>
          <a:p>
            <a:r>
              <a:rPr lang="en-CA" dirty="0"/>
              <a:t>golden = (</a:t>
            </a:r>
            <a:r>
              <a:rPr lang="en-CA" dirty="0" err="1"/>
              <a:t>math.sqrt</a:t>
            </a:r>
            <a:r>
              <a:rPr lang="en-CA" dirty="0"/>
              <a:t>(5) + 1) / 2</a:t>
            </a:r>
          </a:p>
          <a:p>
            <a:endParaRPr lang="en-CA"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normAutofit fontScale="77500" lnSpcReduction="20000"/>
          </a:bodyPr>
          <a:lstStyle/>
          <a:p>
            <a:r>
              <a:rPr lang="en-CA" dirty="0"/>
              <a:t>When you call a function in interactive mode, Python displays the result:</a:t>
            </a:r>
          </a:p>
          <a:p>
            <a:r>
              <a:rPr lang="en-CA" dirty="0"/>
              <a:t>&gt;&gt;&gt; </a:t>
            </a:r>
            <a:r>
              <a:rPr lang="en-CA" dirty="0" err="1"/>
              <a:t>math.sqrt</a:t>
            </a:r>
            <a:r>
              <a:rPr lang="en-CA" dirty="0"/>
              <a:t>(5)</a:t>
            </a:r>
          </a:p>
          <a:p>
            <a:r>
              <a:rPr lang="en-CA" dirty="0"/>
              <a:t>2.2360679774997898</a:t>
            </a:r>
          </a:p>
          <a:p>
            <a:r>
              <a:rPr lang="en-CA" dirty="0"/>
              <a:t>But in a script, if you call a fruitful function all by itself, the return value is lost forever!</a:t>
            </a:r>
          </a:p>
          <a:p>
            <a:r>
              <a:rPr lang="en-CA" dirty="0" err="1"/>
              <a:t>math.sqrt</a:t>
            </a:r>
            <a:r>
              <a:rPr lang="en-CA" dirty="0"/>
              <a:t>(5)</a:t>
            </a:r>
          </a:p>
          <a:p>
            <a:r>
              <a:rPr lang="en-CA" dirty="0"/>
              <a:t>This script computes the square root of 5, but since it doesn’t store or display the result, it is not very useful. </a:t>
            </a:r>
          </a:p>
          <a:p>
            <a:r>
              <a:rPr lang="en-CA" dirty="0"/>
              <a:t>Check </a:t>
            </a:r>
            <a:r>
              <a:rPr lang="en-CA" dirty="0">
                <a:hlinkClick r:id="rId2" action="ppaction://hlinkfile"/>
              </a:rPr>
              <a:t>script.py</a:t>
            </a:r>
            <a:endParaRPr lang="en-CA"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normAutofit fontScale="85000" lnSpcReduction="10000"/>
          </a:bodyPr>
          <a:lstStyle/>
          <a:p>
            <a:r>
              <a:rPr lang="en-CA" dirty="0"/>
              <a:t>Void functions might display something on the screen or have some other effect, but they don’t have a return value. If you try to assign the result to a variable, you get a special value called None. </a:t>
            </a:r>
          </a:p>
          <a:p>
            <a:r>
              <a:rPr lang="en-CA" dirty="0"/>
              <a:t>&gt;&gt;&gt; result = </a:t>
            </a:r>
            <a:r>
              <a:rPr lang="en-CA" dirty="0" err="1"/>
              <a:t>print_twice</a:t>
            </a:r>
            <a:r>
              <a:rPr lang="en-CA" dirty="0"/>
              <a:t>('Bing')</a:t>
            </a:r>
          </a:p>
          <a:p>
            <a:r>
              <a:rPr lang="en-CA" dirty="0"/>
              <a:t>Bing</a:t>
            </a:r>
          </a:p>
          <a:p>
            <a:r>
              <a:rPr lang="en-CA" dirty="0"/>
              <a:t>Bing</a:t>
            </a:r>
          </a:p>
          <a:p>
            <a:r>
              <a:rPr lang="en-CA" dirty="0"/>
              <a:t>&gt;&gt;&gt; print result</a:t>
            </a:r>
          </a:p>
          <a:p>
            <a:r>
              <a:rPr lang="en-CA" dirty="0"/>
              <a:t>None</a:t>
            </a:r>
          </a:p>
          <a:p>
            <a:r>
              <a:rPr lang="en-CA" dirty="0"/>
              <a:t>Check with </a:t>
            </a:r>
            <a:r>
              <a:rPr lang="en-CA" dirty="0">
                <a:hlinkClick r:id="rId2" action="ppaction://hlinkfile"/>
              </a:rPr>
              <a:t>result.py</a:t>
            </a:r>
            <a:r>
              <a:rPr lang="en-CA"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3.2  Type conversion functions</a:t>
            </a:r>
            <a:br>
              <a:rPr lang="en-CA" dirty="0"/>
            </a:br>
            <a:endParaRPr lang="en-CA" dirty="0"/>
          </a:p>
        </p:txBody>
      </p:sp>
      <p:sp>
        <p:nvSpPr>
          <p:cNvPr id="3" name="Content Placeholder 2"/>
          <p:cNvSpPr>
            <a:spLocks noGrp="1"/>
          </p:cNvSpPr>
          <p:nvPr>
            <p:ph sz="quarter" idx="13"/>
          </p:nvPr>
        </p:nvSpPr>
        <p:spPr/>
        <p:txBody>
          <a:bodyPr/>
          <a:lstStyle/>
          <a:p>
            <a:r>
              <a:rPr lang="en-CA" dirty="0"/>
              <a:t>The </a:t>
            </a:r>
            <a:r>
              <a:rPr lang="en-CA" b="1" dirty="0" err="1"/>
              <a:t>int</a:t>
            </a:r>
            <a:r>
              <a:rPr lang="en-CA" dirty="0"/>
              <a:t> function takes any value and converts it to an integer, if it can, or complains otherwise: </a:t>
            </a:r>
          </a:p>
          <a:p>
            <a:r>
              <a:rPr lang="en-CA" dirty="0"/>
              <a:t>&gt;&gt;&gt; </a:t>
            </a:r>
            <a:r>
              <a:rPr lang="en-CA" dirty="0" err="1"/>
              <a:t>int</a:t>
            </a:r>
            <a:r>
              <a:rPr lang="en-CA" dirty="0"/>
              <a:t>('32')</a:t>
            </a:r>
          </a:p>
          <a:p>
            <a:r>
              <a:rPr lang="en-CA" dirty="0"/>
              <a:t>32</a:t>
            </a:r>
          </a:p>
          <a:p>
            <a:r>
              <a:rPr lang="en-CA" dirty="0"/>
              <a:t>&gt;&gt;&gt; </a:t>
            </a:r>
            <a:r>
              <a:rPr lang="en-CA" dirty="0" err="1"/>
              <a:t>int</a:t>
            </a:r>
            <a:r>
              <a:rPr lang="en-CA" dirty="0"/>
              <a:t>('Hello')</a:t>
            </a:r>
          </a:p>
          <a:p>
            <a:r>
              <a:rPr lang="en-CA" dirty="0" err="1"/>
              <a:t>ValueError</a:t>
            </a:r>
            <a:r>
              <a:rPr lang="en-CA" dirty="0"/>
              <a:t>: invalid literal for </a:t>
            </a:r>
            <a:r>
              <a:rPr lang="en-CA" dirty="0" err="1"/>
              <a:t>int</a:t>
            </a:r>
            <a:r>
              <a:rPr lang="en-CA" dirty="0"/>
              <a:t>(): Hello</a:t>
            </a:r>
          </a:p>
          <a:p>
            <a:endParaRPr lang="en-CA"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3.12  Why functions?</a:t>
            </a:r>
            <a:endParaRPr lang="en-CA" dirty="0"/>
          </a:p>
        </p:txBody>
      </p:sp>
      <p:sp>
        <p:nvSpPr>
          <p:cNvPr id="3" name="Content Placeholder 2"/>
          <p:cNvSpPr>
            <a:spLocks noGrp="1"/>
          </p:cNvSpPr>
          <p:nvPr>
            <p:ph sz="quarter" idx="13"/>
          </p:nvPr>
        </p:nvSpPr>
        <p:spPr/>
        <p:txBody>
          <a:bodyPr>
            <a:normAutofit fontScale="85000" lnSpcReduction="10000"/>
          </a:bodyPr>
          <a:lstStyle/>
          <a:p>
            <a:pPr lvl="0"/>
            <a:r>
              <a:rPr lang="en-CA" dirty="0"/>
              <a:t>Creating a new function gives you an opportunity to name a group of statements, which makes your program easier to read and debug.</a:t>
            </a:r>
          </a:p>
          <a:p>
            <a:pPr lvl="0"/>
            <a:r>
              <a:rPr lang="en-CA" dirty="0"/>
              <a:t>Functions can make a program smaller by eliminating repetitive code. Later, if you make a change, you only have to make it in one place.</a:t>
            </a:r>
          </a:p>
          <a:p>
            <a:pPr lvl="0"/>
            <a:r>
              <a:rPr lang="en-CA" dirty="0"/>
              <a:t>Dividing a long program into functions allows you to debug the parts one at a time and then assemble them into a working whole.</a:t>
            </a:r>
          </a:p>
          <a:p>
            <a:pPr lvl="0"/>
            <a:r>
              <a:rPr lang="en-CA" dirty="0"/>
              <a:t>Well-designed functions are often useful for many programs. Once you write and debug one, you can reuse it.</a:t>
            </a:r>
          </a:p>
          <a:p>
            <a:endParaRPr lang="en-CA"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3.13  Importing with from</a:t>
            </a:r>
            <a:br>
              <a:rPr lang="en-CA" dirty="0"/>
            </a:br>
            <a:endParaRPr lang="en-CA" dirty="0"/>
          </a:p>
        </p:txBody>
      </p:sp>
      <p:sp>
        <p:nvSpPr>
          <p:cNvPr id="3" name="Content Placeholder 2"/>
          <p:cNvSpPr>
            <a:spLocks noGrp="1"/>
          </p:cNvSpPr>
          <p:nvPr>
            <p:ph sz="quarter" idx="13"/>
          </p:nvPr>
        </p:nvSpPr>
        <p:spPr/>
        <p:txBody>
          <a:bodyPr>
            <a:normAutofit lnSpcReduction="10000"/>
          </a:bodyPr>
          <a:lstStyle/>
          <a:p>
            <a:r>
              <a:rPr lang="en-CA" dirty="0"/>
              <a:t>Python provides two ways to import modules; we have already seen one:</a:t>
            </a:r>
          </a:p>
          <a:p>
            <a:r>
              <a:rPr lang="en-CA" dirty="0"/>
              <a:t>&gt;&gt;&gt; import math</a:t>
            </a:r>
          </a:p>
          <a:p>
            <a:r>
              <a:rPr lang="en-CA" dirty="0"/>
              <a:t>As an alternative, you can import an object from a module like this:</a:t>
            </a:r>
          </a:p>
          <a:p>
            <a:r>
              <a:rPr lang="en-CA" dirty="0"/>
              <a:t>&gt;&gt;&gt; from math import pi</a:t>
            </a:r>
          </a:p>
          <a:p>
            <a:r>
              <a:rPr lang="en-CA" dirty="0"/>
              <a:t>&gt;&gt;&gt; print pi</a:t>
            </a:r>
          </a:p>
          <a:p>
            <a:r>
              <a:rPr lang="en-CA" dirty="0"/>
              <a:t>3.14159265359</a:t>
            </a:r>
          </a:p>
          <a:p>
            <a:endParaRPr lang="en-CA"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normAutofit fontScale="92500" lnSpcReduction="20000"/>
          </a:bodyPr>
          <a:lstStyle/>
          <a:p>
            <a:r>
              <a:rPr lang="en-CA" dirty="0"/>
              <a:t>Or you can use the star operator to import </a:t>
            </a:r>
            <a:r>
              <a:rPr lang="en-CA" i="1" dirty="0"/>
              <a:t>everything</a:t>
            </a:r>
            <a:r>
              <a:rPr lang="en-CA" dirty="0"/>
              <a:t> from the module:</a:t>
            </a:r>
          </a:p>
          <a:p>
            <a:r>
              <a:rPr lang="en-CA" dirty="0"/>
              <a:t>&gt;&gt;&gt; from math import *</a:t>
            </a:r>
          </a:p>
          <a:p>
            <a:r>
              <a:rPr lang="en-CA" dirty="0"/>
              <a:t>&gt;&gt;&gt; </a:t>
            </a:r>
            <a:r>
              <a:rPr lang="en-CA" dirty="0" err="1"/>
              <a:t>cos</a:t>
            </a:r>
            <a:r>
              <a:rPr lang="en-CA" dirty="0"/>
              <a:t>(pi)</a:t>
            </a:r>
          </a:p>
          <a:p>
            <a:r>
              <a:rPr lang="en-CA" dirty="0"/>
              <a:t>The advantage of importing everything from the math module is that your code can be more concise. </a:t>
            </a:r>
          </a:p>
          <a:p>
            <a:r>
              <a:rPr lang="en-CA" dirty="0"/>
              <a:t>The disadvantage is that there might be conflicts between names defined in different modules, or between a name from a module and one of your variables.</a:t>
            </a:r>
          </a:p>
          <a:p>
            <a:endParaRPr lang="en-CA"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u="sng" dirty="0"/>
              <a:t>3.14</a:t>
            </a:r>
            <a:r>
              <a:rPr lang="en-CA" b="1" dirty="0"/>
              <a:t>  Debugging </a:t>
            </a:r>
            <a:r>
              <a:rPr lang="en-CA" u="sng" dirty="0">
                <a:hlinkClick r:id="rId2"/>
              </a:rPr>
              <a:t>3.1. How to be a Successful Programmer</a:t>
            </a:r>
            <a:r>
              <a:rPr lang="en-CA" dirty="0"/>
              <a:t> </a:t>
            </a:r>
          </a:p>
        </p:txBody>
      </p:sp>
      <p:sp>
        <p:nvSpPr>
          <p:cNvPr id="3" name="Content Placeholder 2"/>
          <p:cNvSpPr>
            <a:spLocks noGrp="1"/>
          </p:cNvSpPr>
          <p:nvPr>
            <p:ph sz="quarter" idx="13"/>
          </p:nvPr>
        </p:nvSpPr>
        <p:spPr/>
        <p:txBody>
          <a:bodyPr>
            <a:normAutofit/>
          </a:bodyPr>
          <a:lstStyle/>
          <a:p>
            <a:r>
              <a:rPr lang="en-CA" dirty="0"/>
              <a:t>If you are using a text editor to write your scripts, you might run into problems with spaces and tabs. The best way to avoid these problems is to use spaces exclusively (no tabs). Most text editors that know about Python do this by default, but some don’t. </a:t>
            </a:r>
          </a:p>
          <a:p>
            <a:r>
              <a:rPr lang="en-CA" dirty="0"/>
              <a:t>Tabs and spaces are usually invisible, which makes them hard to debug, so try to find an editor that manages indentation for you.</a:t>
            </a:r>
          </a:p>
          <a:p>
            <a:endParaRPr lang="en-CA"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a:t>Also, don’t forget to save your program before you run it. Some development environments do this automatically, but some don’t. In that case the program you are looking at in the text editor is not the same as the program you are running.</a:t>
            </a:r>
          </a:p>
          <a:p>
            <a:endParaRPr lang="en-CA"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sz="quarter" idx="13"/>
          </p:nvPr>
        </p:nvSpPr>
        <p:spPr/>
        <p:txBody>
          <a:bodyPr/>
          <a:lstStyle/>
          <a:p>
            <a:r>
              <a:rPr lang="en-CA" dirty="0"/>
              <a:t>Do all exercises in lab and as homework</a:t>
            </a:r>
          </a:p>
          <a:p>
            <a:r>
              <a:rPr lang="en-CA" dirty="0"/>
              <a:t>Submit exercises for which there is no solution</a:t>
            </a:r>
          </a:p>
          <a:p>
            <a:r>
              <a:rPr lang="en-CA"/>
              <a:t>Submit </a:t>
            </a:r>
            <a:r>
              <a:rPr lang="en-CA" dirty="0"/>
              <a:t>pseudo code for exercises with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err="1"/>
              <a:t>int</a:t>
            </a:r>
            <a:r>
              <a:rPr lang="en-CA" dirty="0"/>
              <a:t> can convert floating-point values to integers, but it doesn’t round off; it chops off the fraction part:</a:t>
            </a:r>
          </a:p>
          <a:p>
            <a:r>
              <a:rPr lang="en-CA" dirty="0"/>
              <a:t>&gt;&gt;&gt; </a:t>
            </a:r>
            <a:r>
              <a:rPr lang="en-CA" dirty="0" err="1"/>
              <a:t>int</a:t>
            </a:r>
            <a:r>
              <a:rPr lang="en-CA" dirty="0"/>
              <a:t>(3.99999)</a:t>
            </a:r>
          </a:p>
          <a:p>
            <a:r>
              <a:rPr lang="en-CA" dirty="0"/>
              <a:t>3</a:t>
            </a:r>
          </a:p>
          <a:p>
            <a:r>
              <a:rPr lang="en-CA" dirty="0"/>
              <a:t>&gt;&gt;&gt; </a:t>
            </a:r>
            <a:r>
              <a:rPr lang="en-CA" dirty="0" err="1"/>
              <a:t>int</a:t>
            </a:r>
            <a:r>
              <a:rPr lang="en-CA" dirty="0"/>
              <a:t>(-2.3)</a:t>
            </a:r>
          </a:p>
          <a:p>
            <a:r>
              <a:rPr lang="en-CA" dirty="0"/>
              <a:t>-2</a:t>
            </a:r>
          </a:p>
          <a:p>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b="1" dirty="0"/>
              <a:t>float </a:t>
            </a:r>
            <a:r>
              <a:rPr lang="en-CA" dirty="0"/>
              <a:t>converts integers and strings to floating-point numbers: </a:t>
            </a:r>
          </a:p>
          <a:p>
            <a:r>
              <a:rPr lang="en-CA" dirty="0"/>
              <a:t>&gt;&gt;&gt; float(32)</a:t>
            </a:r>
          </a:p>
          <a:p>
            <a:r>
              <a:rPr lang="en-CA" dirty="0"/>
              <a:t>32.0</a:t>
            </a:r>
          </a:p>
          <a:p>
            <a:r>
              <a:rPr lang="en-CA" dirty="0"/>
              <a:t>&gt;&gt;&gt; float('3.14159')</a:t>
            </a:r>
          </a:p>
          <a:p>
            <a:r>
              <a:rPr lang="en-CA" dirty="0"/>
              <a:t>3.14159</a:t>
            </a:r>
          </a:p>
          <a:p>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lstStyle/>
          <a:p>
            <a:r>
              <a:rPr lang="en-CA" dirty="0"/>
              <a:t>, </a:t>
            </a:r>
            <a:r>
              <a:rPr lang="en-CA" b="1" dirty="0" err="1"/>
              <a:t>str</a:t>
            </a:r>
            <a:r>
              <a:rPr lang="en-CA" dirty="0"/>
              <a:t> converts its argument to a string: </a:t>
            </a:r>
          </a:p>
          <a:p>
            <a:r>
              <a:rPr lang="en-CA" dirty="0"/>
              <a:t>&gt;&gt;&gt; </a:t>
            </a:r>
            <a:r>
              <a:rPr lang="en-CA" dirty="0" err="1"/>
              <a:t>str</a:t>
            </a:r>
            <a:r>
              <a:rPr lang="en-CA" dirty="0"/>
              <a:t>(32)</a:t>
            </a:r>
          </a:p>
          <a:p>
            <a:r>
              <a:rPr lang="en-CA" dirty="0"/>
              <a:t>'32'</a:t>
            </a:r>
          </a:p>
          <a:p>
            <a:r>
              <a:rPr lang="en-CA" dirty="0"/>
              <a:t>&gt;&gt;&gt; </a:t>
            </a:r>
            <a:r>
              <a:rPr lang="en-CA" dirty="0" err="1"/>
              <a:t>str</a:t>
            </a:r>
            <a:r>
              <a:rPr lang="en-CA" dirty="0"/>
              <a:t>(3.14159)</a:t>
            </a:r>
          </a:p>
          <a:p>
            <a:r>
              <a:rPr lang="en-CA" dirty="0"/>
              <a:t>'3.14159'</a:t>
            </a:r>
          </a:p>
          <a:p>
            <a:br>
              <a:rPr lang="en-CA" b="1" dirty="0"/>
            </a:br>
            <a:r>
              <a:rPr lang="en-CA" b="1" dirty="0"/>
              <a:t> </a:t>
            </a:r>
            <a:endParaRPr lang="en-CA" dirty="0"/>
          </a:p>
          <a:p>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3.3  Math functions  </a:t>
            </a:r>
            <a:r>
              <a:rPr lang="en-CA" u="sng" dirty="0">
                <a:hlinkClick r:id="rId2"/>
              </a:rPr>
              <a:t>5.3. The </a:t>
            </a:r>
            <a:r>
              <a:rPr lang="en-CA" i="1" u="sng" dirty="0">
                <a:hlinkClick r:id="rId2"/>
              </a:rPr>
              <a:t>math</a:t>
            </a:r>
            <a:r>
              <a:rPr lang="en-CA" u="sng" dirty="0">
                <a:hlinkClick r:id="rId2"/>
              </a:rPr>
              <a:t> module</a:t>
            </a:r>
            <a:endParaRPr lang="en-CA" dirty="0"/>
          </a:p>
        </p:txBody>
      </p:sp>
      <p:sp>
        <p:nvSpPr>
          <p:cNvPr id="3" name="Content Placeholder 2"/>
          <p:cNvSpPr>
            <a:spLocks noGrp="1"/>
          </p:cNvSpPr>
          <p:nvPr>
            <p:ph sz="quarter" idx="13"/>
          </p:nvPr>
        </p:nvSpPr>
        <p:spPr/>
        <p:txBody>
          <a:bodyPr>
            <a:normAutofit fontScale="92500" lnSpcReduction="10000"/>
          </a:bodyPr>
          <a:lstStyle/>
          <a:p>
            <a:r>
              <a:rPr lang="en-CA" dirty="0"/>
              <a:t>A </a:t>
            </a:r>
            <a:r>
              <a:rPr lang="en-CA" b="1" dirty="0"/>
              <a:t>module</a:t>
            </a:r>
            <a:r>
              <a:rPr lang="en-CA" dirty="0"/>
              <a:t> is a file that contains a collection of related functions. </a:t>
            </a:r>
          </a:p>
          <a:p>
            <a:r>
              <a:rPr lang="en-CA" dirty="0"/>
              <a:t>Before we can use the module, we have to import it:</a:t>
            </a:r>
          </a:p>
          <a:p>
            <a:r>
              <a:rPr lang="en-CA" dirty="0"/>
              <a:t>&gt;&gt;&gt; import math</a:t>
            </a:r>
          </a:p>
          <a:p>
            <a:r>
              <a:rPr lang="en-CA" dirty="0"/>
              <a:t>This statement creates a </a:t>
            </a:r>
            <a:r>
              <a:rPr lang="en-CA" b="1" dirty="0"/>
              <a:t>module object</a:t>
            </a:r>
            <a:r>
              <a:rPr lang="en-CA" dirty="0"/>
              <a:t> named math. </a:t>
            </a:r>
          </a:p>
          <a:p>
            <a:r>
              <a:rPr lang="en-CA" dirty="0"/>
              <a:t>Print the module object to get information about it:</a:t>
            </a:r>
          </a:p>
          <a:p>
            <a:r>
              <a:rPr lang="en-CA" dirty="0"/>
              <a:t>&gt;&gt;&gt; print (math)</a:t>
            </a:r>
          </a:p>
          <a:p>
            <a:r>
              <a:rPr lang="en-CA" dirty="0"/>
              <a:t>&lt;module 'math' (built-in)&gt;</a:t>
            </a:r>
          </a:p>
          <a:p>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p:txBody>
          <a:bodyPr>
            <a:normAutofit fontScale="85000" lnSpcReduction="10000"/>
          </a:bodyPr>
          <a:lstStyle/>
          <a:p>
            <a:r>
              <a:rPr lang="en-CA" dirty="0"/>
              <a:t>To access one of the functions of the module, you have to specify the name of the module and the name of the function using </a:t>
            </a:r>
            <a:r>
              <a:rPr lang="en-CA" b="1" dirty="0"/>
              <a:t>dot notation</a:t>
            </a:r>
            <a:r>
              <a:rPr lang="en-CA" dirty="0"/>
              <a:t>. </a:t>
            </a:r>
          </a:p>
          <a:p>
            <a:r>
              <a:rPr lang="en-CA" dirty="0"/>
              <a:t>&gt;&gt;&gt; ratio = </a:t>
            </a:r>
            <a:r>
              <a:rPr lang="en-CA" dirty="0" err="1"/>
              <a:t>signal_power</a:t>
            </a:r>
            <a:r>
              <a:rPr lang="en-CA" dirty="0"/>
              <a:t> / </a:t>
            </a:r>
            <a:r>
              <a:rPr lang="en-CA" dirty="0" err="1"/>
              <a:t>noise_power</a:t>
            </a:r>
            <a:endParaRPr lang="en-CA" dirty="0"/>
          </a:p>
          <a:p>
            <a:r>
              <a:rPr lang="en-CA" dirty="0"/>
              <a:t>&gt;&gt;&gt; decibels = 10 * </a:t>
            </a:r>
            <a:r>
              <a:rPr lang="en-CA" b="1" dirty="0"/>
              <a:t>math.log10</a:t>
            </a:r>
            <a:r>
              <a:rPr lang="en-CA" dirty="0"/>
              <a:t>(ratio)</a:t>
            </a:r>
          </a:p>
          <a:p>
            <a:r>
              <a:rPr lang="en-CA" dirty="0"/>
              <a:t> </a:t>
            </a:r>
          </a:p>
          <a:p>
            <a:r>
              <a:rPr lang="en-CA" dirty="0"/>
              <a:t>&gt;&gt;&gt; radians = 0.7</a:t>
            </a:r>
          </a:p>
          <a:p>
            <a:r>
              <a:rPr lang="en-CA" dirty="0"/>
              <a:t>&gt;&gt;&gt; height = </a:t>
            </a:r>
            <a:r>
              <a:rPr lang="en-CA" b="1" dirty="0"/>
              <a:t>math.sin</a:t>
            </a:r>
            <a:r>
              <a:rPr lang="en-CA" dirty="0"/>
              <a:t>(radians)</a:t>
            </a:r>
          </a:p>
          <a:p>
            <a:r>
              <a:rPr lang="en-CA" dirty="0"/>
              <a:t>Note you need radians not degrees</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206</TotalTime>
  <Words>2533</Words>
  <Application>Microsoft Office PowerPoint</Application>
  <PresentationFormat>On-screen Show (4:3)</PresentationFormat>
  <Paragraphs>225</Paragraphs>
  <Slides>45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Tw Cen MT</vt:lpstr>
      <vt:lpstr>Droplet</vt:lpstr>
      <vt:lpstr>Python by Allen B. Downey</vt:lpstr>
      <vt:lpstr>3.1 Function calls  6 .1. Functions</vt:lpstr>
      <vt:lpstr>PowerPoint Presentation</vt:lpstr>
      <vt:lpstr>3.2  Type conversion functions </vt:lpstr>
      <vt:lpstr>PowerPoint Presentation</vt:lpstr>
      <vt:lpstr>PowerPoint Presentation</vt:lpstr>
      <vt:lpstr>PowerPoint Presentation</vt:lpstr>
      <vt:lpstr>3.3  Math functions  5.3. The math module</vt:lpstr>
      <vt:lpstr>PowerPoint Presentation</vt:lpstr>
      <vt:lpstr>PowerPoint Presentation</vt:lpstr>
      <vt:lpstr>3.4  Composition</vt:lpstr>
      <vt:lpstr>PowerPoint Presentation</vt:lpstr>
      <vt:lpstr>3.5  Adding new functions</vt:lpstr>
      <vt:lpstr>PowerPoint Presentation</vt:lpstr>
      <vt:lpstr>PowerPoint Presentation</vt:lpstr>
      <vt:lpstr>PowerPoint Presentation</vt:lpstr>
      <vt:lpstr>PowerPoint Presentation</vt:lpstr>
      <vt:lpstr>PowerPoint Presentation</vt:lpstr>
      <vt:lpstr>3.6 Definitions and uses</vt:lpstr>
      <vt:lpstr>PowerPoint Presentation</vt:lpstr>
      <vt:lpstr>3.7 Flow of execution </vt:lpstr>
      <vt:lpstr>PowerPoint Presentation</vt:lpstr>
      <vt:lpstr>PowerPoint Presentation</vt:lpstr>
      <vt:lpstr>3.8  Parameters and arguments</vt:lpstr>
      <vt:lpstr>PowerPoint Presentation</vt:lpstr>
      <vt:lpstr>PowerPoint Presentation</vt:lpstr>
      <vt:lpstr>PowerPoint Presentation</vt:lpstr>
      <vt:lpstr>PowerPoint Presentation</vt:lpstr>
      <vt:lpstr>3.9 Variables and parameters are local</vt:lpstr>
      <vt:lpstr>PowerPoint Presentation</vt:lpstr>
      <vt:lpstr>3.10 Stack diagrams</vt:lpstr>
      <vt:lpstr>Stack Diagram</vt:lpstr>
      <vt:lpstr>PowerPoint Presentation</vt:lpstr>
      <vt:lpstr>PowerPoint Presentation</vt:lpstr>
      <vt:lpstr>PowerPoint Presentation</vt:lpstr>
      <vt:lpstr>3.11  Fruitful functions and void functions</vt:lpstr>
      <vt:lpstr>PowerPoint Presentation</vt:lpstr>
      <vt:lpstr>PowerPoint Presentation</vt:lpstr>
      <vt:lpstr>PowerPoint Presentation</vt:lpstr>
      <vt:lpstr>3.12  Why functions?</vt:lpstr>
      <vt:lpstr>3.13  Importing with from </vt:lpstr>
      <vt:lpstr>PowerPoint Presentation</vt:lpstr>
      <vt:lpstr>3.14  Debugging 3.1. How to be a Successful Programmer </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by Allen B. Downey</dc:title>
  <dc:creator>Microsoft</dc:creator>
  <cp:lastModifiedBy>Majid Mohammed Abdul</cp:lastModifiedBy>
  <cp:revision>29</cp:revision>
  <dcterms:created xsi:type="dcterms:W3CDTF">2016-09-11T00:35:01Z</dcterms:created>
  <dcterms:modified xsi:type="dcterms:W3CDTF">2017-09-11T11:10:47Z</dcterms:modified>
</cp:coreProperties>
</file>