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74" r:id="rId1"/>
  </p:sldMasterIdLst>
  <p:sldIdLst>
    <p:sldId id="256" r:id="rId2"/>
    <p:sldId id="257" r:id="rId3"/>
    <p:sldId id="258" r:id="rId4"/>
    <p:sldId id="262" r:id="rId5"/>
    <p:sldId id="263" r:id="rId6"/>
    <p:sldId id="264"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5" d="100"/>
          <a:sy n="155" d="100"/>
        </p:scale>
        <p:origin x="1974"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107826725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6" name="Footer Placeholder 5"/>
          <p:cNvSpPr>
            <a:spLocks noGrp="1"/>
          </p:cNvSpPr>
          <p:nvPr>
            <p:ph type="ftr" sz="quarter" idx="11"/>
          </p:nvPr>
        </p:nvSpPr>
        <p:spPr>
          <a:xfrm>
            <a:off x="917678" y="6181344"/>
            <a:ext cx="5337278" cy="365125"/>
          </a:xfrm>
        </p:spPr>
        <p:txBody>
          <a:bodyPr/>
          <a:lstStyle/>
          <a:p>
            <a:endParaRPr lang="en-CA"/>
          </a:p>
        </p:txBody>
      </p:sp>
      <p:sp>
        <p:nvSpPr>
          <p:cNvPr id="7" name="Slide Number Placeholder 6"/>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162152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1737928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28563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1739947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2985982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3913201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3974071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5564493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74749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8018866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335413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60294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128287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20967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3AA14D-719C-42E5-B9A8-8390FFFF8329}" type="datetimeFigureOut">
              <a:rPr lang="en-CA" smtClean="0"/>
              <a:pPr/>
              <a:t>2017-09-10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181229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23649" y="6181344"/>
            <a:ext cx="718502" cy="365125"/>
          </a:xfrm>
        </p:spPr>
        <p:txBody>
          <a:bodyPr/>
          <a:lstStyle/>
          <a:p>
            <a:fld id="{533AA14D-719C-42E5-B9A8-8390FFFF8329}" type="datetimeFigureOut">
              <a:rPr lang="en-CA" smtClean="0"/>
              <a:pPr/>
              <a:t>2017-09-10</a:t>
            </a:fld>
            <a:endParaRPr lang="en-CA"/>
          </a:p>
        </p:txBody>
      </p:sp>
      <p:sp>
        <p:nvSpPr>
          <p:cNvPr id="6" name="Footer Placeholder 5"/>
          <p:cNvSpPr>
            <a:spLocks noGrp="1"/>
          </p:cNvSpPr>
          <p:nvPr>
            <p:ph type="ftr" sz="quarter" idx="11"/>
          </p:nvPr>
        </p:nvSpPr>
        <p:spPr>
          <a:xfrm>
            <a:off x="818348" y="6181344"/>
            <a:ext cx="3705300" cy="365125"/>
          </a:xfrm>
        </p:spPr>
        <p:txBody>
          <a:bodyPr/>
          <a:lstStyle/>
          <a:p>
            <a:endParaRPr lang="en-CA"/>
          </a:p>
        </p:txBody>
      </p:sp>
      <p:sp>
        <p:nvSpPr>
          <p:cNvPr id="7" name="Slide Number Placeholder 6"/>
          <p:cNvSpPr>
            <a:spLocks noGrp="1"/>
          </p:cNvSpPr>
          <p:nvPr>
            <p:ph type="sldNum" sz="quarter" idx="12"/>
          </p:nvPr>
        </p:nvSpPr>
        <p:spPr>
          <a:xfrm>
            <a:off x="8024262" y="6181344"/>
            <a:ext cx="305186" cy="329250"/>
          </a:xfrm>
        </p:spPr>
        <p:txBody>
          <a:bodyPr/>
          <a:lstStyle/>
          <a:p>
            <a:fld id="{6674F656-4246-49BE-9236-B3103A1AB2A1}" type="slidenum">
              <a:rPr lang="en-CA" smtClean="0"/>
              <a:pPr/>
              <a:t>‹#›</a:t>
            </a:fld>
            <a:endParaRPr lang="en-CA"/>
          </a:p>
        </p:txBody>
      </p:sp>
    </p:spTree>
    <p:extLst>
      <p:ext uri="{BB962C8B-B14F-4D97-AF65-F5344CB8AC3E}">
        <p14:creationId xmlns:p14="http://schemas.microsoft.com/office/powerpoint/2010/main" val="417877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533AA14D-719C-42E5-B9A8-8390FFFF8329}" type="datetimeFigureOut">
              <a:rPr lang="en-CA" smtClean="0"/>
              <a:pPr/>
              <a:t>2017-09-10</a:t>
            </a:fld>
            <a:endParaRPr lang="en-CA"/>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6674F656-4246-49BE-9236-B3103A1AB2A1}" type="slidenum">
              <a:rPr lang="en-CA" smtClean="0"/>
              <a:pPr/>
              <a:t>‹#›</a:t>
            </a:fld>
            <a:endParaRPr lang="en-CA"/>
          </a:p>
        </p:txBody>
      </p:sp>
    </p:spTree>
    <p:extLst>
      <p:ext uri="{BB962C8B-B14F-4D97-AF65-F5344CB8AC3E}">
        <p14:creationId xmlns:p14="http://schemas.microsoft.com/office/powerpoint/2010/main" val="4171724255"/>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interactivepython.org/runestone/static/thinkcspy/GeneralIntro/MoreAboutProgram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interactivepython.org/runestone/static/thinkcspy/GeneralIntro/WhatisDebugg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interactivepython.org/runestone/static/thinkcspy/GeneralIntro/RuntimeError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nteractivepython.org/runestone/static/thinkcspy/GeneralIntro/SemanticError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interactivepython.org/runestone/static/thinkcspy/GeneralIntro/ExperimentalDebugging.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interactivepython.org/runestone/static/thinkcspy/GeneralIntro/FormalandNaturalLanguag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interactivepython.org/runestone/static/thinkcspy/GeneralIntro/toctree.html" TargetMode="External"/><Relationship Id="rId2" Type="http://schemas.openxmlformats.org/officeDocument/2006/relationships/hyperlink" Target="http://greenteapress.com/wp/think-python-2e/" TargetMode="External"/><Relationship Id="rId1" Type="http://schemas.openxmlformats.org/officeDocument/2006/relationships/slideLayout" Target="../slideLayouts/slideLayout2.xml"/><Relationship Id="rId6" Type="http://schemas.openxmlformats.org/officeDocument/2006/relationships/hyperlink" Target="https://www.pythonanywhere.com/" TargetMode="External"/><Relationship Id="rId5" Type="http://schemas.openxmlformats.org/officeDocument/2006/relationships/hyperlink" Target="http://reputablejournal.com/" TargetMode="External"/><Relationship Id="rId4" Type="http://schemas.openxmlformats.org/officeDocument/2006/relationships/hyperlink" Target="http://runestoneinteractive.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interactivepython.org/runestone/static/thinkcspy/GeneralIntro/ATypicalFirstProgram.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interactivepython.org/runestone/static/thinkcspy/Debugging/BeginningtipsforDebugging.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interactivepython.org/runestone/static/thinkcspy/GeneralIntro/ThePythonProgrammingLanguag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D:\billr\courses_meng\Programming%20course\Think%20Python%20Book\Ch%201\Ch%201The%20way%20of%20the%20program.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Python by Allen B. Downey</a:t>
            </a:r>
          </a:p>
        </p:txBody>
      </p:sp>
      <p:sp>
        <p:nvSpPr>
          <p:cNvPr id="3" name="Subtitle 2"/>
          <p:cNvSpPr>
            <a:spLocks noGrp="1"/>
          </p:cNvSpPr>
          <p:nvPr>
            <p:ph type="subTitle" idx="1"/>
          </p:nvPr>
        </p:nvSpPr>
        <p:spPr/>
        <p:txBody>
          <a:bodyPr/>
          <a:lstStyle/>
          <a:p>
            <a:r>
              <a:rPr lang="en-CA" dirty="0"/>
              <a:t>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Script</a:t>
            </a:r>
          </a:p>
        </p:txBody>
      </p:sp>
      <p:sp>
        <p:nvSpPr>
          <p:cNvPr id="3" name="Content Placeholder 2"/>
          <p:cNvSpPr>
            <a:spLocks noGrp="1"/>
          </p:cNvSpPr>
          <p:nvPr>
            <p:ph idx="1"/>
          </p:nvPr>
        </p:nvSpPr>
        <p:spPr/>
        <p:txBody>
          <a:bodyPr/>
          <a:lstStyle/>
          <a:p>
            <a:r>
              <a:rPr lang="en-CA" dirty="0"/>
              <a:t>Alternatively, you can store code in a file and use the interpreter to execute the contents of the file, which is called a </a:t>
            </a:r>
            <a:r>
              <a:rPr lang="en-CA" b="1" dirty="0"/>
              <a:t>script</a:t>
            </a:r>
            <a:r>
              <a:rPr lang="en-CA" dirty="0"/>
              <a:t>. By convention, Python scripts have names that end with .</a:t>
            </a:r>
            <a:r>
              <a:rPr lang="en-CA" dirty="0" err="1"/>
              <a:t>py</a:t>
            </a:r>
            <a:r>
              <a:rPr lang="en-CA" dirty="0"/>
              <a:t>. </a:t>
            </a:r>
          </a:p>
          <a:p>
            <a:r>
              <a:rPr lang="en-CA" dirty="0"/>
              <a:t>To execute the script, you have to tell the interpreter the name of the file. </a:t>
            </a:r>
          </a:p>
          <a:p>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1.2  What is a program?</a:t>
            </a:r>
            <a:br>
              <a:rPr lang="en-CA" b="1" dirty="0"/>
            </a:br>
            <a:r>
              <a:rPr lang="en-CA" dirty="0"/>
              <a:t>·  </a:t>
            </a:r>
            <a:r>
              <a:rPr lang="en-CA" u="sng" dirty="0">
                <a:hlinkClick r:id="rId2"/>
              </a:rPr>
              <a:t>1.5. More About Programs</a:t>
            </a:r>
            <a:r>
              <a:rPr lang="en-CA" dirty="0"/>
              <a:t> </a:t>
            </a:r>
            <a:br>
              <a:rPr lang="en-CA" dirty="0"/>
            </a:br>
            <a:endParaRPr lang="en-CA" dirty="0"/>
          </a:p>
        </p:txBody>
      </p:sp>
      <p:sp>
        <p:nvSpPr>
          <p:cNvPr id="3" name="Content Placeholder 2"/>
          <p:cNvSpPr>
            <a:spLocks noGrp="1"/>
          </p:cNvSpPr>
          <p:nvPr>
            <p:ph idx="1"/>
          </p:nvPr>
        </p:nvSpPr>
        <p:spPr/>
        <p:txBody>
          <a:bodyPr>
            <a:normAutofit/>
          </a:bodyPr>
          <a:lstStyle/>
          <a:p>
            <a:r>
              <a:rPr lang="en-CA" dirty="0"/>
              <a:t>A </a:t>
            </a:r>
            <a:r>
              <a:rPr lang="en-CA" b="1" dirty="0"/>
              <a:t>program</a:t>
            </a:r>
            <a:r>
              <a:rPr lang="en-CA" dirty="0"/>
              <a:t> is a sequence of instructions that specifies how to perform a computation</a:t>
            </a:r>
          </a:p>
          <a:p>
            <a:r>
              <a:rPr lang="en-CA" dirty="0"/>
              <a:t>The details look different in different languages, but a few basic instructions appear in just about every language:</a:t>
            </a:r>
          </a:p>
          <a:p>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Components of a program</a:t>
            </a:r>
          </a:p>
        </p:txBody>
      </p:sp>
      <p:sp>
        <p:nvSpPr>
          <p:cNvPr id="3" name="Content Placeholder 2"/>
          <p:cNvSpPr>
            <a:spLocks noGrp="1"/>
          </p:cNvSpPr>
          <p:nvPr>
            <p:ph idx="1"/>
          </p:nvPr>
        </p:nvSpPr>
        <p:spPr/>
        <p:txBody>
          <a:bodyPr>
            <a:normAutofit fontScale="92500"/>
          </a:bodyPr>
          <a:lstStyle/>
          <a:p>
            <a:r>
              <a:rPr lang="en-CA" b="1" dirty="0"/>
              <a:t>input:</a:t>
            </a:r>
            <a:endParaRPr lang="en-CA" dirty="0"/>
          </a:p>
          <a:p>
            <a:r>
              <a:rPr lang="en-CA" dirty="0"/>
              <a:t>Get data from the keyboard, a file, or some other device.</a:t>
            </a:r>
          </a:p>
          <a:p>
            <a:r>
              <a:rPr lang="en-CA" b="1" dirty="0"/>
              <a:t>output:</a:t>
            </a:r>
            <a:endParaRPr lang="en-CA" dirty="0"/>
          </a:p>
          <a:p>
            <a:r>
              <a:rPr lang="en-CA" dirty="0"/>
              <a:t>Display data on the screen or send data to a file or other device.</a:t>
            </a:r>
          </a:p>
          <a:p>
            <a:r>
              <a:rPr lang="en-CA" b="1" dirty="0"/>
              <a:t>math:</a:t>
            </a:r>
            <a:endParaRPr lang="en-CA" dirty="0"/>
          </a:p>
          <a:p>
            <a:r>
              <a:rPr lang="en-CA" dirty="0"/>
              <a:t>Perform basic mathematical operations like addition and multiplication.</a:t>
            </a:r>
          </a:p>
          <a:p>
            <a:r>
              <a:rPr lang="en-CA" b="1" dirty="0"/>
              <a:t>conditional execution:</a:t>
            </a:r>
            <a:endParaRPr lang="en-CA" dirty="0"/>
          </a:p>
          <a:p>
            <a:r>
              <a:rPr lang="en-CA" dirty="0"/>
              <a:t>Check for certain conditions and execute the appropriate code.</a:t>
            </a:r>
          </a:p>
          <a:p>
            <a:r>
              <a:rPr lang="en-CA" b="1" dirty="0"/>
              <a:t>repetition:</a:t>
            </a:r>
            <a:endParaRPr lang="en-CA" dirty="0"/>
          </a:p>
          <a:p>
            <a:r>
              <a:rPr lang="en-CA" dirty="0"/>
              <a:t>Perform some action repeatedly, usually with some variation..</a:t>
            </a:r>
          </a:p>
          <a:p>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1.3  What is debugging?</a:t>
            </a:r>
            <a:br>
              <a:rPr lang="en-CA" b="1" dirty="0"/>
            </a:br>
            <a:r>
              <a:rPr lang="en-CA" dirty="0"/>
              <a:t>·  </a:t>
            </a:r>
            <a:r>
              <a:rPr lang="en-CA" u="sng" dirty="0">
                <a:hlinkClick r:id="rId2"/>
              </a:rPr>
              <a:t>1.6. What is Debugging?</a:t>
            </a:r>
            <a:r>
              <a:rPr lang="en-CA" dirty="0"/>
              <a:t> </a:t>
            </a:r>
            <a:br>
              <a:rPr lang="en-CA" dirty="0"/>
            </a:br>
            <a:endParaRPr lang="en-CA" dirty="0"/>
          </a:p>
        </p:txBody>
      </p:sp>
      <p:sp>
        <p:nvSpPr>
          <p:cNvPr id="3" name="Content Placeholder 2"/>
          <p:cNvSpPr>
            <a:spLocks noGrp="1"/>
          </p:cNvSpPr>
          <p:nvPr>
            <p:ph idx="1"/>
          </p:nvPr>
        </p:nvSpPr>
        <p:spPr/>
        <p:txBody>
          <a:bodyPr/>
          <a:lstStyle/>
          <a:p>
            <a:r>
              <a:rPr lang="en-CA" dirty="0"/>
              <a:t>Programming is error-prone. </a:t>
            </a:r>
          </a:p>
          <a:p>
            <a:r>
              <a:rPr lang="en-CA" dirty="0"/>
              <a:t>Three kinds of errors can occur in a program: syntax errors, </a:t>
            </a:r>
          </a:p>
          <a:p>
            <a:r>
              <a:rPr lang="en-CA" dirty="0"/>
              <a:t>runtime errors, and </a:t>
            </a:r>
          </a:p>
          <a:p>
            <a:r>
              <a:rPr lang="en-CA" dirty="0"/>
              <a:t>semantic errors. </a:t>
            </a:r>
          </a:p>
          <a:p>
            <a:r>
              <a:rPr lang="en-CA" dirty="0"/>
              <a:t>It is useful to distinguish between them in order to track them down more quickly.</a:t>
            </a:r>
          </a:p>
          <a:p>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1.3.1  Syntax errors</a:t>
            </a:r>
            <a:br>
              <a:rPr lang="en-CA" dirty="0"/>
            </a:br>
            <a:endParaRPr lang="en-CA" dirty="0"/>
          </a:p>
        </p:txBody>
      </p:sp>
      <p:sp>
        <p:nvSpPr>
          <p:cNvPr id="3" name="Content Placeholder 2"/>
          <p:cNvSpPr>
            <a:spLocks noGrp="1"/>
          </p:cNvSpPr>
          <p:nvPr>
            <p:ph idx="1"/>
          </p:nvPr>
        </p:nvSpPr>
        <p:spPr/>
        <p:txBody>
          <a:bodyPr>
            <a:normAutofit/>
          </a:bodyPr>
          <a:lstStyle/>
          <a:p>
            <a:r>
              <a:rPr lang="en-CA" dirty="0"/>
              <a:t>If the syntax is incorrect the interpreter displays an error message. </a:t>
            </a:r>
          </a:p>
          <a:p>
            <a:r>
              <a:rPr lang="en-CA" b="1" dirty="0"/>
              <a:t>Syntax</a:t>
            </a:r>
            <a:r>
              <a:rPr lang="en-CA" dirty="0"/>
              <a:t> refers to the structure of a program and the rules about that structure. For example, parentheses have to come in matching pairs, so (1 + 2) is legal, but 8) is a </a:t>
            </a:r>
            <a:r>
              <a:rPr lang="en-CA" b="1" dirty="0"/>
              <a:t>syntax error</a:t>
            </a:r>
            <a:r>
              <a:rPr lang="en-CA" dirty="0"/>
              <a:t>. </a:t>
            </a:r>
          </a:p>
          <a:p>
            <a:r>
              <a:rPr lang="en-CA" dirty="0"/>
              <a:t>If there is a single syntax error anywhere in your program, Python will display an error message and quit, and you will not be able to run your program.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u="sng" dirty="0"/>
              <a:t>1.3.2</a:t>
            </a:r>
            <a:r>
              <a:rPr lang="en-CA" b="1" dirty="0"/>
              <a:t>  Runtime errors    </a:t>
            </a:r>
            <a:r>
              <a:rPr lang="en-CA" u="sng" dirty="0">
                <a:hlinkClick r:id="rId2"/>
              </a:rPr>
              <a:t>1.8. Runtime Errors</a:t>
            </a:r>
            <a:r>
              <a:rPr lang="en-CA" dirty="0"/>
              <a:t> </a:t>
            </a:r>
            <a:br>
              <a:rPr lang="en-CA" dirty="0"/>
            </a:br>
            <a:endParaRPr lang="en-CA" dirty="0"/>
          </a:p>
        </p:txBody>
      </p:sp>
      <p:sp>
        <p:nvSpPr>
          <p:cNvPr id="3" name="Content Placeholder 2"/>
          <p:cNvSpPr>
            <a:spLocks noGrp="1"/>
          </p:cNvSpPr>
          <p:nvPr>
            <p:ph idx="1"/>
          </p:nvPr>
        </p:nvSpPr>
        <p:spPr/>
        <p:txBody>
          <a:bodyPr/>
          <a:lstStyle/>
          <a:p>
            <a:r>
              <a:rPr lang="en-CA" dirty="0"/>
              <a:t>The second type of error is a runtime error, so called because the error does not appear until after the program has started running. </a:t>
            </a:r>
          </a:p>
          <a:p>
            <a:r>
              <a:rPr lang="en-CA" dirty="0"/>
              <a:t>These errors are also called </a:t>
            </a:r>
            <a:r>
              <a:rPr lang="en-CA" b="1" dirty="0"/>
              <a:t>exceptions</a:t>
            </a:r>
            <a:r>
              <a:rPr lang="en-CA" dirty="0"/>
              <a:t> because they usually indicate that something exceptional (and bad) has happened. </a:t>
            </a:r>
          </a:p>
          <a:p>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u="sng" dirty="0"/>
              <a:t>1.3.3</a:t>
            </a:r>
            <a:r>
              <a:rPr lang="en-CA" b="1" dirty="0"/>
              <a:t>  Semantic errors   </a:t>
            </a:r>
            <a:r>
              <a:rPr lang="en-CA" u="sng" dirty="0">
                <a:hlinkClick r:id="rId2"/>
              </a:rPr>
              <a:t>1.9. Semantic Errors</a:t>
            </a:r>
            <a:r>
              <a:rPr lang="en-CA" dirty="0"/>
              <a:t>  </a:t>
            </a:r>
            <a:br>
              <a:rPr lang="en-CA" dirty="0"/>
            </a:br>
            <a:endParaRPr lang="en-CA" dirty="0"/>
          </a:p>
        </p:txBody>
      </p:sp>
      <p:sp>
        <p:nvSpPr>
          <p:cNvPr id="3" name="Content Placeholder 2"/>
          <p:cNvSpPr>
            <a:spLocks noGrp="1"/>
          </p:cNvSpPr>
          <p:nvPr>
            <p:ph idx="1"/>
          </p:nvPr>
        </p:nvSpPr>
        <p:spPr/>
        <p:txBody>
          <a:bodyPr>
            <a:normAutofit fontScale="40000" lnSpcReduction="20000"/>
          </a:bodyPr>
          <a:lstStyle/>
          <a:p>
            <a:r>
              <a:rPr lang="en-CA" sz="5100" dirty="0"/>
              <a:t>The third type of error is the </a:t>
            </a:r>
            <a:r>
              <a:rPr lang="en-CA" sz="5100" b="1" dirty="0"/>
              <a:t>semantic error</a:t>
            </a:r>
            <a:r>
              <a:rPr lang="en-CA" sz="5100" dirty="0"/>
              <a:t>. If there is a semantic error in your program, it will run successfully in the sense that the computer will not generate any error messages, but it will not do the right thing. It will do something else. Specifically, it will do what you told it to do.</a:t>
            </a:r>
          </a:p>
          <a:p>
            <a:r>
              <a:rPr lang="en-CA" sz="5100" dirty="0"/>
              <a:t>The problem is that the program you wrote is not the program you wanted to write. The meaning of the program (its semantics) is wrong. </a:t>
            </a:r>
          </a:p>
          <a:p>
            <a:r>
              <a:rPr lang="en-CA" sz="5100" dirty="0"/>
              <a:t>Identifying semantic errors can be tricky because it requires you to work backward by looking at the output of the program and trying to figure out what it is doing.</a:t>
            </a:r>
          </a:p>
          <a:p>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1.3.4  Experimental debugging   </a:t>
            </a:r>
            <a:r>
              <a:rPr lang="en-CA" u="sng" dirty="0">
                <a:hlinkClick r:id="rId2"/>
              </a:rPr>
              <a:t>1.10. Experimental Debugging</a:t>
            </a:r>
            <a:r>
              <a:rPr lang="en-CA" dirty="0"/>
              <a:t>   </a:t>
            </a:r>
            <a:br>
              <a:rPr lang="en-CA" dirty="0"/>
            </a:br>
            <a:endParaRPr lang="en-CA" dirty="0"/>
          </a:p>
        </p:txBody>
      </p:sp>
      <p:sp>
        <p:nvSpPr>
          <p:cNvPr id="3" name="Content Placeholder 2"/>
          <p:cNvSpPr>
            <a:spLocks noGrp="1"/>
          </p:cNvSpPr>
          <p:nvPr>
            <p:ph idx="1"/>
          </p:nvPr>
        </p:nvSpPr>
        <p:spPr/>
        <p:txBody>
          <a:bodyPr>
            <a:normAutofit/>
          </a:bodyPr>
          <a:lstStyle/>
          <a:p>
            <a:r>
              <a:rPr lang="en-CA" dirty="0"/>
              <a:t>One of the most important skills you will acquire is debugging. Although it can be frustrating, debugging is one of the most intellectually rich, challenging, and interesting parts of programming. </a:t>
            </a:r>
          </a:p>
          <a:p>
            <a:r>
              <a:rPr lang="en-CA" dirty="0"/>
              <a:t>In some ways, debugging is like detective work. You are confronted with clues, and you have to infer the processes and events that led to the results you see.</a:t>
            </a:r>
          </a:p>
          <a:p>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For some people, programming and debugging are the same thing. That is, programming is the process of gradually debugging a program until it does what you want. </a:t>
            </a:r>
          </a:p>
          <a:p>
            <a:r>
              <a:rPr lang="en-CA" dirty="0"/>
              <a:t>The idea is that you should start with a program that does </a:t>
            </a:r>
            <a:r>
              <a:rPr lang="en-CA" i="1" dirty="0"/>
              <a:t>something</a:t>
            </a:r>
            <a:r>
              <a:rPr lang="en-CA" dirty="0"/>
              <a:t> and make small modifications, debugging them as you go, so that you always have a working program.</a:t>
            </a:r>
          </a:p>
          <a:p>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1.4  Formal and natural languages</a:t>
            </a:r>
            <a:br>
              <a:rPr lang="en-CA" b="1" dirty="0"/>
            </a:br>
            <a:r>
              <a:rPr lang="en-CA" u="sng" dirty="0">
                <a:hlinkClick r:id="rId2"/>
              </a:rPr>
              <a:t>1.11. Formal and Natural Languages</a:t>
            </a:r>
            <a:r>
              <a:rPr lang="en-CA" dirty="0"/>
              <a:t> </a:t>
            </a:r>
            <a:br>
              <a:rPr lang="en-CA" dirty="0"/>
            </a:br>
            <a:endParaRPr lang="en-CA" dirty="0"/>
          </a:p>
        </p:txBody>
      </p:sp>
      <p:sp>
        <p:nvSpPr>
          <p:cNvPr id="3" name="Content Placeholder 2"/>
          <p:cNvSpPr>
            <a:spLocks noGrp="1"/>
          </p:cNvSpPr>
          <p:nvPr>
            <p:ph idx="1"/>
          </p:nvPr>
        </p:nvSpPr>
        <p:spPr/>
        <p:txBody>
          <a:bodyPr>
            <a:normAutofit/>
          </a:bodyPr>
          <a:lstStyle/>
          <a:p>
            <a:r>
              <a:rPr lang="en-CA" b="1" dirty="0"/>
              <a:t>Natural languages</a:t>
            </a:r>
            <a:r>
              <a:rPr lang="en-CA" dirty="0"/>
              <a:t> are the languages people speak, such as English, Spanish, and French. They were not designed by people (although people try to impose some order on them); they evolved naturally.</a:t>
            </a:r>
          </a:p>
          <a:p>
            <a:r>
              <a:rPr lang="en-CA" b="1" dirty="0"/>
              <a:t>Formal languages</a:t>
            </a:r>
            <a:r>
              <a:rPr lang="en-CA" dirty="0"/>
              <a:t> are languages that are designed by people for specific applications. For example, the notation that mathematicians use is a formal language that is particularly good at denoting relationships among numbers and symbols. Chemists use a formal language to represent the chemical structure of molecules.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idx="1"/>
          </p:nvPr>
        </p:nvSpPr>
        <p:spPr/>
        <p:txBody>
          <a:bodyPr>
            <a:normAutofit/>
          </a:bodyPr>
          <a:lstStyle/>
          <a:p>
            <a:r>
              <a:rPr lang="en-CA" b="1" u="sng" dirty="0">
                <a:hlinkClick r:id="rId2"/>
              </a:rPr>
              <a:t>The book site is here</a:t>
            </a:r>
            <a:br>
              <a:rPr lang="en-CA" b="1" dirty="0"/>
            </a:br>
            <a:r>
              <a:rPr lang="en-CA" b="1" dirty="0"/>
              <a:t>(note we are using Python 3.6.2)</a:t>
            </a:r>
            <a:endParaRPr lang="en-CA" dirty="0"/>
          </a:p>
          <a:p>
            <a:r>
              <a:rPr lang="en-CA" u="sng" dirty="0">
                <a:hlinkClick r:id="rId3"/>
              </a:rPr>
              <a:t>http://interactivepython.org/runestone/static/thinkcspy/GeneralIntro/toctree.html</a:t>
            </a:r>
            <a:endParaRPr lang="en-CA" u="sng" dirty="0"/>
          </a:p>
          <a:p>
            <a:r>
              <a:rPr lang="en-CA" dirty="0"/>
              <a:t>This interactive book is a product of the </a:t>
            </a:r>
            <a:r>
              <a:rPr lang="en-CA" dirty="0" err="1">
                <a:hlinkClick r:id="rId4"/>
              </a:rPr>
              <a:t>Runestone</a:t>
            </a:r>
            <a:r>
              <a:rPr lang="en-CA" dirty="0">
                <a:hlinkClick r:id="rId4"/>
              </a:rPr>
              <a:t> Interactive</a:t>
            </a:r>
            <a:r>
              <a:rPr lang="en-CA" dirty="0"/>
              <a:t> Project at Luther College, led by </a:t>
            </a:r>
            <a:r>
              <a:rPr lang="en-CA" dirty="0">
                <a:hlinkClick r:id="rId5"/>
              </a:rPr>
              <a:t>Brad Miller</a:t>
            </a:r>
            <a:r>
              <a:rPr lang="en-CA" dirty="0"/>
              <a:t> and David </a:t>
            </a:r>
            <a:r>
              <a:rPr lang="en-CA" dirty="0" err="1"/>
              <a:t>Ranum</a:t>
            </a:r>
            <a:endParaRPr lang="en-CA" dirty="0"/>
          </a:p>
          <a:p>
            <a:r>
              <a:rPr lang="en-CA" dirty="0"/>
              <a:t>Use this for online interpreter: </a:t>
            </a:r>
            <a:r>
              <a:rPr lang="en-CA" dirty="0">
                <a:hlinkClick r:id="rId6"/>
              </a:rPr>
              <a:t>https://www.pythonanywhere.com</a:t>
            </a:r>
            <a:endParaRPr lang="en-CA" dirty="0"/>
          </a:p>
          <a:p>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And most importantly:</a:t>
            </a:r>
          </a:p>
          <a:p>
            <a:r>
              <a:rPr lang="en-CA" b="1" dirty="0"/>
              <a:t>Programming languages are formal languages that have been designed to express computations.</a:t>
            </a:r>
            <a:r>
              <a:rPr lang="en-CA" dirty="0"/>
              <a:t> </a:t>
            </a:r>
          </a:p>
          <a:p>
            <a:r>
              <a:rPr lang="en-CA" dirty="0"/>
              <a:t>Formal languages tend to have strict rules about syntax. </a:t>
            </a:r>
          </a:p>
          <a:p>
            <a:r>
              <a:rPr lang="en-CA" dirty="0"/>
              <a:t>Syntax rules come in two flavors, pertaining to </a:t>
            </a:r>
            <a:r>
              <a:rPr lang="en-CA" b="1" dirty="0"/>
              <a:t>tokens</a:t>
            </a:r>
            <a:r>
              <a:rPr lang="en-CA" dirty="0"/>
              <a:t> and structure. </a:t>
            </a:r>
          </a:p>
          <a:p>
            <a:r>
              <a:rPr lang="en-CA" dirty="0"/>
              <a:t>Tokens are the basic elements of the language, such as words, numbers, and chemical elements. </a:t>
            </a:r>
          </a:p>
          <a:p>
            <a:r>
              <a:rPr lang="en-CA" dirty="0"/>
              <a:t>The second type of syntax rule pertains to the structure of a statement; that is, the way the tokens are arranged.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a:t>Natural languages are full of idiom and metaphor. If I say, “The penny dropped,” there is probably no penny and nothing dropping (this idiom means that someone realized something after a period of confusion).</a:t>
            </a:r>
          </a:p>
          <a:p>
            <a:r>
              <a:rPr lang="en-CA" dirty="0"/>
              <a:t> Formal languages mean exactly what they say.</a:t>
            </a:r>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Here are some suggestions for reading programs (and other formal languages). </a:t>
            </a:r>
          </a:p>
          <a:p>
            <a:r>
              <a:rPr lang="en-CA" dirty="0"/>
              <a:t>First, remember that formal languages are much more dense than natural languages, so it takes longer to read them. </a:t>
            </a:r>
          </a:p>
          <a:p>
            <a:r>
              <a:rPr lang="en-CA" dirty="0"/>
              <a:t>Also, the structure is very important, so it is usually </a:t>
            </a:r>
            <a:r>
              <a:rPr lang="en-CA" b="1" dirty="0"/>
              <a:t>not</a:t>
            </a:r>
            <a:r>
              <a:rPr lang="en-CA" dirty="0"/>
              <a:t> a good idea to read from top to bottom, left to right. Instead, learn to parse the program in your head, identifying the tokens and interpreting the structure. </a:t>
            </a:r>
          </a:p>
          <a:p>
            <a:r>
              <a:rPr lang="en-CA" dirty="0"/>
              <a:t>Finally, the details matter. Small errors in spelling and punctuation, which you can get away with in natural languages, can make a big difference in a formal language.</a:t>
            </a:r>
          </a:p>
          <a:p>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1.5  The first program  </a:t>
            </a:r>
            <a:r>
              <a:rPr lang="en-CA" u="sng" dirty="0">
                <a:hlinkClick r:id="rId2"/>
              </a:rPr>
              <a:t>1.12. A Typical First Program</a:t>
            </a:r>
            <a:br>
              <a:rPr lang="en-CA" dirty="0"/>
            </a:br>
            <a:endParaRPr lang="en-CA" dirty="0"/>
          </a:p>
        </p:txBody>
      </p:sp>
      <p:sp>
        <p:nvSpPr>
          <p:cNvPr id="3" name="Content Placeholder 2"/>
          <p:cNvSpPr>
            <a:spLocks noGrp="1"/>
          </p:cNvSpPr>
          <p:nvPr>
            <p:ph idx="1"/>
          </p:nvPr>
        </p:nvSpPr>
        <p:spPr/>
        <p:txBody>
          <a:bodyPr>
            <a:normAutofit/>
          </a:bodyPr>
          <a:lstStyle/>
          <a:p>
            <a:r>
              <a:rPr lang="en-CA" dirty="0"/>
              <a:t> 'Hello, World!‘ is usually the first program one writes</a:t>
            </a:r>
          </a:p>
          <a:p>
            <a:r>
              <a:rPr lang="en-CA" dirty="0"/>
              <a:t>In Python, it looks like this:</a:t>
            </a:r>
          </a:p>
          <a:p>
            <a:r>
              <a:rPr lang="en-CA" dirty="0"/>
              <a:t>print ('Hello, World!’)</a:t>
            </a:r>
          </a:p>
          <a:p>
            <a:r>
              <a:rPr lang="en-CA" dirty="0"/>
              <a:t>This is an example of a </a:t>
            </a:r>
            <a:r>
              <a:rPr lang="en-CA" b="1" dirty="0"/>
              <a:t>print statement</a:t>
            </a:r>
            <a:r>
              <a:rPr lang="en-CA" dirty="0"/>
              <a:t>, which doesn’t actually print anything on paper. It displays a value on the screen. In this case, the result is the words</a:t>
            </a:r>
          </a:p>
          <a:p>
            <a:r>
              <a:rPr lang="en-CA" dirty="0"/>
              <a:t>Hello, World!</a:t>
            </a:r>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1.6  Debugging</a:t>
            </a:r>
            <a:br>
              <a:rPr lang="en-CA" b="1" dirty="0"/>
            </a:br>
            <a:r>
              <a:rPr lang="en-CA" u="sng" dirty="0">
                <a:hlinkClick r:id="rId2"/>
              </a:rPr>
              <a:t>3.3. Beginning tips for Debugging</a:t>
            </a:r>
            <a:r>
              <a:rPr lang="en-CA" dirty="0"/>
              <a:t> </a:t>
            </a:r>
            <a:br>
              <a:rPr lang="en-CA" dirty="0"/>
            </a:br>
            <a:endParaRPr lang="en-CA" dirty="0"/>
          </a:p>
        </p:txBody>
      </p:sp>
      <p:sp>
        <p:nvSpPr>
          <p:cNvPr id="3" name="Content Placeholder 2"/>
          <p:cNvSpPr>
            <a:spLocks noGrp="1"/>
          </p:cNvSpPr>
          <p:nvPr>
            <p:ph idx="1"/>
          </p:nvPr>
        </p:nvSpPr>
        <p:spPr/>
        <p:txBody>
          <a:bodyPr>
            <a:normAutofit/>
          </a:bodyPr>
          <a:lstStyle/>
          <a:p>
            <a:r>
              <a:rPr lang="en-CA" dirty="0"/>
              <a:t>Whenever you are experimenting with a new feature, you should try to make mistakes. </a:t>
            </a:r>
          </a:p>
          <a:p>
            <a:r>
              <a:rPr lang="en-CA" dirty="0"/>
              <a:t>For example, in the “Hello, world!” program, what happens if you leave out one of the quotation marks? </a:t>
            </a:r>
          </a:p>
          <a:p>
            <a:r>
              <a:rPr lang="en-CA" dirty="0"/>
              <a:t>What if you leave out both? </a:t>
            </a:r>
          </a:p>
          <a:p>
            <a:r>
              <a:rPr lang="en-CA" dirty="0"/>
              <a:t>What if you spell print wrong? </a:t>
            </a:r>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This kind of experiment helps you remember what you read; it also helps with debugging, because you get to know what the error messages mean. It is better to make mistakes now and on purpose than later and accidentally.</a:t>
            </a:r>
          </a:p>
          <a:p>
            <a:r>
              <a:rPr lang="en-CA" dirty="0"/>
              <a:t>Learning to debug can be frustrating, but it is a valuable skill that is useful for many activities beyond programming. </a:t>
            </a:r>
          </a:p>
          <a:p>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CA" dirty="0"/>
              <a:t>Do all exercises in lab and as homework (Details in the lab)</a:t>
            </a:r>
          </a:p>
          <a:p>
            <a:r>
              <a:rPr lang="en-CA" dirty="0"/>
              <a:t>Submit exercises for which there is no solution</a:t>
            </a:r>
          </a:p>
          <a:p>
            <a:r>
              <a:rPr lang="en-CA" dirty="0"/>
              <a:t>Submit pseudo code for exercises with solutions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Chapter 1  The way of the program</a:t>
            </a:r>
            <a:br>
              <a:rPr lang="en-CA" dirty="0"/>
            </a:br>
            <a:endParaRPr lang="en-CA" dirty="0"/>
          </a:p>
        </p:txBody>
      </p:sp>
      <p:sp>
        <p:nvSpPr>
          <p:cNvPr id="3" name="Content Placeholder 2"/>
          <p:cNvSpPr>
            <a:spLocks noGrp="1"/>
          </p:cNvSpPr>
          <p:nvPr>
            <p:ph idx="1"/>
          </p:nvPr>
        </p:nvSpPr>
        <p:spPr/>
        <p:txBody>
          <a:bodyPr>
            <a:normAutofit lnSpcReduction="10000"/>
          </a:bodyPr>
          <a:lstStyle/>
          <a:p>
            <a:r>
              <a:rPr lang="en-CA" b="1" u="sng" dirty="0"/>
              <a:t>1.1</a:t>
            </a:r>
            <a:r>
              <a:rPr lang="en-CA" b="1" dirty="0"/>
              <a:t>  The Python programming language</a:t>
            </a:r>
            <a:br>
              <a:rPr lang="en-CA" b="1" dirty="0"/>
            </a:br>
            <a:r>
              <a:rPr lang="en-CA" u="sng" dirty="0">
                <a:hlinkClick r:id="rId2"/>
              </a:rPr>
              <a:t>1.3. The Python Programming Language</a:t>
            </a:r>
            <a:r>
              <a:rPr lang="en-CA" dirty="0"/>
              <a:t> </a:t>
            </a:r>
            <a:br>
              <a:rPr lang="en-CA" dirty="0"/>
            </a:br>
            <a:r>
              <a:rPr lang="en-CA" dirty="0"/>
              <a:t>Python is an example of a </a:t>
            </a:r>
            <a:r>
              <a:rPr lang="en-CA" b="1" dirty="0"/>
              <a:t>high-level language</a:t>
            </a:r>
            <a:r>
              <a:rPr lang="en-CA" dirty="0"/>
              <a:t>; </a:t>
            </a:r>
            <a:br>
              <a:rPr lang="en-CA" dirty="0"/>
            </a:br>
            <a:r>
              <a:rPr lang="en-CA" dirty="0"/>
              <a:t>others are C, C++, Perl, and Java.</a:t>
            </a:r>
          </a:p>
          <a:p>
            <a:r>
              <a:rPr lang="en-CA" dirty="0"/>
              <a:t>There are also </a:t>
            </a:r>
            <a:r>
              <a:rPr lang="en-CA" b="1" dirty="0"/>
              <a:t>low-level languages</a:t>
            </a:r>
            <a:r>
              <a:rPr lang="en-CA" dirty="0"/>
              <a:t>, sometimes referred to as “machine languages” or “assembly languages.”</a:t>
            </a:r>
          </a:p>
          <a:p>
            <a:r>
              <a:rPr lang="en-CA" dirty="0"/>
              <a:t>Low-level programs can run on only one kind of computer and have to be rewritten to run on another.</a:t>
            </a:r>
          </a:p>
          <a:p>
            <a:r>
              <a:rPr lang="en-CA" dirty="0"/>
              <a:t>Loosely speaking, computers can only run programs written in low-level languages. So programs written in a high-level language have to be processed before they can run. This extra processing takes some time, which is a small disadvantage of high-level languages. </a:t>
            </a:r>
          </a:p>
          <a:p>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u="sng" dirty="0"/>
              <a:t>1.1</a:t>
            </a:r>
            <a:r>
              <a:rPr lang="en-CA" b="1" dirty="0"/>
              <a:t>  The Python programming language</a:t>
            </a:r>
            <a:endParaRPr lang="en-CA" dirty="0"/>
          </a:p>
        </p:txBody>
      </p:sp>
      <p:sp>
        <p:nvSpPr>
          <p:cNvPr id="3" name="Content Placeholder 2"/>
          <p:cNvSpPr>
            <a:spLocks noGrp="1"/>
          </p:cNvSpPr>
          <p:nvPr>
            <p:ph idx="1"/>
          </p:nvPr>
        </p:nvSpPr>
        <p:spPr/>
        <p:txBody>
          <a:bodyPr>
            <a:normAutofit/>
          </a:bodyPr>
          <a:lstStyle/>
          <a:p>
            <a:r>
              <a:rPr lang="en-CA" dirty="0"/>
              <a:t>It is much easier to program in a high-level language. Programs written in a high-level language take less time to write, they are shorter and easier to read, and they are more likely to be correct. High-level languages are </a:t>
            </a:r>
            <a:r>
              <a:rPr lang="en-CA" b="1" dirty="0"/>
              <a:t>portable</a:t>
            </a:r>
            <a:r>
              <a:rPr lang="en-CA" dirty="0"/>
              <a:t>, meaning that they can run on different kinds of computers with few or no modifications. </a:t>
            </a:r>
          </a:p>
          <a:p>
            <a:r>
              <a:rPr lang="en-CA" dirty="0"/>
              <a:t>Two kinds of programs process high-level languages into low-level languages: </a:t>
            </a:r>
            <a:r>
              <a:rPr lang="en-CA" b="1" dirty="0"/>
              <a:t>interpreters</a:t>
            </a:r>
            <a:r>
              <a:rPr lang="en-CA" dirty="0"/>
              <a:t> and </a:t>
            </a:r>
            <a:r>
              <a:rPr lang="en-CA" b="1" dirty="0"/>
              <a:t>compilers</a:t>
            </a:r>
            <a:r>
              <a:rPr lang="en-CA" dirty="0"/>
              <a:t>. </a:t>
            </a:r>
          </a:p>
          <a:p>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u="sng" dirty="0"/>
              <a:t>1.1</a:t>
            </a:r>
            <a:r>
              <a:rPr lang="en-CA" b="1" dirty="0"/>
              <a:t>  The Python programming language</a:t>
            </a:r>
            <a:endParaRPr lang="en-CA" dirty="0"/>
          </a:p>
        </p:txBody>
      </p:sp>
      <p:sp>
        <p:nvSpPr>
          <p:cNvPr id="3" name="Content Placeholder 2"/>
          <p:cNvSpPr>
            <a:spLocks noGrp="1"/>
          </p:cNvSpPr>
          <p:nvPr>
            <p:ph idx="1"/>
          </p:nvPr>
        </p:nvSpPr>
        <p:spPr/>
        <p:txBody>
          <a:bodyPr>
            <a:normAutofit/>
          </a:bodyPr>
          <a:lstStyle/>
          <a:p>
            <a:r>
              <a:rPr lang="en-CA" dirty="0"/>
              <a:t>An interpreter reads a high-level program and executes it, meaning that it does what the program says. It processes the program a little at a time, alternately reading lines and performing computations. Figure 1.1 shows the structure of an interpreter. </a:t>
            </a:r>
          </a:p>
          <a:p>
            <a:r>
              <a:rPr lang="en-CA" dirty="0"/>
              <a:t>Figure 1.1: An interpreter processes the program a little at a time, alternately reading lines and performing computations.</a:t>
            </a:r>
          </a:p>
          <a:p>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Fig.1.1</a:t>
            </a:r>
          </a:p>
        </p:txBody>
      </p:sp>
      <p:pic>
        <p:nvPicPr>
          <p:cNvPr id="11" name="Content Placeholder 10" descr="Screen Clipping">
            <a:extLst>
              <a:ext uri="{FF2B5EF4-FFF2-40B4-BE49-F238E27FC236}">
                <a16:creationId xmlns:a16="http://schemas.microsoft.com/office/drawing/2014/main" id="{D7787EED-EE15-47B0-AA76-D80D56B02D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908498"/>
            <a:ext cx="4839375" cy="114316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compiler</a:t>
            </a:r>
          </a:p>
        </p:txBody>
      </p:sp>
      <p:sp>
        <p:nvSpPr>
          <p:cNvPr id="3" name="Content Placeholder 2"/>
          <p:cNvSpPr>
            <a:spLocks noGrp="1"/>
          </p:cNvSpPr>
          <p:nvPr>
            <p:ph idx="1"/>
          </p:nvPr>
        </p:nvSpPr>
        <p:spPr/>
        <p:txBody>
          <a:bodyPr/>
          <a:lstStyle/>
          <a:p>
            <a:r>
              <a:rPr lang="en-CA" dirty="0"/>
              <a:t>A compiler reads the program and translates it completely before the program starts running. In this context, the high-level program is called the </a:t>
            </a:r>
            <a:r>
              <a:rPr lang="en-CA" b="1" dirty="0"/>
              <a:t>source code</a:t>
            </a:r>
            <a:r>
              <a:rPr lang="en-CA" dirty="0"/>
              <a:t>, and the translated program is called the </a:t>
            </a:r>
            <a:r>
              <a:rPr lang="en-CA" b="1" dirty="0"/>
              <a:t>object code</a:t>
            </a:r>
            <a:r>
              <a:rPr lang="en-CA" dirty="0"/>
              <a:t> or the </a:t>
            </a:r>
            <a:r>
              <a:rPr lang="en-CA" b="1" dirty="0"/>
              <a:t>executable</a:t>
            </a:r>
            <a:r>
              <a:rPr lang="en-CA" dirty="0"/>
              <a:t>. Once a program is compiled, you can execute it repeatedly without further translation. Figure </a:t>
            </a:r>
            <a:r>
              <a:rPr lang="en-CA" dirty="0">
                <a:hlinkClick r:id="rId2"/>
              </a:rPr>
              <a:t>1.2</a:t>
            </a:r>
            <a:r>
              <a:rPr lang="en-CA" dirty="0"/>
              <a:t> shows the structure of a compiler.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Fig.1.2</a:t>
            </a:r>
          </a:p>
        </p:txBody>
      </p:sp>
      <p:pic>
        <p:nvPicPr>
          <p:cNvPr id="8" name="Content Placeholder 7" descr="Screen Clipping">
            <a:extLst>
              <a:ext uri="{FF2B5EF4-FFF2-40B4-BE49-F238E27FC236}">
                <a16:creationId xmlns:a16="http://schemas.microsoft.com/office/drawing/2014/main" id="{F4459BFC-E209-4A07-B380-4BB71856E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780928"/>
            <a:ext cx="7512050" cy="105752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Coding in python</a:t>
            </a:r>
          </a:p>
        </p:txBody>
      </p:sp>
      <p:sp>
        <p:nvSpPr>
          <p:cNvPr id="3" name="Content Placeholder 2"/>
          <p:cNvSpPr>
            <a:spLocks noGrp="1"/>
          </p:cNvSpPr>
          <p:nvPr>
            <p:ph idx="1"/>
          </p:nvPr>
        </p:nvSpPr>
        <p:spPr/>
        <p:txBody>
          <a:bodyPr>
            <a:normAutofit/>
          </a:bodyPr>
          <a:lstStyle/>
          <a:p>
            <a:r>
              <a:rPr lang="en-CA" dirty="0"/>
              <a:t>Python is considered an interpreted language because Python programs are executed by an interpreter. There are two ways to use the interpreter: </a:t>
            </a:r>
            <a:r>
              <a:rPr lang="en-CA" b="1" dirty="0"/>
              <a:t>interactive mode</a:t>
            </a:r>
            <a:r>
              <a:rPr lang="en-CA" dirty="0"/>
              <a:t> and </a:t>
            </a:r>
            <a:r>
              <a:rPr lang="en-CA" b="1" dirty="0"/>
              <a:t>script mode</a:t>
            </a:r>
            <a:r>
              <a:rPr lang="en-CA" dirty="0"/>
              <a:t>. In interactive mode, you type Python programs and the interpreter displays the result: </a:t>
            </a:r>
          </a:p>
          <a:p>
            <a:r>
              <a:rPr lang="en-CA" dirty="0"/>
              <a:t>&gt;&gt;&gt; 1 + 1</a:t>
            </a:r>
          </a:p>
          <a:p>
            <a:r>
              <a:rPr lang="en-CA" dirty="0"/>
              <a:t>2</a:t>
            </a:r>
          </a:p>
          <a:p>
            <a:endParaRPr lang="en-C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1259</TotalTime>
  <Words>1397</Words>
  <Application>Microsoft Office PowerPoint</Application>
  <PresentationFormat>On-screen Show (4:3)</PresentationFormat>
  <Paragraphs>96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Century Gothic</vt:lpstr>
      <vt:lpstr>Mesh</vt:lpstr>
      <vt:lpstr>Python by Allen B. Downey</vt:lpstr>
      <vt:lpstr>Resources</vt:lpstr>
      <vt:lpstr>Chapter 1  The way of the program </vt:lpstr>
      <vt:lpstr>1.1  The Python programming language</vt:lpstr>
      <vt:lpstr>1.1  The Python programming language</vt:lpstr>
      <vt:lpstr>Fig.1.1</vt:lpstr>
      <vt:lpstr>compiler</vt:lpstr>
      <vt:lpstr>Fig.1.2</vt:lpstr>
      <vt:lpstr>Coding in python</vt:lpstr>
      <vt:lpstr>Script</vt:lpstr>
      <vt:lpstr>1.2  What is a program? ·  1.5. More About Programs  </vt:lpstr>
      <vt:lpstr>Components of a program</vt:lpstr>
      <vt:lpstr>1.3  What is debugging? ·  1.6. What is Debugging?  </vt:lpstr>
      <vt:lpstr>1.3.1  Syntax errors </vt:lpstr>
      <vt:lpstr>1.3.2  Runtime errors    1.8. Runtime Errors  </vt:lpstr>
      <vt:lpstr>1.3.3  Semantic errors   1.9. Semantic Errors   </vt:lpstr>
      <vt:lpstr>1.3.4  Experimental debugging   1.10. Experimental Debugging    </vt:lpstr>
      <vt:lpstr>PowerPoint Presentation</vt:lpstr>
      <vt:lpstr>1.4  Formal and natural languages 1.11. Formal and Natural Languages  </vt:lpstr>
      <vt:lpstr>PowerPoint Presentation</vt:lpstr>
      <vt:lpstr>PowerPoint Presentation</vt:lpstr>
      <vt:lpstr>PowerPoint Presentation</vt:lpstr>
      <vt:lpstr>1.5  The first program  1.12. A Typical First Program </vt:lpstr>
      <vt:lpstr>1.6  Debugging 3.3. Beginning tips for Debugging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Microsoft</dc:creator>
  <cp:lastModifiedBy>Majid Mohammed Abdul</cp:lastModifiedBy>
  <cp:revision>28</cp:revision>
  <dcterms:created xsi:type="dcterms:W3CDTF">2016-09-10T23:21:02Z</dcterms:created>
  <dcterms:modified xsi:type="dcterms:W3CDTF">2017-09-11T09:55:44Z</dcterms:modified>
</cp:coreProperties>
</file>