
<file path=[Content_Types].xml><?xml version="1.0" encoding="utf-8"?>
<Types xmlns="http://schemas.openxmlformats.org/package/2006/content-types">
  <Override PartName="/ppt/slides/slide29.xml" ContentType="application/vnd.openxmlformats-officedocument.presentationml.slide+xml"/>
  <Override PartName="/ppt/slideLayouts/slideLayout39.xml" ContentType="application/vnd.openxmlformats-officedocument.presentationml.slideLayout+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1"/>
  </p:notesMasterIdLst>
  <p:handoutMasterIdLst>
    <p:handoutMasterId r:id="rId32"/>
  </p:handoutMasterIdLst>
  <p:sldIdLst>
    <p:sldId id="3414" r:id="rId2"/>
    <p:sldId id="3466" r:id="rId3"/>
    <p:sldId id="3419" r:id="rId4"/>
    <p:sldId id="3418" r:id="rId5"/>
    <p:sldId id="3396" r:id="rId6"/>
    <p:sldId id="3403" r:id="rId7"/>
    <p:sldId id="3402" r:id="rId8"/>
    <p:sldId id="3413" r:id="rId9"/>
    <p:sldId id="3446" r:id="rId10"/>
    <p:sldId id="3416" r:id="rId11"/>
    <p:sldId id="3417" r:id="rId12"/>
    <p:sldId id="3399" r:id="rId13"/>
    <p:sldId id="3430" r:id="rId14"/>
    <p:sldId id="3431" r:id="rId15"/>
    <p:sldId id="3432" r:id="rId16"/>
    <p:sldId id="3433" r:id="rId17"/>
    <p:sldId id="3434" r:id="rId18"/>
    <p:sldId id="3435" r:id="rId19"/>
    <p:sldId id="3436" r:id="rId20"/>
    <p:sldId id="3437" r:id="rId21"/>
    <p:sldId id="3438" r:id="rId22"/>
    <p:sldId id="3439" r:id="rId23"/>
    <p:sldId id="3440" r:id="rId24"/>
    <p:sldId id="3441" r:id="rId25"/>
    <p:sldId id="3442" r:id="rId26"/>
    <p:sldId id="3443" r:id="rId27"/>
    <p:sldId id="3444" r:id="rId28"/>
    <p:sldId id="3468" r:id="rId29"/>
    <p:sldId id="3445" r:id="rId30"/>
  </p:sldIdLst>
  <p:sldSz cx="9145588" cy="5145088"/>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E1233"/>
    <a:srgbClr val="9F7B63"/>
    <a:srgbClr val="F48E77"/>
    <a:srgbClr val="A1BD70"/>
    <a:srgbClr val="889EB6"/>
    <a:srgbClr val="004236"/>
    <a:srgbClr val="169274"/>
    <a:srgbClr val="60AEA9"/>
    <a:srgbClr val="84004C"/>
    <a:srgbClr val="8B2FC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8570" autoAdjust="0"/>
    <p:restoredTop sz="92986" autoAdjust="0"/>
  </p:normalViewPr>
  <p:slideViewPr>
    <p:cSldViewPr>
      <p:cViewPr>
        <p:scale>
          <a:sx n="124" d="100"/>
          <a:sy n="124" d="100"/>
        </p:scale>
        <p:origin x="-1620" y="-570"/>
      </p:cViewPr>
      <p:guideLst>
        <p:guide orient="horz" pos="220"/>
        <p:guide orient="horz" pos="4183"/>
        <p:guide orient="horz" pos="3088"/>
        <p:guide pos="4144"/>
        <p:guide pos="7588"/>
        <p:guide pos="352"/>
        <p:guide pos="1323"/>
        <p:guide pos="2808"/>
        <p:guide pos="5420"/>
        <p:guide pos="250"/>
        <p:guide pos="979"/>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5" d="100"/>
          <a:sy n="85" d="100"/>
        </p:scale>
        <p:origin x="3804"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2017/9/30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2017/9/30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49605" rtl="0" eaLnBrk="1" latinLnBrk="0" hangingPunct="1">
      <a:defRPr sz="900" kern="1200">
        <a:solidFill>
          <a:schemeClr val="tx1"/>
        </a:solidFill>
        <a:latin typeface="+mn-lt"/>
        <a:ea typeface="+mn-ea"/>
        <a:cs typeface="+mn-cs"/>
      </a:defRPr>
    </a:lvl6pPr>
    <a:lvl7pPr marL="1950720" algn="l" defTabSz="649605" rtl="0" eaLnBrk="1" latinLnBrk="0" hangingPunct="1">
      <a:defRPr sz="900" kern="1200">
        <a:solidFill>
          <a:schemeClr val="tx1"/>
        </a:solidFill>
        <a:latin typeface="+mn-lt"/>
        <a:ea typeface="+mn-ea"/>
        <a:cs typeface="+mn-cs"/>
      </a:defRPr>
    </a:lvl7pPr>
    <a:lvl8pPr marL="2275840" algn="l" defTabSz="649605" rtl="0" eaLnBrk="1" latinLnBrk="0" hangingPunct="1">
      <a:defRPr sz="900" kern="1200">
        <a:solidFill>
          <a:schemeClr val="tx1"/>
        </a:solidFill>
        <a:latin typeface="+mn-lt"/>
        <a:ea typeface="+mn-ea"/>
        <a:cs typeface="+mn-cs"/>
      </a:defRPr>
    </a:lvl8pPr>
    <a:lvl9pPr marL="2600960" algn="l" defTabSz="64960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pPr/>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CB2F34-7414-464A-9A2E-0E74B106F821}" type="slidenum">
              <a:rPr lang="zh-CN" altLang="en-US" smtClean="0"/>
              <a:pPr/>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CB2F34-7414-464A-9A2E-0E74B106F821}" type="slidenum">
              <a:rPr lang="zh-CN" altLang="en-US" smtClean="0"/>
              <a:pPr/>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CB2F34-7414-464A-9A2E-0E74B106F821}" type="slidenum">
              <a:rPr lang="zh-CN" altLang="en-US" smtClean="0"/>
              <a:pPr/>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pPr/>
              <a:t>19</a:t>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CB2F34-7414-464A-9A2E-0E74B106F821}" type="slidenum">
              <a:rPr lang="zh-CN" altLang="en-US" smtClean="0"/>
              <a:pPr/>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CB2F34-7414-464A-9A2E-0E74B106F821}" type="slidenum">
              <a:rPr lang="zh-CN" altLang="en-US" smtClean="0"/>
              <a:pPr/>
              <a:t>23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24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3930"/>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3930"/>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2017/9/30</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2017/9/30</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2017/9/30</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2017/9/30</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2017/9/30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cSld>
  <p:clrMapOvr>
    <a:masterClrMapping/>
  </p:clrMapOvr>
  <p:transition spd="med" advClick="0" advTm="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2017/9/30</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transition spd="med" advClick="0" advTm="0">
    <p:push dir="r"/>
  </p:transition>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jpeg"/><Relationship Id="rId4"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4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jpe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jpe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44" y="-635"/>
            <a:ext cx="9138700" cy="5145088"/>
          </a:xfrm>
          <a:prstGeom prst="rect">
            <a:avLst/>
          </a:prstGeom>
        </p:spPr>
      </p:pic>
      <p:sp>
        <p:nvSpPr>
          <p:cNvPr id="16" name="TextBox 26"/>
          <p:cNvSpPr txBox="1"/>
          <p:nvPr/>
        </p:nvSpPr>
        <p:spPr>
          <a:xfrm>
            <a:off x="2358216" y="2420144"/>
            <a:ext cx="4628515" cy="645160"/>
          </a:xfrm>
          <a:prstGeom prst="rect">
            <a:avLst/>
          </a:prstGeom>
          <a:noFill/>
        </p:spPr>
        <p:txBody>
          <a:bodyPr wrap="none" rtlCol="0">
            <a:spAutoFit/>
          </a:bodyPr>
          <a:lstStyle/>
          <a:p>
            <a:r>
              <a:rPr lang="zh-CN" altLang="en-US" sz="3600" dirty="0" smtClean="0">
                <a:solidFill>
                  <a:schemeClr val="accent4"/>
                </a:solidFill>
                <a:latin typeface="微软雅黑" panose="020B0503020204020204" pitchFamily="34" charset="-122"/>
                <a:ea typeface="微软雅黑" panose="020B0503020204020204" pitchFamily="34" charset="-122"/>
              </a:rPr>
              <a:t>  </a:t>
            </a:r>
            <a:r>
              <a:rPr lang="en-US" altLang="zh-CN" sz="3600" b="1" dirty="0" smtClean="0">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rPr>
              <a:t>RUP</a:t>
            </a:r>
            <a:r>
              <a:rPr lang="zh-CN" altLang="en-US" sz="3600" b="1" dirty="0" smtClean="0">
                <a:gradFill>
                  <a:gsLst>
                    <a:gs pos="21000">
                      <a:srgbClr val="53575C"/>
                    </a:gs>
                    <a:gs pos="88000">
                      <a:srgbClr val="C5C7CA"/>
                    </a:gs>
                  </a:gsLst>
                  <a:lin ang="5400000"/>
                </a:gradFill>
                <a:effectLst/>
                <a:latin typeface="微软雅黑" panose="020B0503020204020204" pitchFamily="34" charset="-122"/>
                <a:ea typeface="微软雅黑" panose="020B0503020204020204" pitchFamily="34" charset="-122"/>
              </a:rPr>
              <a:t>和迭代模型简介</a:t>
            </a:r>
          </a:p>
        </p:txBody>
      </p:sp>
      <p:sp>
        <p:nvSpPr>
          <p:cNvPr id="20" name="TextBox 12"/>
          <p:cNvSpPr txBox="1"/>
          <p:nvPr/>
        </p:nvSpPr>
        <p:spPr>
          <a:xfrm>
            <a:off x="2918925" y="850096"/>
            <a:ext cx="3677610" cy="1569660"/>
          </a:xfrm>
          <a:prstGeom prst="rect">
            <a:avLst/>
          </a:prstGeom>
          <a:noFill/>
        </p:spPr>
        <p:txBody>
          <a:bodyPr wrap="none" rtlCol="0">
            <a:spAutoFit/>
          </a:bodyPr>
          <a:lstStyle/>
          <a:p>
            <a:r>
              <a:rPr lang="en-US" altLang="zh-CN" sz="9600" b="1" spc="-300" dirty="0" smtClean="0">
                <a:solidFill>
                  <a:schemeClr val="accent1"/>
                </a:solidFill>
                <a:latin typeface="Agency FB" panose="020B0503020202020204" pitchFamily="34" charset="0"/>
              </a:rPr>
              <a:t>2 0 1 7</a:t>
            </a:r>
            <a:endParaRPr lang="zh-CN" altLang="en-US" sz="9600" b="1" spc="-300" dirty="0">
              <a:solidFill>
                <a:schemeClr val="accent1"/>
              </a:solidFill>
              <a:latin typeface="Agency FB" panose="020B0503020202020204" pitchFamily="34" charset="0"/>
            </a:endParaRPr>
          </a:p>
        </p:txBody>
      </p:sp>
      <p:sp>
        <p:nvSpPr>
          <p:cNvPr id="21" name="TextBox 33"/>
          <p:cNvSpPr txBox="1"/>
          <p:nvPr/>
        </p:nvSpPr>
        <p:spPr>
          <a:xfrm>
            <a:off x="3040044" y="3393738"/>
            <a:ext cx="4426637" cy="2061210"/>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 韩佳鑫            时间：</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金志超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2017-9-30</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葛鑫志</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胡泽宇</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林康</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ppt_w</p:attrName>
                                        </p:attrNameLst>
                                      </p:cBhvr>
                                      <p:tavLst>
                                        <p:tav tm="0" fmla="#ppt_w*sin(2.5*pi*$)">
                                          <p:val>
                                            <p:fltVal val="0"/>
                                          </p:val>
                                        </p:tav>
                                        <p:tav tm="100000">
                                          <p:val>
                                            <p:fltVal val="1"/>
                                          </p:val>
                                        </p:tav>
                                      </p:tavLst>
                                    </p:anim>
                                    <p:anim calcmode="lin" valueType="num">
                                      <p:cBhvr>
                                        <p:cTn id="15" dur="1000" fill="hold"/>
                                        <p:tgtEl>
                                          <p:spTgt spid="20"/>
                                        </p:tgtEl>
                                        <p:attrNameLst>
                                          <p:attrName>ppt_h</p:attrName>
                                        </p:attrNameLst>
                                      </p:cBhvr>
                                      <p:tavLst>
                                        <p:tav tm="0">
                                          <p:val>
                                            <p:strVal val="#ppt_h"/>
                                          </p:val>
                                        </p:tav>
                                        <p:tav tm="100000">
                                          <p:val>
                                            <p:strVal val="#ppt_h"/>
                                          </p:val>
                                        </p:tav>
                                      </p:tavLst>
                                    </p:anim>
                                  </p:childTnLst>
                                </p:cTn>
                              </p:par>
                            </p:childTnLst>
                          </p:cTn>
                        </p:par>
                        <p:par>
                          <p:cTn id="16" fill="hold">
                            <p:stCondLst>
                              <p:cond delay="25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6"/>
                                        </p:tgtEl>
                                        <p:attrNameLst>
                                          <p:attrName>style.visibility</p:attrName>
                                        </p:attrNameLst>
                                      </p:cBhvr>
                                      <p:to>
                                        <p:strVal val="visible"/>
                                      </p:to>
                                    </p:set>
                                    <p:anim by="(-#ppt_w*2)" calcmode="lin" valueType="num">
                                      <p:cBhvr rctx="PPT">
                                        <p:cTn id="19" dur="500" autoRev="1" fill="hold">
                                          <p:stCondLst>
                                            <p:cond delay="0"/>
                                          </p:stCondLst>
                                        </p:cTn>
                                        <p:tgtEl>
                                          <p:spTgt spid="16"/>
                                        </p:tgtEl>
                                        <p:attrNameLst>
                                          <p:attrName>ppt_w</p:attrName>
                                        </p:attrNameLst>
                                      </p:cBhvr>
                                    </p:anim>
                                    <p:anim by="(#ppt_w*0.50)" calcmode="lin" valueType="num">
                                      <p:cBhvr>
                                        <p:cTn id="20" dur="500" decel="50000" autoRev="1" fill="hold">
                                          <p:stCondLst>
                                            <p:cond delay="0"/>
                                          </p:stCondLst>
                                        </p:cTn>
                                        <p:tgtEl>
                                          <p:spTgt spid="16"/>
                                        </p:tgtEl>
                                        <p:attrNameLst>
                                          <p:attrName>ppt_x</p:attrName>
                                        </p:attrNameLst>
                                      </p:cBhvr>
                                    </p:anim>
                                    <p:anim from="(-#ppt_h/2)" to="(#ppt_y)" calcmode="lin" valueType="num">
                                      <p:cBhvr>
                                        <p:cTn id="21" dur="1000" fill="hold">
                                          <p:stCondLst>
                                            <p:cond delay="0"/>
                                          </p:stCondLst>
                                        </p:cTn>
                                        <p:tgtEl>
                                          <p:spTgt spid="16"/>
                                        </p:tgtEl>
                                        <p:attrNameLst>
                                          <p:attrName>ppt_y</p:attrName>
                                        </p:attrNameLst>
                                      </p:cBhvr>
                                    </p:anim>
                                    <p:animRot by="21600000">
                                      <p:cBhvr>
                                        <p:cTn id="22" dur="1000" fill="hold">
                                          <p:stCondLst>
                                            <p:cond delay="0"/>
                                          </p:stCondLst>
                                        </p:cTn>
                                        <p:tgtEl>
                                          <p:spTgt spid="16"/>
                                        </p:tgtEl>
                                        <p:attrNameLst>
                                          <p:attrName>r</p:attrName>
                                        </p:attrNameLst>
                                      </p:cBhvr>
                                    </p:animRot>
                                  </p:childTnLst>
                                </p:cTn>
                              </p:par>
                            </p:childTnLst>
                          </p:cTn>
                        </p:par>
                        <p:par>
                          <p:cTn id="23" fill="hold">
                            <p:stCondLst>
                              <p:cond delay="4699"/>
                            </p:stCondLst>
                            <p:childTnLst>
                              <p:par>
                                <p:cTn id="24" presetID="42"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7"/>
          <p:cNvGrpSpPr/>
          <p:nvPr/>
        </p:nvGrpSpPr>
        <p:grpSpPr>
          <a:xfrm>
            <a:off x="418465" y="695589"/>
            <a:ext cx="8422640" cy="1981202"/>
            <a:chOff x="6073148" y="1755848"/>
            <a:chExt cx="3780266" cy="761344"/>
          </a:xfrm>
        </p:grpSpPr>
        <p:sp>
          <p:nvSpPr>
            <p:cNvPr id="4" name="TextBox 1"/>
            <p:cNvSpPr txBox="1"/>
            <p:nvPr/>
          </p:nvSpPr>
          <p:spPr>
            <a:xfrm>
              <a:off x="6516702" y="1755848"/>
              <a:ext cx="2475436" cy="280621"/>
            </a:xfrm>
            <a:prstGeom prst="rect">
              <a:avLst/>
            </a:prstGeom>
            <a:ln w="12700">
              <a:miter lim="400000"/>
            </a:ln>
          </p:spPr>
          <p:txBody>
            <a:bodyPr wrap="none" lIns="25404" tIns="25404" rIns="25404" bIns="25404" anchor="ctr">
              <a:normAutofit/>
            </a:bodyPr>
            <a:lstStyle/>
            <a:p>
              <a:pPr algn="l"/>
              <a:r>
                <a:rPr lang="zh-CN" altLang="en-US" sz="2400" b="1">
                  <a:solidFill>
                    <a:schemeClr val="bg1">
                      <a:lumMod val="50000"/>
                    </a:schemeClr>
                  </a:solidFill>
                  <a:latin typeface="微软雅黑" panose="020B0503020204020204" pitchFamily="34" charset="-122"/>
                  <a:ea typeface="微软雅黑" panose="020B0503020204020204" pitchFamily="34" charset="-122"/>
                  <a:sym typeface="+mn-ea"/>
                </a:rPr>
                <a:t>先启阶段（Inception）</a:t>
              </a:r>
              <a:endParaRPr lang="zh-CN" altLang="en-US"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TextBox 2"/>
            <p:cNvSpPr txBox="1"/>
            <p:nvPr/>
          </p:nvSpPr>
          <p:spPr>
            <a:xfrm>
              <a:off x="6393775" y="1967658"/>
              <a:ext cx="3459639" cy="549534"/>
            </a:xfrm>
            <a:prstGeom prst="rect">
              <a:avLst/>
            </a:prstGeom>
            <a:ln w="12700">
              <a:miter lim="400000"/>
            </a:ln>
          </p:spPr>
          <p:txBody>
            <a:bodyPr wrap="square" lIns="25404" tIns="25404" rIns="25404" bIns="25404">
              <a:noAutofit/>
            </a:bodyPr>
            <a:lstStyle/>
            <a:p>
              <a:pPr>
                <a:lnSpc>
                  <a:spcPct val="120000"/>
                </a:lnSpc>
              </a:pPr>
              <a:r>
                <a:rPr lang="en-US" altLang="zh-CN" sz="1600">
                  <a:solidFill>
                    <a:schemeClr val="bg1">
                      <a:lumMod val="50000"/>
                    </a:schemeClr>
                  </a:solidFill>
                  <a:latin typeface="微软雅黑" panose="020B0503020204020204" pitchFamily="34" charset="-122"/>
                  <a:ea typeface="微软雅黑" panose="020B0503020204020204" pitchFamily="34" charset="-122"/>
                </a:rPr>
                <a:t>      </a:t>
              </a:r>
              <a:r>
                <a:rPr lang="zh-CN" altLang="en-US" sz="1400">
                  <a:solidFill>
                    <a:schemeClr val="bg1">
                      <a:lumMod val="50000"/>
                    </a:schemeClr>
                  </a:solidFill>
                  <a:latin typeface="+mn-ea"/>
                  <a:ea typeface="+mn-ea"/>
                </a:rPr>
                <a:t>先启阶段的目标是为系统建立商业案例并确定项目的边界和范围。为了达到该目的，必须识别所有与系统交互的外部实体，在较高层次上定义交互的特性。本阶段非常重要的意义在于：在这个阶段中所关注的是整个项目进行中的业务和需求方面的主要风险。对于建立在原有系统基础上的开发项目来讲，先启阶段可能很短。先启阶段结束时是第一个重要的里程碑，即生命周期目标（Lifecycle Objective）里程碑，用于评价项目基本的生存能力。</a:t>
              </a:r>
            </a:p>
            <a:p>
              <a:pPr>
                <a:lnSpc>
                  <a:spcPct val="120000"/>
                </a:lnSpc>
              </a:pPr>
              <a:endParaRPr lang="zh-CN" altLang="en-US" sz="1400">
                <a:solidFill>
                  <a:schemeClr val="bg1">
                    <a:lumMod val="50000"/>
                  </a:schemeClr>
                </a:solidFill>
                <a:latin typeface="+mn-ea"/>
                <a:ea typeface="+mn-ea"/>
              </a:endParaRPr>
            </a:p>
          </p:txBody>
        </p:sp>
        <p:grpSp>
          <p:nvGrpSpPr>
            <p:cNvPr id="3" name="Group 15"/>
            <p:cNvGrpSpPr/>
            <p:nvPr/>
          </p:nvGrpSpPr>
          <p:grpSpPr>
            <a:xfrm>
              <a:off x="6073148" y="1767704"/>
              <a:ext cx="289847" cy="277207"/>
              <a:chOff x="-12920" y="46852"/>
              <a:chExt cx="772921" cy="739218"/>
            </a:xfrm>
          </p:grpSpPr>
          <p:sp>
            <p:nvSpPr>
              <p:cNvPr id="20" name="Oval 16"/>
              <p:cNvSpPr/>
              <p:nvPr/>
            </p:nvSpPr>
            <p:spPr>
              <a:xfrm>
                <a:off x="-12920" y="46852"/>
                <a:ext cx="772921" cy="739218"/>
              </a:xfrm>
              <a:prstGeom prst="ellipse">
                <a:avLst/>
              </a:prstGeom>
              <a:solidFill>
                <a:schemeClr val="accent2"/>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Freeform: Shape 17"/>
              <p:cNvSpPr/>
              <p:nvPr/>
            </p:nvSpPr>
            <p:spPr>
              <a:xfrm>
                <a:off x="273987" y="205716"/>
                <a:ext cx="238382" cy="374923"/>
              </a:xfrm>
              <a:custGeom>
                <a:avLst/>
                <a:gdLst/>
                <a:ahLst/>
                <a:cxnLst>
                  <a:cxn ang="0">
                    <a:pos x="wd2" y="hd2"/>
                  </a:cxn>
                  <a:cxn ang="5400000">
                    <a:pos x="wd2" y="hd2"/>
                  </a:cxn>
                  <a:cxn ang="10800000">
                    <a:pos x="wd2" y="hd2"/>
                  </a:cxn>
                  <a:cxn ang="16200000">
                    <a:pos x="wd2" y="hd2"/>
                  </a:cxn>
                </a:cxnLst>
                <a:rect l="0" t="0" r="r" b="b"/>
                <a:pathLst>
                  <a:path w="21600" h="21600" extrusionOk="0">
                    <a:moveTo>
                      <a:pt x="9943" y="1064"/>
                    </a:moveTo>
                    <a:cubicBezTo>
                      <a:pt x="8799" y="1064"/>
                      <a:pt x="7615" y="1428"/>
                      <a:pt x="6901" y="1999"/>
                    </a:cubicBezTo>
                    <a:cubicBezTo>
                      <a:pt x="6186" y="2583"/>
                      <a:pt x="5961" y="3349"/>
                      <a:pt x="5961" y="4076"/>
                    </a:cubicBezTo>
                    <a:cubicBezTo>
                      <a:pt x="5961" y="6023"/>
                      <a:pt x="7697" y="9087"/>
                      <a:pt x="11372" y="9087"/>
                    </a:cubicBezTo>
                    <a:cubicBezTo>
                      <a:pt x="12372" y="9087"/>
                      <a:pt x="13597" y="8775"/>
                      <a:pt x="14291" y="8308"/>
                    </a:cubicBezTo>
                    <a:cubicBezTo>
                      <a:pt x="15149" y="7737"/>
                      <a:pt x="15373" y="7010"/>
                      <a:pt x="15373" y="6244"/>
                    </a:cubicBezTo>
                    <a:cubicBezTo>
                      <a:pt x="15373" y="4323"/>
                      <a:pt x="13617" y="1064"/>
                      <a:pt x="9943" y="1064"/>
                    </a:cubicBezTo>
                    <a:close/>
                    <a:moveTo>
                      <a:pt x="13046" y="13656"/>
                    </a:moveTo>
                    <a:cubicBezTo>
                      <a:pt x="12719" y="13630"/>
                      <a:pt x="12392" y="13630"/>
                      <a:pt x="12045" y="13630"/>
                    </a:cubicBezTo>
                    <a:cubicBezTo>
                      <a:pt x="8738" y="13630"/>
                      <a:pt x="3797" y="14305"/>
                      <a:pt x="3797" y="16979"/>
                    </a:cubicBezTo>
                    <a:cubicBezTo>
                      <a:pt x="3797" y="19510"/>
                      <a:pt x="8085" y="20419"/>
                      <a:pt x="11412" y="20419"/>
                    </a:cubicBezTo>
                    <a:cubicBezTo>
                      <a:pt x="14434" y="20419"/>
                      <a:pt x="17762" y="19614"/>
                      <a:pt x="17762" y="17381"/>
                    </a:cubicBezTo>
                    <a:cubicBezTo>
                      <a:pt x="17762" y="15629"/>
                      <a:pt x="15026" y="14564"/>
                      <a:pt x="13046" y="13656"/>
                    </a:cubicBezTo>
                    <a:close/>
                    <a:moveTo>
                      <a:pt x="21600" y="0"/>
                    </a:moveTo>
                    <a:lnTo>
                      <a:pt x="18803" y="1142"/>
                    </a:lnTo>
                    <a:lnTo>
                      <a:pt x="16108" y="1142"/>
                    </a:lnTo>
                    <a:cubicBezTo>
                      <a:pt x="18027" y="2168"/>
                      <a:pt x="19191" y="3310"/>
                      <a:pt x="19191" y="4946"/>
                    </a:cubicBezTo>
                    <a:cubicBezTo>
                      <a:pt x="19191" y="8308"/>
                      <a:pt x="14352" y="8684"/>
                      <a:pt x="14352" y="10333"/>
                    </a:cubicBezTo>
                    <a:cubicBezTo>
                      <a:pt x="14352" y="12046"/>
                      <a:pt x="20661" y="12617"/>
                      <a:pt x="20661" y="16278"/>
                    </a:cubicBezTo>
                    <a:cubicBezTo>
                      <a:pt x="20661" y="17070"/>
                      <a:pt x="20293" y="17849"/>
                      <a:pt x="19660" y="18524"/>
                    </a:cubicBezTo>
                    <a:cubicBezTo>
                      <a:pt x="17578" y="20795"/>
                      <a:pt x="13189" y="21600"/>
                      <a:pt x="9289" y="21600"/>
                    </a:cubicBezTo>
                    <a:cubicBezTo>
                      <a:pt x="6227" y="21600"/>
                      <a:pt x="2450" y="21094"/>
                      <a:pt x="735" y="19276"/>
                    </a:cubicBezTo>
                    <a:cubicBezTo>
                      <a:pt x="245" y="18770"/>
                      <a:pt x="0" y="18173"/>
                      <a:pt x="0" y="17576"/>
                    </a:cubicBezTo>
                    <a:cubicBezTo>
                      <a:pt x="0" y="16109"/>
                      <a:pt x="1429" y="14889"/>
                      <a:pt x="3328" y="14136"/>
                    </a:cubicBezTo>
                    <a:cubicBezTo>
                      <a:pt x="5716" y="13188"/>
                      <a:pt x="8820" y="12955"/>
                      <a:pt x="11576" y="12838"/>
                    </a:cubicBezTo>
                    <a:cubicBezTo>
                      <a:pt x="10841" y="12241"/>
                      <a:pt x="10290" y="11709"/>
                      <a:pt x="10290" y="10930"/>
                    </a:cubicBezTo>
                    <a:cubicBezTo>
                      <a:pt x="10290" y="10514"/>
                      <a:pt x="10453" y="10190"/>
                      <a:pt x="10718" y="9826"/>
                    </a:cubicBezTo>
                    <a:cubicBezTo>
                      <a:pt x="10249" y="9852"/>
                      <a:pt x="9800" y="9878"/>
                      <a:pt x="9330" y="9878"/>
                    </a:cubicBezTo>
                    <a:cubicBezTo>
                      <a:pt x="5349" y="9878"/>
                      <a:pt x="2164" y="8035"/>
                      <a:pt x="2164" y="5452"/>
                    </a:cubicBezTo>
                    <a:cubicBezTo>
                      <a:pt x="2164" y="4024"/>
                      <a:pt x="3205" y="2622"/>
                      <a:pt x="4920" y="1687"/>
                    </a:cubicBezTo>
                    <a:cubicBezTo>
                      <a:pt x="7105" y="480"/>
                      <a:pt x="10249" y="0"/>
                      <a:pt x="13087" y="0"/>
                    </a:cubicBezTo>
                    <a:cubicBezTo>
                      <a:pt x="13087" y="0"/>
                      <a:pt x="21600" y="0"/>
                      <a:pt x="21600" y="0"/>
                    </a:cubicBezTo>
                    <a:close/>
                  </a:path>
                </a:pathLst>
              </a:custGeom>
              <a:solidFill>
                <a:srgbClr val="FFFFFF"/>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sp>
        <p:nvSpPr>
          <p:cNvPr id="37" name="矩形 36"/>
          <p:cNvSpPr/>
          <p:nvPr/>
        </p:nvSpPr>
        <p:spPr>
          <a:xfrm>
            <a:off x="-1270" y="112395"/>
            <a:ext cx="1969770" cy="5829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6" name="组合 35"/>
          <p:cNvGrpSpPr/>
          <p:nvPr/>
        </p:nvGrpSpPr>
        <p:grpSpPr>
          <a:xfrm>
            <a:off x="418465" y="2575824"/>
            <a:ext cx="8422640" cy="1981202"/>
            <a:chOff x="6073148" y="1755848"/>
            <a:chExt cx="3780266" cy="761344"/>
          </a:xfrm>
        </p:grpSpPr>
        <p:sp>
          <p:nvSpPr>
            <p:cNvPr id="38" name="TextBox 1"/>
            <p:cNvSpPr txBox="1"/>
            <p:nvPr/>
          </p:nvSpPr>
          <p:spPr>
            <a:xfrm>
              <a:off x="6516702" y="1755848"/>
              <a:ext cx="2475436" cy="280621"/>
            </a:xfrm>
            <a:prstGeom prst="rect">
              <a:avLst/>
            </a:prstGeom>
            <a:ln w="12700">
              <a:miter lim="400000"/>
            </a:ln>
          </p:spPr>
          <p:txBody>
            <a:bodyPr wrap="none" lIns="25404" tIns="25404" rIns="25404" bIns="25404" anchor="ctr">
              <a:normAutofit/>
            </a:bodyPr>
            <a:lstStyle/>
            <a:p>
              <a:pPr algn="l"/>
              <a:r>
                <a:rPr lang="zh-CN" altLang="en-US" sz="2400" b="1">
                  <a:solidFill>
                    <a:schemeClr val="bg1">
                      <a:lumMod val="50000"/>
                    </a:schemeClr>
                  </a:solidFill>
                  <a:latin typeface="微软雅黑" panose="020B0503020204020204" pitchFamily="34" charset="-122"/>
                  <a:ea typeface="微软雅黑" panose="020B0503020204020204" pitchFamily="34" charset="-122"/>
                  <a:sym typeface="+mn-ea"/>
                </a:rPr>
                <a:t>精化阶段（Elaboration）</a:t>
              </a:r>
              <a:endParaRPr lang="zh-CN" altLang="en-US"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2"/>
            <p:cNvSpPr txBox="1"/>
            <p:nvPr/>
          </p:nvSpPr>
          <p:spPr>
            <a:xfrm>
              <a:off x="6393775" y="1967658"/>
              <a:ext cx="3459639" cy="549534"/>
            </a:xfrm>
            <a:prstGeom prst="rect">
              <a:avLst/>
            </a:prstGeom>
            <a:ln w="12700">
              <a:miter lim="400000"/>
            </a:ln>
          </p:spPr>
          <p:txBody>
            <a:bodyPr wrap="square" lIns="25404" tIns="25404" rIns="25404" bIns="25404">
              <a:noAutofit/>
            </a:bodyPr>
            <a:lstStyle/>
            <a:p>
              <a:pPr>
                <a:lnSpc>
                  <a:spcPct val="120000"/>
                </a:lnSpc>
              </a:pPr>
              <a:r>
                <a:rPr lang="en-US" altLang="zh-CN" sz="1600">
                  <a:solidFill>
                    <a:schemeClr val="bg1">
                      <a:lumMod val="50000"/>
                    </a:schemeClr>
                  </a:solidFill>
                  <a:latin typeface="微软雅黑" panose="020B0503020204020204" pitchFamily="34" charset="-122"/>
                  <a:ea typeface="微软雅黑" panose="020B0503020204020204" pitchFamily="34" charset="-122"/>
                </a:rPr>
                <a:t>      </a:t>
              </a:r>
              <a:r>
                <a:rPr lang="zh-CN" altLang="en-US" sz="1400">
                  <a:solidFill>
                    <a:schemeClr val="bg1">
                      <a:lumMod val="50000"/>
                    </a:schemeClr>
                  </a:solidFill>
                  <a:latin typeface="+mn-ea"/>
                  <a:ea typeface="+mn-ea"/>
                </a:rPr>
                <a:t>精化阶段的目标是分析问题领域，建立完整的体系结构基础，编制项目计划，淘汰项目中最高风险的元素。为了达到该目的，必须在理解整个系统的基础上，对体系结构做出决策，包括其范围、主要功能和诸如性能等非功能需求。同时为项目建立支持环境，包括创建开发案例，创建模板、准则并准备工具。</a:t>
              </a:r>
            </a:p>
            <a:p>
              <a:pPr>
                <a:lnSpc>
                  <a:spcPct val="120000"/>
                </a:lnSpc>
              </a:pPr>
              <a:r>
                <a:rPr lang="zh-CN" altLang="en-US" sz="1400">
                  <a:solidFill>
                    <a:schemeClr val="bg1">
                      <a:lumMod val="50000"/>
                    </a:schemeClr>
                  </a:solidFill>
                  <a:latin typeface="+mn-ea"/>
                  <a:ea typeface="+mn-ea"/>
                </a:rPr>
                <a:t>精化阶段结束时是第二个重要的里程碑——生命周期构架（Lifecycle Architecture）里程碑，它为系统的结构建立了管理基准，并使项目小组能够在构建阶段中进行衡量。此刻，要检验详细的系统目标和范围、结构的选择以及防范主要风险的解决方案。</a:t>
              </a:r>
            </a:p>
            <a:p>
              <a:pPr>
                <a:lnSpc>
                  <a:spcPct val="120000"/>
                </a:lnSpc>
              </a:pPr>
              <a:endParaRPr lang="zh-CN" altLang="en-US" sz="1400">
                <a:solidFill>
                  <a:schemeClr val="bg1">
                    <a:lumMod val="50000"/>
                  </a:schemeClr>
                </a:solidFill>
                <a:latin typeface="+mn-ea"/>
                <a:ea typeface="+mn-ea"/>
              </a:endParaRPr>
            </a:p>
          </p:txBody>
        </p:sp>
        <p:grpSp>
          <p:nvGrpSpPr>
            <p:cNvPr id="7" name="Group 15"/>
            <p:cNvGrpSpPr/>
            <p:nvPr/>
          </p:nvGrpSpPr>
          <p:grpSpPr>
            <a:xfrm>
              <a:off x="6073148" y="1767704"/>
              <a:ext cx="289847" cy="277207"/>
              <a:chOff x="-12920" y="46852"/>
              <a:chExt cx="772921" cy="739218"/>
            </a:xfrm>
          </p:grpSpPr>
          <p:sp>
            <p:nvSpPr>
              <p:cNvPr id="41" name="Oval 16"/>
              <p:cNvSpPr/>
              <p:nvPr/>
            </p:nvSpPr>
            <p:spPr>
              <a:xfrm>
                <a:off x="-12920" y="46852"/>
                <a:ext cx="772921" cy="739218"/>
              </a:xfrm>
              <a:prstGeom prst="ellipse">
                <a:avLst/>
              </a:prstGeom>
              <a:solidFill>
                <a:schemeClr val="accent2"/>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17"/>
              <p:cNvSpPr/>
              <p:nvPr/>
            </p:nvSpPr>
            <p:spPr>
              <a:xfrm>
                <a:off x="273987" y="205716"/>
                <a:ext cx="238382" cy="374923"/>
              </a:xfrm>
              <a:custGeom>
                <a:avLst/>
                <a:gdLst/>
                <a:ahLst/>
                <a:cxnLst>
                  <a:cxn ang="0">
                    <a:pos x="wd2" y="hd2"/>
                  </a:cxn>
                  <a:cxn ang="5400000">
                    <a:pos x="wd2" y="hd2"/>
                  </a:cxn>
                  <a:cxn ang="10800000">
                    <a:pos x="wd2" y="hd2"/>
                  </a:cxn>
                  <a:cxn ang="16200000">
                    <a:pos x="wd2" y="hd2"/>
                  </a:cxn>
                </a:cxnLst>
                <a:rect l="0" t="0" r="r" b="b"/>
                <a:pathLst>
                  <a:path w="21600" h="21600" extrusionOk="0">
                    <a:moveTo>
                      <a:pt x="9943" y="1064"/>
                    </a:moveTo>
                    <a:cubicBezTo>
                      <a:pt x="8799" y="1064"/>
                      <a:pt x="7615" y="1428"/>
                      <a:pt x="6901" y="1999"/>
                    </a:cubicBezTo>
                    <a:cubicBezTo>
                      <a:pt x="6186" y="2583"/>
                      <a:pt x="5961" y="3349"/>
                      <a:pt x="5961" y="4076"/>
                    </a:cubicBezTo>
                    <a:cubicBezTo>
                      <a:pt x="5961" y="6023"/>
                      <a:pt x="7697" y="9087"/>
                      <a:pt x="11372" y="9087"/>
                    </a:cubicBezTo>
                    <a:cubicBezTo>
                      <a:pt x="12372" y="9087"/>
                      <a:pt x="13597" y="8775"/>
                      <a:pt x="14291" y="8308"/>
                    </a:cubicBezTo>
                    <a:cubicBezTo>
                      <a:pt x="15149" y="7737"/>
                      <a:pt x="15373" y="7010"/>
                      <a:pt x="15373" y="6244"/>
                    </a:cubicBezTo>
                    <a:cubicBezTo>
                      <a:pt x="15373" y="4323"/>
                      <a:pt x="13617" y="1064"/>
                      <a:pt x="9943" y="1064"/>
                    </a:cubicBezTo>
                    <a:close/>
                    <a:moveTo>
                      <a:pt x="13046" y="13656"/>
                    </a:moveTo>
                    <a:cubicBezTo>
                      <a:pt x="12719" y="13630"/>
                      <a:pt x="12392" y="13630"/>
                      <a:pt x="12045" y="13630"/>
                    </a:cubicBezTo>
                    <a:cubicBezTo>
                      <a:pt x="8738" y="13630"/>
                      <a:pt x="3797" y="14305"/>
                      <a:pt x="3797" y="16979"/>
                    </a:cubicBezTo>
                    <a:cubicBezTo>
                      <a:pt x="3797" y="19510"/>
                      <a:pt x="8085" y="20419"/>
                      <a:pt x="11412" y="20419"/>
                    </a:cubicBezTo>
                    <a:cubicBezTo>
                      <a:pt x="14434" y="20419"/>
                      <a:pt x="17762" y="19614"/>
                      <a:pt x="17762" y="17381"/>
                    </a:cubicBezTo>
                    <a:cubicBezTo>
                      <a:pt x="17762" y="15629"/>
                      <a:pt x="15026" y="14564"/>
                      <a:pt x="13046" y="13656"/>
                    </a:cubicBezTo>
                    <a:close/>
                    <a:moveTo>
                      <a:pt x="21600" y="0"/>
                    </a:moveTo>
                    <a:lnTo>
                      <a:pt x="18803" y="1142"/>
                    </a:lnTo>
                    <a:lnTo>
                      <a:pt x="16108" y="1142"/>
                    </a:lnTo>
                    <a:cubicBezTo>
                      <a:pt x="18027" y="2168"/>
                      <a:pt x="19191" y="3310"/>
                      <a:pt x="19191" y="4946"/>
                    </a:cubicBezTo>
                    <a:cubicBezTo>
                      <a:pt x="19191" y="8308"/>
                      <a:pt x="14352" y="8684"/>
                      <a:pt x="14352" y="10333"/>
                    </a:cubicBezTo>
                    <a:cubicBezTo>
                      <a:pt x="14352" y="12046"/>
                      <a:pt x="20661" y="12617"/>
                      <a:pt x="20661" y="16278"/>
                    </a:cubicBezTo>
                    <a:cubicBezTo>
                      <a:pt x="20661" y="17070"/>
                      <a:pt x="20293" y="17849"/>
                      <a:pt x="19660" y="18524"/>
                    </a:cubicBezTo>
                    <a:cubicBezTo>
                      <a:pt x="17578" y="20795"/>
                      <a:pt x="13189" y="21600"/>
                      <a:pt x="9289" y="21600"/>
                    </a:cubicBezTo>
                    <a:cubicBezTo>
                      <a:pt x="6227" y="21600"/>
                      <a:pt x="2450" y="21094"/>
                      <a:pt x="735" y="19276"/>
                    </a:cubicBezTo>
                    <a:cubicBezTo>
                      <a:pt x="245" y="18770"/>
                      <a:pt x="0" y="18173"/>
                      <a:pt x="0" y="17576"/>
                    </a:cubicBezTo>
                    <a:cubicBezTo>
                      <a:pt x="0" y="16109"/>
                      <a:pt x="1429" y="14889"/>
                      <a:pt x="3328" y="14136"/>
                    </a:cubicBezTo>
                    <a:cubicBezTo>
                      <a:pt x="5716" y="13188"/>
                      <a:pt x="8820" y="12955"/>
                      <a:pt x="11576" y="12838"/>
                    </a:cubicBezTo>
                    <a:cubicBezTo>
                      <a:pt x="10841" y="12241"/>
                      <a:pt x="10290" y="11709"/>
                      <a:pt x="10290" y="10930"/>
                    </a:cubicBezTo>
                    <a:cubicBezTo>
                      <a:pt x="10290" y="10514"/>
                      <a:pt x="10453" y="10190"/>
                      <a:pt x="10718" y="9826"/>
                    </a:cubicBezTo>
                    <a:cubicBezTo>
                      <a:pt x="10249" y="9852"/>
                      <a:pt x="9800" y="9878"/>
                      <a:pt x="9330" y="9878"/>
                    </a:cubicBezTo>
                    <a:cubicBezTo>
                      <a:pt x="5349" y="9878"/>
                      <a:pt x="2164" y="8035"/>
                      <a:pt x="2164" y="5452"/>
                    </a:cubicBezTo>
                    <a:cubicBezTo>
                      <a:pt x="2164" y="4024"/>
                      <a:pt x="3205" y="2622"/>
                      <a:pt x="4920" y="1687"/>
                    </a:cubicBezTo>
                    <a:cubicBezTo>
                      <a:pt x="7105" y="480"/>
                      <a:pt x="10249" y="0"/>
                      <a:pt x="13087" y="0"/>
                    </a:cubicBezTo>
                    <a:cubicBezTo>
                      <a:pt x="13087" y="0"/>
                      <a:pt x="21600" y="0"/>
                      <a:pt x="21600" y="0"/>
                    </a:cubicBezTo>
                    <a:close/>
                  </a:path>
                </a:pathLst>
              </a:custGeom>
              <a:solidFill>
                <a:srgbClr val="FFFFFF"/>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7"/>
          <p:cNvGrpSpPr/>
          <p:nvPr/>
        </p:nvGrpSpPr>
        <p:grpSpPr>
          <a:xfrm>
            <a:off x="575310" y="695589"/>
            <a:ext cx="8422640" cy="1981202"/>
            <a:chOff x="6073148" y="1755848"/>
            <a:chExt cx="3780266" cy="761344"/>
          </a:xfrm>
        </p:grpSpPr>
        <p:sp>
          <p:nvSpPr>
            <p:cNvPr id="4" name="TextBox 1"/>
            <p:cNvSpPr txBox="1"/>
            <p:nvPr/>
          </p:nvSpPr>
          <p:spPr>
            <a:xfrm>
              <a:off x="6516702" y="1755848"/>
              <a:ext cx="2475436" cy="280621"/>
            </a:xfrm>
            <a:prstGeom prst="rect">
              <a:avLst/>
            </a:prstGeom>
            <a:ln w="12700">
              <a:miter lim="400000"/>
            </a:ln>
          </p:spPr>
          <p:txBody>
            <a:bodyPr wrap="none" lIns="25404" tIns="25404" rIns="25404" bIns="25404" anchor="ctr">
              <a:normAutofit/>
            </a:bodyPr>
            <a:lstStyle/>
            <a:p>
              <a:pPr algn="l"/>
              <a:r>
                <a:rPr lang="zh-CN" altLang="en-US" sz="2400" b="1">
                  <a:solidFill>
                    <a:schemeClr val="bg1">
                      <a:lumMod val="50000"/>
                    </a:schemeClr>
                  </a:solidFill>
                  <a:latin typeface="微软雅黑" panose="020B0503020204020204" pitchFamily="34" charset="-122"/>
                  <a:ea typeface="微软雅黑" panose="020B0503020204020204" pitchFamily="34" charset="-122"/>
                  <a:sym typeface="+mn-ea"/>
                </a:rPr>
                <a:t>构建阶段（Construction）</a:t>
              </a:r>
              <a:endParaRPr lang="zh-CN" altLang="en-US"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TextBox 2"/>
            <p:cNvSpPr txBox="1"/>
            <p:nvPr/>
          </p:nvSpPr>
          <p:spPr>
            <a:xfrm>
              <a:off x="6393775" y="1967658"/>
              <a:ext cx="3459639" cy="549534"/>
            </a:xfrm>
            <a:prstGeom prst="rect">
              <a:avLst/>
            </a:prstGeom>
            <a:ln w="12700">
              <a:miter lim="400000"/>
            </a:ln>
          </p:spPr>
          <p:txBody>
            <a:bodyPr wrap="square" lIns="25404" tIns="25404" rIns="25404" bIns="25404">
              <a:noAutofit/>
            </a:bodyPr>
            <a:lstStyle/>
            <a:p>
              <a:pPr>
                <a:lnSpc>
                  <a:spcPct val="120000"/>
                </a:lnSpc>
              </a:pPr>
              <a:r>
                <a:rPr lang="en-US" altLang="zh-CN" sz="1600">
                  <a:solidFill>
                    <a:schemeClr val="bg1">
                      <a:lumMod val="50000"/>
                    </a:schemeClr>
                  </a:solidFill>
                  <a:latin typeface="+mn-ea"/>
                  <a:ea typeface="+mn-ea"/>
                </a:rPr>
                <a:t>   </a:t>
              </a:r>
              <a:r>
                <a:rPr lang="zh-CN" altLang="en-US" sz="1400">
                  <a:solidFill>
                    <a:schemeClr val="bg1">
                      <a:lumMod val="50000"/>
                    </a:schemeClr>
                  </a:solidFill>
                  <a:latin typeface="+mn-ea"/>
                  <a:ea typeface="+mn-ea"/>
                </a:rPr>
                <a:t>在构建阶段，所有剩余的构件和应用程序功能被开发并集成为产品，所有的功能被详细测试。从某种意义上说，构建阶段是一个制造过程，其重点放在管理资源及控制运作以优化成本、进度和质量。构建阶段结束时是第三个重要的里程碑——初始运作能力（Initial Operational）里程碑，该里程碑决定了产品是否可以在测试环境中进行部署。此刻，要确定软件、环境、用户是否可以开始系统的运作。此时的产品版本也常被称为“beta”版。</a:t>
              </a:r>
            </a:p>
            <a:p>
              <a:pPr>
                <a:lnSpc>
                  <a:spcPct val="120000"/>
                </a:lnSpc>
              </a:pPr>
              <a:endParaRPr lang="zh-CN" altLang="en-US" sz="1400">
                <a:solidFill>
                  <a:schemeClr val="bg1">
                    <a:lumMod val="50000"/>
                  </a:schemeClr>
                </a:solidFill>
                <a:latin typeface="+mn-ea"/>
                <a:ea typeface="+mn-ea"/>
              </a:endParaRPr>
            </a:p>
          </p:txBody>
        </p:sp>
        <p:grpSp>
          <p:nvGrpSpPr>
            <p:cNvPr id="3" name="Group 15"/>
            <p:cNvGrpSpPr/>
            <p:nvPr/>
          </p:nvGrpSpPr>
          <p:grpSpPr>
            <a:xfrm>
              <a:off x="6073148" y="1767704"/>
              <a:ext cx="289847" cy="277207"/>
              <a:chOff x="-12920" y="46852"/>
              <a:chExt cx="772921" cy="739218"/>
            </a:xfrm>
          </p:grpSpPr>
          <p:sp>
            <p:nvSpPr>
              <p:cNvPr id="20" name="Oval 16"/>
              <p:cNvSpPr/>
              <p:nvPr/>
            </p:nvSpPr>
            <p:spPr>
              <a:xfrm>
                <a:off x="-12920" y="46852"/>
                <a:ext cx="772921" cy="739218"/>
              </a:xfrm>
              <a:prstGeom prst="ellipse">
                <a:avLst/>
              </a:prstGeom>
              <a:solidFill>
                <a:schemeClr val="accent2"/>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Freeform: Shape 17"/>
              <p:cNvSpPr/>
              <p:nvPr/>
            </p:nvSpPr>
            <p:spPr>
              <a:xfrm>
                <a:off x="273987" y="205716"/>
                <a:ext cx="238382" cy="374923"/>
              </a:xfrm>
              <a:custGeom>
                <a:avLst/>
                <a:gdLst/>
                <a:ahLst/>
                <a:cxnLst>
                  <a:cxn ang="0">
                    <a:pos x="wd2" y="hd2"/>
                  </a:cxn>
                  <a:cxn ang="5400000">
                    <a:pos x="wd2" y="hd2"/>
                  </a:cxn>
                  <a:cxn ang="10800000">
                    <a:pos x="wd2" y="hd2"/>
                  </a:cxn>
                  <a:cxn ang="16200000">
                    <a:pos x="wd2" y="hd2"/>
                  </a:cxn>
                </a:cxnLst>
                <a:rect l="0" t="0" r="r" b="b"/>
                <a:pathLst>
                  <a:path w="21600" h="21600" extrusionOk="0">
                    <a:moveTo>
                      <a:pt x="9943" y="1064"/>
                    </a:moveTo>
                    <a:cubicBezTo>
                      <a:pt x="8799" y="1064"/>
                      <a:pt x="7615" y="1428"/>
                      <a:pt x="6901" y="1999"/>
                    </a:cubicBezTo>
                    <a:cubicBezTo>
                      <a:pt x="6186" y="2583"/>
                      <a:pt x="5961" y="3349"/>
                      <a:pt x="5961" y="4076"/>
                    </a:cubicBezTo>
                    <a:cubicBezTo>
                      <a:pt x="5961" y="6023"/>
                      <a:pt x="7697" y="9087"/>
                      <a:pt x="11372" y="9087"/>
                    </a:cubicBezTo>
                    <a:cubicBezTo>
                      <a:pt x="12372" y="9087"/>
                      <a:pt x="13597" y="8775"/>
                      <a:pt x="14291" y="8308"/>
                    </a:cubicBezTo>
                    <a:cubicBezTo>
                      <a:pt x="15149" y="7737"/>
                      <a:pt x="15373" y="7010"/>
                      <a:pt x="15373" y="6244"/>
                    </a:cubicBezTo>
                    <a:cubicBezTo>
                      <a:pt x="15373" y="4323"/>
                      <a:pt x="13617" y="1064"/>
                      <a:pt x="9943" y="1064"/>
                    </a:cubicBezTo>
                    <a:close/>
                    <a:moveTo>
                      <a:pt x="13046" y="13656"/>
                    </a:moveTo>
                    <a:cubicBezTo>
                      <a:pt x="12719" y="13630"/>
                      <a:pt x="12392" y="13630"/>
                      <a:pt x="12045" y="13630"/>
                    </a:cubicBezTo>
                    <a:cubicBezTo>
                      <a:pt x="8738" y="13630"/>
                      <a:pt x="3797" y="14305"/>
                      <a:pt x="3797" y="16979"/>
                    </a:cubicBezTo>
                    <a:cubicBezTo>
                      <a:pt x="3797" y="19510"/>
                      <a:pt x="8085" y="20419"/>
                      <a:pt x="11412" y="20419"/>
                    </a:cubicBezTo>
                    <a:cubicBezTo>
                      <a:pt x="14434" y="20419"/>
                      <a:pt x="17762" y="19614"/>
                      <a:pt x="17762" y="17381"/>
                    </a:cubicBezTo>
                    <a:cubicBezTo>
                      <a:pt x="17762" y="15629"/>
                      <a:pt x="15026" y="14564"/>
                      <a:pt x="13046" y="13656"/>
                    </a:cubicBezTo>
                    <a:close/>
                    <a:moveTo>
                      <a:pt x="21600" y="0"/>
                    </a:moveTo>
                    <a:lnTo>
                      <a:pt x="18803" y="1142"/>
                    </a:lnTo>
                    <a:lnTo>
                      <a:pt x="16108" y="1142"/>
                    </a:lnTo>
                    <a:cubicBezTo>
                      <a:pt x="18027" y="2168"/>
                      <a:pt x="19191" y="3310"/>
                      <a:pt x="19191" y="4946"/>
                    </a:cubicBezTo>
                    <a:cubicBezTo>
                      <a:pt x="19191" y="8308"/>
                      <a:pt x="14352" y="8684"/>
                      <a:pt x="14352" y="10333"/>
                    </a:cubicBezTo>
                    <a:cubicBezTo>
                      <a:pt x="14352" y="12046"/>
                      <a:pt x="20661" y="12617"/>
                      <a:pt x="20661" y="16278"/>
                    </a:cubicBezTo>
                    <a:cubicBezTo>
                      <a:pt x="20661" y="17070"/>
                      <a:pt x="20293" y="17849"/>
                      <a:pt x="19660" y="18524"/>
                    </a:cubicBezTo>
                    <a:cubicBezTo>
                      <a:pt x="17578" y="20795"/>
                      <a:pt x="13189" y="21600"/>
                      <a:pt x="9289" y="21600"/>
                    </a:cubicBezTo>
                    <a:cubicBezTo>
                      <a:pt x="6227" y="21600"/>
                      <a:pt x="2450" y="21094"/>
                      <a:pt x="735" y="19276"/>
                    </a:cubicBezTo>
                    <a:cubicBezTo>
                      <a:pt x="245" y="18770"/>
                      <a:pt x="0" y="18173"/>
                      <a:pt x="0" y="17576"/>
                    </a:cubicBezTo>
                    <a:cubicBezTo>
                      <a:pt x="0" y="16109"/>
                      <a:pt x="1429" y="14889"/>
                      <a:pt x="3328" y="14136"/>
                    </a:cubicBezTo>
                    <a:cubicBezTo>
                      <a:pt x="5716" y="13188"/>
                      <a:pt x="8820" y="12955"/>
                      <a:pt x="11576" y="12838"/>
                    </a:cubicBezTo>
                    <a:cubicBezTo>
                      <a:pt x="10841" y="12241"/>
                      <a:pt x="10290" y="11709"/>
                      <a:pt x="10290" y="10930"/>
                    </a:cubicBezTo>
                    <a:cubicBezTo>
                      <a:pt x="10290" y="10514"/>
                      <a:pt x="10453" y="10190"/>
                      <a:pt x="10718" y="9826"/>
                    </a:cubicBezTo>
                    <a:cubicBezTo>
                      <a:pt x="10249" y="9852"/>
                      <a:pt x="9800" y="9878"/>
                      <a:pt x="9330" y="9878"/>
                    </a:cubicBezTo>
                    <a:cubicBezTo>
                      <a:pt x="5349" y="9878"/>
                      <a:pt x="2164" y="8035"/>
                      <a:pt x="2164" y="5452"/>
                    </a:cubicBezTo>
                    <a:cubicBezTo>
                      <a:pt x="2164" y="4024"/>
                      <a:pt x="3205" y="2622"/>
                      <a:pt x="4920" y="1687"/>
                    </a:cubicBezTo>
                    <a:cubicBezTo>
                      <a:pt x="7105" y="480"/>
                      <a:pt x="10249" y="0"/>
                      <a:pt x="13087" y="0"/>
                    </a:cubicBezTo>
                    <a:cubicBezTo>
                      <a:pt x="13087" y="0"/>
                      <a:pt x="21600" y="0"/>
                      <a:pt x="21600" y="0"/>
                    </a:cubicBezTo>
                    <a:close/>
                  </a:path>
                </a:pathLst>
              </a:custGeom>
              <a:solidFill>
                <a:srgbClr val="FFFFFF"/>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sp>
        <p:nvSpPr>
          <p:cNvPr id="37" name="矩形 36"/>
          <p:cNvSpPr/>
          <p:nvPr/>
        </p:nvSpPr>
        <p:spPr>
          <a:xfrm>
            <a:off x="-1270" y="112395"/>
            <a:ext cx="1969770" cy="5829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6" name="组合 35"/>
          <p:cNvGrpSpPr/>
          <p:nvPr/>
        </p:nvGrpSpPr>
        <p:grpSpPr>
          <a:xfrm>
            <a:off x="575310" y="2676789"/>
            <a:ext cx="8422640" cy="1981202"/>
            <a:chOff x="6073148" y="1755848"/>
            <a:chExt cx="3780266" cy="761344"/>
          </a:xfrm>
        </p:grpSpPr>
        <p:sp>
          <p:nvSpPr>
            <p:cNvPr id="38" name="TextBox 1"/>
            <p:cNvSpPr txBox="1"/>
            <p:nvPr/>
          </p:nvSpPr>
          <p:spPr>
            <a:xfrm>
              <a:off x="6516702" y="1755848"/>
              <a:ext cx="2475436" cy="280621"/>
            </a:xfrm>
            <a:prstGeom prst="rect">
              <a:avLst/>
            </a:prstGeom>
            <a:ln w="12700">
              <a:miter lim="400000"/>
            </a:ln>
          </p:spPr>
          <p:txBody>
            <a:bodyPr wrap="none" lIns="25404" tIns="25404" rIns="25404" bIns="25404" anchor="ctr">
              <a:normAutofit/>
            </a:bodyPr>
            <a:lstStyle/>
            <a:p>
              <a:pPr algn="l"/>
              <a:r>
                <a:rPr lang="zh-CN" altLang="en-US" sz="2400" b="1">
                  <a:solidFill>
                    <a:schemeClr val="bg1">
                      <a:lumMod val="50000"/>
                    </a:schemeClr>
                  </a:solidFill>
                  <a:latin typeface="微软雅黑" panose="020B0503020204020204" pitchFamily="34" charset="-122"/>
                  <a:ea typeface="微软雅黑" panose="020B0503020204020204" pitchFamily="34" charset="-122"/>
                  <a:sym typeface="+mn-ea"/>
                </a:rPr>
                <a:t>产品化阶段（Transition）</a:t>
              </a:r>
              <a:endParaRPr lang="zh-CN" altLang="en-US"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2"/>
            <p:cNvSpPr txBox="1"/>
            <p:nvPr/>
          </p:nvSpPr>
          <p:spPr>
            <a:xfrm>
              <a:off x="6393775" y="1967658"/>
              <a:ext cx="3459639" cy="549534"/>
            </a:xfrm>
            <a:prstGeom prst="rect">
              <a:avLst/>
            </a:prstGeom>
            <a:ln w="12700">
              <a:miter lim="400000"/>
            </a:ln>
          </p:spPr>
          <p:txBody>
            <a:bodyPr wrap="square" lIns="25404" tIns="25404" rIns="25404" bIns="25404">
              <a:noAutofit/>
            </a:bodyPr>
            <a:lstStyle/>
            <a:p>
              <a:pPr>
                <a:lnSpc>
                  <a:spcPct val="120000"/>
                </a:lnSpc>
              </a:pPr>
              <a:r>
                <a:rPr lang="en-US" altLang="zh-CN" sz="1600">
                  <a:solidFill>
                    <a:schemeClr val="bg1">
                      <a:lumMod val="50000"/>
                    </a:schemeClr>
                  </a:solidFill>
                  <a:latin typeface="+mn-ea"/>
                  <a:ea typeface="+mn-ea"/>
                </a:rPr>
                <a:t>    </a:t>
              </a:r>
              <a:r>
                <a:rPr lang="zh-CN" altLang="en-US" sz="1400">
                  <a:solidFill>
                    <a:schemeClr val="bg1">
                      <a:lumMod val="50000"/>
                    </a:schemeClr>
                  </a:solidFill>
                  <a:latin typeface="+mn-ea"/>
                  <a:ea typeface="+mn-ea"/>
                </a:rPr>
                <a:t>产品化阶段的重点是确保软件对最终用户是可用的。产品化阶段可以跨越几次迭代，包括为发布做准备的产品测试，基于用户反馈的少量的调整。在生命周期的这一点上，用户反馈应主要集中在产品调整、设置、安装和可用性问题，所有主要的结构问题应该已经在项目生命周期的早期阶段解决了。在产品化阶段的终点是第四个里程碑——产品发布（Product Release）里程碑。此时，要确定目标是否实现，是否应该开始另一个开发周期。在一些情况下这个里程碑可能与下一个周期的初始阶段的结束重合。</a:t>
              </a:r>
            </a:p>
          </p:txBody>
        </p:sp>
        <p:grpSp>
          <p:nvGrpSpPr>
            <p:cNvPr id="7" name="Group 15"/>
            <p:cNvGrpSpPr/>
            <p:nvPr/>
          </p:nvGrpSpPr>
          <p:grpSpPr>
            <a:xfrm>
              <a:off x="6073148" y="1767704"/>
              <a:ext cx="289847" cy="277207"/>
              <a:chOff x="-12920" y="46852"/>
              <a:chExt cx="772921" cy="739218"/>
            </a:xfrm>
          </p:grpSpPr>
          <p:sp>
            <p:nvSpPr>
              <p:cNvPr id="41" name="Oval 16"/>
              <p:cNvSpPr/>
              <p:nvPr/>
            </p:nvSpPr>
            <p:spPr>
              <a:xfrm>
                <a:off x="-12920" y="46852"/>
                <a:ext cx="772921" cy="739218"/>
              </a:xfrm>
              <a:prstGeom prst="ellipse">
                <a:avLst/>
              </a:prstGeom>
              <a:solidFill>
                <a:schemeClr val="accent2"/>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17"/>
              <p:cNvSpPr/>
              <p:nvPr/>
            </p:nvSpPr>
            <p:spPr>
              <a:xfrm>
                <a:off x="273987" y="205716"/>
                <a:ext cx="238382" cy="374923"/>
              </a:xfrm>
              <a:custGeom>
                <a:avLst/>
                <a:gdLst/>
                <a:ahLst/>
                <a:cxnLst>
                  <a:cxn ang="0">
                    <a:pos x="wd2" y="hd2"/>
                  </a:cxn>
                  <a:cxn ang="5400000">
                    <a:pos x="wd2" y="hd2"/>
                  </a:cxn>
                  <a:cxn ang="10800000">
                    <a:pos x="wd2" y="hd2"/>
                  </a:cxn>
                  <a:cxn ang="16200000">
                    <a:pos x="wd2" y="hd2"/>
                  </a:cxn>
                </a:cxnLst>
                <a:rect l="0" t="0" r="r" b="b"/>
                <a:pathLst>
                  <a:path w="21600" h="21600" extrusionOk="0">
                    <a:moveTo>
                      <a:pt x="9943" y="1064"/>
                    </a:moveTo>
                    <a:cubicBezTo>
                      <a:pt x="8799" y="1064"/>
                      <a:pt x="7615" y="1428"/>
                      <a:pt x="6901" y="1999"/>
                    </a:cubicBezTo>
                    <a:cubicBezTo>
                      <a:pt x="6186" y="2583"/>
                      <a:pt x="5961" y="3349"/>
                      <a:pt x="5961" y="4076"/>
                    </a:cubicBezTo>
                    <a:cubicBezTo>
                      <a:pt x="5961" y="6023"/>
                      <a:pt x="7697" y="9087"/>
                      <a:pt x="11372" y="9087"/>
                    </a:cubicBezTo>
                    <a:cubicBezTo>
                      <a:pt x="12372" y="9087"/>
                      <a:pt x="13597" y="8775"/>
                      <a:pt x="14291" y="8308"/>
                    </a:cubicBezTo>
                    <a:cubicBezTo>
                      <a:pt x="15149" y="7737"/>
                      <a:pt x="15373" y="7010"/>
                      <a:pt x="15373" y="6244"/>
                    </a:cubicBezTo>
                    <a:cubicBezTo>
                      <a:pt x="15373" y="4323"/>
                      <a:pt x="13617" y="1064"/>
                      <a:pt x="9943" y="1064"/>
                    </a:cubicBezTo>
                    <a:close/>
                    <a:moveTo>
                      <a:pt x="13046" y="13656"/>
                    </a:moveTo>
                    <a:cubicBezTo>
                      <a:pt x="12719" y="13630"/>
                      <a:pt x="12392" y="13630"/>
                      <a:pt x="12045" y="13630"/>
                    </a:cubicBezTo>
                    <a:cubicBezTo>
                      <a:pt x="8738" y="13630"/>
                      <a:pt x="3797" y="14305"/>
                      <a:pt x="3797" y="16979"/>
                    </a:cubicBezTo>
                    <a:cubicBezTo>
                      <a:pt x="3797" y="19510"/>
                      <a:pt x="8085" y="20419"/>
                      <a:pt x="11412" y="20419"/>
                    </a:cubicBezTo>
                    <a:cubicBezTo>
                      <a:pt x="14434" y="20419"/>
                      <a:pt x="17762" y="19614"/>
                      <a:pt x="17762" y="17381"/>
                    </a:cubicBezTo>
                    <a:cubicBezTo>
                      <a:pt x="17762" y="15629"/>
                      <a:pt x="15026" y="14564"/>
                      <a:pt x="13046" y="13656"/>
                    </a:cubicBezTo>
                    <a:close/>
                    <a:moveTo>
                      <a:pt x="21600" y="0"/>
                    </a:moveTo>
                    <a:lnTo>
                      <a:pt x="18803" y="1142"/>
                    </a:lnTo>
                    <a:lnTo>
                      <a:pt x="16108" y="1142"/>
                    </a:lnTo>
                    <a:cubicBezTo>
                      <a:pt x="18027" y="2168"/>
                      <a:pt x="19191" y="3310"/>
                      <a:pt x="19191" y="4946"/>
                    </a:cubicBezTo>
                    <a:cubicBezTo>
                      <a:pt x="19191" y="8308"/>
                      <a:pt x="14352" y="8684"/>
                      <a:pt x="14352" y="10333"/>
                    </a:cubicBezTo>
                    <a:cubicBezTo>
                      <a:pt x="14352" y="12046"/>
                      <a:pt x="20661" y="12617"/>
                      <a:pt x="20661" y="16278"/>
                    </a:cubicBezTo>
                    <a:cubicBezTo>
                      <a:pt x="20661" y="17070"/>
                      <a:pt x="20293" y="17849"/>
                      <a:pt x="19660" y="18524"/>
                    </a:cubicBezTo>
                    <a:cubicBezTo>
                      <a:pt x="17578" y="20795"/>
                      <a:pt x="13189" y="21600"/>
                      <a:pt x="9289" y="21600"/>
                    </a:cubicBezTo>
                    <a:cubicBezTo>
                      <a:pt x="6227" y="21600"/>
                      <a:pt x="2450" y="21094"/>
                      <a:pt x="735" y="19276"/>
                    </a:cubicBezTo>
                    <a:cubicBezTo>
                      <a:pt x="245" y="18770"/>
                      <a:pt x="0" y="18173"/>
                      <a:pt x="0" y="17576"/>
                    </a:cubicBezTo>
                    <a:cubicBezTo>
                      <a:pt x="0" y="16109"/>
                      <a:pt x="1429" y="14889"/>
                      <a:pt x="3328" y="14136"/>
                    </a:cubicBezTo>
                    <a:cubicBezTo>
                      <a:pt x="5716" y="13188"/>
                      <a:pt x="8820" y="12955"/>
                      <a:pt x="11576" y="12838"/>
                    </a:cubicBezTo>
                    <a:cubicBezTo>
                      <a:pt x="10841" y="12241"/>
                      <a:pt x="10290" y="11709"/>
                      <a:pt x="10290" y="10930"/>
                    </a:cubicBezTo>
                    <a:cubicBezTo>
                      <a:pt x="10290" y="10514"/>
                      <a:pt x="10453" y="10190"/>
                      <a:pt x="10718" y="9826"/>
                    </a:cubicBezTo>
                    <a:cubicBezTo>
                      <a:pt x="10249" y="9852"/>
                      <a:pt x="9800" y="9878"/>
                      <a:pt x="9330" y="9878"/>
                    </a:cubicBezTo>
                    <a:cubicBezTo>
                      <a:pt x="5349" y="9878"/>
                      <a:pt x="2164" y="8035"/>
                      <a:pt x="2164" y="5452"/>
                    </a:cubicBezTo>
                    <a:cubicBezTo>
                      <a:pt x="2164" y="4024"/>
                      <a:pt x="3205" y="2622"/>
                      <a:pt x="4920" y="1687"/>
                    </a:cubicBezTo>
                    <a:cubicBezTo>
                      <a:pt x="7105" y="480"/>
                      <a:pt x="10249" y="0"/>
                      <a:pt x="13087" y="0"/>
                    </a:cubicBezTo>
                    <a:cubicBezTo>
                      <a:pt x="13087" y="0"/>
                      <a:pt x="21600" y="0"/>
                      <a:pt x="21600" y="0"/>
                    </a:cubicBezTo>
                    <a:close/>
                  </a:path>
                </a:pathLst>
              </a:custGeom>
              <a:solidFill>
                <a:srgbClr val="FFFFFF"/>
              </a:solidFill>
              <a:ln w="12700" cap="flat">
                <a:noFill/>
                <a:miter lim="400000"/>
              </a:ln>
              <a:effectLst/>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70772" y="1295145"/>
            <a:ext cx="2846482" cy="2995941"/>
            <a:chOff x="997527" y="1726095"/>
            <a:chExt cx="3795821" cy="3993895"/>
          </a:xfrm>
        </p:grpSpPr>
        <p:grpSp>
          <p:nvGrpSpPr>
            <p:cNvPr id="5"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ln>
              <a:extLst>
                <a:ext uri="{909E8E84-426E-40DD-AFC4-6F175D3DCCD1}">
                  <a14:hiddenFill xmlns:a14="http://schemas.microsoft.com/office/drawing/2010/main" xmlns="">
                    <a:noFill/>
                  </a14:hiddenFill>
                </a:ext>
              </a:extLst>
            </p:spPr>
            <p:txBody>
              <a:bodyPr/>
              <a:lstStyle/>
              <a:p>
                <a:endParaRPr lang="zh-CN" altLang="en-US" sz="1800"/>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ln>
              <a:extLst>
                <a:ext uri="{909E8E84-426E-40DD-AFC4-6F175D3DCCD1}">
                  <a14:hiddenFill xmlns:a14="http://schemas.microsoft.com/office/drawing/2010/main" xmlns="">
                    <a:noFill/>
                  </a14:hiddenFill>
                </a:ext>
              </a:extLst>
            </p:spPr>
            <p:txBody>
              <a:bodyPr/>
              <a:lstStyle/>
              <a:p>
                <a:endParaRPr lang="zh-CN" altLang="en-US" sz="1800"/>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ea typeface="微软雅黑" panose="020B0503020204020204" pitchFamily="34" charset="-122"/>
                <a:sym typeface="Arial" panose="020B0604020202020204" pitchFamily="34" charset="0"/>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ea typeface="微软雅黑" panose="020B0503020204020204" pitchFamily="34" charset="-122"/>
                <a:sym typeface="Arial" panose="020B0604020202020204" pitchFamily="34" charset="0"/>
              </a:endParaRPr>
            </a:p>
          </p:txBody>
        </p:sp>
      </p:grpSp>
      <p:sp>
        <p:nvSpPr>
          <p:cNvPr id="10" name="Oval 12"/>
          <p:cNvSpPr>
            <a:spLocks noChangeArrowheads="1"/>
          </p:cNvSpPr>
          <p:nvPr/>
        </p:nvSpPr>
        <p:spPr bwMode="auto">
          <a:xfrm>
            <a:off x="1541376" y="1820900"/>
            <a:ext cx="1905271" cy="19444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anchor="ctr"/>
          <a:lstStyle/>
          <a:p>
            <a:pPr algn="ctr"/>
            <a:endParaRPr lang="zh-CN" altLang="zh-CN" sz="1800">
              <a:sym typeface="Arial" panose="020B0604020202020204" pitchFamily="34" charset="0"/>
            </a:endParaRPr>
          </a:p>
        </p:txBody>
      </p:sp>
      <p:sp>
        <p:nvSpPr>
          <p:cNvPr id="11" name="Oval 14"/>
          <p:cNvSpPr>
            <a:spLocks noChangeArrowheads="1"/>
          </p:cNvSpPr>
          <p:nvPr/>
        </p:nvSpPr>
        <p:spPr bwMode="auto">
          <a:xfrm>
            <a:off x="1934918" y="2221814"/>
            <a:ext cx="1118189" cy="1142605"/>
          </a:xfrm>
          <a:prstGeom prst="ellipse">
            <a:avLst/>
          </a:prstGeom>
          <a:solidFill>
            <a:schemeClr val="accent1"/>
          </a:solidFill>
          <a:ln>
            <a:noFill/>
          </a:ln>
        </p:spPr>
        <p:txBody>
          <a:bodyPr wrap="none" lIns="68571" tIns="34286" rIns="68571" bIns="3428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500" b="1" dirty="0">
              <a:solidFill>
                <a:srgbClr val="FFFFFF"/>
              </a:solidFill>
              <a:ea typeface="微软雅黑" panose="020B0503020204020204" pitchFamily="34" charset="-122"/>
              <a:sym typeface="Arial" panose="020B0604020202020204" pitchFamily="34" charset="0"/>
            </a:endParaRPr>
          </a:p>
        </p:txBody>
      </p:sp>
      <p:sp>
        <p:nvSpPr>
          <p:cNvPr id="12" name="文本5"/>
          <p:cNvSpPr>
            <a:spLocks noChangeArrowheads="1"/>
          </p:cNvSpPr>
          <p:nvPr/>
        </p:nvSpPr>
        <p:spPr bwMode="auto">
          <a:xfrm>
            <a:off x="2249313" y="4449934"/>
            <a:ext cx="1668184" cy="301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测试</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文本4"/>
          <p:cNvSpPr>
            <a:spLocks noChangeArrowheads="1"/>
          </p:cNvSpPr>
          <p:nvPr/>
        </p:nvSpPr>
        <p:spPr bwMode="auto">
          <a:xfrm>
            <a:off x="3786976" y="3644114"/>
            <a:ext cx="1669612" cy="301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实现</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文本3"/>
          <p:cNvSpPr>
            <a:spLocks noChangeArrowheads="1"/>
          </p:cNvSpPr>
          <p:nvPr/>
        </p:nvSpPr>
        <p:spPr bwMode="auto">
          <a:xfrm>
            <a:off x="3976346" y="2702250"/>
            <a:ext cx="1666755" cy="301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分析和设计</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文本2"/>
          <p:cNvSpPr>
            <a:spLocks noChangeArrowheads="1"/>
          </p:cNvSpPr>
          <p:nvPr/>
        </p:nvSpPr>
        <p:spPr bwMode="auto">
          <a:xfrm>
            <a:off x="1000894" y="3715552"/>
            <a:ext cx="1666756" cy="301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需求</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文本1"/>
          <p:cNvSpPr>
            <a:spLocks noChangeArrowheads="1"/>
          </p:cNvSpPr>
          <p:nvPr/>
        </p:nvSpPr>
        <p:spPr bwMode="auto">
          <a:xfrm>
            <a:off x="3644100" y="1643850"/>
            <a:ext cx="1668184" cy="301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54425" tIns="27213" rIns="54425" bIns="27213"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商业建模</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0" name="圆圈2"/>
          <p:cNvGrpSpPr/>
          <p:nvPr/>
        </p:nvGrpSpPr>
        <p:grpSpPr bwMode="auto">
          <a:xfrm>
            <a:off x="3286910" y="1715288"/>
            <a:ext cx="272793" cy="272877"/>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3" name="圆圈3"/>
          <p:cNvGrpSpPr/>
          <p:nvPr/>
        </p:nvGrpSpPr>
        <p:grpSpPr bwMode="auto">
          <a:xfrm>
            <a:off x="3693555" y="2653819"/>
            <a:ext cx="272793" cy="272878"/>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6" name="圆圈4"/>
          <p:cNvGrpSpPr/>
          <p:nvPr/>
        </p:nvGrpSpPr>
        <p:grpSpPr bwMode="auto">
          <a:xfrm>
            <a:off x="3072682" y="3358362"/>
            <a:ext cx="700165" cy="643399"/>
            <a:chOff x="-276" y="-207"/>
            <a:chExt cx="676" cy="621"/>
          </a:xfrm>
        </p:grpSpPr>
        <p:sp>
          <p:nvSpPr>
            <p:cNvPr id="27" name="Oval 34"/>
            <p:cNvSpPr>
              <a:spLocks noChangeArrowheads="1"/>
            </p:cNvSpPr>
            <p:nvPr/>
          </p:nvSpPr>
          <p:spPr bwMode="auto">
            <a:xfrm>
              <a:off x="138" y="-207"/>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28" name="Oval 35"/>
            <p:cNvSpPr>
              <a:spLocks noChangeArrowheads="1"/>
            </p:cNvSpPr>
            <p:nvPr/>
          </p:nvSpPr>
          <p:spPr bwMode="auto">
            <a:xfrm>
              <a:off x="-276" y="138"/>
              <a:ext cx="276" cy="2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9" name="圆圈5"/>
          <p:cNvGrpSpPr/>
          <p:nvPr/>
        </p:nvGrpSpPr>
        <p:grpSpPr bwMode="auto">
          <a:xfrm>
            <a:off x="2358851" y="4050199"/>
            <a:ext cx="271366" cy="272877"/>
            <a:chOff x="0" y="0"/>
            <a:chExt cx="262" cy="262"/>
          </a:xfrm>
          <a:solidFill>
            <a:schemeClr val="accent1"/>
          </a:solidFill>
        </p:grpSpPr>
        <p:sp>
          <p:nvSpPr>
            <p:cNvPr id="30"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31"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sp>
        <p:nvSpPr>
          <p:cNvPr id="32" name="矩形 31"/>
          <p:cNvSpPr/>
          <p:nvPr/>
        </p:nvSpPr>
        <p:spPr>
          <a:xfrm>
            <a:off x="5215736" y="858032"/>
            <a:ext cx="3571900" cy="3390900"/>
          </a:xfrm>
          <a:prstGeom prst="rect">
            <a:avLst/>
          </a:prstGeom>
        </p:spPr>
        <p:txBody>
          <a:bodyPr wrap="square" lIns="68571" tIns="34286" rIns="68571" bIns="34286">
            <a:spAutoFit/>
          </a:bodyPr>
          <a:lstStyle/>
          <a:p>
            <a:pPr algn="just"/>
            <a:r>
              <a:rPr lang="en-US" dirty="0" smtClean="0"/>
              <a:t>         RUP</a:t>
            </a:r>
            <a:r>
              <a:rPr lang="zh-CN" altLang="en-US" dirty="0" smtClean="0"/>
              <a:t>中有</a:t>
            </a:r>
            <a:r>
              <a:rPr lang="en-US" altLang="zh-CN" dirty="0" smtClean="0"/>
              <a:t>9</a:t>
            </a:r>
            <a:r>
              <a:rPr lang="zh-CN" altLang="en-US" dirty="0" smtClean="0"/>
              <a:t>个核心工作流，分为</a:t>
            </a:r>
            <a:r>
              <a:rPr lang="en-US" altLang="zh-CN" dirty="0" smtClean="0"/>
              <a:t>6</a:t>
            </a:r>
            <a:r>
              <a:rPr lang="zh-CN" altLang="en-US" dirty="0" smtClean="0"/>
              <a:t>个核心过程工作流（</a:t>
            </a:r>
            <a:r>
              <a:rPr lang="en-US" dirty="0" smtClean="0"/>
              <a:t>Core Process Workflows）</a:t>
            </a:r>
            <a:r>
              <a:rPr lang="zh-CN" altLang="en-US" dirty="0" smtClean="0"/>
              <a:t>和</a:t>
            </a:r>
            <a:r>
              <a:rPr lang="en-US" altLang="zh-CN" dirty="0" smtClean="0"/>
              <a:t>3</a:t>
            </a:r>
            <a:r>
              <a:rPr lang="zh-CN" altLang="en-US" dirty="0" smtClean="0"/>
              <a:t>个核心支持工作流（</a:t>
            </a:r>
            <a:r>
              <a:rPr lang="en-US" dirty="0" smtClean="0"/>
              <a:t>Core Supporting Workflows）。</a:t>
            </a:r>
            <a:r>
              <a:rPr lang="zh-CN" altLang="en-US" dirty="0" smtClean="0"/>
              <a:t>尽管</a:t>
            </a:r>
            <a:r>
              <a:rPr lang="en-US" altLang="zh-CN" dirty="0" smtClean="0"/>
              <a:t>6</a:t>
            </a:r>
            <a:r>
              <a:rPr lang="zh-CN" altLang="en-US" dirty="0" smtClean="0"/>
              <a:t>个核心过程工作流可能使人想起传统瀑布模型中的几个阶段，但应注意迭代过程中的阶段是完全不同的，这些工作流在整个生命周期中一次又一次被访问。</a:t>
            </a:r>
            <a:r>
              <a:rPr lang="en-US" altLang="zh-CN" dirty="0" smtClean="0"/>
              <a:t>9</a:t>
            </a:r>
            <a:r>
              <a:rPr lang="zh-CN" altLang="en-US" dirty="0" smtClean="0"/>
              <a:t>个核心工作流在项目中轮流被使用，在每一次迭代中以不同的重点和强度重复。</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2044619" y="2530012"/>
            <a:ext cx="898789" cy="438574"/>
          </a:xfrm>
          <a:prstGeom prst="rect">
            <a:avLst/>
          </a:prstGeom>
        </p:spPr>
        <p:txBody>
          <a:bodyPr wrap="square" lIns="68571" tIns="34286" rIns="68571" bIns="34286">
            <a:spAutoFit/>
          </a:bodyPr>
          <a:lstStyle/>
          <a:p>
            <a:pPr algn="ctr"/>
            <a:r>
              <a:rPr lang="en-US" altLang="zh-CN" sz="1200" dirty="0" smtClean="0">
                <a:solidFill>
                  <a:schemeClr val="bg1"/>
                </a:solidFill>
                <a:latin typeface="微软雅黑" panose="020B0503020204020204" pitchFamily="34" charset="-122"/>
                <a:ea typeface="微软雅黑" panose="020B0503020204020204" pitchFamily="34" charset="-122"/>
              </a:rPr>
              <a:t>RUP</a:t>
            </a:r>
            <a:r>
              <a:rPr lang="zh-CN" altLang="en-US" sz="1200" dirty="0" smtClean="0">
                <a:solidFill>
                  <a:schemeClr val="bg1"/>
                </a:solidFill>
                <a:latin typeface="微软雅黑" panose="020B0503020204020204" pitchFamily="34" charset="-122"/>
                <a:ea typeface="微软雅黑" panose="020B0503020204020204" pitchFamily="34" charset="-122"/>
              </a:rPr>
              <a:t>的核心工作流</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37" name="矩形 36"/>
          <p:cNvSpPr/>
          <p:nvPr/>
        </p:nvSpPr>
        <p:spPr>
          <a:xfrm>
            <a:off x="0" y="123825"/>
            <a:ext cx="1979930" cy="7200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8" name="圆圈1"/>
          <p:cNvGrpSpPr/>
          <p:nvPr/>
        </p:nvGrpSpPr>
        <p:grpSpPr bwMode="auto">
          <a:xfrm>
            <a:off x="2358216" y="1286660"/>
            <a:ext cx="271366" cy="271450"/>
            <a:chOff x="0" y="0"/>
            <a:chExt cx="262" cy="262"/>
          </a:xfrm>
        </p:grpSpPr>
        <p:sp>
          <p:nvSpPr>
            <p:cNvPr id="39"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40"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47" name="圆圈1"/>
          <p:cNvGrpSpPr/>
          <p:nvPr/>
        </p:nvGrpSpPr>
        <p:grpSpPr bwMode="auto">
          <a:xfrm>
            <a:off x="1429522" y="1715288"/>
            <a:ext cx="271366" cy="271450"/>
            <a:chOff x="0" y="0"/>
            <a:chExt cx="262" cy="262"/>
          </a:xfrm>
        </p:grpSpPr>
        <p:sp>
          <p:nvSpPr>
            <p:cNvPr id="4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49"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50" name="圆圈2"/>
          <p:cNvGrpSpPr/>
          <p:nvPr/>
        </p:nvGrpSpPr>
        <p:grpSpPr bwMode="auto">
          <a:xfrm>
            <a:off x="1072332" y="2643982"/>
            <a:ext cx="272793" cy="272877"/>
            <a:chOff x="0" y="0"/>
            <a:chExt cx="262" cy="262"/>
          </a:xfrm>
        </p:grpSpPr>
        <p:sp>
          <p:nvSpPr>
            <p:cNvPr id="5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5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53" name="圆圈1"/>
          <p:cNvGrpSpPr/>
          <p:nvPr/>
        </p:nvGrpSpPr>
        <p:grpSpPr bwMode="auto">
          <a:xfrm>
            <a:off x="1358084" y="3501238"/>
            <a:ext cx="271366" cy="271450"/>
            <a:chOff x="0" y="0"/>
            <a:chExt cx="262" cy="262"/>
          </a:xfrm>
        </p:grpSpPr>
        <p:sp>
          <p:nvSpPr>
            <p:cNvPr id="54"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55"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sp>
        <p:nvSpPr>
          <p:cNvPr id="57" name="文本4"/>
          <p:cNvSpPr>
            <a:spLocks noChangeArrowheads="1"/>
          </p:cNvSpPr>
          <p:nvPr/>
        </p:nvSpPr>
        <p:spPr bwMode="auto">
          <a:xfrm>
            <a:off x="3286910" y="4072742"/>
            <a:ext cx="1669612" cy="301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部署</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8" name="文本4"/>
          <p:cNvSpPr>
            <a:spLocks noChangeArrowheads="1"/>
          </p:cNvSpPr>
          <p:nvPr/>
        </p:nvSpPr>
        <p:spPr bwMode="auto">
          <a:xfrm>
            <a:off x="1832115" y="915183"/>
            <a:ext cx="1669612" cy="301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配置和变更管理</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文本4"/>
          <p:cNvSpPr>
            <a:spLocks noChangeArrowheads="1"/>
          </p:cNvSpPr>
          <p:nvPr/>
        </p:nvSpPr>
        <p:spPr bwMode="auto">
          <a:xfrm>
            <a:off x="500828" y="1715288"/>
            <a:ext cx="1669612" cy="301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项目管理</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0" name="文本4"/>
          <p:cNvSpPr>
            <a:spLocks noChangeArrowheads="1"/>
          </p:cNvSpPr>
          <p:nvPr/>
        </p:nvSpPr>
        <p:spPr bwMode="auto">
          <a:xfrm>
            <a:off x="500828" y="2643982"/>
            <a:ext cx="1669612" cy="301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环境</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143638" y="143652"/>
            <a:ext cx="5214974" cy="645160"/>
          </a:xfrm>
          <a:prstGeom prst="rect">
            <a:avLst/>
          </a:prstGeom>
          <a:noFill/>
        </p:spPr>
        <p:txBody>
          <a:bodyPr wrap="square" rtlCol="0">
            <a:spAutoFit/>
          </a:bodyPr>
          <a:lstStyle/>
          <a:p>
            <a:r>
              <a:rPr lang="en-US" altLang="zh-CN" sz="3600" dirty="0" smtClean="0"/>
              <a:t>     RUP</a:t>
            </a:r>
            <a:r>
              <a:rPr lang="zh-CN" altLang="en-US" sz="3600" dirty="0" smtClean="0"/>
              <a:t>的九个工作流</a:t>
            </a:r>
            <a:endParaRPr lang="zh-CN" altLang="en-US" sz="36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6" presetClass="emph" presetSubtype="0" decel="100000" fill="hold" nodeType="withEffect">
                                  <p:stCondLst>
                                    <p:cond delay="200"/>
                                  </p:stCondLst>
                                  <p:childTnLst>
                                    <p:animScale>
                                      <p:cBhvr>
                                        <p:cTn id="11" dur="250" fill="hold"/>
                                        <p:tgtEl>
                                          <p:spTgt spid="4"/>
                                        </p:tgtEl>
                                      </p:cBhvr>
                                      <p:by x="120000" y="120000"/>
                                    </p:animScale>
                                  </p:childTnLst>
                                </p:cTn>
                              </p:par>
                              <p:par>
                                <p:cTn id="12" presetID="6" presetClass="emph" presetSubtype="0" decel="100000" fill="hold" nodeType="withEffect">
                                  <p:stCondLst>
                                    <p:cond delay="400"/>
                                  </p:stCondLst>
                                  <p:childTnLst>
                                    <p:animScale>
                                      <p:cBhvr>
                                        <p:cTn id="13" dur="250" fill="hold"/>
                                        <p:tgtEl>
                                          <p:spTgt spid="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par>
                                <p:cTn id="19" presetID="6" presetClass="emph" presetSubtype="0" decel="100000" fill="hold" grpId="1" nodeType="withEffect">
                                  <p:stCondLst>
                                    <p:cond delay="600"/>
                                  </p:stCondLst>
                                  <p:childTnLst>
                                    <p:animScale>
                                      <p:cBhvr>
                                        <p:cTn id="20" dur="250" fill="hold"/>
                                        <p:tgtEl>
                                          <p:spTgt spid="10"/>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10"/>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Effect transition="in" filter="fade">
                                      <p:cBhvr>
                                        <p:cTn id="27" dur="250"/>
                                        <p:tgtEl>
                                          <p:spTgt spid="11"/>
                                        </p:tgtEl>
                                      </p:cBhvr>
                                    </p:animEffect>
                                  </p:childTnLst>
                                </p:cTn>
                              </p:par>
                              <p:par>
                                <p:cTn id="28" presetID="6" presetClass="emph" presetSubtype="0" decel="100000" fill="hold" grpId="1" nodeType="withEffect">
                                  <p:stCondLst>
                                    <p:cond delay="800"/>
                                  </p:stCondLst>
                                  <p:childTnLst>
                                    <p:animScale>
                                      <p:cBhvr>
                                        <p:cTn id="29" dur="250" fill="hold"/>
                                        <p:tgtEl>
                                          <p:spTgt spid="11"/>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1"/>
                                        </p:tgtEl>
                                      </p:cBhvr>
                                      <p:by x="83000" y="83000"/>
                                    </p:animScale>
                                  </p:childTnLst>
                                </p:cTn>
                              </p:par>
                              <p:par>
                                <p:cTn id="32" presetID="53" presetClass="entr" presetSubtype="16" fill="hold" grpId="0" nodeType="withEffect">
                                  <p:stCondLst>
                                    <p:cond delay="800"/>
                                  </p:stCondLst>
                                  <p:childTnLst>
                                    <p:set>
                                      <p:cBhvr>
                                        <p:cTn id="33" dur="1" fill="hold">
                                          <p:stCondLst>
                                            <p:cond delay="0"/>
                                          </p:stCondLst>
                                        </p:cTn>
                                        <p:tgtEl>
                                          <p:spTgt spid="33"/>
                                        </p:tgtEl>
                                        <p:attrNameLst>
                                          <p:attrName>style.visibility</p:attrName>
                                        </p:attrNameLst>
                                      </p:cBhvr>
                                      <p:to>
                                        <p:strVal val="visible"/>
                                      </p:to>
                                    </p:set>
                                    <p:anim calcmode="lin" valueType="num">
                                      <p:cBhvr>
                                        <p:cTn id="34" dur="250" fill="hold"/>
                                        <p:tgtEl>
                                          <p:spTgt spid="33"/>
                                        </p:tgtEl>
                                        <p:attrNameLst>
                                          <p:attrName>ppt_w</p:attrName>
                                        </p:attrNameLst>
                                      </p:cBhvr>
                                      <p:tavLst>
                                        <p:tav tm="0">
                                          <p:val>
                                            <p:fltVal val="0"/>
                                          </p:val>
                                        </p:tav>
                                        <p:tav tm="100000">
                                          <p:val>
                                            <p:strVal val="#ppt_w"/>
                                          </p:val>
                                        </p:tav>
                                      </p:tavLst>
                                    </p:anim>
                                    <p:anim calcmode="lin" valueType="num">
                                      <p:cBhvr>
                                        <p:cTn id="35" dur="250" fill="hold"/>
                                        <p:tgtEl>
                                          <p:spTgt spid="33"/>
                                        </p:tgtEl>
                                        <p:attrNameLst>
                                          <p:attrName>ppt_h</p:attrName>
                                        </p:attrNameLst>
                                      </p:cBhvr>
                                      <p:tavLst>
                                        <p:tav tm="0">
                                          <p:val>
                                            <p:fltVal val="0"/>
                                          </p:val>
                                        </p:tav>
                                        <p:tav tm="100000">
                                          <p:val>
                                            <p:strVal val="#ppt_h"/>
                                          </p:val>
                                        </p:tav>
                                      </p:tavLst>
                                    </p:anim>
                                    <p:animEffect transition="in" filter="fade">
                                      <p:cBhvr>
                                        <p:cTn id="36" dur="250"/>
                                        <p:tgtEl>
                                          <p:spTgt spid="33"/>
                                        </p:tgtEl>
                                      </p:cBhvr>
                                    </p:animEffect>
                                  </p:childTnLst>
                                </p:cTn>
                              </p:par>
                              <p:par>
                                <p:cTn id="37" presetID="6" presetClass="emph" presetSubtype="0" decel="100000" fill="hold" grpId="1" nodeType="withEffect">
                                  <p:stCondLst>
                                    <p:cond delay="1000"/>
                                  </p:stCondLst>
                                  <p:childTnLst>
                                    <p:animScale>
                                      <p:cBhvr>
                                        <p:cTn id="38" dur="250" fill="hold"/>
                                        <p:tgtEl>
                                          <p:spTgt spid="33"/>
                                        </p:tgtEl>
                                      </p:cBhvr>
                                      <p:by x="120000" y="120000"/>
                                    </p:animScale>
                                  </p:childTnLst>
                                </p:cTn>
                              </p:par>
                              <p:par>
                                <p:cTn id="39" presetID="6" presetClass="emph" presetSubtype="0" decel="100000" fill="hold" grpId="2" nodeType="withEffect">
                                  <p:stCondLst>
                                    <p:cond delay="1200"/>
                                  </p:stCondLst>
                                  <p:childTnLst>
                                    <p:animScale>
                                      <p:cBhvr>
                                        <p:cTn id="40" dur="250" fill="hold"/>
                                        <p:tgtEl>
                                          <p:spTgt spid="33"/>
                                        </p:tgtEl>
                                      </p:cBhvr>
                                      <p:by x="83000" y="83000"/>
                                    </p:animScale>
                                  </p:childTnLst>
                                </p:cTn>
                              </p:par>
                              <p:par>
                                <p:cTn id="41" presetID="53" presetClass="entr" presetSubtype="16" fill="hold" nodeType="withEffect">
                                  <p:stCondLst>
                                    <p:cond delay="15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childTnLst>
                                </p:cTn>
                              </p:par>
                              <p:par>
                                <p:cTn id="46" presetID="53" presetClass="entr" presetSubtype="16" fill="hold" nodeType="withEffect">
                                  <p:stCondLst>
                                    <p:cond delay="300"/>
                                  </p:stCondLst>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ppt_w</p:attrName>
                                        </p:attrNameLst>
                                      </p:cBhvr>
                                      <p:tavLst>
                                        <p:tav tm="0">
                                          <p:val>
                                            <p:fltVal val="0"/>
                                          </p:val>
                                        </p:tav>
                                        <p:tav tm="100000">
                                          <p:val>
                                            <p:strVal val="#ppt_w"/>
                                          </p:val>
                                        </p:tav>
                                      </p:tavLst>
                                    </p:anim>
                                    <p:anim calcmode="lin" valueType="num">
                                      <p:cBhvr>
                                        <p:cTn id="49" dur="500" fill="hold"/>
                                        <p:tgtEl>
                                          <p:spTgt spid="23"/>
                                        </p:tgtEl>
                                        <p:attrNameLst>
                                          <p:attrName>ppt_h</p:attrName>
                                        </p:attrNameLst>
                                      </p:cBhvr>
                                      <p:tavLst>
                                        <p:tav tm="0">
                                          <p:val>
                                            <p:fltVal val="0"/>
                                          </p:val>
                                        </p:tav>
                                        <p:tav tm="100000">
                                          <p:val>
                                            <p:strVal val="#ppt_h"/>
                                          </p:val>
                                        </p:tav>
                                      </p:tavLst>
                                    </p:anim>
                                    <p:animEffect transition="in" filter="fade">
                                      <p:cBhvr>
                                        <p:cTn id="50" dur="500"/>
                                        <p:tgtEl>
                                          <p:spTgt spid="23"/>
                                        </p:tgtEl>
                                      </p:cBhvr>
                                    </p:animEffect>
                                  </p:childTnLst>
                                </p:cTn>
                              </p:par>
                              <p:par>
                                <p:cTn id="51" presetID="53" presetClass="entr" presetSubtype="16" fill="hold" nodeType="withEffect">
                                  <p:stCondLst>
                                    <p:cond delay="45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fltVal val="0"/>
                                          </p:val>
                                        </p:tav>
                                        <p:tav tm="100000">
                                          <p:val>
                                            <p:strVal val="#ppt_h"/>
                                          </p:val>
                                        </p:tav>
                                      </p:tavLst>
                                    </p:anim>
                                    <p:animEffect transition="in" filter="fade">
                                      <p:cBhvr>
                                        <p:cTn id="55" dur="500"/>
                                        <p:tgtEl>
                                          <p:spTgt spid="26"/>
                                        </p:tgtEl>
                                      </p:cBhvr>
                                    </p:animEffect>
                                  </p:childTnLst>
                                </p:cTn>
                              </p:par>
                              <p:par>
                                <p:cTn id="56" presetID="53" presetClass="entr" presetSubtype="16" fill="hold" nodeType="withEffect">
                                  <p:stCondLst>
                                    <p:cond delay="600"/>
                                  </p:stCondLst>
                                  <p:childTnLst>
                                    <p:set>
                                      <p:cBhvr>
                                        <p:cTn id="57" dur="1" fill="hold">
                                          <p:stCondLst>
                                            <p:cond delay="0"/>
                                          </p:stCondLst>
                                        </p:cTn>
                                        <p:tgtEl>
                                          <p:spTgt spid="29"/>
                                        </p:tgtEl>
                                        <p:attrNameLst>
                                          <p:attrName>style.visibility</p:attrName>
                                        </p:attrNameLst>
                                      </p:cBhvr>
                                      <p:to>
                                        <p:strVal val="visible"/>
                                      </p:to>
                                    </p:set>
                                    <p:anim calcmode="lin" valueType="num">
                                      <p:cBhvr>
                                        <p:cTn id="58" dur="500" fill="hold"/>
                                        <p:tgtEl>
                                          <p:spTgt spid="29"/>
                                        </p:tgtEl>
                                        <p:attrNameLst>
                                          <p:attrName>ppt_w</p:attrName>
                                        </p:attrNameLst>
                                      </p:cBhvr>
                                      <p:tavLst>
                                        <p:tav tm="0">
                                          <p:val>
                                            <p:fltVal val="0"/>
                                          </p:val>
                                        </p:tav>
                                        <p:tav tm="100000">
                                          <p:val>
                                            <p:strVal val="#ppt_w"/>
                                          </p:val>
                                        </p:tav>
                                      </p:tavLst>
                                    </p:anim>
                                    <p:anim calcmode="lin" valueType="num">
                                      <p:cBhvr>
                                        <p:cTn id="59" dur="500" fill="hold"/>
                                        <p:tgtEl>
                                          <p:spTgt spid="29"/>
                                        </p:tgtEl>
                                        <p:attrNameLst>
                                          <p:attrName>ppt_h</p:attrName>
                                        </p:attrNameLst>
                                      </p:cBhvr>
                                      <p:tavLst>
                                        <p:tav tm="0">
                                          <p:val>
                                            <p:fltVal val="0"/>
                                          </p:val>
                                        </p:tav>
                                        <p:tav tm="100000">
                                          <p:val>
                                            <p:strVal val="#ppt_h"/>
                                          </p:val>
                                        </p:tav>
                                      </p:tavLst>
                                    </p:anim>
                                    <p:animEffect transition="in" filter="fade">
                                      <p:cBhvr>
                                        <p:cTn id="60" dur="500"/>
                                        <p:tgtEl>
                                          <p:spTgt spid="29"/>
                                        </p:tgtEl>
                                      </p:cBhvr>
                                    </p:animEffect>
                                  </p:childTnLst>
                                </p:cTn>
                              </p:par>
                            </p:childTnLst>
                          </p:cTn>
                        </p:par>
                        <p:par>
                          <p:cTn id="61" fill="hold">
                            <p:stCondLst>
                              <p:cond delay="500"/>
                            </p:stCondLst>
                            <p:childTnLst>
                              <p:par>
                                <p:cTn id="62" presetID="2" presetClass="entr" presetSubtype="2"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1+#ppt_w/2"/>
                                          </p:val>
                                        </p:tav>
                                        <p:tav tm="100000">
                                          <p:val>
                                            <p:strVal val="#ppt_x"/>
                                          </p:val>
                                        </p:tav>
                                      </p:tavLst>
                                    </p:anim>
                                    <p:anim calcmode="lin" valueType="num">
                                      <p:cBhvr additive="base">
                                        <p:cTn id="65" dur="500" fill="hold"/>
                                        <p:tgtEl>
                                          <p:spTgt spid="16"/>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15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1+#ppt_w/2"/>
                                          </p:val>
                                        </p:tav>
                                        <p:tav tm="100000">
                                          <p:val>
                                            <p:strVal val="#ppt_x"/>
                                          </p:val>
                                        </p:tav>
                                      </p:tavLst>
                                    </p:anim>
                                    <p:anim calcmode="lin" valueType="num">
                                      <p:cBhvr additive="base">
                                        <p:cTn id="69" dur="500" fill="hold"/>
                                        <p:tgtEl>
                                          <p:spTgt spid="1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30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fill="hold"/>
                                        <p:tgtEl>
                                          <p:spTgt spid="14"/>
                                        </p:tgtEl>
                                        <p:attrNameLst>
                                          <p:attrName>ppt_x</p:attrName>
                                        </p:attrNameLst>
                                      </p:cBhvr>
                                      <p:tavLst>
                                        <p:tav tm="0">
                                          <p:val>
                                            <p:strVal val="1+#ppt_w/2"/>
                                          </p:val>
                                        </p:tav>
                                        <p:tav tm="100000">
                                          <p:val>
                                            <p:strVal val="#ppt_x"/>
                                          </p:val>
                                        </p:tav>
                                      </p:tavLst>
                                    </p:anim>
                                    <p:anim calcmode="lin" valueType="num">
                                      <p:cBhvr additive="base">
                                        <p:cTn id="73" dur="500" fill="hold"/>
                                        <p:tgtEl>
                                          <p:spTgt spid="14"/>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450"/>
                                  </p:stCondLst>
                                  <p:childTnLst>
                                    <p:set>
                                      <p:cBhvr>
                                        <p:cTn id="75" dur="1" fill="hold">
                                          <p:stCondLst>
                                            <p:cond delay="0"/>
                                          </p:stCondLst>
                                        </p:cTn>
                                        <p:tgtEl>
                                          <p:spTgt spid="13"/>
                                        </p:tgtEl>
                                        <p:attrNameLst>
                                          <p:attrName>style.visibility</p:attrName>
                                        </p:attrNameLst>
                                      </p:cBhvr>
                                      <p:to>
                                        <p:strVal val="visible"/>
                                      </p:to>
                                    </p:set>
                                    <p:anim calcmode="lin" valueType="num">
                                      <p:cBhvr additive="base">
                                        <p:cTn id="76" dur="500" fill="hold"/>
                                        <p:tgtEl>
                                          <p:spTgt spid="13"/>
                                        </p:tgtEl>
                                        <p:attrNameLst>
                                          <p:attrName>ppt_x</p:attrName>
                                        </p:attrNameLst>
                                      </p:cBhvr>
                                      <p:tavLst>
                                        <p:tav tm="0">
                                          <p:val>
                                            <p:strVal val="1+#ppt_w/2"/>
                                          </p:val>
                                        </p:tav>
                                        <p:tav tm="100000">
                                          <p:val>
                                            <p:strVal val="#ppt_x"/>
                                          </p:val>
                                        </p:tav>
                                      </p:tavLst>
                                    </p:anim>
                                    <p:anim calcmode="lin" valueType="num">
                                      <p:cBhvr additive="base">
                                        <p:cTn id="77" dur="500" fill="hold"/>
                                        <p:tgtEl>
                                          <p:spTgt spid="13"/>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600"/>
                                  </p:stCondLst>
                                  <p:childTnLst>
                                    <p:set>
                                      <p:cBhvr>
                                        <p:cTn id="79" dur="1" fill="hold">
                                          <p:stCondLst>
                                            <p:cond delay="0"/>
                                          </p:stCondLst>
                                        </p:cTn>
                                        <p:tgtEl>
                                          <p:spTgt spid="12"/>
                                        </p:tgtEl>
                                        <p:attrNameLst>
                                          <p:attrName>style.visibility</p:attrName>
                                        </p:attrNameLst>
                                      </p:cBhvr>
                                      <p:to>
                                        <p:strVal val="visible"/>
                                      </p:to>
                                    </p:set>
                                    <p:anim calcmode="lin" valueType="num">
                                      <p:cBhvr additive="base">
                                        <p:cTn id="80" dur="500" fill="hold"/>
                                        <p:tgtEl>
                                          <p:spTgt spid="12"/>
                                        </p:tgtEl>
                                        <p:attrNameLst>
                                          <p:attrName>ppt_x</p:attrName>
                                        </p:attrNameLst>
                                      </p:cBhvr>
                                      <p:tavLst>
                                        <p:tav tm="0">
                                          <p:val>
                                            <p:strVal val="1+#ppt_w/2"/>
                                          </p:val>
                                        </p:tav>
                                        <p:tav tm="100000">
                                          <p:val>
                                            <p:strVal val="#ppt_x"/>
                                          </p:val>
                                        </p:tav>
                                      </p:tavLst>
                                    </p:anim>
                                    <p:anim calcmode="lin" valueType="num">
                                      <p:cBhvr additive="base">
                                        <p:cTn id="81" dur="500" fill="hold"/>
                                        <p:tgtEl>
                                          <p:spTgt spid="12"/>
                                        </p:tgtEl>
                                        <p:attrNameLst>
                                          <p:attrName>ppt_y</p:attrName>
                                        </p:attrNameLst>
                                      </p:cBhvr>
                                      <p:tavLst>
                                        <p:tav tm="0">
                                          <p:val>
                                            <p:strVal val="#ppt_y"/>
                                          </p:val>
                                        </p:tav>
                                        <p:tav tm="100000">
                                          <p:val>
                                            <p:strVal val="#ppt_y"/>
                                          </p:val>
                                        </p:tav>
                                      </p:tavLst>
                                    </p:anim>
                                  </p:childTnLst>
                                </p:cTn>
                              </p:par>
                            </p:childTnLst>
                          </p:cTn>
                        </p:par>
                        <p:par>
                          <p:cTn id="82" fill="hold">
                            <p:stCondLst>
                              <p:cond delay="1000"/>
                            </p:stCondLst>
                            <p:childTnLst>
                              <p:par>
                                <p:cTn id="83" presetID="53" presetClass="entr" presetSubtype="16" fill="hold" grpId="0" nodeType="afterEffect">
                                  <p:stCondLst>
                                    <p:cond delay="0"/>
                                  </p:stCondLst>
                                  <p:iterate type="lt">
                                    <p:tmPct val="10000"/>
                                  </p:iterate>
                                  <p:childTnLst>
                                    <p:set>
                                      <p:cBhvr>
                                        <p:cTn id="84" dur="1" fill="hold">
                                          <p:stCondLst>
                                            <p:cond delay="0"/>
                                          </p:stCondLst>
                                        </p:cTn>
                                        <p:tgtEl>
                                          <p:spTgt spid="32"/>
                                        </p:tgtEl>
                                        <p:attrNameLst>
                                          <p:attrName>style.visibility</p:attrName>
                                        </p:attrNameLst>
                                      </p:cBhvr>
                                      <p:to>
                                        <p:strVal val="visible"/>
                                      </p:to>
                                    </p:set>
                                    <p:anim calcmode="lin" valueType="num">
                                      <p:cBhvr>
                                        <p:cTn id="85" dur="250" fill="hold"/>
                                        <p:tgtEl>
                                          <p:spTgt spid="32"/>
                                        </p:tgtEl>
                                        <p:attrNameLst>
                                          <p:attrName>ppt_w</p:attrName>
                                        </p:attrNameLst>
                                      </p:cBhvr>
                                      <p:tavLst>
                                        <p:tav tm="0">
                                          <p:val>
                                            <p:fltVal val="0"/>
                                          </p:val>
                                        </p:tav>
                                        <p:tav tm="100000">
                                          <p:val>
                                            <p:strVal val="#ppt_w"/>
                                          </p:val>
                                        </p:tav>
                                      </p:tavLst>
                                    </p:anim>
                                    <p:anim calcmode="lin" valueType="num">
                                      <p:cBhvr>
                                        <p:cTn id="86" dur="250" fill="hold"/>
                                        <p:tgtEl>
                                          <p:spTgt spid="32"/>
                                        </p:tgtEl>
                                        <p:attrNameLst>
                                          <p:attrName>ppt_h</p:attrName>
                                        </p:attrNameLst>
                                      </p:cBhvr>
                                      <p:tavLst>
                                        <p:tav tm="0">
                                          <p:val>
                                            <p:fltVal val="0"/>
                                          </p:val>
                                        </p:tav>
                                        <p:tav tm="100000">
                                          <p:val>
                                            <p:strVal val="#ppt_h"/>
                                          </p:val>
                                        </p:tav>
                                      </p:tavLst>
                                    </p:anim>
                                    <p:animEffect transition="in" filter="fade">
                                      <p:cBhvr>
                                        <p:cTn id="87" dur="250"/>
                                        <p:tgtEl>
                                          <p:spTgt spid="32"/>
                                        </p:tgtEl>
                                      </p:cBhvr>
                                    </p:animEffect>
                                  </p:childTnLst>
                                </p:cTn>
                              </p:par>
                            </p:childTnLst>
                          </p:cTn>
                        </p:par>
                        <p:par>
                          <p:cTn id="88" fill="hold">
                            <p:stCondLst>
                              <p:cond delay="7824"/>
                            </p:stCondLst>
                            <p:childTnLst>
                              <p:par>
                                <p:cTn id="89" presetID="53" presetClass="entr" presetSubtype="16" fill="hold"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8324"/>
                            </p:stCondLst>
                            <p:childTnLst>
                              <p:par>
                                <p:cTn id="95" presetID="53" presetClass="entr" presetSubtype="16" fill="hold" nodeType="after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500" fill="hold"/>
                                        <p:tgtEl>
                                          <p:spTgt spid="47"/>
                                        </p:tgtEl>
                                        <p:attrNameLst>
                                          <p:attrName>ppt_w</p:attrName>
                                        </p:attrNameLst>
                                      </p:cBhvr>
                                      <p:tavLst>
                                        <p:tav tm="0">
                                          <p:val>
                                            <p:fltVal val="0"/>
                                          </p:val>
                                        </p:tav>
                                        <p:tav tm="100000">
                                          <p:val>
                                            <p:strVal val="#ppt_w"/>
                                          </p:val>
                                        </p:tav>
                                      </p:tavLst>
                                    </p:anim>
                                    <p:anim calcmode="lin" valueType="num">
                                      <p:cBhvr>
                                        <p:cTn id="98" dur="500" fill="hold"/>
                                        <p:tgtEl>
                                          <p:spTgt spid="47"/>
                                        </p:tgtEl>
                                        <p:attrNameLst>
                                          <p:attrName>ppt_h</p:attrName>
                                        </p:attrNameLst>
                                      </p:cBhvr>
                                      <p:tavLst>
                                        <p:tav tm="0">
                                          <p:val>
                                            <p:fltVal val="0"/>
                                          </p:val>
                                        </p:tav>
                                        <p:tav tm="100000">
                                          <p:val>
                                            <p:strVal val="#ppt_h"/>
                                          </p:val>
                                        </p:tav>
                                      </p:tavLst>
                                    </p:anim>
                                    <p:animEffect transition="in" filter="fade">
                                      <p:cBhvr>
                                        <p:cTn id="99" dur="500"/>
                                        <p:tgtEl>
                                          <p:spTgt spid="47"/>
                                        </p:tgtEl>
                                      </p:cBhvr>
                                    </p:animEffect>
                                  </p:childTnLst>
                                </p:cTn>
                              </p:par>
                              <p:par>
                                <p:cTn id="100" presetID="53" presetClass="entr" presetSubtype="16" fill="hold" nodeType="withEffect">
                                  <p:stCondLst>
                                    <p:cond delay="150"/>
                                  </p:stCondLst>
                                  <p:childTnLst>
                                    <p:set>
                                      <p:cBhvr>
                                        <p:cTn id="101" dur="1" fill="hold">
                                          <p:stCondLst>
                                            <p:cond delay="0"/>
                                          </p:stCondLst>
                                        </p:cTn>
                                        <p:tgtEl>
                                          <p:spTgt spid="50"/>
                                        </p:tgtEl>
                                        <p:attrNameLst>
                                          <p:attrName>style.visibility</p:attrName>
                                        </p:attrNameLst>
                                      </p:cBhvr>
                                      <p:to>
                                        <p:strVal val="visible"/>
                                      </p:to>
                                    </p:set>
                                    <p:anim calcmode="lin" valueType="num">
                                      <p:cBhvr>
                                        <p:cTn id="102" dur="500" fill="hold"/>
                                        <p:tgtEl>
                                          <p:spTgt spid="50"/>
                                        </p:tgtEl>
                                        <p:attrNameLst>
                                          <p:attrName>ppt_w</p:attrName>
                                        </p:attrNameLst>
                                      </p:cBhvr>
                                      <p:tavLst>
                                        <p:tav tm="0">
                                          <p:val>
                                            <p:fltVal val="0"/>
                                          </p:val>
                                        </p:tav>
                                        <p:tav tm="100000">
                                          <p:val>
                                            <p:strVal val="#ppt_w"/>
                                          </p:val>
                                        </p:tav>
                                      </p:tavLst>
                                    </p:anim>
                                    <p:anim calcmode="lin" valueType="num">
                                      <p:cBhvr>
                                        <p:cTn id="103" dur="500" fill="hold"/>
                                        <p:tgtEl>
                                          <p:spTgt spid="50"/>
                                        </p:tgtEl>
                                        <p:attrNameLst>
                                          <p:attrName>ppt_h</p:attrName>
                                        </p:attrNameLst>
                                      </p:cBhvr>
                                      <p:tavLst>
                                        <p:tav tm="0">
                                          <p:val>
                                            <p:fltVal val="0"/>
                                          </p:val>
                                        </p:tav>
                                        <p:tav tm="100000">
                                          <p:val>
                                            <p:strVal val="#ppt_h"/>
                                          </p:val>
                                        </p:tav>
                                      </p:tavLst>
                                    </p:anim>
                                    <p:animEffect transition="in" filter="fade">
                                      <p:cBhvr>
                                        <p:cTn id="104" dur="500"/>
                                        <p:tgtEl>
                                          <p:spTgt spid="50"/>
                                        </p:tgtEl>
                                      </p:cBhvr>
                                    </p:animEffect>
                                  </p:childTnLst>
                                </p:cTn>
                              </p:par>
                            </p:childTnLst>
                          </p:cTn>
                        </p:par>
                        <p:par>
                          <p:cTn id="105" fill="hold">
                            <p:stCondLst>
                              <p:cond delay="8824"/>
                            </p:stCondLst>
                            <p:childTnLst>
                              <p:par>
                                <p:cTn id="106" presetID="53" presetClass="entr" presetSubtype="16" fill="hold" nodeType="afterEffect">
                                  <p:stCondLst>
                                    <p:cond delay="0"/>
                                  </p:stCondLst>
                                  <p:childTnLst>
                                    <p:set>
                                      <p:cBhvr>
                                        <p:cTn id="107" dur="1" fill="hold">
                                          <p:stCondLst>
                                            <p:cond delay="0"/>
                                          </p:stCondLst>
                                        </p:cTn>
                                        <p:tgtEl>
                                          <p:spTgt spid="53"/>
                                        </p:tgtEl>
                                        <p:attrNameLst>
                                          <p:attrName>style.visibility</p:attrName>
                                        </p:attrNameLst>
                                      </p:cBhvr>
                                      <p:to>
                                        <p:strVal val="visible"/>
                                      </p:to>
                                    </p:set>
                                    <p:anim calcmode="lin" valueType="num">
                                      <p:cBhvr>
                                        <p:cTn id="108" dur="500" fill="hold"/>
                                        <p:tgtEl>
                                          <p:spTgt spid="53"/>
                                        </p:tgtEl>
                                        <p:attrNameLst>
                                          <p:attrName>ppt_w</p:attrName>
                                        </p:attrNameLst>
                                      </p:cBhvr>
                                      <p:tavLst>
                                        <p:tav tm="0">
                                          <p:val>
                                            <p:fltVal val="0"/>
                                          </p:val>
                                        </p:tav>
                                        <p:tav tm="100000">
                                          <p:val>
                                            <p:strVal val="#ppt_w"/>
                                          </p:val>
                                        </p:tav>
                                      </p:tavLst>
                                    </p:anim>
                                    <p:anim calcmode="lin" valueType="num">
                                      <p:cBhvr>
                                        <p:cTn id="109" dur="500" fill="hold"/>
                                        <p:tgtEl>
                                          <p:spTgt spid="53"/>
                                        </p:tgtEl>
                                        <p:attrNameLst>
                                          <p:attrName>ppt_h</p:attrName>
                                        </p:attrNameLst>
                                      </p:cBhvr>
                                      <p:tavLst>
                                        <p:tav tm="0">
                                          <p:val>
                                            <p:fltVal val="0"/>
                                          </p:val>
                                        </p:tav>
                                        <p:tav tm="100000">
                                          <p:val>
                                            <p:strVal val="#ppt_h"/>
                                          </p:val>
                                        </p:tav>
                                      </p:tavLst>
                                    </p:anim>
                                    <p:animEffect transition="in" filter="fade">
                                      <p:cBhvr>
                                        <p:cTn id="110" dur="500"/>
                                        <p:tgtEl>
                                          <p:spTgt spid="53"/>
                                        </p:tgtEl>
                                      </p:cBhvr>
                                    </p:animEffect>
                                  </p:childTnLst>
                                </p:cTn>
                              </p:par>
                              <p:par>
                                <p:cTn id="111" presetID="2" presetClass="entr" presetSubtype="2" fill="hold" grpId="0" nodeType="withEffect">
                                  <p:stCondLst>
                                    <p:cond delay="450"/>
                                  </p:stCondLst>
                                  <p:childTnLst>
                                    <p:set>
                                      <p:cBhvr>
                                        <p:cTn id="112" dur="1" fill="hold">
                                          <p:stCondLst>
                                            <p:cond delay="0"/>
                                          </p:stCondLst>
                                        </p:cTn>
                                        <p:tgtEl>
                                          <p:spTgt spid="57"/>
                                        </p:tgtEl>
                                        <p:attrNameLst>
                                          <p:attrName>style.visibility</p:attrName>
                                        </p:attrNameLst>
                                      </p:cBhvr>
                                      <p:to>
                                        <p:strVal val="visible"/>
                                      </p:to>
                                    </p:set>
                                    <p:anim calcmode="lin" valueType="num">
                                      <p:cBhvr additive="base">
                                        <p:cTn id="113" dur="500" fill="hold"/>
                                        <p:tgtEl>
                                          <p:spTgt spid="57"/>
                                        </p:tgtEl>
                                        <p:attrNameLst>
                                          <p:attrName>ppt_x</p:attrName>
                                        </p:attrNameLst>
                                      </p:cBhvr>
                                      <p:tavLst>
                                        <p:tav tm="0">
                                          <p:val>
                                            <p:strVal val="1+#ppt_w/2"/>
                                          </p:val>
                                        </p:tav>
                                        <p:tav tm="100000">
                                          <p:val>
                                            <p:strVal val="#ppt_x"/>
                                          </p:val>
                                        </p:tav>
                                      </p:tavLst>
                                    </p:anim>
                                    <p:anim calcmode="lin" valueType="num">
                                      <p:cBhvr additive="base">
                                        <p:cTn id="114" dur="500" fill="hold"/>
                                        <p:tgtEl>
                                          <p:spTgt spid="57"/>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450"/>
                                  </p:stCondLst>
                                  <p:childTnLst>
                                    <p:set>
                                      <p:cBhvr>
                                        <p:cTn id="116" dur="1" fill="hold">
                                          <p:stCondLst>
                                            <p:cond delay="0"/>
                                          </p:stCondLst>
                                        </p:cTn>
                                        <p:tgtEl>
                                          <p:spTgt spid="58"/>
                                        </p:tgtEl>
                                        <p:attrNameLst>
                                          <p:attrName>style.visibility</p:attrName>
                                        </p:attrNameLst>
                                      </p:cBhvr>
                                      <p:to>
                                        <p:strVal val="visible"/>
                                      </p:to>
                                    </p:set>
                                    <p:anim calcmode="lin" valueType="num">
                                      <p:cBhvr additive="base">
                                        <p:cTn id="117" dur="500" fill="hold"/>
                                        <p:tgtEl>
                                          <p:spTgt spid="58"/>
                                        </p:tgtEl>
                                        <p:attrNameLst>
                                          <p:attrName>ppt_x</p:attrName>
                                        </p:attrNameLst>
                                      </p:cBhvr>
                                      <p:tavLst>
                                        <p:tav tm="0">
                                          <p:val>
                                            <p:strVal val="1+#ppt_w/2"/>
                                          </p:val>
                                        </p:tav>
                                        <p:tav tm="100000">
                                          <p:val>
                                            <p:strVal val="#ppt_x"/>
                                          </p:val>
                                        </p:tav>
                                      </p:tavLst>
                                    </p:anim>
                                    <p:anim calcmode="lin" valueType="num">
                                      <p:cBhvr additive="base">
                                        <p:cTn id="118" dur="500" fill="hold"/>
                                        <p:tgtEl>
                                          <p:spTgt spid="58"/>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45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450"/>
                                  </p:stCondLst>
                                  <p:childTnLst>
                                    <p:set>
                                      <p:cBhvr>
                                        <p:cTn id="124" dur="1" fill="hold">
                                          <p:stCondLst>
                                            <p:cond delay="0"/>
                                          </p:stCondLst>
                                        </p:cTn>
                                        <p:tgtEl>
                                          <p:spTgt spid="60"/>
                                        </p:tgtEl>
                                        <p:attrNameLst>
                                          <p:attrName>style.visibility</p:attrName>
                                        </p:attrNameLst>
                                      </p:cBhvr>
                                      <p:to>
                                        <p:strVal val="visible"/>
                                      </p:to>
                                    </p:set>
                                    <p:anim calcmode="lin" valueType="num">
                                      <p:cBhvr additive="base">
                                        <p:cTn id="125" dur="500" fill="hold"/>
                                        <p:tgtEl>
                                          <p:spTgt spid="60"/>
                                        </p:tgtEl>
                                        <p:attrNameLst>
                                          <p:attrName>ppt_x</p:attrName>
                                        </p:attrNameLst>
                                      </p:cBhvr>
                                      <p:tavLst>
                                        <p:tav tm="0">
                                          <p:val>
                                            <p:strVal val="1+#ppt_w/2"/>
                                          </p:val>
                                        </p:tav>
                                        <p:tav tm="100000">
                                          <p:val>
                                            <p:strVal val="#ppt_x"/>
                                          </p:val>
                                        </p:tav>
                                      </p:tavLst>
                                    </p:anim>
                                    <p:anim calcmode="lin" valueType="num">
                                      <p:cBhvr additive="base">
                                        <p:cTn id="126"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2" grpId="0"/>
      <p:bldP spid="13" grpId="0"/>
      <p:bldP spid="14" grpId="0"/>
      <p:bldP spid="15" grpId="0"/>
      <p:bldP spid="16" grpId="0"/>
      <p:bldP spid="32" grpId="0"/>
      <p:bldP spid="33" grpId="0"/>
      <p:bldP spid="33" grpId="1"/>
      <p:bldP spid="33" grpId="2"/>
      <p:bldP spid="57" grpId="0"/>
      <p:bldP spid="58" grpId="0"/>
      <p:bldP spid="59" grpId="0"/>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444" y="0"/>
            <a:ext cx="9138700" cy="5145088"/>
          </a:xfrm>
          <a:prstGeom prst="rect">
            <a:avLst/>
          </a:prstGeom>
        </p:spPr>
      </p:pic>
      <p:cxnSp>
        <p:nvCxnSpPr>
          <p:cNvPr id="7" name="直接连接符 6"/>
          <p:cNvCxnSpPr/>
          <p:nvPr>
            <p:custDataLst>
              <p:tags r:id="rId2"/>
            </p:custDataLst>
          </p:nvPr>
        </p:nvCxnSpPr>
        <p:spPr>
          <a:xfrm>
            <a:off x="3204642" y="2572544"/>
            <a:ext cx="2947040"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204642" y="1955231"/>
            <a:ext cx="3178239" cy="492125"/>
          </a:xfrm>
          <a:prstGeom prst="rect">
            <a:avLst/>
          </a:prstGeom>
        </p:spPr>
        <p:txBody>
          <a:bodyPr wrap="square" lIns="0" tIns="0" rIns="0" bIns="0">
            <a:spAutoFit/>
          </a:bodyPr>
          <a:lstStyle/>
          <a:p>
            <a:pPr lvl="0">
              <a:buNone/>
            </a:pPr>
            <a:r>
              <a:rPr lang="en-US" altLang="zh-CN" sz="3200" b="1" dirty="0" smtClean="0">
                <a:solidFill>
                  <a:schemeClr val="bg1">
                    <a:lumMod val="50000"/>
                  </a:schemeClr>
                </a:solidFill>
                <a:latin typeface="微软雅黑" panose="020B0503020204020204" pitchFamily="34" charset="-122"/>
                <a:ea typeface="微软雅黑" panose="020B0503020204020204" pitchFamily="34" charset="-122"/>
              </a:rPr>
              <a:t>2.</a:t>
            </a:r>
            <a:r>
              <a:rPr lang="zh-CN" altLang="en-US" sz="3200" b="1" dirty="0" smtClean="0">
                <a:solidFill>
                  <a:schemeClr val="bg1">
                    <a:lumMod val="50000"/>
                  </a:schemeClr>
                </a:solidFill>
                <a:latin typeface="微软雅黑" panose="020B0503020204020204" pitchFamily="34" charset="-122"/>
                <a:ea typeface="微软雅黑" panose="020B0503020204020204" pitchFamily="34" charset="-122"/>
              </a:rPr>
              <a:t>迭代模型</a:t>
            </a:r>
            <a:r>
              <a:rPr lang="zh-CN" altLang="zh-CN" sz="3200" b="1" dirty="0" smtClean="0">
                <a:solidFill>
                  <a:schemeClr val="bg1">
                    <a:lumMod val="50000"/>
                  </a:schemeClr>
                </a:solidFill>
                <a:latin typeface="微软雅黑" panose="020B0503020204020204" pitchFamily="34" charset="-122"/>
                <a:ea typeface="微软雅黑" panose="020B0503020204020204" pitchFamily="34" charset="-122"/>
              </a:rPr>
              <a:t>概述</a:t>
            </a:r>
            <a:endParaRPr lang="zh-CN" altLang="zh-CN" sz="3200" b="1" dirty="0">
              <a:solidFill>
                <a:schemeClr val="bg1">
                  <a:lumMod val="50000"/>
                </a:schemeClr>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32"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strVal val="4*#ppt_w"/>
                                          </p:val>
                                        </p:tav>
                                        <p:tav tm="100000">
                                          <p:val>
                                            <p:strVal val="#ppt_w"/>
                                          </p:val>
                                        </p:tav>
                                      </p:tavLst>
                                    </p:anim>
                                    <p:anim calcmode="lin" valueType="num">
                                      <p:cBhvr>
                                        <p:cTn id="15"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39190" y="974090"/>
            <a:ext cx="3366770" cy="3317240"/>
            <a:chOff x="997527" y="1726095"/>
            <a:chExt cx="3795821" cy="3993895"/>
          </a:xfrm>
        </p:grpSpPr>
        <p:grpSp>
          <p:nvGrpSpPr>
            <p:cNvPr id="5"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ln>
              <a:extLst>
                <a:ext uri="{909E8E84-426E-40DD-AFC4-6F175D3DCCD1}">
                  <a14:hiddenFill xmlns:a14="http://schemas.microsoft.com/office/drawing/2010/main" xmlns="">
                    <a:noFill/>
                  </a14:hiddenFill>
                </a:ext>
              </a:extLst>
            </p:spPr>
            <p:txBody>
              <a:bodyPr/>
              <a:lstStyle/>
              <a:p>
                <a:endParaRPr lang="zh-CN" altLang="en-US" sz="1800"/>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ln>
              <a:extLst>
                <a:ext uri="{909E8E84-426E-40DD-AFC4-6F175D3DCCD1}">
                  <a14:hiddenFill xmlns:a14="http://schemas.microsoft.com/office/drawing/2010/main" xmlns="">
                    <a:noFill/>
                  </a14:hiddenFill>
                </a:ext>
              </a:extLst>
            </p:spPr>
            <p:txBody>
              <a:bodyPr/>
              <a:lstStyle/>
              <a:p>
                <a:endParaRPr lang="zh-CN" altLang="en-US" sz="1800"/>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ea typeface="微软雅黑" panose="020B0503020204020204" pitchFamily="34" charset="-122"/>
                <a:sym typeface="Arial" panose="020B0604020202020204" pitchFamily="34" charset="0"/>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ea typeface="微软雅黑" panose="020B0503020204020204" pitchFamily="34" charset="-122"/>
                <a:sym typeface="Arial" panose="020B0604020202020204" pitchFamily="34" charset="0"/>
              </a:endParaRPr>
            </a:p>
          </p:txBody>
        </p:sp>
      </p:grpSp>
      <p:sp>
        <p:nvSpPr>
          <p:cNvPr id="10" name="Oval 12"/>
          <p:cNvSpPr>
            <a:spLocks noChangeArrowheads="1"/>
          </p:cNvSpPr>
          <p:nvPr/>
        </p:nvSpPr>
        <p:spPr bwMode="auto">
          <a:xfrm>
            <a:off x="1642745" y="1482725"/>
            <a:ext cx="2326640" cy="22688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anchor="ctr"/>
          <a:lstStyle/>
          <a:p>
            <a:pPr algn="ctr"/>
            <a:endParaRPr lang="zh-CN" altLang="zh-CN" sz="1800">
              <a:sym typeface="Arial" panose="020B0604020202020204" pitchFamily="34" charset="0"/>
            </a:endParaRPr>
          </a:p>
        </p:txBody>
      </p:sp>
      <p:sp>
        <p:nvSpPr>
          <p:cNvPr id="11" name="Oval 14"/>
          <p:cNvSpPr>
            <a:spLocks noChangeArrowheads="1"/>
          </p:cNvSpPr>
          <p:nvPr/>
        </p:nvSpPr>
        <p:spPr bwMode="auto">
          <a:xfrm>
            <a:off x="2037080" y="1828800"/>
            <a:ext cx="1590040" cy="1607820"/>
          </a:xfrm>
          <a:prstGeom prst="ellipse">
            <a:avLst/>
          </a:prstGeom>
          <a:solidFill>
            <a:schemeClr val="accent1"/>
          </a:solidFill>
          <a:ln>
            <a:noFill/>
          </a:ln>
        </p:spPr>
        <p:txBody>
          <a:bodyPr wrap="none" lIns="68571" tIns="34286" rIns="68571" bIns="3428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500" b="1" dirty="0">
              <a:solidFill>
                <a:srgbClr val="FFFFFF"/>
              </a:solidFill>
              <a:ea typeface="微软雅黑" panose="020B0503020204020204" pitchFamily="34" charset="-122"/>
              <a:sym typeface="Arial" panose="020B0604020202020204" pitchFamily="34" charset="0"/>
            </a:endParaRPr>
          </a:p>
        </p:txBody>
      </p:sp>
      <p:sp>
        <p:nvSpPr>
          <p:cNvPr id="12" name="文本5"/>
          <p:cNvSpPr>
            <a:spLocks noChangeArrowheads="1"/>
          </p:cNvSpPr>
          <p:nvPr/>
        </p:nvSpPr>
        <p:spPr bwMode="auto">
          <a:xfrm>
            <a:off x="4045253" y="3869352"/>
            <a:ext cx="1668184" cy="42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54425" tIns="27213" rIns="54425" bIns="27213" anchor="ctr">
            <a:spAutoFit/>
          </a:bodyPr>
          <a:lstStyle/>
          <a:p>
            <a:r>
              <a:rPr lang="zh-CN" altLang="en-US" sz="2400" dirty="0" smtClean="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里程碑</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文本4"/>
          <p:cNvSpPr>
            <a:spLocks noChangeArrowheads="1"/>
          </p:cNvSpPr>
          <p:nvPr/>
        </p:nvSpPr>
        <p:spPr bwMode="auto">
          <a:xfrm>
            <a:off x="4566677" y="1838416"/>
            <a:ext cx="1669612" cy="42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54425" tIns="27213" rIns="54425" bIns="27213" anchor="ctr">
            <a:spAutoFit/>
          </a:bodyPr>
          <a:lstStyle/>
          <a:p>
            <a:pPr>
              <a:buFont typeface="Arial" panose="020B0604020202020204" pitchFamily="34" charset="0"/>
              <a:buNone/>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迭代的概念</a:t>
            </a:r>
          </a:p>
        </p:txBody>
      </p:sp>
      <p:sp>
        <p:nvSpPr>
          <p:cNvPr id="14" name="文本3"/>
          <p:cNvSpPr>
            <a:spLocks noChangeArrowheads="1"/>
          </p:cNvSpPr>
          <p:nvPr/>
        </p:nvSpPr>
        <p:spPr bwMode="auto">
          <a:xfrm>
            <a:off x="4566920" y="3187700"/>
            <a:ext cx="2486025" cy="42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54425" tIns="27213" rIns="54425" bIns="27213" anchor="ctr">
            <a:spAutoFit/>
          </a:bodyPr>
          <a:lstStyle/>
          <a:p>
            <a:pPr>
              <a:buFont typeface="Arial" panose="020B0604020202020204" pitchFamily="34" charset="0"/>
              <a:buNone/>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总体模型视图</a:t>
            </a:r>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 name="文本2"/>
          <p:cNvSpPr>
            <a:spLocks noChangeArrowheads="1"/>
          </p:cNvSpPr>
          <p:nvPr/>
        </p:nvSpPr>
        <p:spPr bwMode="auto">
          <a:xfrm>
            <a:off x="4696460" y="2497773"/>
            <a:ext cx="4050030" cy="42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square" lIns="54425" tIns="27213" rIns="54425" bIns="27213" anchor="ctr">
            <a:spAutoFit/>
          </a:bodyPr>
          <a:lstStyle/>
          <a:p>
            <a:pPr>
              <a:buFont typeface="Arial" panose="020B0604020202020204" pitchFamily="34" charset="0"/>
              <a:buNone/>
            </a:pP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迭代模型的选择使用条件</a:t>
            </a:r>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6" name="文本1"/>
          <p:cNvSpPr>
            <a:spLocks noChangeArrowheads="1"/>
          </p:cNvSpPr>
          <p:nvPr/>
        </p:nvSpPr>
        <p:spPr bwMode="auto">
          <a:xfrm>
            <a:off x="3969151" y="1191464"/>
            <a:ext cx="1668184" cy="668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54425" tIns="27213" rIns="54425" bIns="27213"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rPr>
              <a:t>模型简介</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
            </a:r>
            <a:b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b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7" name="圆圈1"/>
          <p:cNvGrpSpPr/>
          <p:nvPr/>
        </p:nvGrpSpPr>
        <p:grpSpPr bwMode="auto">
          <a:xfrm>
            <a:off x="3600956" y="1389908"/>
            <a:ext cx="271366" cy="271450"/>
            <a:chOff x="0" y="0"/>
            <a:chExt cx="262" cy="262"/>
          </a:xfrm>
        </p:grpSpPr>
        <p:sp>
          <p:nvSpPr>
            <p:cNvPr id="1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19"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0" name="圆圈2"/>
          <p:cNvGrpSpPr/>
          <p:nvPr/>
        </p:nvGrpSpPr>
        <p:grpSpPr bwMode="auto">
          <a:xfrm>
            <a:off x="4045835" y="1912715"/>
            <a:ext cx="272793" cy="272877"/>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3" name="圆圈3"/>
          <p:cNvGrpSpPr/>
          <p:nvPr/>
        </p:nvGrpSpPr>
        <p:grpSpPr bwMode="auto">
          <a:xfrm>
            <a:off x="4202190" y="2498244"/>
            <a:ext cx="272793" cy="272878"/>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6" name="圆圈4"/>
          <p:cNvGrpSpPr/>
          <p:nvPr/>
        </p:nvGrpSpPr>
        <p:grpSpPr bwMode="auto">
          <a:xfrm>
            <a:off x="4044937" y="3187503"/>
            <a:ext cx="271366" cy="271450"/>
            <a:chOff x="0" y="0"/>
            <a:chExt cx="262" cy="262"/>
          </a:xfrm>
        </p:grpSpPr>
        <p:sp>
          <p:nvSpPr>
            <p:cNvPr id="27" name="Oval 34"/>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28" name="Oval 35"/>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grpSp>
        <p:nvGrpSpPr>
          <p:cNvPr id="29" name="圆圈5"/>
          <p:cNvGrpSpPr/>
          <p:nvPr/>
        </p:nvGrpSpPr>
        <p:grpSpPr bwMode="auto">
          <a:xfrm>
            <a:off x="3527750" y="3747708"/>
            <a:ext cx="271366" cy="272877"/>
            <a:chOff x="0" y="0"/>
            <a:chExt cx="262" cy="262"/>
          </a:xfrm>
          <a:solidFill>
            <a:schemeClr val="accent1"/>
          </a:solidFill>
        </p:grpSpPr>
        <p:sp>
          <p:nvSpPr>
            <p:cNvPr id="30"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sp>
          <p:nvSpPr>
            <p:cNvPr id="31"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800">
                <a:sym typeface="Arial" panose="020B0604020202020204" pitchFamily="34" charset="0"/>
              </a:endParaRPr>
            </a:p>
          </p:txBody>
        </p:sp>
      </p:grpSp>
      <p:sp>
        <p:nvSpPr>
          <p:cNvPr id="33" name="矩形 32"/>
          <p:cNvSpPr/>
          <p:nvPr/>
        </p:nvSpPr>
        <p:spPr>
          <a:xfrm>
            <a:off x="2303780" y="2293620"/>
            <a:ext cx="1056640" cy="682625"/>
          </a:xfrm>
          <a:prstGeom prst="rect">
            <a:avLst/>
          </a:prstGeom>
        </p:spPr>
        <p:txBody>
          <a:bodyPr wrap="square" lIns="68571" tIns="34286" rIns="68571" bIns="34286">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迭代</a:t>
            </a:r>
          </a:p>
          <a:p>
            <a:pPr algn="ctr"/>
            <a:r>
              <a:rPr lang="zh-CN" altLang="en-US" sz="2000" dirty="0" smtClean="0">
                <a:solidFill>
                  <a:schemeClr val="bg1"/>
                </a:solidFill>
                <a:latin typeface="微软雅黑" panose="020B0503020204020204" pitchFamily="34" charset="-122"/>
                <a:ea typeface="微软雅黑" panose="020B0503020204020204" pitchFamily="34" charset="-122"/>
              </a:rPr>
              <a:t>模型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810" y="203900"/>
            <a:ext cx="147645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6" presetClass="emph" presetSubtype="0" decel="100000" fill="hold" nodeType="withEffect">
                                  <p:stCondLst>
                                    <p:cond delay="200"/>
                                  </p:stCondLst>
                                  <p:childTnLst>
                                    <p:animScale>
                                      <p:cBhvr>
                                        <p:cTn id="11" dur="250" fill="hold"/>
                                        <p:tgtEl>
                                          <p:spTgt spid="4"/>
                                        </p:tgtEl>
                                      </p:cBhvr>
                                      <p:by x="120000" y="120000"/>
                                    </p:animScale>
                                  </p:childTnLst>
                                </p:cTn>
                              </p:par>
                              <p:par>
                                <p:cTn id="12" presetID="6" presetClass="emph" presetSubtype="0" decel="100000" fill="hold" nodeType="withEffect">
                                  <p:stCondLst>
                                    <p:cond delay="400"/>
                                  </p:stCondLst>
                                  <p:childTnLst>
                                    <p:animScale>
                                      <p:cBhvr>
                                        <p:cTn id="13" dur="250" fill="hold"/>
                                        <p:tgtEl>
                                          <p:spTgt spid="4"/>
                                        </p:tgtEl>
                                      </p:cBhvr>
                                      <p:by x="83000" y="83000"/>
                                    </p:animScale>
                                  </p:childTnLst>
                                </p:cTn>
                              </p:par>
                              <p:par>
                                <p:cTn id="14" presetID="53" presetClass="entr" presetSubtype="16" fill="hold" grpId="0" nodeType="withEffect">
                                  <p:stCondLst>
                                    <p:cond delay="400"/>
                                  </p:stCondLst>
                                  <p:childTnLst>
                                    <p:set>
                                      <p:cBhvr>
                                        <p:cTn id="15" dur="1" fill="hold">
                                          <p:stCondLst>
                                            <p:cond delay="0"/>
                                          </p:stCondLst>
                                        </p:cTn>
                                        <p:tgtEl>
                                          <p:spTgt spid="10"/>
                                        </p:tgtEl>
                                        <p:attrNameLst>
                                          <p:attrName>style.visibility</p:attrName>
                                        </p:attrNameLst>
                                      </p:cBhvr>
                                      <p:to>
                                        <p:strVal val="visible"/>
                                      </p:to>
                                    </p:set>
                                    <p:anim calcmode="lin" valueType="num">
                                      <p:cBhvr>
                                        <p:cTn id="16" dur="250" fill="hold"/>
                                        <p:tgtEl>
                                          <p:spTgt spid="10"/>
                                        </p:tgtEl>
                                        <p:attrNameLst>
                                          <p:attrName>ppt_w</p:attrName>
                                        </p:attrNameLst>
                                      </p:cBhvr>
                                      <p:tavLst>
                                        <p:tav tm="0">
                                          <p:val>
                                            <p:fltVal val="0"/>
                                          </p:val>
                                        </p:tav>
                                        <p:tav tm="100000">
                                          <p:val>
                                            <p:strVal val="#ppt_w"/>
                                          </p:val>
                                        </p:tav>
                                      </p:tavLst>
                                    </p:anim>
                                    <p:anim calcmode="lin" valueType="num">
                                      <p:cBhvr>
                                        <p:cTn id="17" dur="250" fill="hold"/>
                                        <p:tgtEl>
                                          <p:spTgt spid="10"/>
                                        </p:tgtEl>
                                        <p:attrNameLst>
                                          <p:attrName>ppt_h</p:attrName>
                                        </p:attrNameLst>
                                      </p:cBhvr>
                                      <p:tavLst>
                                        <p:tav tm="0">
                                          <p:val>
                                            <p:fltVal val="0"/>
                                          </p:val>
                                        </p:tav>
                                        <p:tav tm="100000">
                                          <p:val>
                                            <p:strVal val="#ppt_h"/>
                                          </p:val>
                                        </p:tav>
                                      </p:tavLst>
                                    </p:anim>
                                    <p:animEffect transition="in" filter="fade">
                                      <p:cBhvr>
                                        <p:cTn id="18" dur="250"/>
                                        <p:tgtEl>
                                          <p:spTgt spid="10"/>
                                        </p:tgtEl>
                                      </p:cBhvr>
                                    </p:animEffect>
                                  </p:childTnLst>
                                </p:cTn>
                              </p:par>
                              <p:par>
                                <p:cTn id="19" presetID="6" presetClass="emph" presetSubtype="0" decel="100000" fill="hold" grpId="1" nodeType="withEffect">
                                  <p:stCondLst>
                                    <p:cond delay="600"/>
                                  </p:stCondLst>
                                  <p:childTnLst>
                                    <p:animScale>
                                      <p:cBhvr>
                                        <p:cTn id="20" dur="250" fill="hold"/>
                                        <p:tgtEl>
                                          <p:spTgt spid="10"/>
                                        </p:tgtEl>
                                      </p:cBhvr>
                                      <p:by x="120000" y="120000"/>
                                    </p:animScale>
                                  </p:childTnLst>
                                </p:cTn>
                              </p:par>
                              <p:par>
                                <p:cTn id="21" presetID="6" presetClass="emph" presetSubtype="0" decel="100000" fill="hold" grpId="2" nodeType="withEffect">
                                  <p:stCondLst>
                                    <p:cond delay="800"/>
                                  </p:stCondLst>
                                  <p:childTnLst>
                                    <p:animScale>
                                      <p:cBhvr>
                                        <p:cTn id="22" dur="250" fill="hold"/>
                                        <p:tgtEl>
                                          <p:spTgt spid="10"/>
                                        </p:tgtEl>
                                      </p:cBhvr>
                                      <p:by x="83000" y="83000"/>
                                    </p:animScale>
                                  </p:childTnLst>
                                </p:cTn>
                              </p:par>
                              <p:par>
                                <p:cTn id="23" presetID="53" presetClass="entr" presetSubtype="16"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Effect transition="in" filter="fade">
                                      <p:cBhvr>
                                        <p:cTn id="27" dur="250"/>
                                        <p:tgtEl>
                                          <p:spTgt spid="11"/>
                                        </p:tgtEl>
                                      </p:cBhvr>
                                    </p:animEffect>
                                  </p:childTnLst>
                                </p:cTn>
                              </p:par>
                              <p:par>
                                <p:cTn id="28" presetID="6" presetClass="emph" presetSubtype="0" decel="100000" fill="hold" grpId="1" nodeType="withEffect">
                                  <p:stCondLst>
                                    <p:cond delay="800"/>
                                  </p:stCondLst>
                                  <p:childTnLst>
                                    <p:animScale>
                                      <p:cBhvr>
                                        <p:cTn id="29" dur="250" fill="hold"/>
                                        <p:tgtEl>
                                          <p:spTgt spid="11"/>
                                        </p:tgtEl>
                                      </p:cBhvr>
                                      <p:by x="120000" y="120000"/>
                                    </p:animScale>
                                  </p:childTnLst>
                                </p:cTn>
                              </p:par>
                              <p:par>
                                <p:cTn id="30" presetID="6" presetClass="emph" presetSubtype="0" decel="100000" fill="hold" grpId="2" nodeType="withEffect">
                                  <p:stCondLst>
                                    <p:cond delay="1000"/>
                                  </p:stCondLst>
                                  <p:childTnLst>
                                    <p:animScale>
                                      <p:cBhvr>
                                        <p:cTn id="31" dur="250" fill="hold"/>
                                        <p:tgtEl>
                                          <p:spTgt spid="11"/>
                                        </p:tgtEl>
                                      </p:cBhvr>
                                      <p:by x="83000" y="83000"/>
                                    </p:animScale>
                                  </p:childTnLst>
                                </p:cTn>
                              </p:par>
                              <p:par>
                                <p:cTn id="32" presetID="53" presetClass="entr" presetSubtype="16" fill="hold" grpId="0" nodeType="withEffect">
                                  <p:stCondLst>
                                    <p:cond delay="800"/>
                                  </p:stCondLst>
                                  <p:childTnLst>
                                    <p:set>
                                      <p:cBhvr>
                                        <p:cTn id="33" dur="1" fill="hold">
                                          <p:stCondLst>
                                            <p:cond delay="0"/>
                                          </p:stCondLst>
                                        </p:cTn>
                                        <p:tgtEl>
                                          <p:spTgt spid="33"/>
                                        </p:tgtEl>
                                        <p:attrNameLst>
                                          <p:attrName>style.visibility</p:attrName>
                                        </p:attrNameLst>
                                      </p:cBhvr>
                                      <p:to>
                                        <p:strVal val="visible"/>
                                      </p:to>
                                    </p:set>
                                    <p:anim calcmode="lin" valueType="num">
                                      <p:cBhvr>
                                        <p:cTn id="34" dur="250" fill="hold"/>
                                        <p:tgtEl>
                                          <p:spTgt spid="33"/>
                                        </p:tgtEl>
                                        <p:attrNameLst>
                                          <p:attrName>ppt_w</p:attrName>
                                        </p:attrNameLst>
                                      </p:cBhvr>
                                      <p:tavLst>
                                        <p:tav tm="0">
                                          <p:val>
                                            <p:fltVal val="0"/>
                                          </p:val>
                                        </p:tav>
                                        <p:tav tm="100000">
                                          <p:val>
                                            <p:strVal val="#ppt_w"/>
                                          </p:val>
                                        </p:tav>
                                      </p:tavLst>
                                    </p:anim>
                                    <p:anim calcmode="lin" valueType="num">
                                      <p:cBhvr>
                                        <p:cTn id="35" dur="250" fill="hold"/>
                                        <p:tgtEl>
                                          <p:spTgt spid="33"/>
                                        </p:tgtEl>
                                        <p:attrNameLst>
                                          <p:attrName>ppt_h</p:attrName>
                                        </p:attrNameLst>
                                      </p:cBhvr>
                                      <p:tavLst>
                                        <p:tav tm="0">
                                          <p:val>
                                            <p:fltVal val="0"/>
                                          </p:val>
                                        </p:tav>
                                        <p:tav tm="100000">
                                          <p:val>
                                            <p:strVal val="#ppt_h"/>
                                          </p:val>
                                        </p:tav>
                                      </p:tavLst>
                                    </p:anim>
                                    <p:animEffect transition="in" filter="fade">
                                      <p:cBhvr>
                                        <p:cTn id="36" dur="250"/>
                                        <p:tgtEl>
                                          <p:spTgt spid="33"/>
                                        </p:tgtEl>
                                      </p:cBhvr>
                                    </p:animEffect>
                                  </p:childTnLst>
                                </p:cTn>
                              </p:par>
                              <p:par>
                                <p:cTn id="37" presetID="6" presetClass="emph" presetSubtype="0" decel="100000" fill="hold" grpId="1" nodeType="withEffect">
                                  <p:stCondLst>
                                    <p:cond delay="1000"/>
                                  </p:stCondLst>
                                  <p:childTnLst>
                                    <p:animScale>
                                      <p:cBhvr>
                                        <p:cTn id="38" dur="250" fill="hold"/>
                                        <p:tgtEl>
                                          <p:spTgt spid="33"/>
                                        </p:tgtEl>
                                      </p:cBhvr>
                                      <p:by x="120000" y="120000"/>
                                    </p:animScale>
                                  </p:childTnLst>
                                </p:cTn>
                              </p:par>
                              <p:par>
                                <p:cTn id="39" presetID="6" presetClass="emph" presetSubtype="0" decel="100000" fill="hold" grpId="2" nodeType="withEffect">
                                  <p:stCondLst>
                                    <p:cond delay="1200"/>
                                  </p:stCondLst>
                                  <p:childTnLst>
                                    <p:animScale>
                                      <p:cBhvr>
                                        <p:cTn id="40" dur="250" fill="hold"/>
                                        <p:tgtEl>
                                          <p:spTgt spid="33"/>
                                        </p:tgtEl>
                                      </p:cBhvr>
                                      <p:by x="83000" y="83000"/>
                                    </p:animScale>
                                  </p:childTnLst>
                                </p:cTn>
                              </p:par>
                            </p:childTnLst>
                          </p:cTn>
                        </p:par>
                        <p:par>
                          <p:cTn id="41" fill="hold">
                            <p:stCondLst>
                              <p:cond delay="500"/>
                            </p:stCondLst>
                            <p:childTnLst>
                              <p:par>
                                <p:cTn id="42" presetID="53" presetClass="entr" presetSubtype="16"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par>
                                <p:cTn id="47" presetID="53" presetClass="entr" presetSubtype="16" fill="hold" nodeType="withEffect">
                                  <p:stCondLst>
                                    <p:cond delay="15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animEffect transition="in" filter="fade">
                                      <p:cBhvr>
                                        <p:cTn id="51" dur="500"/>
                                        <p:tgtEl>
                                          <p:spTgt spid="20"/>
                                        </p:tgtEl>
                                      </p:cBhvr>
                                    </p:animEffect>
                                  </p:childTnLst>
                                </p:cTn>
                              </p:par>
                              <p:par>
                                <p:cTn id="52" presetID="53" presetClass="entr" presetSubtype="16" fill="hold" nodeType="withEffect">
                                  <p:stCondLst>
                                    <p:cond delay="3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childTnLst>
                                </p:cTn>
                              </p:par>
                              <p:par>
                                <p:cTn id="57" presetID="53" presetClass="entr" presetSubtype="16" fill="hold" nodeType="withEffect">
                                  <p:stCondLst>
                                    <p:cond delay="45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animEffect transition="in" filter="fade">
                                      <p:cBhvr>
                                        <p:cTn id="61" dur="500"/>
                                        <p:tgtEl>
                                          <p:spTgt spid="26"/>
                                        </p:tgtEl>
                                      </p:cBhvr>
                                    </p:animEffect>
                                  </p:childTnLst>
                                </p:cTn>
                              </p:par>
                              <p:par>
                                <p:cTn id="62" presetID="53" presetClass="entr" presetSubtype="16" fill="hold" nodeType="withEffect">
                                  <p:stCondLst>
                                    <p:cond delay="60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ppt_w</p:attrName>
                                        </p:attrNameLst>
                                      </p:cBhvr>
                                      <p:tavLst>
                                        <p:tav tm="0">
                                          <p:val>
                                            <p:fltVal val="0"/>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animEffect transition="in" filter="fade">
                                      <p:cBhvr>
                                        <p:cTn id="66" dur="500"/>
                                        <p:tgtEl>
                                          <p:spTgt spid="29"/>
                                        </p:tgtEl>
                                      </p:cBhvr>
                                    </p:animEffect>
                                  </p:childTnLst>
                                </p:cTn>
                              </p:par>
                            </p:childTnLst>
                          </p:cTn>
                        </p:par>
                        <p:par>
                          <p:cTn id="67" fill="hold">
                            <p:stCondLst>
                              <p:cond delay="1000"/>
                            </p:stCondLst>
                            <p:childTnLst>
                              <p:par>
                                <p:cTn id="68" presetID="2" presetClass="entr" presetSubtype="2"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1+#ppt_w/2"/>
                                          </p:val>
                                        </p:tav>
                                        <p:tav tm="100000">
                                          <p:val>
                                            <p:strVal val="#ppt_x"/>
                                          </p:val>
                                        </p:tav>
                                      </p:tavLst>
                                    </p:anim>
                                    <p:anim calcmode="lin" valueType="num">
                                      <p:cBhvr additive="base">
                                        <p:cTn id="71" dur="500" fill="hold"/>
                                        <p:tgtEl>
                                          <p:spTgt spid="16"/>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15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1+#ppt_w/2"/>
                                          </p:val>
                                        </p:tav>
                                        <p:tav tm="100000">
                                          <p:val>
                                            <p:strVal val="#ppt_x"/>
                                          </p:val>
                                        </p:tav>
                                      </p:tavLst>
                                    </p:anim>
                                    <p:anim calcmode="lin" valueType="num">
                                      <p:cBhvr additive="base">
                                        <p:cTn id="75" dur="500" fill="hold"/>
                                        <p:tgtEl>
                                          <p:spTgt spid="15"/>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300"/>
                                  </p:stCondLst>
                                  <p:childTnLst>
                                    <p:set>
                                      <p:cBhvr>
                                        <p:cTn id="77" dur="1" fill="hold">
                                          <p:stCondLst>
                                            <p:cond delay="0"/>
                                          </p:stCondLst>
                                        </p:cTn>
                                        <p:tgtEl>
                                          <p:spTgt spid="14"/>
                                        </p:tgtEl>
                                        <p:attrNameLst>
                                          <p:attrName>style.visibility</p:attrName>
                                        </p:attrNameLst>
                                      </p:cBhvr>
                                      <p:to>
                                        <p:strVal val="visible"/>
                                      </p:to>
                                    </p:set>
                                    <p:anim calcmode="lin" valueType="num">
                                      <p:cBhvr additive="base">
                                        <p:cTn id="78" dur="500" fill="hold"/>
                                        <p:tgtEl>
                                          <p:spTgt spid="14"/>
                                        </p:tgtEl>
                                        <p:attrNameLst>
                                          <p:attrName>ppt_x</p:attrName>
                                        </p:attrNameLst>
                                      </p:cBhvr>
                                      <p:tavLst>
                                        <p:tav tm="0">
                                          <p:val>
                                            <p:strVal val="1+#ppt_w/2"/>
                                          </p:val>
                                        </p:tav>
                                        <p:tav tm="100000">
                                          <p:val>
                                            <p:strVal val="#ppt_x"/>
                                          </p:val>
                                        </p:tav>
                                      </p:tavLst>
                                    </p:anim>
                                    <p:anim calcmode="lin" valueType="num">
                                      <p:cBhvr additive="base">
                                        <p:cTn id="79" dur="500" fill="hold"/>
                                        <p:tgtEl>
                                          <p:spTgt spid="14"/>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450"/>
                                  </p:stCondLst>
                                  <p:childTnLst>
                                    <p:set>
                                      <p:cBhvr>
                                        <p:cTn id="81" dur="1" fill="hold">
                                          <p:stCondLst>
                                            <p:cond delay="0"/>
                                          </p:stCondLst>
                                        </p:cTn>
                                        <p:tgtEl>
                                          <p:spTgt spid="13"/>
                                        </p:tgtEl>
                                        <p:attrNameLst>
                                          <p:attrName>style.visibility</p:attrName>
                                        </p:attrNameLst>
                                      </p:cBhvr>
                                      <p:to>
                                        <p:strVal val="visible"/>
                                      </p:to>
                                    </p:set>
                                    <p:anim calcmode="lin" valueType="num">
                                      <p:cBhvr additive="base">
                                        <p:cTn id="82" dur="500" fill="hold"/>
                                        <p:tgtEl>
                                          <p:spTgt spid="13"/>
                                        </p:tgtEl>
                                        <p:attrNameLst>
                                          <p:attrName>ppt_x</p:attrName>
                                        </p:attrNameLst>
                                      </p:cBhvr>
                                      <p:tavLst>
                                        <p:tav tm="0">
                                          <p:val>
                                            <p:strVal val="1+#ppt_w/2"/>
                                          </p:val>
                                        </p:tav>
                                        <p:tav tm="100000">
                                          <p:val>
                                            <p:strVal val="#ppt_x"/>
                                          </p:val>
                                        </p:tav>
                                      </p:tavLst>
                                    </p:anim>
                                    <p:anim calcmode="lin" valueType="num">
                                      <p:cBhvr additive="base">
                                        <p:cTn id="83" dur="500" fill="hold"/>
                                        <p:tgtEl>
                                          <p:spTgt spid="13"/>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600"/>
                                  </p:stCondLst>
                                  <p:childTnLst>
                                    <p:set>
                                      <p:cBhvr>
                                        <p:cTn id="85" dur="1" fill="hold">
                                          <p:stCondLst>
                                            <p:cond delay="0"/>
                                          </p:stCondLst>
                                        </p:cTn>
                                        <p:tgtEl>
                                          <p:spTgt spid="12"/>
                                        </p:tgtEl>
                                        <p:attrNameLst>
                                          <p:attrName>style.visibility</p:attrName>
                                        </p:attrNameLst>
                                      </p:cBhvr>
                                      <p:to>
                                        <p:strVal val="visible"/>
                                      </p:to>
                                    </p:set>
                                    <p:anim calcmode="lin" valueType="num">
                                      <p:cBhvr additive="base">
                                        <p:cTn id="86" dur="500" fill="hold"/>
                                        <p:tgtEl>
                                          <p:spTgt spid="12"/>
                                        </p:tgtEl>
                                        <p:attrNameLst>
                                          <p:attrName>ppt_x</p:attrName>
                                        </p:attrNameLst>
                                      </p:cBhvr>
                                      <p:tavLst>
                                        <p:tav tm="0">
                                          <p:val>
                                            <p:strVal val="1+#ppt_w/2"/>
                                          </p:val>
                                        </p:tav>
                                        <p:tav tm="100000">
                                          <p:val>
                                            <p:strVal val="#ppt_x"/>
                                          </p:val>
                                        </p:tav>
                                      </p:tavLst>
                                    </p:anim>
                                    <p:anim calcmode="lin" valueType="num">
                                      <p:cBhvr additive="base">
                                        <p:cTn id="8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0" grpId="2" bldLvl="0" animBg="1"/>
      <p:bldP spid="11" grpId="0" bldLvl="0" animBg="1"/>
      <p:bldP spid="11" grpId="1" bldLvl="0" animBg="1"/>
      <p:bldP spid="11" grpId="2" bldLvl="0" animBg="1"/>
      <p:bldP spid="12" grpId="0"/>
      <p:bldP spid="13" grpId="0"/>
      <p:bldP spid="14" grpId="0"/>
      <p:bldP spid="15" grpId="0"/>
      <p:bldP spid="16" grpId="0"/>
      <p:bldP spid="33" grpId="0"/>
      <p:bldP spid="33" grpId="1"/>
      <p:bldP spid="33"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5673" y="430327"/>
            <a:ext cx="2169160" cy="683895"/>
          </a:xfrm>
          <a:prstGeom prst="rect">
            <a:avLst/>
          </a:prstGeom>
          <a:noFill/>
        </p:spPr>
        <p:txBody>
          <a:bodyPr wrap="none" lIns="68589" tIns="34295" rIns="68589" bIns="34295" rtlCol="0">
            <a:spAutoFit/>
          </a:bodyPr>
          <a:lstStyle/>
          <a:p>
            <a:r>
              <a:rPr lang="zh-CN" altLang="en-US" sz="4000" b="1" dirty="0" smtClean="0">
                <a:solidFill>
                  <a:schemeClr val="tx1">
                    <a:lumMod val="65000"/>
                    <a:lumOff val="35000"/>
                  </a:schemeClr>
                </a:solidFill>
                <a:latin typeface="微软雅黑" panose="020B0503020204020204" pitchFamily="34" charset="-122"/>
                <a:ea typeface="微软雅黑" panose="020B0503020204020204" pitchFamily="34" charset="-122"/>
              </a:rPr>
              <a:t>模型简介</a:t>
            </a:r>
            <a:endParaRPr lang="en-US" sz="4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23077" y="1366431"/>
            <a:ext cx="3652918" cy="3392170"/>
          </a:xfrm>
          <a:prstGeom prst="rect">
            <a:avLst/>
          </a:prstGeom>
          <a:noFill/>
        </p:spPr>
        <p:txBody>
          <a:bodyPr wrap="square" lIns="68589" tIns="34295" rIns="68589" bIns="34295" rtlCol="0">
            <a:spAutoFit/>
          </a:bodyPr>
          <a:lstStyle/>
          <a:p>
            <a:r>
              <a:rPr lang="en-US" altLang="zh-CN" sz="1200" dirty="0">
                <a:solidFill>
                  <a:schemeClr val="tx1">
                    <a:lumMod val="50000"/>
                    <a:lumOff val="50000"/>
                  </a:schemeClr>
                </a:solidFill>
                <a:latin typeface="+mn-ea"/>
                <a:ea typeface="+mn-ea"/>
                <a:cs typeface="Open Sans" panose="020B0606030504020204" pitchFamily="34" charset="0"/>
              </a:rPr>
              <a:t>    </a:t>
            </a:r>
            <a:r>
              <a:rPr lang="zh-CN" altLang="en-US" sz="1200" dirty="0">
                <a:solidFill>
                  <a:schemeClr val="tx1">
                    <a:lumMod val="50000"/>
                    <a:lumOff val="50000"/>
                  </a:schemeClr>
                </a:solidFill>
                <a:latin typeface="+mn-ea"/>
                <a:ea typeface="+mn-ea"/>
                <a:cs typeface="Open Sans" panose="020B0606030504020204" pitchFamily="34" charset="0"/>
              </a:rPr>
              <a:t>早在</a:t>
            </a:r>
            <a:r>
              <a:rPr lang="en-US" altLang="zh-CN" sz="1200" dirty="0">
                <a:solidFill>
                  <a:schemeClr val="tx1">
                    <a:lumMod val="50000"/>
                    <a:lumOff val="50000"/>
                  </a:schemeClr>
                </a:solidFill>
                <a:latin typeface="+mn-ea"/>
                <a:ea typeface="+mn-ea"/>
                <a:cs typeface="Open Sans" panose="020B0606030504020204" pitchFamily="34" charset="0"/>
              </a:rPr>
              <a:t>20</a:t>
            </a:r>
            <a:r>
              <a:rPr lang="zh-CN" altLang="en-US" sz="1200" dirty="0">
                <a:solidFill>
                  <a:schemeClr val="tx1">
                    <a:lumMod val="50000"/>
                    <a:lumOff val="50000"/>
                  </a:schemeClr>
                </a:solidFill>
                <a:latin typeface="+mn-ea"/>
                <a:ea typeface="+mn-ea"/>
                <a:cs typeface="Open Sans" panose="020B0606030504020204" pitchFamily="34" charset="0"/>
              </a:rPr>
              <a:t>世纪</a:t>
            </a:r>
            <a:r>
              <a:rPr lang="en-US" altLang="zh-CN" sz="1200" dirty="0">
                <a:solidFill>
                  <a:schemeClr val="tx1">
                    <a:lumMod val="50000"/>
                    <a:lumOff val="50000"/>
                  </a:schemeClr>
                </a:solidFill>
                <a:latin typeface="+mn-ea"/>
                <a:ea typeface="+mn-ea"/>
                <a:cs typeface="Open Sans" panose="020B0606030504020204" pitchFamily="34" charset="0"/>
              </a:rPr>
              <a:t>50</a:t>
            </a:r>
            <a:r>
              <a:rPr lang="zh-CN" altLang="en-US" sz="1200" dirty="0">
                <a:solidFill>
                  <a:schemeClr val="tx1">
                    <a:lumMod val="50000"/>
                    <a:lumOff val="50000"/>
                  </a:schemeClr>
                </a:solidFill>
                <a:latin typeface="+mn-ea"/>
                <a:ea typeface="+mn-ea"/>
                <a:cs typeface="Open Sans" panose="020B0606030504020204" pitchFamily="34" charset="0"/>
              </a:rPr>
              <a:t>年代末期，软件领域中就出现了迭代模型。最早的迭代过程可能被描述为“分段模型（</a:t>
            </a:r>
            <a:r>
              <a:rPr lang="en-US" altLang="zh-CN" sz="1200" dirty="0" err="1">
                <a:solidFill>
                  <a:schemeClr val="tx1">
                    <a:lumMod val="50000"/>
                    <a:lumOff val="50000"/>
                  </a:schemeClr>
                </a:solidFill>
                <a:latin typeface="+mn-ea"/>
                <a:ea typeface="+mn-ea"/>
                <a:cs typeface="Open Sans" panose="020B0606030504020204" pitchFamily="34" charset="0"/>
              </a:rPr>
              <a:t>stagewise</a:t>
            </a:r>
            <a:r>
              <a:rPr lang="en-US" altLang="zh-CN" sz="1200" dirty="0">
                <a:solidFill>
                  <a:schemeClr val="tx1">
                    <a:lumMod val="50000"/>
                    <a:lumOff val="50000"/>
                  </a:schemeClr>
                </a:solidFill>
                <a:latin typeface="+mn-ea"/>
                <a:ea typeface="+mn-ea"/>
                <a:cs typeface="Open Sans" panose="020B0606030504020204" pitchFamily="34" charset="0"/>
              </a:rPr>
              <a:t> model</a:t>
            </a:r>
            <a:r>
              <a:rPr lang="zh-CN" altLang="en-US" sz="1200" dirty="0">
                <a:solidFill>
                  <a:schemeClr val="tx1">
                    <a:lumMod val="50000"/>
                    <a:lumOff val="50000"/>
                  </a:schemeClr>
                </a:solidFill>
                <a:latin typeface="+mn-ea"/>
                <a:ea typeface="+mn-ea"/>
                <a:cs typeface="Open Sans" panose="020B0606030504020204" pitchFamily="34" charset="0"/>
              </a:rPr>
              <a:t>）”，其背景是</a:t>
            </a:r>
            <a:r>
              <a:rPr lang="en-US" altLang="zh-CN" sz="1200" dirty="0" err="1">
                <a:solidFill>
                  <a:schemeClr val="tx1">
                    <a:lumMod val="50000"/>
                    <a:lumOff val="50000"/>
                  </a:schemeClr>
                </a:solidFill>
                <a:latin typeface="+mn-ea"/>
                <a:ea typeface="+mn-ea"/>
                <a:cs typeface="Open Sans" panose="020B0606030504020204" pitchFamily="34" charset="0"/>
              </a:rPr>
              <a:t>H.D.Benington</a:t>
            </a:r>
            <a:r>
              <a:rPr lang="zh-CN" altLang="en-US" sz="1200" dirty="0">
                <a:solidFill>
                  <a:schemeClr val="tx1">
                    <a:lumMod val="50000"/>
                    <a:lumOff val="50000"/>
                  </a:schemeClr>
                </a:solidFill>
                <a:latin typeface="+mn-ea"/>
                <a:ea typeface="+mn-ea"/>
                <a:cs typeface="Open Sans" panose="020B0606030504020204" pitchFamily="34" charset="0"/>
              </a:rPr>
              <a:t>领导的美国空军</a:t>
            </a:r>
            <a:r>
              <a:rPr lang="en-US" altLang="zh-CN" sz="1200" dirty="0">
                <a:solidFill>
                  <a:schemeClr val="tx1">
                    <a:lumMod val="50000"/>
                    <a:lumOff val="50000"/>
                  </a:schemeClr>
                </a:solidFill>
                <a:latin typeface="+mn-ea"/>
                <a:ea typeface="+mn-ea"/>
                <a:cs typeface="Open Sans" panose="020B0606030504020204" pitchFamily="34" charset="0"/>
              </a:rPr>
              <a:t>SAGE</a:t>
            </a:r>
            <a:r>
              <a:rPr lang="zh-CN" altLang="en-US" sz="1200" dirty="0">
                <a:solidFill>
                  <a:schemeClr val="tx1">
                    <a:lumMod val="50000"/>
                    <a:lumOff val="50000"/>
                  </a:schemeClr>
                </a:solidFill>
                <a:latin typeface="+mn-ea"/>
                <a:ea typeface="+mn-ea"/>
                <a:cs typeface="Open Sans" panose="020B0606030504020204" pitchFamily="34" charset="0"/>
              </a:rPr>
              <a:t>项目。 </a:t>
            </a:r>
          </a:p>
          <a:p>
            <a:endParaRPr lang="zh-CN" altLang="en-US" sz="1200" dirty="0">
              <a:solidFill>
                <a:schemeClr val="tx1">
                  <a:lumMod val="50000"/>
                  <a:lumOff val="50000"/>
                </a:schemeClr>
              </a:solidFill>
              <a:latin typeface="+mn-ea"/>
              <a:ea typeface="+mn-ea"/>
              <a:cs typeface="Open Sans" panose="020B0606030504020204" pitchFamily="34" charset="0"/>
            </a:endParaRPr>
          </a:p>
          <a:p>
            <a:r>
              <a:rPr lang="zh-CN" altLang="en-US" sz="1200" dirty="0">
                <a:solidFill>
                  <a:schemeClr val="tx1">
                    <a:lumMod val="50000"/>
                    <a:lumOff val="50000"/>
                  </a:schemeClr>
                </a:solidFill>
                <a:latin typeface="+mn-ea"/>
                <a:ea typeface="+mn-ea"/>
                <a:cs typeface="Open Sans" panose="020B0606030504020204" pitchFamily="34" charset="0"/>
              </a:rPr>
              <a:t>　　迭代模型是</a:t>
            </a:r>
            <a:r>
              <a:rPr lang="en-US" altLang="zh-CN" sz="1200" dirty="0">
                <a:solidFill>
                  <a:schemeClr val="tx1">
                    <a:lumMod val="50000"/>
                    <a:lumOff val="50000"/>
                  </a:schemeClr>
                </a:solidFill>
                <a:latin typeface="+mn-ea"/>
                <a:ea typeface="+mn-ea"/>
                <a:cs typeface="Open Sans" panose="020B0606030504020204" pitchFamily="34" charset="0"/>
              </a:rPr>
              <a:t>RUP</a:t>
            </a:r>
            <a:r>
              <a:rPr lang="zh-CN" altLang="en-US" sz="1200" dirty="0">
                <a:solidFill>
                  <a:schemeClr val="tx1">
                    <a:lumMod val="50000"/>
                    <a:lumOff val="50000"/>
                  </a:schemeClr>
                </a:solidFill>
                <a:latin typeface="+mn-ea"/>
                <a:ea typeface="+mn-ea"/>
                <a:cs typeface="Open Sans" panose="020B0606030504020204" pitchFamily="34" charset="0"/>
              </a:rPr>
              <a:t>（</a:t>
            </a:r>
            <a:r>
              <a:rPr lang="en-US" altLang="zh-CN" sz="1200" dirty="0">
                <a:solidFill>
                  <a:schemeClr val="tx1">
                    <a:lumMod val="50000"/>
                    <a:lumOff val="50000"/>
                  </a:schemeClr>
                </a:solidFill>
                <a:latin typeface="+mn-ea"/>
                <a:ea typeface="+mn-ea"/>
                <a:cs typeface="Open Sans" panose="020B0606030504020204" pitchFamily="34" charset="0"/>
              </a:rPr>
              <a:t>Rational Unified Process</a:t>
            </a:r>
            <a:r>
              <a:rPr lang="zh-CN" altLang="en-US" sz="1200" dirty="0">
                <a:solidFill>
                  <a:schemeClr val="tx1">
                    <a:lumMod val="50000"/>
                    <a:lumOff val="50000"/>
                  </a:schemeClr>
                </a:solidFill>
                <a:latin typeface="+mn-ea"/>
                <a:ea typeface="+mn-ea"/>
                <a:cs typeface="Open Sans" panose="020B0606030504020204" pitchFamily="34" charset="0"/>
              </a:rPr>
              <a:t>，统一软件开发过程，统一软件过程</a:t>
            </a:r>
            <a:r>
              <a:rPr lang="en-US" altLang="zh-CN" sz="1200" dirty="0">
                <a:solidFill>
                  <a:schemeClr val="tx1">
                    <a:lumMod val="50000"/>
                    <a:lumOff val="50000"/>
                  </a:schemeClr>
                </a:solidFill>
                <a:latin typeface="+mn-ea"/>
                <a:ea typeface="+mn-ea"/>
                <a:cs typeface="Open Sans" panose="020B0606030504020204" pitchFamily="34" charset="0"/>
              </a:rPr>
              <a:t>)</a:t>
            </a:r>
            <a:r>
              <a:rPr lang="zh-CN" altLang="en-US" sz="1200" dirty="0">
                <a:solidFill>
                  <a:schemeClr val="tx1">
                    <a:lumMod val="50000"/>
                    <a:lumOff val="50000"/>
                  </a:schemeClr>
                </a:solidFill>
                <a:latin typeface="+mn-ea"/>
                <a:ea typeface="+mn-ea"/>
                <a:cs typeface="Open Sans" panose="020B0606030504020204" pitchFamily="34" charset="0"/>
              </a:rPr>
              <a:t>推荐的周期模型。在</a:t>
            </a:r>
            <a:r>
              <a:rPr lang="en-US" altLang="zh-CN" sz="1200" dirty="0">
                <a:solidFill>
                  <a:schemeClr val="tx1">
                    <a:lumMod val="50000"/>
                    <a:lumOff val="50000"/>
                  </a:schemeClr>
                </a:solidFill>
                <a:latin typeface="+mn-ea"/>
                <a:ea typeface="+mn-ea"/>
                <a:cs typeface="Open Sans" panose="020B0606030504020204" pitchFamily="34" charset="0"/>
              </a:rPr>
              <a:t>RUP</a:t>
            </a:r>
            <a:r>
              <a:rPr lang="zh-CN" altLang="en-US" sz="1200" dirty="0">
                <a:solidFill>
                  <a:schemeClr val="tx1">
                    <a:lumMod val="50000"/>
                    <a:lumOff val="50000"/>
                  </a:schemeClr>
                </a:solidFill>
                <a:latin typeface="+mn-ea"/>
                <a:ea typeface="+mn-ea"/>
                <a:cs typeface="Open Sans" panose="020B0606030504020204" pitchFamily="34" charset="0"/>
              </a:rPr>
              <a:t>中，迭代被定义为：迭代包括产生产品发布（稳定、可执行的产品版本）的全部开发活动和要使用该发布必需的所有其他外围元素。所以，在某种程度上，开发迭代是一次完整地经过所有工作流程的过程：（至少包括）需求工作流程、分析设计工作流程、实施工作流程和测试工作流程。 </a:t>
            </a:r>
          </a:p>
          <a:p>
            <a:endParaRPr lang="zh-CN" altLang="en-US" sz="1200" dirty="0">
              <a:solidFill>
                <a:schemeClr val="tx1">
                  <a:lumMod val="50000"/>
                  <a:lumOff val="50000"/>
                </a:schemeClr>
              </a:solidFill>
              <a:latin typeface="+mn-ea"/>
              <a:ea typeface="+mn-ea"/>
              <a:cs typeface="Open Sans" panose="020B0606030504020204" pitchFamily="34" charset="0"/>
            </a:endParaRPr>
          </a:p>
          <a:p>
            <a:r>
              <a:rPr lang="zh-CN" altLang="en-US" sz="1200" dirty="0">
                <a:solidFill>
                  <a:schemeClr val="tx1">
                    <a:lumMod val="50000"/>
                    <a:lumOff val="50000"/>
                  </a:schemeClr>
                </a:solidFill>
                <a:latin typeface="+mn-ea"/>
                <a:ea typeface="+mn-ea"/>
                <a:cs typeface="Open Sans" panose="020B0606030504020204" pitchFamily="34" charset="0"/>
              </a:rPr>
              <a:t>　　实质上，它类似小型的瀑布式项目。</a:t>
            </a:r>
            <a:r>
              <a:rPr lang="en-US" altLang="zh-CN" sz="1200" dirty="0">
                <a:solidFill>
                  <a:schemeClr val="tx1">
                    <a:lumMod val="50000"/>
                    <a:lumOff val="50000"/>
                  </a:schemeClr>
                </a:solidFill>
                <a:latin typeface="+mn-ea"/>
                <a:ea typeface="+mn-ea"/>
                <a:cs typeface="Open Sans" panose="020B0606030504020204" pitchFamily="34" charset="0"/>
              </a:rPr>
              <a:t>RUP</a:t>
            </a:r>
            <a:r>
              <a:rPr lang="zh-CN" altLang="en-US" sz="1200" dirty="0">
                <a:solidFill>
                  <a:schemeClr val="tx1">
                    <a:lumMod val="50000"/>
                    <a:lumOff val="50000"/>
                  </a:schemeClr>
                </a:solidFill>
                <a:latin typeface="+mn-ea"/>
                <a:ea typeface="+mn-ea"/>
                <a:cs typeface="Open Sans" panose="020B0606030504020204" pitchFamily="34" charset="0"/>
              </a:rPr>
              <a:t>认为，所有的阶段（需求及其它）都可以细分为迭代。每一次的迭代都会产生一个可以发布的产品，这个产品是最终产品的一个子集。迭代的思想如下图所示。</a:t>
            </a:r>
          </a:p>
        </p:txBody>
      </p:sp>
      <p:pic>
        <p:nvPicPr>
          <p:cNvPr id="6" name="图片占位符 5"/>
          <p:cNvPicPr>
            <a:picLocks noGrp="1" noChangeAspect="1"/>
          </p:cNvPicPr>
          <p:nvPr>
            <p:ph type="pic" sz="quarter" idx="10"/>
          </p:nvPr>
        </p:nvPicPr>
        <p:blipFill>
          <a:blip r:embed="rId3">
            <a:extLst>
              <a:ext uri="{28A0092B-C50C-407E-A947-70E740481C1C}">
                <a14:useLocalDpi xmlns:a14="http://schemas.microsoft.com/office/drawing/2010/main" xmlns="" val="0"/>
              </a:ext>
            </a:extLst>
          </a:blip>
          <a:srcRect t="3243" b="3243"/>
          <a:stretch>
            <a:fillRect/>
          </a:stretch>
        </p:blipFill>
        <p:spPr>
          <a:xfrm>
            <a:off x="4572794" y="1235727"/>
            <a:ext cx="4423940" cy="2747620"/>
          </a:xfrm>
          <a:prstGeom prst="roundRect">
            <a:avLst>
              <a:gd name="adj" fmla="val 2153"/>
            </a:avLst>
          </a:prstGeom>
          <a:solidFill>
            <a:schemeClr val="bg1">
              <a:lumMod val="85000"/>
            </a:schemeClr>
          </a:solidFill>
        </p:spPr>
      </p:pic>
      <p:sp>
        <p:nvSpPr>
          <p:cNvPr id="18" name="文本框 1"/>
          <p:cNvSpPr txBox="1"/>
          <p:nvPr/>
        </p:nvSpPr>
        <p:spPr>
          <a:xfrm>
            <a:off x="1847085" y="506247"/>
            <a:ext cx="138582" cy="238537"/>
          </a:xfrm>
          <a:prstGeom prst="rect">
            <a:avLst/>
          </a:prstGeom>
          <a:noFill/>
        </p:spPr>
        <p:txBody>
          <a:bodyPr wrap="none" lIns="68589" tIns="34295" rIns="68589" bIns="34295"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100" dirty="0">
              <a:latin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0"/>
          </p:nvPr>
        </p:nvPicPr>
        <p:blipFill>
          <a:blip r:embed="rId3" cstate="print">
            <a:extLst>
              <a:ext uri="{28A0092B-C50C-407E-A947-70E740481C1C}">
                <a14:useLocalDpi xmlns:a14="http://schemas.microsoft.com/office/drawing/2010/main" xmlns="" val="0"/>
              </a:ext>
            </a:extLst>
          </a:blip>
          <a:srcRect l="20971" r="20971"/>
          <a:stretch>
            <a:fillRect/>
          </a:stretch>
        </p:blipFill>
        <p:spPr>
          <a:xfrm>
            <a:off x="6157792" y="1200520"/>
            <a:ext cx="2987797" cy="3430059"/>
          </a:xfrm>
          <a:solidFill>
            <a:schemeClr val="bg1">
              <a:lumMod val="85000"/>
            </a:schemeClr>
          </a:solidFill>
        </p:spPr>
      </p:pic>
      <p:sp>
        <p:nvSpPr>
          <p:cNvPr id="2" name="TextBox 1"/>
          <p:cNvSpPr txBox="1"/>
          <p:nvPr/>
        </p:nvSpPr>
        <p:spPr>
          <a:xfrm>
            <a:off x="3230735" y="300797"/>
            <a:ext cx="2169160" cy="560705"/>
          </a:xfrm>
          <a:prstGeom prst="rect">
            <a:avLst/>
          </a:prstGeom>
          <a:noFill/>
        </p:spPr>
        <p:txBody>
          <a:bodyPr wrap="none" lIns="68589" tIns="34295" rIns="68589" bIns="34295" rtlCol="0">
            <a:spAutoFit/>
          </a:bodyPr>
          <a:lstStyle/>
          <a:p>
            <a:pPr algn="ct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迭代的概念</a:t>
            </a:r>
          </a:p>
        </p:txBody>
      </p:sp>
      <p:sp>
        <p:nvSpPr>
          <p:cNvPr id="19" name="Freeform 18"/>
          <p:cNvSpPr/>
          <p:nvPr/>
        </p:nvSpPr>
        <p:spPr>
          <a:xfrm flipV="1">
            <a:off x="867920" y="2975375"/>
            <a:ext cx="1374955" cy="534559"/>
          </a:xfrm>
          <a:custGeom>
            <a:avLst/>
            <a:gdLst>
              <a:gd name="connsiteX0" fmla="*/ 0 w 1832955"/>
              <a:gd name="connsiteY0" fmla="*/ 712526 h 712526"/>
              <a:gd name="connsiteX1" fmla="*/ 1832955 w 1832955"/>
              <a:gd name="connsiteY1" fmla="*/ 712526 h 712526"/>
              <a:gd name="connsiteX2" fmla="*/ 1774465 w 1832955"/>
              <a:gd name="connsiteY2" fmla="*/ 631630 h 712526"/>
              <a:gd name="connsiteX3" fmla="*/ 1564542 w 1832955"/>
              <a:gd name="connsiteY3" fmla="*/ 429154 h 712526"/>
              <a:gd name="connsiteX4" fmla="*/ 1488042 w 1832955"/>
              <a:gd name="connsiteY4" fmla="*/ 377392 h 712526"/>
              <a:gd name="connsiteX5" fmla="*/ 1399324 w 1832955"/>
              <a:gd name="connsiteY5" fmla="*/ 0 h 712526"/>
              <a:gd name="connsiteX6" fmla="*/ 433628 w 1832955"/>
              <a:gd name="connsiteY6" fmla="*/ 0 h 712526"/>
              <a:gd name="connsiteX7" fmla="*/ 344910 w 1832955"/>
              <a:gd name="connsiteY7" fmla="*/ 377393 h 712526"/>
              <a:gd name="connsiteX8" fmla="*/ 268413 w 1832955"/>
              <a:gd name="connsiteY8" fmla="*/ 429154 h 712526"/>
              <a:gd name="connsiteX9" fmla="*/ 58490 w 1832955"/>
              <a:gd name="connsiteY9" fmla="*/ 631630 h 712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2955" h="712526">
                <a:moveTo>
                  <a:pt x="0" y="712526"/>
                </a:moveTo>
                <a:lnTo>
                  <a:pt x="1832955" y="712526"/>
                </a:lnTo>
                <a:lnTo>
                  <a:pt x="1774465" y="631630"/>
                </a:lnTo>
                <a:cubicBezTo>
                  <a:pt x="1712103" y="555210"/>
                  <a:pt x="1641623" y="487154"/>
                  <a:pt x="1564542" y="429154"/>
                </a:cubicBezTo>
                <a:lnTo>
                  <a:pt x="1488042" y="377392"/>
                </a:lnTo>
                <a:lnTo>
                  <a:pt x="1399324" y="0"/>
                </a:lnTo>
                <a:lnTo>
                  <a:pt x="433628" y="0"/>
                </a:lnTo>
                <a:lnTo>
                  <a:pt x="344910" y="377393"/>
                </a:lnTo>
                <a:lnTo>
                  <a:pt x="268413" y="429154"/>
                </a:lnTo>
                <a:cubicBezTo>
                  <a:pt x="191332" y="487154"/>
                  <a:pt x="120852" y="555210"/>
                  <a:pt x="58490" y="6316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1" name="Freeform 20"/>
          <p:cNvSpPr/>
          <p:nvPr/>
        </p:nvSpPr>
        <p:spPr>
          <a:xfrm flipV="1">
            <a:off x="723765" y="2662854"/>
            <a:ext cx="1663261" cy="312521"/>
          </a:xfrm>
          <a:custGeom>
            <a:avLst/>
            <a:gdLst>
              <a:gd name="connsiteX0" fmla="*/ 0 w 2217296"/>
              <a:gd name="connsiteY0" fmla="*/ 416566 h 416566"/>
              <a:gd name="connsiteX1" fmla="*/ 2217296 w 2217296"/>
              <a:gd name="connsiteY1" fmla="*/ 416566 h 416566"/>
              <a:gd name="connsiteX2" fmla="*/ 2187350 w 2217296"/>
              <a:gd name="connsiteY2" fmla="*/ 313762 h 416566"/>
              <a:gd name="connsiteX3" fmla="*/ 2053902 w 2217296"/>
              <a:gd name="connsiteY3" fmla="*/ 39799 h 416566"/>
              <a:gd name="connsiteX4" fmla="*/ 2025126 w 2217296"/>
              <a:gd name="connsiteY4" fmla="*/ 0 h 416566"/>
              <a:gd name="connsiteX5" fmla="*/ 192171 w 2217296"/>
              <a:gd name="connsiteY5" fmla="*/ 0 h 416566"/>
              <a:gd name="connsiteX6" fmla="*/ 163395 w 2217296"/>
              <a:gd name="connsiteY6" fmla="*/ 39799 h 416566"/>
              <a:gd name="connsiteX7" fmla="*/ 29946 w 2217296"/>
              <a:gd name="connsiteY7" fmla="*/ 313762 h 41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7296" h="416566">
                <a:moveTo>
                  <a:pt x="0" y="416566"/>
                </a:moveTo>
                <a:lnTo>
                  <a:pt x="2217296" y="416566"/>
                </a:lnTo>
                <a:lnTo>
                  <a:pt x="2187350" y="313762"/>
                </a:lnTo>
                <a:cubicBezTo>
                  <a:pt x="2152755" y="216047"/>
                  <a:pt x="2107767" y="124162"/>
                  <a:pt x="2053902" y="39799"/>
                </a:cubicBezTo>
                <a:lnTo>
                  <a:pt x="2025126" y="0"/>
                </a:lnTo>
                <a:lnTo>
                  <a:pt x="192171" y="0"/>
                </a:lnTo>
                <a:lnTo>
                  <a:pt x="163395" y="39799"/>
                </a:lnTo>
                <a:cubicBezTo>
                  <a:pt x="109530" y="124162"/>
                  <a:pt x="64541" y="216047"/>
                  <a:pt x="29946" y="313762"/>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3" name="Freeform 22"/>
          <p:cNvSpPr/>
          <p:nvPr/>
        </p:nvSpPr>
        <p:spPr>
          <a:xfrm flipV="1">
            <a:off x="685919" y="2128295"/>
            <a:ext cx="1738953" cy="538954"/>
          </a:xfrm>
          <a:custGeom>
            <a:avLst/>
            <a:gdLst>
              <a:gd name="connsiteX0" fmla="*/ 42429 w 2318202"/>
              <a:gd name="connsiteY0" fmla="*/ 718384 h 718384"/>
              <a:gd name="connsiteX1" fmla="*/ 2275774 w 2318202"/>
              <a:gd name="connsiteY1" fmla="*/ 718384 h 718384"/>
              <a:gd name="connsiteX2" fmla="*/ 2294653 w 2318202"/>
              <a:gd name="connsiteY2" fmla="*/ 636603 h 718384"/>
              <a:gd name="connsiteX3" fmla="*/ 2318202 w 2318202"/>
              <a:gd name="connsiteY3" fmla="*/ 376425 h 718384"/>
              <a:gd name="connsiteX4" fmla="*/ 2281711 w 2318202"/>
              <a:gd name="connsiteY4" fmla="*/ 53788 h 718384"/>
              <a:gd name="connsiteX5" fmla="*/ 2266043 w 2318202"/>
              <a:gd name="connsiteY5" fmla="*/ 0 h 718384"/>
              <a:gd name="connsiteX6" fmla="*/ 52160 w 2318202"/>
              <a:gd name="connsiteY6" fmla="*/ 0 h 718384"/>
              <a:gd name="connsiteX7" fmla="*/ 36492 w 2318202"/>
              <a:gd name="connsiteY7" fmla="*/ 53788 h 718384"/>
              <a:gd name="connsiteX8" fmla="*/ 0 w 2318202"/>
              <a:gd name="connsiteY8" fmla="*/ 376425 h 718384"/>
              <a:gd name="connsiteX9" fmla="*/ 23549 w 2318202"/>
              <a:gd name="connsiteY9" fmla="*/ 636603 h 71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8202" h="718384">
                <a:moveTo>
                  <a:pt x="42429" y="718384"/>
                </a:moveTo>
                <a:lnTo>
                  <a:pt x="2275774" y="718384"/>
                </a:lnTo>
                <a:lnTo>
                  <a:pt x="2294653" y="636603"/>
                </a:lnTo>
                <a:cubicBezTo>
                  <a:pt x="2310094" y="552563"/>
                  <a:pt x="2318202" y="465549"/>
                  <a:pt x="2318202" y="376425"/>
                </a:cubicBezTo>
                <a:cubicBezTo>
                  <a:pt x="2318202" y="265020"/>
                  <a:pt x="2305533" y="156911"/>
                  <a:pt x="2281711" y="53788"/>
                </a:cubicBezTo>
                <a:lnTo>
                  <a:pt x="2266043" y="0"/>
                </a:lnTo>
                <a:lnTo>
                  <a:pt x="52160" y="0"/>
                </a:lnTo>
                <a:lnTo>
                  <a:pt x="36492" y="53788"/>
                </a:lnTo>
                <a:cubicBezTo>
                  <a:pt x="12670" y="156911"/>
                  <a:pt x="0" y="265020"/>
                  <a:pt x="0" y="376425"/>
                </a:cubicBezTo>
                <a:cubicBezTo>
                  <a:pt x="0" y="465549"/>
                  <a:pt x="8109" y="552563"/>
                  <a:pt x="23549" y="63660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5" name="Freeform 24"/>
          <p:cNvSpPr/>
          <p:nvPr/>
        </p:nvSpPr>
        <p:spPr>
          <a:xfrm flipV="1">
            <a:off x="711283" y="1820169"/>
            <a:ext cx="1688229" cy="336133"/>
          </a:xfrm>
          <a:custGeom>
            <a:avLst/>
            <a:gdLst>
              <a:gd name="connsiteX0" fmla="*/ 184869 w 2250581"/>
              <a:gd name="connsiteY0" fmla="*/ 448039 h 448039"/>
              <a:gd name="connsiteX1" fmla="*/ 2065712 w 2250581"/>
              <a:gd name="connsiteY1" fmla="*/ 448039 h 448039"/>
              <a:gd name="connsiteX2" fmla="*/ 2086435 w 2250581"/>
              <a:gd name="connsiteY2" fmla="*/ 417173 h 448039"/>
              <a:gd name="connsiteX3" fmla="*/ 2232280 w 2250581"/>
              <a:gd name="connsiteY3" fmla="*/ 79270 h 448039"/>
              <a:gd name="connsiteX4" fmla="*/ 2250581 w 2250581"/>
              <a:gd name="connsiteY4" fmla="*/ 0 h 448039"/>
              <a:gd name="connsiteX5" fmla="*/ 0 w 2250581"/>
              <a:gd name="connsiteY5" fmla="*/ 0 h 448039"/>
              <a:gd name="connsiteX6" fmla="*/ 18300 w 2250581"/>
              <a:gd name="connsiteY6" fmla="*/ 79270 h 448039"/>
              <a:gd name="connsiteX7" fmla="*/ 164145 w 2250581"/>
              <a:gd name="connsiteY7" fmla="*/ 417173 h 448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0581" h="448039">
                <a:moveTo>
                  <a:pt x="184869" y="448039"/>
                </a:moveTo>
                <a:lnTo>
                  <a:pt x="2065712" y="448039"/>
                </a:lnTo>
                <a:lnTo>
                  <a:pt x="2086435" y="417173"/>
                </a:lnTo>
                <a:cubicBezTo>
                  <a:pt x="2148925" y="314152"/>
                  <a:pt x="2198414" y="200544"/>
                  <a:pt x="2232280" y="79270"/>
                </a:cubicBezTo>
                <a:lnTo>
                  <a:pt x="2250581" y="0"/>
                </a:lnTo>
                <a:lnTo>
                  <a:pt x="0" y="0"/>
                </a:lnTo>
                <a:lnTo>
                  <a:pt x="18300" y="79270"/>
                </a:lnTo>
                <a:cubicBezTo>
                  <a:pt x="52167" y="200544"/>
                  <a:pt x="101656" y="314152"/>
                  <a:pt x="164145" y="417173"/>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7" name="Freeform 26"/>
          <p:cNvSpPr/>
          <p:nvPr/>
        </p:nvSpPr>
        <p:spPr>
          <a:xfrm flipV="1">
            <a:off x="849619" y="1416305"/>
            <a:ext cx="1411553" cy="404366"/>
          </a:xfrm>
          <a:custGeom>
            <a:avLst/>
            <a:gdLst>
              <a:gd name="connsiteX0" fmla="*/ 940872 w 1881744"/>
              <a:gd name="connsiteY0" fmla="*/ 538988 h 538988"/>
              <a:gd name="connsiteX1" fmla="*/ 1835291 w 1881744"/>
              <a:gd name="connsiteY1" fmla="*/ 69189 h 538988"/>
              <a:gd name="connsiteX2" fmla="*/ 1881744 w 1881744"/>
              <a:gd name="connsiteY2" fmla="*/ 0 h 538988"/>
              <a:gd name="connsiteX3" fmla="*/ 0 w 1881744"/>
              <a:gd name="connsiteY3" fmla="*/ 0 h 538988"/>
              <a:gd name="connsiteX4" fmla="*/ 46453 w 1881744"/>
              <a:gd name="connsiteY4" fmla="*/ 69189 h 538988"/>
              <a:gd name="connsiteX5" fmla="*/ 940872 w 1881744"/>
              <a:gd name="connsiteY5" fmla="*/ 538988 h 53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1744" h="538988">
                <a:moveTo>
                  <a:pt x="940872" y="538988"/>
                </a:moveTo>
                <a:cubicBezTo>
                  <a:pt x="1300959" y="538988"/>
                  <a:pt x="1622695" y="356107"/>
                  <a:pt x="1835291" y="69189"/>
                </a:cubicBezTo>
                <a:lnTo>
                  <a:pt x="1881744" y="0"/>
                </a:lnTo>
                <a:lnTo>
                  <a:pt x="0" y="0"/>
                </a:lnTo>
                <a:lnTo>
                  <a:pt x="46453" y="69189"/>
                </a:lnTo>
                <a:cubicBezTo>
                  <a:pt x="259050" y="356107"/>
                  <a:pt x="580785" y="538988"/>
                  <a:pt x="940872" y="53898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8" name="Freeform 27"/>
          <p:cNvSpPr/>
          <p:nvPr/>
        </p:nvSpPr>
        <p:spPr>
          <a:xfrm>
            <a:off x="1156324" y="3605901"/>
            <a:ext cx="798143" cy="773722"/>
          </a:xfrm>
          <a:custGeom>
            <a:avLst/>
            <a:gdLst>
              <a:gd name="connsiteX0" fmla="*/ 55291 w 1064006"/>
              <a:gd name="connsiteY0" fmla="*/ 0 h 1188564"/>
              <a:gd name="connsiteX1" fmla="*/ 1008717 w 1064006"/>
              <a:gd name="connsiteY1" fmla="*/ 0 h 1188564"/>
              <a:gd name="connsiteX2" fmla="*/ 1005879 w 1064006"/>
              <a:gd name="connsiteY2" fmla="*/ 198055 h 1188564"/>
              <a:gd name="connsiteX3" fmla="*/ 1025324 w 1064006"/>
              <a:gd name="connsiteY3" fmla="*/ 201981 h 1188564"/>
              <a:gd name="connsiteX4" fmla="*/ 1064006 w 1064006"/>
              <a:gd name="connsiteY4" fmla="*/ 260338 h 1188564"/>
              <a:gd name="connsiteX5" fmla="*/ 1025324 w 1064006"/>
              <a:gd name="connsiteY5" fmla="*/ 318695 h 1188564"/>
              <a:gd name="connsiteX6" fmla="*/ 1004089 w 1064006"/>
              <a:gd name="connsiteY6" fmla="*/ 322982 h 1188564"/>
              <a:gd name="connsiteX7" fmla="*/ 1003464 w 1064006"/>
              <a:gd name="connsiteY7" fmla="*/ 366582 h 1188564"/>
              <a:gd name="connsiteX8" fmla="*/ 1025324 w 1064006"/>
              <a:gd name="connsiteY8" fmla="*/ 370996 h 1188564"/>
              <a:gd name="connsiteX9" fmla="*/ 1064006 w 1064006"/>
              <a:gd name="connsiteY9" fmla="*/ 429353 h 1188564"/>
              <a:gd name="connsiteX10" fmla="*/ 1025324 w 1064006"/>
              <a:gd name="connsiteY10" fmla="*/ 487710 h 1188564"/>
              <a:gd name="connsiteX11" fmla="*/ 1001659 w 1064006"/>
              <a:gd name="connsiteY11" fmla="*/ 492487 h 1188564"/>
              <a:gd name="connsiteX12" fmla="*/ 1001049 w 1064006"/>
              <a:gd name="connsiteY12" fmla="*/ 535111 h 1188564"/>
              <a:gd name="connsiteX13" fmla="*/ 1025324 w 1064006"/>
              <a:gd name="connsiteY13" fmla="*/ 540012 h 1188564"/>
              <a:gd name="connsiteX14" fmla="*/ 1064006 w 1064006"/>
              <a:gd name="connsiteY14" fmla="*/ 598369 h 1188564"/>
              <a:gd name="connsiteX15" fmla="*/ 1000672 w 1064006"/>
              <a:gd name="connsiteY15" fmla="*/ 661703 h 1188564"/>
              <a:gd name="connsiteX16" fmla="*/ 999234 w 1064006"/>
              <a:gd name="connsiteY16" fmla="*/ 661703 h 1188564"/>
              <a:gd name="connsiteX17" fmla="*/ 998628 w 1064006"/>
              <a:gd name="connsiteY17" fmla="*/ 704051 h 1188564"/>
              <a:gd name="connsiteX18" fmla="*/ 1000672 w 1064006"/>
              <a:gd name="connsiteY18" fmla="*/ 704051 h 1188564"/>
              <a:gd name="connsiteX19" fmla="*/ 1064006 w 1064006"/>
              <a:gd name="connsiteY19" fmla="*/ 767385 h 1188564"/>
              <a:gd name="connsiteX20" fmla="*/ 1000672 w 1064006"/>
              <a:gd name="connsiteY20" fmla="*/ 830719 h 1188564"/>
              <a:gd name="connsiteX21" fmla="*/ 961543 w 1064006"/>
              <a:gd name="connsiteY21" fmla="*/ 830719 h 1188564"/>
              <a:gd name="connsiteX22" fmla="*/ 960691 w 1064006"/>
              <a:gd name="connsiteY22" fmla="*/ 839174 h 1188564"/>
              <a:gd name="connsiteX23" fmla="*/ 532003 w 1064006"/>
              <a:gd name="connsiteY23" fmla="*/ 1188564 h 1188564"/>
              <a:gd name="connsiteX24" fmla="*/ 103315 w 1064006"/>
              <a:gd name="connsiteY24" fmla="*/ 839174 h 1188564"/>
              <a:gd name="connsiteX25" fmla="*/ 102463 w 1064006"/>
              <a:gd name="connsiteY25" fmla="*/ 830719 h 1188564"/>
              <a:gd name="connsiteX26" fmla="*/ 63334 w 1064006"/>
              <a:gd name="connsiteY26" fmla="*/ 830719 h 1188564"/>
              <a:gd name="connsiteX27" fmla="*/ 0 w 1064006"/>
              <a:gd name="connsiteY27" fmla="*/ 767385 h 1188564"/>
              <a:gd name="connsiteX28" fmla="*/ 63334 w 1064006"/>
              <a:gd name="connsiteY28" fmla="*/ 704051 h 1188564"/>
              <a:gd name="connsiteX29" fmla="*/ 65381 w 1064006"/>
              <a:gd name="connsiteY29" fmla="*/ 704051 h 1188564"/>
              <a:gd name="connsiteX30" fmla="*/ 64774 w 1064006"/>
              <a:gd name="connsiteY30" fmla="*/ 661703 h 1188564"/>
              <a:gd name="connsiteX31" fmla="*/ 63334 w 1064006"/>
              <a:gd name="connsiteY31" fmla="*/ 661703 h 1188564"/>
              <a:gd name="connsiteX32" fmla="*/ 0 w 1064006"/>
              <a:gd name="connsiteY32" fmla="*/ 598369 h 1188564"/>
              <a:gd name="connsiteX33" fmla="*/ 38682 w 1064006"/>
              <a:gd name="connsiteY33" fmla="*/ 540012 h 1188564"/>
              <a:gd name="connsiteX34" fmla="*/ 62960 w 1064006"/>
              <a:gd name="connsiteY34" fmla="*/ 535110 h 1188564"/>
              <a:gd name="connsiteX35" fmla="*/ 62349 w 1064006"/>
              <a:gd name="connsiteY35" fmla="*/ 492488 h 1188564"/>
              <a:gd name="connsiteX36" fmla="*/ 38682 w 1064006"/>
              <a:gd name="connsiteY36" fmla="*/ 487710 h 1188564"/>
              <a:gd name="connsiteX37" fmla="*/ 0 w 1064006"/>
              <a:gd name="connsiteY37" fmla="*/ 429353 h 1188564"/>
              <a:gd name="connsiteX38" fmla="*/ 38682 w 1064006"/>
              <a:gd name="connsiteY38" fmla="*/ 370996 h 1188564"/>
              <a:gd name="connsiteX39" fmla="*/ 60544 w 1064006"/>
              <a:gd name="connsiteY39" fmla="*/ 366582 h 1188564"/>
              <a:gd name="connsiteX40" fmla="*/ 59920 w 1064006"/>
              <a:gd name="connsiteY40" fmla="*/ 322982 h 1188564"/>
              <a:gd name="connsiteX41" fmla="*/ 38682 w 1064006"/>
              <a:gd name="connsiteY41" fmla="*/ 318695 h 1188564"/>
              <a:gd name="connsiteX42" fmla="*/ 0 w 1064006"/>
              <a:gd name="connsiteY42" fmla="*/ 260338 h 1188564"/>
              <a:gd name="connsiteX43" fmla="*/ 38682 w 1064006"/>
              <a:gd name="connsiteY43" fmla="*/ 201981 h 1188564"/>
              <a:gd name="connsiteX44" fmla="*/ 58129 w 1064006"/>
              <a:gd name="connsiteY44" fmla="*/ 198055 h 118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64006" h="1188564">
                <a:moveTo>
                  <a:pt x="55291" y="0"/>
                </a:moveTo>
                <a:lnTo>
                  <a:pt x="1008717" y="0"/>
                </a:lnTo>
                <a:lnTo>
                  <a:pt x="1005879" y="198055"/>
                </a:lnTo>
                <a:lnTo>
                  <a:pt x="1025324" y="201981"/>
                </a:lnTo>
                <a:cubicBezTo>
                  <a:pt x="1048056" y="211596"/>
                  <a:pt x="1064006" y="234104"/>
                  <a:pt x="1064006" y="260338"/>
                </a:cubicBezTo>
                <a:cubicBezTo>
                  <a:pt x="1064006" y="286571"/>
                  <a:pt x="1048056" y="309080"/>
                  <a:pt x="1025324" y="318695"/>
                </a:cubicBezTo>
                <a:lnTo>
                  <a:pt x="1004089" y="322982"/>
                </a:lnTo>
                <a:lnTo>
                  <a:pt x="1003464" y="366582"/>
                </a:lnTo>
                <a:lnTo>
                  <a:pt x="1025324" y="370996"/>
                </a:lnTo>
                <a:cubicBezTo>
                  <a:pt x="1048056" y="380611"/>
                  <a:pt x="1064006" y="403119"/>
                  <a:pt x="1064006" y="429353"/>
                </a:cubicBezTo>
                <a:cubicBezTo>
                  <a:pt x="1064006" y="455586"/>
                  <a:pt x="1048056" y="478095"/>
                  <a:pt x="1025324" y="487710"/>
                </a:cubicBezTo>
                <a:lnTo>
                  <a:pt x="1001659" y="492487"/>
                </a:lnTo>
                <a:lnTo>
                  <a:pt x="1001049" y="535111"/>
                </a:lnTo>
                <a:lnTo>
                  <a:pt x="1025324" y="540012"/>
                </a:lnTo>
                <a:cubicBezTo>
                  <a:pt x="1048056" y="549627"/>
                  <a:pt x="1064006" y="572135"/>
                  <a:pt x="1064006" y="598369"/>
                </a:cubicBezTo>
                <a:cubicBezTo>
                  <a:pt x="1064006" y="633347"/>
                  <a:pt x="1035650" y="661703"/>
                  <a:pt x="1000672" y="661703"/>
                </a:cubicBezTo>
                <a:lnTo>
                  <a:pt x="999234" y="661703"/>
                </a:lnTo>
                <a:lnTo>
                  <a:pt x="998628" y="704051"/>
                </a:lnTo>
                <a:lnTo>
                  <a:pt x="1000672" y="704051"/>
                </a:lnTo>
                <a:cubicBezTo>
                  <a:pt x="1035650" y="704051"/>
                  <a:pt x="1064006" y="732407"/>
                  <a:pt x="1064006" y="767385"/>
                </a:cubicBezTo>
                <a:cubicBezTo>
                  <a:pt x="1064006" y="802363"/>
                  <a:pt x="1035650" y="830719"/>
                  <a:pt x="1000672" y="830719"/>
                </a:cubicBezTo>
                <a:lnTo>
                  <a:pt x="961543" y="830719"/>
                </a:lnTo>
                <a:lnTo>
                  <a:pt x="960691" y="839174"/>
                </a:lnTo>
                <a:cubicBezTo>
                  <a:pt x="919889" y="1038571"/>
                  <a:pt x="743463" y="1188564"/>
                  <a:pt x="532003" y="1188564"/>
                </a:cubicBezTo>
                <a:cubicBezTo>
                  <a:pt x="320544" y="1188564"/>
                  <a:pt x="144118" y="1038571"/>
                  <a:pt x="103315" y="839174"/>
                </a:cubicBezTo>
                <a:lnTo>
                  <a:pt x="102463" y="830719"/>
                </a:lnTo>
                <a:lnTo>
                  <a:pt x="63334" y="830719"/>
                </a:lnTo>
                <a:cubicBezTo>
                  <a:pt x="28356" y="830719"/>
                  <a:pt x="0" y="802363"/>
                  <a:pt x="0" y="767385"/>
                </a:cubicBezTo>
                <a:cubicBezTo>
                  <a:pt x="0" y="732407"/>
                  <a:pt x="28356" y="704051"/>
                  <a:pt x="63334" y="704051"/>
                </a:cubicBezTo>
                <a:lnTo>
                  <a:pt x="65381" y="704051"/>
                </a:lnTo>
                <a:lnTo>
                  <a:pt x="64774" y="661703"/>
                </a:lnTo>
                <a:lnTo>
                  <a:pt x="63334" y="661703"/>
                </a:lnTo>
                <a:cubicBezTo>
                  <a:pt x="28356" y="661703"/>
                  <a:pt x="0" y="633347"/>
                  <a:pt x="0" y="598369"/>
                </a:cubicBezTo>
                <a:cubicBezTo>
                  <a:pt x="0" y="572135"/>
                  <a:pt x="15950" y="549627"/>
                  <a:pt x="38682" y="540012"/>
                </a:cubicBezTo>
                <a:lnTo>
                  <a:pt x="62960" y="535110"/>
                </a:lnTo>
                <a:lnTo>
                  <a:pt x="62349" y="492488"/>
                </a:lnTo>
                <a:lnTo>
                  <a:pt x="38682" y="487710"/>
                </a:lnTo>
                <a:cubicBezTo>
                  <a:pt x="15950" y="478095"/>
                  <a:pt x="0" y="455586"/>
                  <a:pt x="0" y="429353"/>
                </a:cubicBezTo>
                <a:cubicBezTo>
                  <a:pt x="0" y="403119"/>
                  <a:pt x="15950" y="380611"/>
                  <a:pt x="38682" y="370996"/>
                </a:cubicBezTo>
                <a:lnTo>
                  <a:pt x="60544" y="366582"/>
                </a:lnTo>
                <a:lnTo>
                  <a:pt x="59920" y="322982"/>
                </a:lnTo>
                <a:lnTo>
                  <a:pt x="38682" y="318695"/>
                </a:lnTo>
                <a:cubicBezTo>
                  <a:pt x="15950" y="309080"/>
                  <a:pt x="0" y="286571"/>
                  <a:pt x="0" y="260338"/>
                </a:cubicBezTo>
                <a:cubicBezTo>
                  <a:pt x="0" y="234104"/>
                  <a:pt x="15950" y="211596"/>
                  <a:pt x="38682" y="201981"/>
                </a:cubicBezTo>
                <a:lnTo>
                  <a:pt x="58129" y="19805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mn-ea"/>
            </a:endParaRPr>
          </a:p>
        </p:txBody>
      </p:sp>
      <p:sp>
        <p:nvSpPr>
          <p:cNvPr id="31" name="TextBox 30"/>
          <p:cNvSpPr txBox="1"/>
          <p:nvPr/>
        </p:nvSpPr>
        <p:spPr>
          <a:xfrm>
            <a:off x="3507475" y="1080738"/>
            <a:ext cx="2011551" cy="837565"/>
          </a:xfrm>
          <a:prstGeom prst="rect">
            <a:avLst/>
          </a:prstGeom>
          <a:noFill/>
        </p:spPr>
        <p:txBody>
          <a:bodyPr wrap="square" lIns="68589" tIns="34295" rIns="68589" bIns="34295" rtlCol="0">
            <a:spAutoFit/>
          </a:bodyPr>
          <a:lstStyle/>
          <a:p>
            <a:r>
              <a:rPr lang="en-US" altLang="zh-CN" sz="1000" dirty="0">
                <a:solidFill>
                  <a:schemeClr val="bg1">
                    <a:lumMod val="50000"/>
                  </a:schemeClr>
                </a:solidFill>
                <a:latin typeface="+mn-ea"/>
                <a:ea typeface="+mn-ea"/>
              </a:rPr>
              <a:t>    </a:t>
            </a:r>
            <a:r>
              <a:rPr lang="zh-CN" altLang="zh-CN" sz="1000" dirty="0">
                <a:solidFill>
                  <a:schemeClr val="bg1">
                    <a:lumMod val="50000"/>
                  </a:schemeClr>
                </a:solidFill>
                <a:latin typeface="+mn-ea"/>
                <a:ea typeface="+mn-ea"/>
              </a:rPr>
              <a:t>为了进一步规避项目风险，通常根据需要在各里程碑阶段中划分一次或多次迭代开发过程，以滚动演进的方式分次实现里程碑目标。</a:t>
            </a:r>
          </a:p>
        </p:txBody>
      </p:sp>
      <p:sp>
        <p:nvSpPr>
          <p:cNvPr id="38" name="Oval 37"/>
          <p:cNvSpPr/>
          <p:nvPr/>
        </p:nvSpPr>
        <p:spPr>
          <a:xfrm>
            <a:off x="2980745" y="1262826"/>
            <a:ext cx="337535" cy="33758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dirty="0">
                <a:solidFill>
                  <a:schemeClr val="bg1"/>
                </a:solidFill>
                <a:latin typeface="+mn-ea"/>
              </a:rPr>
              <a:t>1</a:t>
            </a:r>
          </a:p>
        </p:txBody>
      </p:sp>
      <p:sp>
        <p:nvSpPr>
          <p:cNvPr id="41" name="TextBox 40"/>
          <p:cNvSpPr txBox="1"/>
          <p:nvPr/>
        </p:nvSpPr>
        <p:spPr>
          <a:xfrm>
            <a:off x="3507475" y="1918086"/>
            <a:ext cx="2011551" cy="837565"/>
          </a:xfrm>
          <a:prstGeom prst="rect">
            <a:avLst/>
          </a:prstGeom>
          <a:noFill/>
        </p:spPr>
        <p:txBody>
          <a:bodyPr wrap="square" lIns="68589" tIns="34295" rIns="68589" bIns="34295" rtlCol="0">
            <a:spAutoFit/>
          </a:bodyPr>
          <a:lstStyle/>
          <a:p>
            <a:r>
              <a:rPr lang="en-US" altLang="zh-CN" sz="1000" dirty="0">
                <a:solidFill>
                  <a:schemeClr val="bg1">
                    <a:lumMod val="50000"/>
                  </a:schemeClr>
                </a:solidFill>
                <a:latin typeface="+mn-ea"/>
                <a:ea typeface="+mn-ea"/>
              </a:rPr>
              <a:t>    </a:t>
            </a:r>
            <a:r>
              <a:rPr lang="zh-CN" altLang="zh-CN" sz="1000" dirty="0">
                <a:solidFill>
                  <a:schemeClr val="bg1">
                    <a:lumMod val="50000"/>
                  </a:schemeClr>
                </a:solidFill>
                <a:latin typeface="+mn-ea"/>
                <a:ea typeface="+mn-ea"/>
              </a:rPr>
              <a:t>一次迭代，根据其所处的阶段，将不同力度的业务分析、需求开发、分析设计、编码实现、测试与部署等开发活动按一种松散的顺序组合在一起。</a:t>
            </a:r>
            <a:endParaRPr lang="en-US" sz="1000" dirty="0">
              <a:solidFill>
                <a:schemeClr val="bg1">
                  <a:lumMod val="50000"/>
                </a:schemeClr>
              </a:solidFill>
              <a:latin typeface="+mn-ea"/>
              <a:ea typeface="+mn-ea"/>
              <a:cs typeface="Open Sans" panose="020B0606030504020204" pitchFamily="34" charset="0"/>
            </a:endParaRPr>
          </a:p>
        </p:txBody>
      </p:sp>
      <p:sp>
        <p:nvSpPr>
          <p:cNvPr id="42" name="Oval 41"/>
          <p:cNvSpPr/>
          <p:nvPr/>
        </p:nvSpPr>
        <p:spPr>
          <a:xfrm>
            <a:off x="2980745" y="2010005"/>
            <a:ext cx="337535" cy="33758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dirty="0">
                <a:solidFill>
                  <a:schemeClr val="bg1"/>
                </a:solidFill>
                <a:latin typeface="+mn-ea"/>
              </a:rPr>
              <a:t>2</a:t>
            </a:r>
          </a:p>
        </p:txBody>
      </p:sp>
      <p:sp>
        <p:nvSpPr>
          <p:cNvPr id="44" name="TextBox 43"/>
          <p:cNvSpPr txBox="1"/>
          <p:nvPr/>
        </p:nvSpPr>
        <p:spPr>
          <a:xfrm>
            <a:off x="3507475" y="2799885"/>
            <a:ext cx="2011551" cy="375920"/>
          </a:xfrm>
          <a:prstGeom prst="rect">
            <a:avLst/>
          </a:prstGeom>
          <a:noFill/>
        </p:spPr>
        <p:txBody>
          <a:bodyPr wrap="square" lIns="68589" tIns="34295" rIns="68589" bIns="34295" rtlCol="0">
            <a:spAutoFit/>
          </a:bodyPr>
          <a:lstStyle/>
          <a:p>
            <a:r>
              <a:rPr lang="en-US" altLang="zh-CN" sz="1000" dirty="0">
                <a:solidFill>
                  <a:schemeClr val="bg1">
                    <a:lumMod val="50000"/>
                  </a:schemeClr>
                </a:solidFill>
                <a:latin typeface="+mn-ea"/>
                <a:ea typeface="+mn-ea"/>
              </a:rPr>
              <a:t>    </a:t>
            </a:r>
            <a:r>
              <a:rPr lang="zh-CN" altLang="zh-CN" sz="1000" dirty="0">
                <a:solidFill>
                  <a:schemeClr val="bg1">
                    <a:lumMod val="50000"/>
                  </a:schemeClr>
                </a:solidFill>
                <a:latin typeface="+mn-ea"/>
                <a:ea typeface="+mn-ea"/>
              </a:rPr>
              <a:t>迭代概念的提出，很大程度上是为了便于实施进度控制</a:t>
            </a:r>
            <a:r>
              <a:rPr lang="zh-CN" altLang="zh-CN" sz="1000" dirty="0" smtClean="0">
                <a:solidFill>
                  <a:schemeClr val="bg1">
                    <a:lumMod val="50000"/>
                  </a:schemeClr>
                </a:solidFill>
                <a:latin typeface="+mn-ea"/>
                <a:ea typeface="+mn-ea"/>
              </a:rPr>
              <a:t>。</a:t>
            </a:r>
            <a:endParaRPr lang="zh-CN" altLang="zh-CN" sz="1000" dirty="0">
              <a:solidFill>
                <a:schemeClr val="bg1">
                  <a:lumMod val="50000"/>
                </a:schemeClr>
              </a:solidFill>
              <a:latin typeface="+mn-ea"/>
              <a:ea typeface="+mn-ea"/>
            </a:endParaRPr>
          </a:p>
        </p:txBody>
      </p:sp>
      <p:sp>
        <p:nvSpPr>
          <p:cNvPr id="45" name="Oval 44"/>
          <p:cNvSpPr/>
          <p:nvPr/>
        </p:nvSpPr>
        <p:spPr>
          <a:xfrm>
            <a:off x="2980745" y="2755913"/>
            <a:ext cx="337535" cy="33758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dirty="0">
                <a:solidFill>
                  <a:schemeClr val="bg1"/>
                </a:solidFill>
                <a:latin typeface="+mn-ea"/>
              </a:rPr>
              <a:t>3</a:t>
            </a:r>
          </a:p>
        </p:txBody>
      </p:sp>
      <p:sp>
        <p:nvSpPr>
          <p:cNvPr id="47" name="TextBox 46"/>
          <p:cNvSpPr txBox="1"/>
          <p:nvPr/>
        </p:nvSpPr>
        <p:spPr>
          <a:xfrm>
            <a:off x="3507475" y="3243533"/>
            <a:ext cx="2011551" cy="683895"/>
          </a:xfrm>
          <a:prstGeom prst="rect">
            <a:avLst/>
          </a:prstGeom>
          <a:noFill/>
        </p:spPr>
        <p:txBody>
          <a:bodyPr wrap="square" lIns="68589" tIns="34295" rIns="68589" bIns="34295" rtlCol="0">
            <a:spAutoFit/>
          </a:bodyPr>
          <a:lstStyle/>
          <a:p>
            <a:r>
              <a:rPr lang="en-US" altLang="zh-CN" sz="1000" dirty="0">
                <a:solidFill>
                  <a:schemeClr val="bg1">
                    <a:lumMod val="50000"/>
                  </a:schemeClr>
                </a:solidFill>
                <a:latin typeface="+mn-ea"/>
                <a:ea typeface="+mn-ea"/>
              </a:rPr>
              <a:t>    </a:t>
            </a:r>
            <a:r>
              <a:rPr lang="zh-CN" altLang="zh-CN" sz="1000" dirty="0">
                <a:solidFill>
                  <a:schemeClr val="bg1">
                    <a:lumMod val="50000"/>
                  </a:schemeClr>
                </a:solidFill>
                <a:latin typeface="+mn-ea"/>
                <a:ea typeface="+mn-ea"/>
              </a:rPr>
              <a:t>每次迭代置于时间框方式的管理下，项目组必须优先保证迭代满足计划进度，并通过裁减迭代的内容范围来跟上进度期限。</a:t>
            </a:r>
          </a:p>
        </p:txBody>
      </p:sp>
      <p:sp>
        <p:nvSpPr>
          <p:cNvPr id="48" name="Oval 47"/>
          <p:cNvSpPr/>
          <p:nvPr/>
        </p:nvSpPr>
        <p:spPr>
          <a:xfrm>
            <a:off x="2980745" y="3489757"/>
            <a:ext cx="337535" cy="33758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dirty="0">
                <a:solidFill>
                  <a:schemeClr val="bg1"/>
                </a:solidFill>
                <a:latin typeface="+mn-ea"/>
              </a:rPr>
              <a:t>4</a:t>
            </a:r>
          </a:p>
        </p:txBody>
      </p:sp>
      <p:sp>
        <p:nvSpPr>
          <p:cNvPr id="50" name="TextBox 49"/>
          <p:cNvSpPr txBox="1"/>
          <p:nvPr/>
        </p:nvSpPr>
        <p:spPr>
          <a:xfrm>
            <a:off x="3507475" y="4041512"/>
            <a:ext cx="2011551" cy="991870"/>
          </a:xfrm>
          <a:prstGeom prst="rect">
            <a:avLst/>
          </a:prstGeom>
          <a:noFill/>
        </p:spPr>
        <p:txBody>
          <a:bodyPr wrap="square" lIns="68589" tIns="34295" rIns="68589" bIns="34295" rtlCol="0">
            <a:spAutoFit/>
          </a:bodyPr>
          <a:lstStyle/>
          <a:p>
            <a:r>
              <a:rPr lang="en-US" altLang="zh-CN" sz="1000" dirty="0">
                <a:solidFill>
                  <a:schemeClr val="bg1">
                    <a:lumMod val="50000"/>
                  </a:schemeClr>
                </a:solidFill>
                <a:latin typeface="+mn-ea"/>
                <a:ea typeface="+mn-ea"/>
              </a:rPr>
              <a:t>    </a:t>
            </a:r>
            <a:r>
              <a:rPr lang="zh-CN" altLang="zh-CN" sz="1000" dirty="0">
                <a:solidFill>
                  <a:schemeClr val="bg1">
                    <a:lumMod val="50000"/>
                  </a:schemeClr>
                </a:solidFill>
                <a:latin typeface="+mn-ea"/>
                <a:ea typeface="+mn-ea"/>
              </a:rPr>
              <a:t>比如为了赶工期，可以在源码构建阶段，根据产品功能优先级划分多次源码构建迭代，并将产品化过渡阶段提前与构建阶段的后续迭代重叠，分别向用户交付迭代演进版本。</a:t>
            </a:r>
          </a:p>
        </p:txBody>
      </p:sp>
      <p:sp>
        <p:nvSpPr>
          <p:cNvPr id="51" name="Oval 50"/>
          <p:cNvSpPr/>
          <p:nvPr/>
        </p:nvSpPr>
        <p:spPr>
          <a:xfrm>
            <a:off x="2980745" y="4238840"/>
            <a:ext cx="337535" cy="33758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dirty="0">
                <a:solidFill>
                  <a:schemeClr val="bg1"/>
                </a:solidFill>
                <a:latin typeface="+mn-ea"/>
              </a:rPr>
              <a:t>5</a:t>
            </a:r>
          </a:p>
        </p:txBody>
      </p:sp>
      <p:sp>
        <p:nvSpPr>
          <p:cNvPr id="63" name="Rectangle 62"/>
          <p:cNvSpPr/>
          <p:nvPr/>
        </p:nvSpPr>
        <p:spPr>
          <a:xfrm>
            <a:off x="6157321" y="3272465"/>
            <a:ext cx="2988267" cy="1358114"/>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mn-ea"/>
            </a:endParaRPr>
          </a:p>
        </p:txBody>
      </p:sp>
      <p:sp>
        <p:nvSpPr>
          <p:cNvPr id="64" name="TextBox 63"/>
          <p:cNvSpPr txBox="1"/>
          <p:nvPr/>
        </p:nvSpPr>
        <p:spPr>
          <a:xfrm>
            <a:off x="6545279" y="3440185"/>
            <a:ext cx="2105525" cy="1022350"/>
          </a:xfrm>
          <a:prstGeom prst="rect">
            <a:avLst/>
          </a:prstGeom>
          <a:noFill/>
        </p:spPr>
        <p:txBody>
          <a:bodyPr wrap="square" lIns="68589" tIns="34295" rIns="68589" bIns="34295" rtlCol="0">
            <a:spAutoFit/>
          </a:bodyPr>
          <a:lstStyle/>
          <a:p>
            <a:r>
              <a:rPr lang="en-US" altLang="zh-CN" sz="2000" b="1" dirty="0">
                <a:solidFill>
                  <a:schemeClr val="bg1"/>
                </a:solidFill>
                <a:latin typeface="+mn-ea"/>
                <a:cs typeface="Open Sans" panose="020B0606030504020204" pitchFamily="34" charset="0"/>
              </a:rPr>
              <a:t>      </a:t>
            </a:r>
            <a:r>
              <a:rPr lang="zh-CN" altLang="en-US" sz="1800" b="1" dirty="0">
                <a:solidFill>
                  <a:schemeClr val="bg1"/>
                </a:solidFill>
                <a:latin typeface="+mn-ea"/>
                <a:ea typeface="+mn-ea"/>
                <a:cs typeface="Open Sans" panose="020B0606030504020204" pitchFamily="34" charset="0"/>
              </a:rPr>
              <a:t>结论</a:t>
            </a:r>
          </a:p>
          <a:p>
            <a:r>
              <a:rPr lang="zh-CN" altLang="zh-CN" sz="1400" dirty="0">
                <a:solidFill>
                  <a:schemeClr val="bg1"/>
                </a:solidFill>
                <a:latin typeface="+mn-ea"/>
                <a:ea typeface="+mn-ea"/>
              </a:rPr>
              <a:t>    迭代过程的最终目标仍是实现其所在里程碑阶段设定的目标。</a:t>
            </a:r>
            <a:endParaRPr lang="en-US" sz="1400" dirty="0">
              <a:solidFill>
                <a:schemeClr val="bg1"/>
              </a:solidFill>
              <a:latin typeface="+mn-ea"/>
              <a:ea typeface="+mn-ea"/>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random/>
      </p:transition>
    </mc:Choice>
    <mc:Fallback>
      <p:transition spd="slow" advClick="0" advTm="500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3724884" y="352753"/>
            <a:ext cx="1410442" cy="2569862"/>
            <a:chOff x="3734907" y="763662"/>
            <a:chExt cx="1410197" cy="2569416"/>
          </a:xfrm>
        </p:grpSpPr>
        <p:sp>
          <p:nvSpPr>
            <p:cNvPr id="5" name="Freeform: Shape 6"/>
            <p:cNvSpPr/>
            <p:nvPr/>
          </p:nvSpPr>
          <p:spPr bwMode="auto">
            <a:xfrm>
              <a:off x="3745576" y="1531745"/>
              <a:ext cx="1388858" cy="1454654"/>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1"/>
            </a:solidFill>
            <a:ln>
              <a:noFill/>
            </a:ln>
          </p:spPr>
          <p:txBody>
            <a:bodyPr anchor="ctr"/>
            <a:lstStyle/>
            <a:p>
              <a:pPr algn="ctr"/>
              <a:endParaRPr/>
            </a:p>
          </p:txBody>
        </p:sp>
        <p:sp>
          <p:nvSpPr>
            <p:cNvPr id="6" name="Oval 7"/>
            <p:cNvSpPr/>
            <p:nvPr/>
          </p:nvSpPr>
          <p:spPr bwMode="auto">
            <a:xfrm>
              <a:off x="3734907" y="1277447"/>
              <a:ext cx="1410197" cy="457914"/>
            </a:xfrm>
            <a:prstGeom prst="ellipse">
              <a:avLst/>
            </a:prstGeom>
            <a:solidFill>
              <a:schemeClr val="accent1">
                <a:lumMod val="20000"/>
                <a:lumOff val="80000"/>
              </a:schemeClr>
            </a:solidFill>
            <a:ln>
              <a:noFill/>
            </a:ln>
          </p:spPr>
          <p:txBody>
            <a:bodyPr anchor="ctr"/>
            <a:lstStyle/>
            <a:p>
              <a:pPr algn="ctr"/>
              <a:endParaRPr/>
            </a:p>
          </p:txBody>
        </p:sp>
        <p:sp>
          <p:nvSpPr>
            <p:cNvPr id="13" name="TextBox 16"/>
            <p:cNvSpPr txBox="1"/>
            <p:nvPr/>
          </p:nvSpPr>
          <p:spPr>
            <a:xfrm>
              <a:off x="4021501" y="763662"/>
              <a:ext cx="959638" cy="992579"/>
            </a:xfrm>
            <a:prstGeom prst="rect">
              <a:avLst/>
            </a:prstGeom>
            <a:noFill/>
            <a:effectLst/>
          </p:spPr>
          <p:txBody>
            <a:bodyPr wrap="none">
              <a:normAutofit fontScale="85000" lnSpcReduction="20000"/>
            </a:bodyPr>
            <a:lstStyle/>
            <a:p>
              <a:r>
                <a:rPr lang="id-ID" sz="8000" b="1">
                  <a:solidFill>
                    <a:schemeClr val="accent1"/>
                  </a:solidFill>
                  <a:latin typeface="Impact" panose="020B0806030902050204" pitchFamily="34" charset="0"/>
                </a:rPr>
                <a:t>03</a:t>
              </a:r>
            </a:p>
          </p:txBody>
        </p:sp>
        <p:sp>
          <p:nvSpPr>
            <p:cNvPr id="14" name="Freeform: Shape 17"/>
            <p:cNvSpPr/>
            <p:nvPr/>
          </p:nvSpPr>
          <p:spPr bwMode="auto">
            <a:xfrm>
              <a:off x="4324544" y="2121253"/>
              <a:ext cx="245347" cy="172669"/>
            </a:xfrm>
            <a:custGeom>
              <a:avLst/>
              <a:gdLst>
                <a:gd name="T0" fmla="*/ 0 w 530"/>
                <a:gd name="T1" fmla="*/ 373 h 373"/>
                <a:gd name="T2" fmla="*/ 530 w 530"/>
                <a:gd name="T3" fmla="*/ 373 h 373"/>
                <a:gd name="T4" fmla="*/ 530 w 530"/>
                <a:gd name="T5" fmla="*/ 0 h 373"/>
                <a:gd name="T6" fmla="*/ 0 w 530"/>
                <a:gd name="T7" fmla="*/ 0 h 373"/>
                <a:gd name="T8" fmla="*/ 0 w 530"/>
                <a:gd name="T9" fmla="*/ 373 h 373"/>
                <a:gd name="T10" fmla="*/ 510 w 530"/>
                <a:gd name="T11" fmla="*/ 36 h 373"/>
                <a:gd name="T12" fmla="*/ 343 w 530"/>
                <a:gd name="T13" fmla="*/ 183 h 373"/>
                <a:gd name="T14" fmla="*/ 510 w 530"/>
                <a:gd name="T15" fmla="*/ 337 h 373"/>
                <a:gd name="T16" fmla="*/ 510 w 530"/>
                <a:gd name="T17" fmla="*/ 354 h 373"/>
                <a:gd name="T18" fmla="*/ 321 w 530"/>
                <a:gd name="T19" fmla="*/ 200 h 373"/>
                <a:gd name="T20" fmla="*/ 264 w 530"/>
                <a:gd name="T21" fmla="*/ 248 h 373"/>
                <a:gd name="T22" fmla="*/ 206 w 530"/>
                <a:gd name="T23" fmla="*/ 200 h 373"/>
                <a:gd name="T24" fmla="*/ 17 w 530"/>
                <a:gd name="T25" fmla="*/ 354 h 373"/>
                <a:gd name="T26" fmla="*/ 17 w 530"/>
                <a:gd name="T27" fmla="*/ 337 h 373"/>
                <a:gd name="T28" fmla="*/ 187 w 530"/>
                <a:gd name="T29" fmla="*/ 183 h 373"/>
                <a:gd name="T30" fmla="*/ 17 w 530"/>
                <a:gd name="T31" fmla="*/ 36 h 373"/>
                <a:gd name="T32" fmla="*/ 17 w 530"/>
                <a:gd name="T33" fmla="*/ 19 h 373"/>
                <a:gd name="T34" fmla="*/ 264 w 530"/>
                <a:gd name="T35" fmla="*/ 195 h 373"/>
                <a:gd name="T36" fmla="*/ 510 w 530"/>
                <a:gd name="T37" fmla="*/ 19 h 373"/>
                <a:gd name="T38" fmla="*/ 510 w 530"/>
                <a:gd name="T39" fmla="*/ 3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373">
                  <a:moveTo>
                    <a:pt x="0" y="373"/>
                  </a:moveTo>
                  <a:lnTo>
                    <a:pt x="530" y="373"/>
                  </a:lnTo>
                  <a:lnTo>
                    <a:pt x="530" y="0"/>
                  </a:lnTo>
                  <a:lnTo>
                    <a:pt x="0" y="0"/>
                  </a:lnTo>
                  <a:lnTo>
                    <a:pt x="0" y="373"/>
                  </a:lnTo>
                  <a:close/>
                  <a:moveTo>
                    <a:pt x="510" y="36"/>
                  </a:moveTo>
                  <a:lnTo>
                    <a:pt x="343" y="183"/>
                  </a:lnTo>
                  <a:lnTo>
                    <a:pt x="510" y="337"/>
                  </a:lnTo>
                  <a:lnTo>
                    <a:pt x="510" y="354"/>
                  </a:lnTo>
                  <a:lnTo>
                    <a:pt x="321" y="200"/>
                  </a:lnTo>
                  <a:lnTo>
                    <a:pt x="264" y="248"/>
                  </a:lnTo>
                  <a:lnTo>
                    <a:pt x="206" y="200"/>
                  </a:lnTo>
                  <a:lnTo>
                    <a:pt x="17" y="354"/>
                  </a:lnTo>
                  <a:lnTo>
                    <a:pt x="17" y="337"/>
                  </a:lnTo>
                  <a:lnTo>
                    <a:pt x="187" y="183"/>
                  </a:lnTo>
                  <a:lnTo>
                    <a:pt x="17" y="36"/>
                  </a:lnTo>
                  <a:lnTo>
                    <a:pt x="17" y="19"/>
                  </a:lnTo>
                  <a:lnTo>
                    <a:pt x="264" y="195"/>
                  </a:lnTo>
                  <a:lnTo>
                    <a:pt x="510" y="19"/>
                  </a:lnTo>
                  <a:lnTo>
                    <a:pt x="510" y="36"/>
                  </a:lnTo>
                  <a:close/>
                </a:path>
              </a:pathLst>
            </a:custGeom>
            <a:solidFill>
              <a:schemeClr val="bg1"/>
            </a:solidFill>
            <a:ln>
              <a:noFill/>
            </a:ln>
          </p:spPr>
          <p:txBody>
            <a:bodyPr anchor="ctr"/>
            <a:lstStyle/>
            <a:p>
              <a:pPr algn="ctr"/>
              <a:endParaRPr/>
            </a:p>
          </p:txBody>
        </p:sp>
        <p:cxnSp>
          <p:nvCxnSpPr>
            <p:cNvPr id="19" name="Straight Connector 28"/>
            <p:cNvCxnSpPr/>
            <p:nvPr/>
          </p:nvCxnSpPr>
          <p:spPr>
            <a:xfrm>
              <a:off x="4432488" y="3333078"/>
              <a:ext cx="540000" cy="0"/>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29"/>
            <p:cNvCxnSpPr/>
            <p:nvPr/>
          </p:nvCxnSpPr>
          <p:spPr>
            <a:xfrm flipH="1" flipV="1">
              <a:off x="4432488" y="2459202"/>
              <a:ext cx="0" cy="872234"/>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2257130" y="747913"/>
            <a:ext cx="1410442" cy="2601347"/>
            <a:chOff x="2335387" y="1074704"/>
            <a:chExt cx="1410197" cy="2600895"/>
          </a:xfrm>
        </p:grpSpPr>
        <p:sp>
          <p:nvSpPr>
            <p:cNvPr id="7" name="Freeform: Shape 9"/>
            <p:cNvSpPr/>
            <p:nvPr/>
          </p:nvSpPr>
          <p:spPr bwMode="auto">
            <a:xfrm>
              <a:off x="2346056" y="1863668"/>
              <a:ext cx="1388858" cy="1454654"/>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2"/>
            </a:solidFill>
            <a:ln>
              <a:noFill/>
            </a:ln>
          </p:spPr>
          <p:txBody>
            <a:bodyPr anchor="ctr"/>
            <a:lstStyle/>
            <a:p>
              <a:pPr algn="ctr"/>
              <a:endParaRPr/>
            </a:p>
          </p:txBody>
        </p:sp>
        <p:sp>
          <p:nvSpPr>
            <p:cNvPr id="8" name="Oval 10"/>
            <p:cNvSpPr/>
            <p:nvPr/>
          </p:nvSpPr>
          <p:spPr bwMode="auto">
            <a:xfrm>
              <a:off x="2335387" y="1609370"/>
              <a:ext cx="1410197" cy="457914"/>
            </a:xfrm>
            <a:prstGeom prst="ellipse">
              <a:avLst/>
            </a:prstGeom>
            <a:solidFill>
              <a:schemeClr val="accent2">
                <a:lumMod val="20000"/>
                <a:lumOff val="80000"/>
              </a:schemeClr>
            </a:solidFill>
            <a:ln>
              <a:noFill/>
            </a:ln>
          </p:spPr>
          <p:txBody>
            <a:bodyPr anchor="ctr"/>
            <a:lstStyle/>
            <a:p>
              <a:pPr algn="ctr"/>
              <a:endParaRPr/>
            </a:p>
          </p:txBody>
        </p:sp>
        <p:sp>
          <p:nvSpPr>
            <p:cNvPr id="12" name="TextBox 15"/>
            <p:cNvSpPr txBox="1"/>
            <p:nvPr/>
          </p:nvSpPr>
          <p:spPr>
            <a:xfrm>
              <a:off x="2621981" y="1074704"/>
              <a:ext cx="937997" cy="992579"/>
            </a:xfrm>
            <a:prstGeom prst="rect">
              <a:avLst/>
            </a:prstGeom>
            <a:noFill/>
            <a:effectLst/>
          </p:spPr>
          <p:txBody>
            <a:bodyPr wrap="none">
              <a:normAutofit fontScale="85000" lnSpcReduction="20000"/>
            </a:bodyPr>
            <a:lstStyle/>
            <a:p>
              <a:r>
                <a:rPr lang="id-ID" sz="8000" b="1">
                  <a:solidFill>
                    <a:schemeClr val="accent2"/>
                  </a:solidFill>
                  <a:latin typeface="Impact" panose="020B0806030902050204" pitchFamily="34" charset="0"/>
                </a:rPr>
                <a:t>02</a:t>
              </a:r>
            </a:p>
          </p:txBody>
        </p:sp>
        <p:cxnSp>
          <p:nvCxnSpPr>
            <p:cNvPr id="17" name="Straight Connector 24"/>
            <p:cNvCxnSpPr/>
            <p:nvPr/>
          </p:nvCxnSpPr>
          <p:spPr>
            <a:xfrm>
              <a:off x="3035841" y="3675599"/>
              <a:ext cx="540000" cy="0"/>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25"/>
            <p:cNvCxnSpPr/>
            <p:nvPr/>
          </p:nvCxnSpPr>
          <p:spPr>
            <a:xfrm flipH="1" flipV="1">
              <a:off x="3035841" y="2801723"/>
              <a:ext cx="0" cy="872234"/>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21" name="Group 30"/>
            <p:cNvGrpSpPr>
              <a:grpSpLocks noChangeAspect="1"/>
            </p:cNvGrpSpPr>
            <p:nvPr/>
          </p:nvGrpSpPr>
          <p:grpSpPr>
            <a:xfrm>
              <a:off x="2890475" y="2358550"/>
              <a:ext cx="284972" cy="267014"/>
              <a:chOff x="4763" y="0"/>
              <a:chExt cx="957262" cy="896938"/>
            </a:xfrm>
            <a:solidFill>
              <a:schemeClr val="bg1"/>
            </a:solidFill>
          </p:grpSpPr>
          <p:sp>
            <p:nvSpPr>
              <p:cNvPr id="37" name="Freeform: Shape 31"/>
              <p:cNvSpPr/>
              <p:nvPr/>
            </p:nvSpPr>
            <p:spPr bwMode="auto">
              <a:xfrm>
                <a:off x="244475" y="596900"/>
                <a:ext cx="477837" cy="300038"/>
              </a:xfrm>
              <a:custGeom>
                <a:avLst/>
                <a:gdLst>
                  <a:gd name="T0" fmla="*/ 0 w 301"/>
                  <a:gd name="T1" fmla="*/ 76 h 189"/>
                  <a:gd name="T2" fmla="*/ 0 w 301"/>
                  <a:gd name="T3" fmla="*/ 189 h 189"/>
                  <a:gd name="T4" fmla="*/ 301 w 301"/>
                  <a:gd name="T5" fmla="*/ 189 h 189"/>
                  <a:gd name="T6" fmla="*/ 301 w 301"/>
                  <a:gd name="T7" fmla="*/ 76 h 189"/>
                  <a:gd name="T8" fmla="*/ 301 w 301"/>
                  <a:gd name="T9" fmla="*/ 0 h 189"/>
                  <a:gd name="T10" fmla="*/ 0 w 301"/>
                  <a:gd name="T11" fmla="*/ 0 h 189"/>
                  <a:gd name="T12" fmla="*/ 0 w 301"/>
                  <a:gd name="T13" fmla="*/ 76 h 189"/>
                  <a:gd name="T14" fmla="*/ 38 w 301"/>
                  <a:gd name="T15" fmla="*/ 38 h 189"/>
                  <a:gd name="T16" fmla="*/ 263 w 301"/>
                  <a:gd name="T17" fmla="*/ 38 h 189"/>
                  <a:gd name="T18" fmla="*/ 263 w 301"/>
                  <a:gd name="T19" fmla="*/ 76 h 189"/>
                  <a:gd name="T20" fmla="*/ 38 w 301"/>
                  <a:gd name="T21" fmla="*/ 76 h 189"/>
                  <a:gd name="T22" fmla="*/ 38 w 301"/>
                  <a:gd name="T23" fmla="*/ 38 h 189"/>
                  <a:gd name="T24" fmla="*/ 38 w 301"/>
                  <a:gd name="T25" fmla="*/ 114 h 189"/>
                  <a:gd name="T26" fmla="*/ 263 w 301"/>
                  <a:gd name="T27" fmla="*/ 114 h 189"/>
                  <a:gd name="T28" fmla="*/ 263 w 301"/>
                  <a:gd name="T29" fmla="*/ 150 h 189"/>
                  <a:gd name="T30" fmla="*/ 38 w 301"/>
                  <a:gd name="T31" fmla="*/ 150 h 189"/>
                  <a:gd name="T32" fmla="*/ 38 w 301"/>
                  <a:gd name="T33" fmla="*/ 11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189">
                    <a:moveTo>
                      <a:pt x="0" y="76"/>
                    </a:moveTo>
                    <a:lnTo>
                      <a:pt x="0" y="189"/>
                    </a:lnTo>
                    <a:lnTo>
                      <a:pt x="301" y="189"/>
                    </a:lnTo>
                    <a:lnTo>
                      <a:pt x="301" y="76"/>
                    </a:lnTo>
                    <a:lnTo>
                      <a:pt x="301" y="0"/>
                    </a:lnTo>
                    <a:lnTo>
                      <a:pt x="0" y="0"/>
                    </a:lnTo>
                    <a:lnTo>
                      <a:pt x="0" y="76"/>
                    </a:lnTo>
                    <a:close/>
                    <a:moveTo>
                      <a:pt x="38" y="38"/>
                    </a:moveTo>
                    <a:lnTo>
                      <a:pt x="263" y="38"/>
                    </a:lnTo>
                    <a:lnTo>
                      <a:pt x="263" y="76"/>
                    </a:lnTo>
                    <a:lnTo>
                      <a:pt x="38" y="76"/>
                    </a:lnTo>
                    <a:lnTo>
                      <a:pt x="38" y="38"/>
                    </a:lnTo>
                    <a:close/>
                    <a:moveTo>
                      <a:pt x="38" y="114"/>
                    </a:moveTo>
                    <a:lnTo>
                      <a:pt x="263" y="114"/>
                    </a:lnTo>
                    <a:lnTo>
                      <a:pt x="263" y="150"/>
                    </a:lnTo>
                    <a:lnTo>
                      <a:pt x="38" y="150"/>
                    </a:lnTo>
                    <a:lnTo>
                      <a:pt x="38" y="11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a:p>
            </p:txBody>
          </p:sp>
          <p:sp>
            <p:nvSpPr>
              <p:cNvPr id="38" name="Freeform: Shape 32"/>
              <p:cNvSpPr/>
              <p:nvPr/>
            </p:nvSpPr>
            <p:spPr bwMode="auto">
              <a:xfrm>
                <a:off x="244475" y="0"/>
                <a:ext cx="477837" cy="300038"/>
              </a:xfrm>
              <a:custGeom>
                <a:avLst/>
                <a:gdLst>
                  <a:gd name="T0" fmla="*/ 301 w 301"/>
                  <a:gd name="T1" fmla="*/ 112 h 189"/>
                  <a:gd name="T2" fmla="*/ 301 w 301"/>
                  <a:gd name="T3" fmla="*/ 0 h 189"/>
                  <a:gd name="T4" fmla="*/ 0 w 301"/>
                  <a:gd name="T5" fmla="*/ 0 h 189"/>
                  <a:gd name="T6" fmla="*/ 0 w 301"/>
                  <a:gd name="T7" fmla="*/ 112 h 189"/>
                  <a:gd name="T8" fmla="*/ 0 w 301"/>
                  <a:gd name="T9" fmla="*/ 189 h 189"/>
                  <a:gd name="T10" fmla="*/ 301 w 301"/>
                  <a:gd name="T11" fmla="*/ 189 h 189"/>
                  <a:gd name="T12" fmla="*/ 301 w 301"/>
                  <a:gd name="T13" fmla="*/ 112 h 189"/>
                </a:gdLst>
                <a:ahLst/>
                <a:cxnLst>
                  <a:cxn ang="0">
                    <a:pos x="T0" y="T1"/>
                  </a:cxn>
                  <a:cxn ang="0">
                    <a:pos x="T2" y="T3"/>
                  </a:cxn>
                  <a:cxn ang="0">
                    <a:pos x="T4" y="T5"/>
                  </a:cxn>
                  <a:cxn ang="0">
                    <a:pos x="T6" y="T7"/>
                  </a:cxn>
                  <a:cxn ang="0">
                    <a:pos x="T8" y="T9"/>
                  </a:cxn>
                  <a:cxn ang="0">
                    <a:pos x="T10" y="T11"/>
                  </a:cxn>
                  <a:cxn ang="0">
                    <a:pos x="T12" y="T13"/>
                  </a:cxn>
                </a:cxnLst>
                <a:rect l="0" t="0" r="r" b="b"/>
                <a:pathLst>
                  <a:path w="301" h="189">
                    <a:moveTo>
                      <a:pt x="301" y="112"/>
                    </a:moveTo>
                    <a:lnTo>
                      <a:pt x="301" y="0"/>
                    </a:lnTo>
                    <a:lnTo>
                      <a:pt x="0" y="0"/>
                    </a:lnTo>
                    <a:lnTo>
                      <a:pt x="0" y="112"/>
                    </a:lnTo>
                    <a:lnTo>
                      <a:pt x="0" y="189"/>
                    </a:lnTo>
                    <a:lnTo>
                      <a:pt x="301" y="189"/>
                    </a:lnTo>
                    <a:lnTo>
                      <a:pt x="301" y="1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a:p>
            </p:txBody>
          </p:sp>
          <p:sp>
            <p:nvSpPr>
              <p:cNvPr id="39" name="Freeform: Shape 33"/>
              <p:cNvSpPr/>
              <p:nvPr/>
            </p:nvSpPr>
            <p:spPr bwMode="auto">
              <a:xfrm>
                <a:off x="4763" y="177800"/>
                <a:ext cx="957262" cy="539750"/>
              </a:xfrm>
              <a:custGeom>
                <a:avLst/>
                <a:gdLst>
                  <a:gd name="T0" fmla="*/ 220 w 252"/>
                  <a:gd name="T1" fmla="*/ 0 h 142"/>
                  <a:gd name="T2" fmla="*/ 205 w 252"/>
                  <a:gd name="T3" fmla="*/ 0 h 142"/>
                  <a:gd name="T4" fmla="*/ 205 w 252"/>
                  <a:gd name="T5" fmla="*/ 32 h 142"/>
                  <a:gd name="T6" fmla="*/ 205 w 252"/>
                  <a:gd name="T7" fmla="*/ 48 h 142"/>
                  <a:gd name="T8" fmla="*/ 47 w 252"/>
                  <a:gd name="T9" fmla="*/ 48 h 142"/>
                  <a:gd name="T10" fmla="*/ 47 w 252"/>
                  <a:gd name="T11" fmla="*/ 32 h 142"/>
                  <a:gd name="T12" fmla="*/ 47 w 252"/>
                  <a:gd name="T13" fmla="*/ 0 h 142"/>
                  <a:gd name="T14" fmla="*/ 32 w 252"/>
                  <a:gd name="T15" fmla="*/ 0 h 142"/>
                  <a:gd name="T16" fmla="*/ 0 w 252"/>
                  <a:gd name="T17" fmla="*/ 32 h 142"/>
                  <a:gd name="T18" fmla="*/ 0 w 252"/>
                  <a:gd name="T19" fmla="*/ 110 h 142"/>
                  <a:gd name="T20" fmla="*/ 32 w 252"/>
                  <a:gd name="T21" fmla="*/ 142 h 142"/>
                  <a:gd name="T22" fmla="*/ 47 w 252"/>
                  <a:gd name="T23" fmla="*/ 142 h 142"/>
                  <a:gd name="T24" fmla="*/ 47 w 252"/>
                  <a:gd name="T25" fmla="*/ 110 h 142"/>
                  <a:gd name="T26" fmla="*/ 47 w 252"/>
                  <a:gd name="T27" fmla="*/ 95 h 142"/>
                  <a:gd name="T28" fmla="*/ 205 w 252"/>
                  <a:gd name="T29" fmla="*/ 95 h 142"/>
                  <a:gd name="T30" fmla="*/ 205 w 252"/>
                  <a:gd name="T31" fmla="*/ 110 h 142"/>
                  <a:gd name="T32" fmla="*/ 205 w 252"/>
                  <a:gd name="T33" fmla="*/ 142 h 142"/>
                  <a:gd name="T34" fmla="*/ 220 w 252"/>
                  <a:gd name="T35" fmla="*/ 142 h 142"/>
                  <a:gd name="T36" fmla="*/ 252 w 252"/>
                  <a:gd name="T37" fmla="*/ 110 h 142"/>
                  <a:gd name="T38" fmla="*/ 252 w 252"/>
                  <a:gd name="T39" fmla="*/ 32 h 142"/>
                  <a:gd name="T40" fmla="*/ 220 w 252"/>
                  <a:gd name="T4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142">
                    <a:moveTo>
                      <a:pt x="220" y="0"/>
                    </a:moveTo>
                    <a:cubicBezTo>
                      <a:pt x="205" y="0"/>
                      <a:pt x="205" y="0"/>
                      <a:pt x="205" y="0"/>
                    </a:cubicBezTo>
                    <a:cubicBezTo>
                      <a:pt x="205" y="32"/>
                      <a:pt x="205" y="32"/>
                      <a:pt x="205" y="32"/>
                    </a:cubicBezTo>
                    <a:cubicBezTo>
                      <a:pt x="205" y="48"/>
                      <a:pt x="205" y="48"/>
                      <a:pt x="205" y="48"/>
                    </a:cubicBezTo>
                    <a:cubicBezTo>
                      <a:pt x="47" y="48"/>
                      <a:pt x="47" y="48"/>
                      <a:pt x="47" y="48"/>
                    </a:cubicBezTo>
                    <a:cubicBezTo>
                      <a:pt x="47" y="32"/>
                      <a:pt x="47" y="32"/>
                      <a:pt x="47" y="32"/>
                    </a:cubicBezTo>
                    <a:cubicBezTo>
                      <a:pt x="47" y="0"/>
                      <a:pt x="47" y="0"/>
                      <a:pt x="47" y="0"/>
                    </a:cubicBezTo>
                    <a:cubicBezTo>
                      <a:pt x="32" y="0"/>
                      <a:pt x="32" y="0"/>
                      <a:pt x="32" y="0"/>
                    </a:cubicBezTo>
                    <a:cubicBezTo>
                      <a:pt x="16" y="0"/>
                      <a:pt x="0" y="16"/>
                      <a:pt x="0" y="32"/>
                    </a:cubicBezTo>
                    <a:cubicBezTo>
                      <a:pt x="0" y="110"/>
                      <a:pt x="0" y="110"/>
                      <a:pt x="0" y="110"/>
                    </a:cubicBezTo>
                    <a:cubicBezTo>
                      <a:pt x="0" y="126"/>
                      <a:pt x="16" y="142"/>
                      <a:pt x="32" y="142"/>
                    </a:cubicBezTo>
                    <a:cubicBezTo>
                      <a:pt x="47" y="142"/>
                      <a:pt x="47" y="142"/>
                      <a:pt x="47" y="142"/>
                    </a:cubicBezTo>
                    <a:cubicBezTo>
                      <a:pt x="47" y="110"/>
                      <a:pt x="47" y="110"/>
                      <a:pt x="47" y="110"/>
                    </a:cubicBezTo>
                    <a:cubicBezTo>
                      <a:pt x="47" y="95"/>
                      <a:pt x="47" y="95"/>
                      <a:pt x="47" y="95"/>
                    </a:cubicBezTo>
                    <a:cubicBezTo>
                      <a:pt x="205" y="95"/>
                      <a:pt x="205" y="95"/>
                      <a:pt x="205" y="95"/>
                    </a:cubicBezTo>
                    <a:cubicBezTo>
                      <a:pt x="205" y="110"/>
                      <a:pt x="205" y="110"/>
                      <a:pt x="205" y="110"/>
                    </a:cubicBezTo>
                    <a:cubicBezTo>
                      <a:pt x="205" y="142"/>
                      <a:pt x="205" y="142"/>
                      <a:pt x="205" y="142"/>
                    </a:cubicBezTo>
                    <a:cubicBezTo>
                      <a:pt x="220" y="142"/>
                      <a:pt x="220" y="142"/>
                      <a:pt x="220" y="142"/>
                    </a:cubicBezTo>
                    <a:cubicBezTo>
                      <a:pt x="236" y="142"/>
                      <a:pt x="252" y="126"/>
                      <a:pt x="252" y="110"/>
                    </a:cubicBezTo>
                    <a:cubicBezTo>
                      <a:pt x="252" y="32"/>
                      <a:pt x="252" y="32"/>
                      <a:pt x="252" y="32"/>
                    </a:cubicBezTo>
                    <a:cubicBezTo>
                      <a:pt x="252" y="16"/>
                      <a:pt x="236" y="0"/>
                      <a:pt x="220"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a:p>
            </p:txBody>
          </p:sp>
        </p:grpSp>
      </p:grpSp>
      <p:grpSp>
        <p:nvGrpSpPr>
          <p:cNvPr id="2" name="组合 1"/>
          <p:cNvGrpSpPr/>
          <p:nvPr/>
        </p:nvGrpSpPr>
        <p:grpSpPr>
          <a:xfrm>
            <a:off x="925351" y="1405779"/>
            <a:ext cx="1410442" cy="2679018"/>
            <a:chOff x="925190" y="1405187"/>
            <a:chExt cx="1410197" cy="2678553"/>
          </a:xfrm>
        </p:grpSpPr>
        <p:sp>
          <p:nvSpPr>
            <p:cNvPr id="9" name="Freeform: Shape 12"/>
            <p:cNvSpPr/>
            <p:nvPr/>
          </p:nvSpPr>
          <p:spPr bwMode="auto">
            <a:xfrm>
              <a:off x="935860" y="2194433"/>
              <a:ext cx="1388858" cy="1454654"/>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3"/>
            </a:solidFill>
            <a:ln>
              <a:noFill/>
            </a:ln>
          </p:spPr>
          <p:txBody>
            <a:bodyPr anchor="ctr"/>
            <a:lstStyle/>
            <a:p>
              <a:pPr algn="ctr"/>
              <a:endParaRPr/>
            </a:p>
          </p:txBody>
        </p:sp>
        <p:sp>
          <p:nvSpPr>
            <p:cNvPr id="10" name="Oval 13"/>
            <p:cNvSpPr/>
            <p:nvPr/>
          </p:nvSpPr>
          <p:spPr bwMode="auto">
            <a:xfrm>
              <a:off x="925190" y="1940135"/>
              <a:ext cx="1410197" cy="457914"/>
            </a:xfrm>
            <a:prstGeom prst="ellipse">
              <a:avLst/>
            </a:prstGeom>
            <a:solidFill>
              <a:schemeClr val="accent3">
                <a:lumMod val="20000"/>
                <a:lumOff val="80000"/>
              </a:schemeClr>
            </a:solidFill>
            <a:ln>
              <a:noFill/>
            </a:ln>
          </p:spPr>
          <p:txBody>
            <a:bodyPr anchor="ctr"/>
            <a:lstStyle/>
            <a:p>
              <a:pPr algn="ctr"/>
              <a:endParaRPr/>
            </a:p>
          </p:txBody>
        </p:sp>
        <p:sp>
          <p:nvSpPr>
            <p:cNvPr id="11" name="TextBox 14"/>
            <p:cNvSpPr txBox="1"/>
            <p:nvPr/>
          </p:nvSpPr>
          <p:spPr>
            <a:xfrm>
              <a:off x="1205288" y="1405187"/>
              <a:ext cx="840615" cy="992579"/>
            </a:xfrm>
            <a:prstGeom prst="rect">
              <a:avLst/>
            </a:prstGeom>
            <a:noFill/>
            <a:effectLst/>
          </p:spPr>
          <p:txBody>
            <a:bodyPr wrap="none">
              <a:normAutofit fontScale="85000" lnSpcReduction="20000"/>
            </a:bodyPr>
            <a:lstStyle/>
            <a:p>
              <a:r>
                <a:rPr lang="id-ID" sz="8000" b="1">
                  <a:solidFill>
                    <a:schemeClr val="accent3"/>
                  </a:solidFill>
                  <a:latin typeface="Impact" panose="020B0806030902050204" pitchFamily="34" charset="0"/>
                </a:rPr>
                <a:t>01</a:t>
              </a:r>
            </a:p>
          </p:txBody>
        </p:sp>
        <p:cxnSp>
          <p:nvCxnSpPr>
            <p:cNvPr id="15" name="Straight Connector 20"/>
            <p:cNvCxnSpPr/>
            <p:nvPr/>
          </p:nvCxnSpPr>
          <p:spPr>
            <a:xfrm>
              <a:off x="1627417" y="4083740"/>
              <a:ext cx="540000" cy="0"/>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21"/>
            <p:cNvCxnSpPr/>
            <p:nvPr/>
          </p:nvCxnSpPr>
          <p:spPr>
            <a:xfrm flipH="1" flipV="1">
              <a:off x="1627417" y="3209864"/>
              <a:ext cx="0" cy="872234"/>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22" name="Group 34"/>
            <p:cNvGrpSpPr/>
            <p:nvPr/>
          </p:nvGrpSpPr>
          <p:grpSpPr>
            <a:xfrm>
              <a:off x="1507151" y="2762752"/>
              <a:ext cx="240530" cy="259404"/>
              <a:chOff x="3997325" y="3846513"/>
              <a:chExt cx="788988" cy="850900"/>
            </a:xfrm>
            <a:noFill/>
          </p:grpSpPr>
          <p:sp>
            <p:nvSpPr>
              <p:cNvPr id="34" name="Freeform: Shape 35"/>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grpFill/>
              <a:ln w="22225" cap="rnd">
                <a:solidFill>
                  <a:schemeClr val="bg1"/>
                </a:solidFill>
                <a:prstDash val="solid"/>
                <a:round/>
              </a:ln>
            </p:spPr>
            <p:txBody>
              <a:bodyPr anchor="ctr"/>
              <a:lstStyle/>
              <a:p>
                <a:pPr algn="ctr"/>
                <a:endParaRPr/>
              </a:p>
            </p:txBody>
          </p:sp>
          <p:sp>
            <p:nvSpPr>
              <p:cNvPr id="35" name="Freeform: Shape 36"/>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grpFill/>
              <a:ln w="22225" cap="rnd">
                <a:solidFill>
                  <a:schemeClr val="bg1"/>
                </a:solidFill>
                <a:prstDash val="solid"/>
                <a:round/>
              </a:ln>
            </p:spPr>
            <p:txBody>
              <a:bodyPr anchor="ctr"/>
              <a:lstStyle/>
              <a:p>
                <a:pPr algn="ctr"/>
                <a:endParaRPr/>
              </a:p>
            </p:txBody>
          </p:sp>
          <p:sp>
            <p:nvSpPr>
              <p:cNvPr id="36" name="Straight Connector 37"/>
              <p:cNvSpPr/>
              <p:nvPr/>
            </p:nvSpPr>
            <p:spPr bwMode="auto">
              <a:xfrm>
                <a:off x="4391025" y="4089400"/>
                <a:ext cx="0" cy="608012"/>
              </a:xfrm>
              <a:prstGeom prst="line">
                <a:avLst/>
              </a:prstGeom>
              <a:grpFill/>
              <a:ln w="22225" cap="rnd">
                <a:solidFill>
                  <a:schemeClr val="bg1"/>
                </a:solidFill>
                <a:prstDash val="solid"/>
                <a:round/>
              </a:ln>
            </p:spPr>
            <p:txBody>
              <a:bodyPr anchor="ctr"/>
              <a:lstStyle/>
              <a:p>
                <a:pPr algn="ctr"/>
                <a:endParaRPr/>
              </a:p>
            </p:txBody>
          </p:sp>
        </p:grpSp>
      </p:grpSp>
      <p:grpSp>
        <p:nvGrpSpPr>
          <p:cNvPr id="23" name="Group 38"/>
          <p:cNvGrpSpPr/>
          <p:nvPr/>
        </p:nvGrpSpPr>
        <p:grpSpPr>
          <a:xfrm>
            <a:off x="5124790" y="2299627"/>
            <a:ext cx="3609822" cy="723813"/>
            <a:chOff x="9463596" y="3479684"/>
            <a:chExt cx="4484995" cy="964916"/>
          </a:xfrm>
        </p:grpSpPr>
        <p:sp>
          <p:nvSpPr>
            <p:cNvPr id="32" name="TextBox 39"/>
            <p:cNvSpPr txBox="1"/>
            <p:nvPr/>
          </p:nvSpPr>
          <p:spPr bwMode="auto">
            <a:xfrm>
              <a:off x="9463596" y="3479684"/>
              <a:ext cx="2001228" cy="309958"/>
            </a:xfrm>
            <a:prstGeom prst="rect">
              <a:avLst/>
            </a:prstGeom>
            <a:noFill/>
          </p:spPr>
          <p:txBody>
            <a:bodyPr wrap="none" lIns="360062" tIns="0" rIns="0" bIns="0" anchor="ctr" anchorCtr="0">
              <a:normAutofit/>
            </a:bodyPr>
            <a:lstStyle/>
            <a:p>
              <a:r>
                <a:rPr lang="zh-CN" altLang="en-US" sz="1200" dirty="0">
                  <a:solidFill>
                    <a:schemeClr val="bg1">
                      <a:lumMod val="50000"/>
                    </a:schemeClr>
                  </a:solidFill>
                  <a:latin typeface="+mn-ea"/>
                  <a:ea typeface="+mn-ea"/>
                </a:rPr>
                <a:t>使用面向对象的语言或统一建模语言</a:t>
              </a:r>
            </a:p>
          </p:txBody>
        </p:sp>
        <p:sp>
          <p:nvSpPr>
            <p:cNvPr id="33" name="TextBox 40"/>
            <p:cNvSpPr txBox="1"/>
            <p:nvPr/>
          </p:nvSpPr>
          <p:spPr bwMode="auto">
            <a:xfrm>
              <a:off x="9464216" y="3888421"/>
              <a:ext cx="4484375" cy="556179"/>
            </a:xfrm>
            <a:prstGeom prst="rect">
              <a:avLst/>
            </a:prstGeom>
            <a:noFill/>
          </p:spPr>
          <p:txBody>
            <a:bodyPr wrap="square" lIns="360062" tIns="0" rIns="0" bIns="0" anchor="ctr" anchorCtr="0">
              <a:noAutofit/>
            </a:bodyPr>
            <a:lstStyle/>
            <a:p>
              <a:pPr>
                <a:lnSpc>
                  <a:spcPct val="120000"/>
                </a:lnSpc>
              </a:pPr>
              <a:r>
                <a:rPr lang="zh-CN" altLang="en-US" sz="1200" dirty="0">
                  <a:solidFill>
                    <a:schemeClr val="bg1">
                      <a:lumMod val="50000"/>
                    </a:schemeClr>
                  </a:solidFill>
                  <a:latin typeface="+mn-ea"/>
                  <a:ea typeface="+mn-ea"/>
                </a:rPr>
                <a:t>使用</a:t>
              </a:r>
              <a:r>
                <a:rPr lang="en-US" altLang="zh-CN" sz="1200" dirty="0">
                  <a:solidFill>
                    <a:schemeClr val="bg1">
                      <a:lumMod val="50000"/>
                    </a:schemeClr>
                  </a:solidFill>
                  <a:latin typeface="+mn-ea"/>
                  <a:ea typeface="+mn-ea"/>
                </a:rPr>
                <a:t>CASE</a:t>
              </a:r>
              <a:r>
                <a:rPr lang="zh-CN" altLang="en-US" sz="1200" dirty="0" smtClean="0">
                  <a:solidFill>
                    <a:schemeClr val="bg1">
                      <a:lumMod val="50000"/>
                    </a:schemeClr>
                  </a:solidFill>
                  <a:latin typeface="+mn-ea"/>
                  <a:ea typeface="+mn-ea"/>
                </a:rPr>
                <a:t>（计算机辅助软件工程</a:t>
              </a:r>
              <a:r>
                <a:rPr lang="zh-CN" altLang="en-US" sz="1200" dirty="0">
                  <a:solidFill>
                    <a:schemeClr val="bg1">
                      <a:lumMod val="50000"/>
                    </a:schemeClr>
                  </a:solidFill>
                  <a:latin typeface="+mn-ea"/>
                  <a:ea typeface="+mn-ea"/>
                </a:rPr>
                <a:t>）工具，如</a:t>
              </a:r>
              <a:r>
                <a:rPr lang="en-US" altLang="zh-CN" sz="1200" dirty="0">
                  <a:solidFill>
                    <a:schemeClr val="bg1">
                      <a:lumMod val="50000"/>
                    </a:schemeClr>
                  </a:solidFill>
                  <a:latin typeface="+mn-ea"/>
                  <a:ea typeface="+mn-ea"/>
                </a:rPr>
                <a:t>Rose</a:t>
              </a:r>
              <a:r>
                <a:rPr lang="zh-CN" altLang="en-US" sz="1200" dirty="0">
                  <a:solidFill>
                    <a:schemeClr val="bg1">
                      <a:lumMod val="50000"/>
                    </a:schemeClr>
                  </a:solidFill>
                  <a:latin typeface="+mn-ea"/>
                  <a:ea typeface="+mn-ea"/>
                </a:rPr>
                <a:t>（</a:t>
              </a:r>
              <a:r>
                <a:rPr lang="en-US" altLang="zh-CN" sz="1200" dirty="0">
                  <a:solidFill>
                    <a:schemeClr val="bg1">
                      <a:lumMod val="50000"/>
                    </a:schemeClr>
                  </a:solidFill>
                  <a:latin typeface="+mn-ea"/>
                  <a:ea typeface="+mn-ea"/>
                </a:rPr>
                <a:t>Rose</a:t>
              </a:r>
              <a:r>
                <a:rPr lang="zh-CN" altLang="en-US" sz="1200" dirty="0">
                  <a:solidFill>
                    <a:schemeClr val="bg1">
                      <a:lumMod val="50000"/>
                    </a:schemeClr>
                  </a:solidFill>
                  <a:latin typeface="+mn-ea"/>
                  <a:ea typeface="+mn-ea"/>
                </a:rPr>
                <a:t>是非常受欢迎的物件软体开发工具）</a:t>
              </a:r>
            </a:p>
          </p:txBody>
        </p:sp>
      </p:grpSp>
      <p:grpSp>
        <p:nvGrpSpPr>
          <p:cNvPr id="24" name="Group 41"/>
          <p:cNvGrpSpPr/>
          <p:nvPr/>
        </p:nvGrpSpPr>
        <p:grpSpPr>
          <a:xfrm>
            <a:off x="2167795" y="3203779"/>
            <a:ext cx="4459404" cy="1485299"/>
            <a:chOff x="7769258" y="3878757"/>
            <a:chExt cx="5540552" cy="1980055"/>
          </a:xfrm>
        </p:grpSpPr>
        <p:sp>
          <p:nvSpPr>
            <p:cNvPr id="30" name="TextBox 42"/>
            <p:cNvSpPr txBox="1"/>
            <p:nvPr/>
          </p:nvSpPr>
          <p:spPr bwMode="auto">
            <a:xfrm>
              <a:off x="7769258" y="5548854"/>
              <a:ext cx="2001228" cy="309958"/>
            </a:xfrm>
            <a:prstGeom prst="rect">
              <a:avLst/>
            </a:prstGeom>
            <a:noFill/>
          </p:spPr>
          <p:txBody>
            <a:bodyPr wrap="none" lIns="360062" tIns="0" rIns="0" bIns="0" anchor="ctr" anchorCtr="0">
              <a:normAutofit/>
            </a:bodyPr>
            <a:lstStyle/>
            <a:p>
              <a:r>
                <a:rPr lang="zh-CN" altLang="en-US" sz="1200" dirty="0">
                  <a:solidFill>
                    <a:schemeClr val="bg1">
                      <a:lumMod val="50000"/>
                    </a:schemeClr>
                  </a:solidFill>
                  <a:latin typeface="+mn-ea"/>
                  <a:ea typeface="+mn-ea"/>
                </a:rPr>
                <a:t>高风险项目 </a:t>
              </a:r>
            </a:p>
          </p:txBody>
        </p:sp>
        <p:sp>
          <p:nvSpPr>
            <p:cNvPr id="31" name="TextBox 43"/>
            <p:cNvSpPr txBox="1"/>
            <p:nvPr/>
          </p:nvSpPr>
          <p:spPr bwMode="auto">
            <a:xfrm>
              <a:off x="9402000" y="3878757"/>
              <a:ext cx="3907810" cy="556179"/>
            </a:xfrm>
            <a:prstGeom prst="rect">
              <a:avLst/>
            </a:prstGeom>
            <a:noFill/>
          </p:spPr>
          <p:txBody>
            <a:bodyPr wrap="square" lIns="360062" tIns="0" rIns="0" bIns="0" anchor="ctr" anchorCtr="0">
              <a:noAutofit/>
            </a:bodyPr>
            <a:lstStyle/>
            <a:p>
              <a:pPr>
                <a:lnSpc>
                  <a:spcPct val="120000"/>
                </a:lnSpc>
              </a:pPr>
              <a:r>
                <a:rPr lang="zh-CN" altLang="en-US" sz="1200" dirty="0">
                  <a:solidFill>
                    <a:schemeClr val="bg1">
                      <a:lumMod val="50000"/>
                    </a:schemeClr>
                  </a:solidFill>
                  <a:latin typeface="+mn-ea"/>
                  <a:ea typeface="+mn-ea"/>
                </a:rPr>
                <a:t>用户可不同程度地参与整个项目的开发过程 </a:t>
              </a:r>
            </a:p>
          </p:txBody>
        </p:sp>
      </p:grpSp>
      <p:grpSp>
        <p:nvGrpSpPr>
          <p:cNvPr id="25" name="Group 47"/>
          <p:cNvGrpSpPr/>
          <p:nvPr/>
        </p:nvGrpSpPr>
        <p:grpSpPr>
          <a:xfrm>
            <a:off x="2171487" y="3738467"/>
            <a:ext cx="2535642" cy="692659"/>
            <a:chOff x="9463586" y="3707714"/>
            <a:chExt cx="3150389" cy="923384"/>
          </a:xfrm>
        </p:grpSpPr>
        <p:sp>
          <p:nvSpPr>
            <p:cNvPr id="28" name="TextBox 48"/>
            <p:cNvSpPr txBox="1"/>
            <p:nvPr/>
          </p:nvSpPr>
          <p:spPr bwMode="auto">
            <a:xfrm>
              <a:off x="9463586" y="3707714"/>
              <a:ext cx="2001228" cy="309958"/>
            </a:xfrm>
            <a:prstGeom prst="rect">
              <a:avLst/>
            </a:prstGeom>
            <a:noFill/>
          </p:spPr>
          <p:txBody>
            <a:bodyPr wrap="none" lIns="360062" tIns="0" rIns="0" bIns="0" anchor="ctr" anchorCtr="0">
              <a:normAutofit/>
            </a:bodyPr>
            <a:lstStyle/>
            <a:p>
              <a:r>
                <a:rPr lang="zh-CN" altLang="en-US" sz="1200" dirty="0">
                  <a:solidFill>
                    <a:schemeClr val="bg1">
                      <a:lumMod val="50000"/>
                    </a:schemeClr>
                  </a:solidFill>
                  <a:latin typeface="+mn-ea"/>
                  <a:ea typeface="+mn-ea"/>
                </a:rPr>
                <a:t>在项目开发早期需求可能有所变化</a:t>
              </a:r>
            </a:p>
          </p:txBody>
        </p:sp>
        <p:sp>
          <p:nvSpPr>
            <p:cNvPr id="29" name="TextBox 49"/>
            <p:cNvSpPr txBox="1"/>
            <p:nvPr/>
          </p:nvSpPr>
          <p:spPr bwMode="auto">
            <a:xfrm>
              <a:off x="9477008" y="4074919"/>
              <a:ext cx="3136967" cy="556179"/>
            </a:xfrm>
            <a:prstGeom prst="rect">
              <a:avLst/>
            </a:prstGeom>
            <a:noFill/>
          </p:spPr>
          <p:txBody>
            <a:bodyPr wrap="square" lIns="360062" tIns="0" rIns="0" bIns="0" anchor="ctr" anchorCtr="0">
              <a:noAutofit/>
            </a:bodyPr>
            <a:lstStyle/>
            <a:p>
              <a:pPr>
                <a:lnSpc>
                  <a:spcPct val="120000"/>
                </a:lnSpc>
              </a:pPr>
              <a:r>
                <a:rPr lang="zh-CN" altLang="en-US" sz="1200" dirty="0">
                  <a:solidFill>
                    <a:schemeClr val="bg1">
                      <a:lumMod val="50000"/>
                    </a:schemeClr>
                  </a:solidFill>
                  <a:latin typeface="+mn-ea"/>
                  <a:ea typeface="+mn-ea"/>
                </a:rPr>
                <a:t>分析设计人员</a:t>
              </a:r>
              <a:r>
                <a:rPr lang="zh-CN" altLang="en-US" sz="1200" dirty="0" smtClean="0">
                  <a:solidFill>
                    <a:schemeClr val="bg1">
                      <a:lumMod val="50000"/>
                    </a:schemeClr>
                  </a:solidFill>
                  <a:latin typeface="+mn-ea"/>
                  <a:ea typeface="+mn-ea"/>
                </a:rPr>
                <a:t>对应用</a:t>
              </a:r>
              <a:r>
                <a:rPr lang="zh-CN" altLang="en-US" sz="1200" dirty="0">
                  <a:solidFill>
                    <a:schemeClr val="bg1">
                      <a:lumMod val="50000"/>
                    </a:schemeClr>
                  </a:solidFill>
                  <a:latin typeface="+mn-ea"/>
                  <a:ea typeface="+mn-ea"/>
                </a:rPr>
                <a:t>领域很熟悉 </a:t>
              </a:r>
            </a:p>
          </p:txBody>
        </p:sp>
      </p:grpSp>
      <p:sp>
        <p:nvSpPr>
          <p:cNvPr id="26" name="TextBox 50"/>
          <p:cNvSpPr txBox="1"/>
          <p:nvPr/>
        </p:nvSpPr>
        <p:spPr>
          <a:xfrm>
            <a:off x="6423546" y="1025161"/>
            <a:ext cx="2380612" cy="511696"/>
          </a:xfrm>
          <a:prstGeom prst="rect">
            <a:avLst/>
          </a:prstGeom>
          <a:noFill/>
        </p:spPr>
        <p:txBody>
          <a:bodyPr wrap="none" lIns="0" tIns="0" rIns="0" bIns="0" anchor="ctr" anchorCtr="0">
            <a:normAutofit/>
          </a:bodyPr>
          <a:lstStyle/>
          <a:p>
            <a:pPr algn="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迭代模型的选择使用条件</a:t>
            </a:r>
          </a:p>
        </p:txBody>
      </p:sp>
      <p:sp>
        <p:nvSpPr>
          <p:cNvPr id="40" name="矩形 39"/>
          <p:cNvSpPr/>
          <p:nvPr/>
        </p:nvSpPr>
        <p:spPr>
          <a:xfrm>
            <a:off x="0" y="193326"/>
            <a:ext cx="147645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5225" y="392237"/>
            <a:ext cx="2575560" cy="560705"/>
          </a:xfrm>
          <a:prstGeom prst="rect">
            <a:avLst/>
          </a:prstGeom>
          <a:noFill/>
        </p:spPr>
        <p:txBody>
          <a:bodyPr wrap="none" lIns="68589" tIns="34295" rIns="68589" bIns="34295" rtlCol="0">
            <a:spAutoFit/>
          </a:bodyPr>
          <a:lstStyle/>
          <a:p>
            <a:pPr algn="ct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rPr>
              <a:t>总体模型视图</a:t>
            </a:r>
          </a:p>
        </p:txBody>
      </p:sp>
      <p:sp>
        <p:nvSpPr>
          <p:cNvPr id="24" name="Oval 23"/>
          <p:cNvSpPr/>
          <p:nvPr/>
        </p:nvSpPr>
        <p:spPr>
          <a:xfrm>
            <a:off x="686357" y="1055954"/>
            <a:ext cx="372515" cy="372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200" dirty="0">
              <a:solidFill>
                <a:schemeClr val="bg1"/>
              </a:solidFill>
              <a:latin typeface="+mn-ea"/>
            </a:endParaRPr>
          </a:p>
        </p:txBody>
      </p:sp>
      <p:cxnSp>
        <p:nvCxnSpPr>
          <p:cNvPr id="26" name="Straight Connector 25"/>
          <p:cNvCxnSpPr/>
          <p:nvPr/>
        </p:nvCxnSpPr>
        <p:spPr>
          <a:xfrm>
            <a:off x="982749" y="1242236"/>
            <a:ext cx="973048" cy="0"/>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94435" y="1308100"/>
            <a:ext cx="3810000" cy="1145540"/>
          </a:xfrm>
          <a:prstGeom prst="rect">
            <a:avLst/>
          </a:prstGeom>
          <a:noFill/>
        </p:spPr>
        <p:txBody>
          <a:bodyPr wrap="square" lIns="68589" tIns="34295" rIns="68589" bIns="34295" rtlCol="0">
            <a:spAutoFit/>
          </a:bodyPr>
          <a:lstStyle/>
          <a:p>
            <a:r>
              <a:rPr lang="en-US" altLang="zh-CN" sz="1400" dirty="0">
                <a:solidFill>
                  <a:schemeClr val="bg1">
                    <a:lumMod val="50000"/>
                  </a:schemeClr>
                </a:solidFill>
                <a:latin typeface="+mn-ea"/>
                <a:ea typeface="+mn-ea"/>
              </a:rPr>
              <a:t>    </a:t>
            </a:r>
            <a:r>
              <a:rPr lang="zh-CN" altLang="zh-CN" sz="1400" dirty="0">
                <a:solidFill>
                  <a:schemeClr val="bg1">
                    <a:lumMod val="50000"/>
                  </a:schemeClr>
                </a:solidFill>
                <a:latin typeface="+mn-ea"/>
                <a:ea typeface="+mn-ea"/>
              </a:rPr>
              <a:t>完整的软件生命周期包含项目先启、精化架构、构建源码、产品化过渡等四个里程碑阶段（见上图顶部的横轴“工作流程—阶段”）；及各大阶段中划分的各次迭代（见上图底部的横轴“迭代”）。</a:t>
            </a:r>
            <a:endParaRPr lang="en-US" altLang="zh-CN" sz="1400" dirty="0">
              <a:solidFill>
                <a:schemeClr val="bg1">
                  <a:lumMod val="50000"/>
                </a:schemeClr>
              </a:solidFill>
              <a:latin typeface="+mn-ea"/>
              <a:ea typeface="+mn-ea"/>
            </a:endParaRPr>
          </a:p>
        </p:txBody>
      </p:sp>
      <p:cxnSp>
        <p:nvCxnSpPr>
          <p:cNvPr id="30" name="Straight Connector 29"/>
          <p:cNvCxnSpPr/>
          <p:nvPr/>
        </p:nvCxnSpPr>
        <p:spPr>
          <a:xfrm>
            <a:off x="1059025" y="4098908"/>
            <a:ext cx="973048" cy="0"/>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94435" y="4152265"/>
            <a:ext cx="3743325" cy="930275"/>
          </a:xfrm>
          <a:prstGeom prst="rect">
            <a:avLst/>
          </a:prstGeom>
          <a:noFill/>
        </p:spPr>
        <p:txBody>
          <a:bodyPr wrap="square" lIns="68589" tIns="34295" rIns="68589" bIns="34295" rtlCol="0">
            <a:spAutoFit/>
          </a:bodyPr>
          <a:lstStyle/>
          <a:p>
            <a:r>
              <a:rPr lang="en-US" altLang="zh-CN" sz="1400" dirty="0">
                <a:solidFill>
                  <a:schemeClr val="bg1">
                    <a:lumMod val="50000"/>
                  </a:schemeClr>
                </a:solidFill>
                <a:latin typeface="+mn-ea"/>
                <a:ea typeface="+mn-ea"/>
              </a:rPr>
              <a:t>    </a:t>
            </a:r>
            <a:r>
              <a:rPr lang="zh-CN" altLang="zh-CN" sz="1400" dirty="0">
                <a:solidFill>
                  <a:schemeClr val="bg1">
                    <a:lumMod val="50000"/>
                  </a:schemeClr>
                </a:solidFill>
                <a:latin typeface="+mn-ea"/>
                <a:ea typeface="+mn-ea"/>
              </a:rPr>
              <a:t>项目管理、开发、支持等核心活动贯穿整个项目生命周期，只是在不同阶段及迭代中各项活动的力度变化较大（见上图中部的分布曲线）。</a:t>
            </a:r>
          </a:p>
        </p:txBody>
      </p:sp>
      <p:sp>
        <p:nvSpPr>
          <p:cNvPr id="33" name="Oval 32"/>
          <p:cNvSpPr/>
          <p:nvPr/>
        </p:nvSpPr>
        <p:spPr>
          <a:xfrm>
            <a:off x="456050" y="2453853"/>
            <a:ext cx="372515" cy="37256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200" dirty="0">
              <a:solidFill>
                <a:schemeClr val="bg1"/>
              </a:solidFill>
              <a:latin typeface="+mn-ea"/>
            </a:endParaRPr>
          </a:p>
        </p:txBody>
      </p:sp>
      <p:cxnSp>
        <p:nvCxnSpPr>
          <p:cNvPr id="34" name="Straight Connector 33"/>
          <p:cNvCxnSpPr/>
          <p:nvPr/>
        </p:nvCxnSpPr>
        <p:spPr>
          <a:xfrm>
            <a:off x="828641" y="2639500"/>
            <a:ext cx="973048" cy="0"/>
          </a:xfrm>
          <a:prstGeom prst="line">
            <a:avLst/>
          </a:prstGeom>
          <a:ln>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9965" y="2705735"/>
            <a:ext cx="4029075" cy="1145540"/>
          </a:xfrm>
          <a:prstGeom prst="rect">
            <a:avLst/>
          </a:prstGeom>
          <a:noFill/>
        </p:spPr>
        <p:txBody>
          <a:bodyPr wrap="square" lIns="68589" tIns="34295" rIns="68589" bIns="34295" rtlCol="0">
            <a:spAutoFit/>
          </a:bodyPr>
          <a:lstStyle/>
          <a:p>
            <a:r>
              <a:rPr lang="en-US" altLang="zh-CN" sz="1400" dirty="0">
                <a:solidFill>
                  <a:schemeClr val="bg1">
                    <a:lumMod val="50000"/>
                  </a:schemeClr>
                </a:solidFill>
                <a:latin typeface="+mn-ea"/>
                <a:ea typeface="+mn-ea"/>
              </a:rPr>
              <a:t>    </a:t>
            </a:r>
            <a:r>
              <a:rPr lang="zh-CN" altLang="zh-CN" sz="1400" dirty="0">
                <a:solidFill>
                  <a:schemeClr val="bg1">
                    <a:lumMod val="50000"/>
                  </a:schemeClr>
                </a:solidFill>
                <a:latin typeface="+mn-ea"/>
                <a:ea typeface="+mn-ea"/>
              </a:rPr>
              <a:t>项目管理、开发、支持等核心活动包括项目策划、监督管理；业务分析、需求开发、分析设计、编码实施、测试、发布与部署；软件配置与变更管理、软件质量保证；软件开发环境、软件过程环境等（见上图左列的竖轴）。</a:t>
            </a:r>
          </a:p>
        </p:txBody>
      </p:sp>
      <p:sp>
        <p:nvSpPr>
          <p:cNvPr id="50" name="Freeform 1055"/>
          <p:cNvSpPr/>
          <p:nvPr/>
        </p:nvSpPr>
        <p:spPr bwMode="auto">
          <a:xfrm>
            <a:off x="776633" y="1176632"/>
            <a:ext cx="206941" cy="131203"/>
          </a:xfrm>
          <a:custGeom>
            <a:avLst/>
            <a:gdLst>
              <a:gd name="T0" fmla="*/ 51 w 95"/>
              <a:gd name="T1" fmla="*/ 0 h 60"/>
              <a:gd name="T2" fmla="*/ 27 w 95"/>
              <a:gd name="T3" fmla="*/ 25 h 60"/>
              <a:gd name="T4" fmla="*/ 20 w 95"/>
              <a:gd name="T5" fmla="*/ 25 h 60"/>
              <a:gd name="T6" fmla="*/ 0 w 95"/>
              <a:gd name="T7" fmla="*/ 43 h 60"/>
              <a:gd name="T8" fmla="*/ 13 w 95"/>
              <a:gd name="T9" fmla="*/ 60 h 60"/>
              <a:gd name="T10" fmla="*/ 51 w 95"/>
              <a:gd name="T11" fmla="*/ 60 h 60"/>
              <a:gd name="T12" fmla="*/ 75 w 95"/>
              <a:gd name="T13" fmla="*/ 60 h 60"/>
              <a:gd name="T14" fmla="*/ 94 w 95"/>
              <a:gd name="T15" fmla="*/ 38 h 60"/>
              <a:gd name="T16" fmla="*/ 77 w 95"/>
              <a:gd name="T17" fmla="*/ 16 h 60"/>
              <a:gd name="T18" fmla="*/ 51 w 95"/>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60">
                <a:moveTo>
                  <a:pt x="51" y="0"/>
                </a:moveTo>
                <a:cubicBezTo>
                  <a:pt x="31" y="0"/>
                  <a:pt x="27" y="25"/>
                  <a:pt x="27" y="25"/>
                </a:cubicBezTo>
                <a:cubicBezTo>
                  <a:pt x="27" y="25"/>
                  <a:pt x="27" y="25"/>
                  <a:pt x="20" y="25"/>
                </a:cubicBezTo>
                <a:cubicBezTo>
                  <a:pt x="13" y="25"/>
                  <a:pt x="0" y="29"/>
                  <a:pt x="0" y="43"/>
                </a:cubicBezTo>
                <a:cubicBezTo>
                  <a:pt x="0" y="58"/>
                  <a:pt x="13" y="60"/>
                  <a:pt x="13" y="60"/>
                </a:cubicBezTo>
                <a:cubicBezTo>
                  <a:pt x="51" y="60"/>
                  <a:pt x="51" y="60"/>
                  <a:pt x="51" y="60"/>
                </a:cubicBezTo>
                <a:cubicBezTo>
                  <a:pt x="75" y="60"/>
                  <a:pt x="75" y="60"/>
                  <a:pt x="75" y="60"/>
                </a:cubicBezTo>
                <a:cubicBezTo>
                  <a:pt x="75" y="60"/>
                  <a:pt x="94" y="59"/>
                  <a:pt x="94" y="38"/>
                </a:cubicBezTo>
                <a:cubicBezTo>
                  <a:pt x="94" y="38"/>
                  <a:pt x="95" y="18"/>
                  <a:pt x="77" y="16"/>
                </a:cubicBezTo>
                <a:cubicBezTo>
                  <a:pt x="77" y="16"/>
                  <a:pt x="76" y="0"/>
                  <a:pt x="5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9" tIns="34295" rIns="68589" bIns="34295" numCol="1" anchor="t" anchorCtr="0" compatLnSpc="1"/>
          <a:lstStyle/>
          <a:p>
            <a:endParaRPr lang="zh-CN" altLang="en-US">
              <a:latin typeface="+mn-ea"/>
            </a:endParaRPr>
          </a:p>
        </p:txBody>
      </p:sp>
      <p:sp>
        <p:nvSpPr>
          <p:cNvPr id="51" name="Freeform 1055"/>
          <p:cNvSpPr/>
          <p:nvPr/>
        </p:nvSpPr>
        <p:spPr bwMode="auto">
          <a:xfrm>
            <a:off x="548925" y="2574534"/>
            <a:ext cx="206941" cy="131203"/>
          </a:xfrm>
          <a:custGeom>
            <a:avLst/>
            <a:gdLst>
              <a:gd name="T0" fmla="*/ 51 w 95"/>
              <a:gd name="T1" fmla="*/ 0 h 60"/>
              <a:gd name="T2" fmla="*/ 27 w 95"/>
              <a:gd name="T3" fmla="*/ 25 h 60"/>
              <a:gd name="T4" fmla="*/ 20 w 95"/>
              <a:gd name="T5" fmla="*/ 25 h 60"/>
              <a:gd name="T6" fmla="*/ 0 w 95"/>
              <a:gd name="T7" fmla="*/ 43 h 60"/>
              <a:gd name="T8" fmla="*/ 13 w 95"/>
              <a:gd name="T9" fmla="*/ 60 h 60"/>
              <a:gd name="T10" fmla="*/ 51 w 95"/>
              <a:gd name="T11" fmla="*/ 60 h 60"/>
              <a:gd name="T12" fmla="*/ 75 w 95"/>
              <a:gd name="T13" fmla="*/ 60 h 60"/>
              <a:gd name="T14" fmla="*/ 94 w 95"/>
              <a:gd name="T15" fmla="*/ 38 h 60"/>
              <a:gd name="T16" fmla="*/ 77 w 95"/>
              <a:gd name="T17" fmla="*/ 16 h 60"/>
              <a:gd name="T18" fmla="*/ 51 w 95"/>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60">
                <a:moveTo>
                  <a:pt x="51" y="0"/>
                </a:moveTo>
                <a:cubicBezTo>
                  <a:pt x="31" y="0"/>
                  <a:pt x="27" y="25"/>
                  <a:pt x="27" y="25"/>
                </a:cubicBezTo>
                <a:cubicBezTo>
                  <a:pt x="27" y="25"/>
                  <a:pt x="27" y="25"/>
                  <a:pt x="20" y="25"/>
                </a:cubicBezTo>
                <a:cubicBezTo>
                  <a:pt x="13" y="25"/>
                  <a:pt x="0" y="29"/>
                  <a:pt x="0" y="43"/>
                </a:cubicBezTo>
                <a:cubicBezTo>
                  <a:pt x="0" y="58"/>
                  <a:pt x="13" y="60"/>
                  <a:pt x="13" y="60"/>
                </a:cubicBezTo>
                <a:cubicBezTo>
                  <a:pt x="51" y="60"/>
                  <a:pt x="51" y="60"/>
                  <a:pt x="51" y="60"/>
                </a:cubicBezTo>
                <a:cubicBezTo>
                  <a:pt x="75" y="60"/>
                  <a:pt x="75" y="60"/>
                  <a:pt x="75" y="60"/>
                </a:cubicBezTo>
                <a:cubicBezTo>
                  <a:pt x="75" y="60"/>
                  <a:pt x="94" y="59"/>
                  <a:pt x="94" y="38"/>
                </a:cubicBezTo>
                <a:cubicBezTo>
                  <a:pt x="94" y="38"/>
                  <a:pt x="95" y="18"/>
                  <a:pt x="77" y="16"/>
                </a:cubicBezTo>
                <a:cubicBezTo>
                  <a:pt x="77" y="16"/>
                  <a:pt x="76" y="0"/>
                  <a:pt x="5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9" tIns="34295" rIns="68589" bIns="34295" numCol="1" anchor="t" anchorCtr="0" compatLnSpc="1"/>
          <a:lstStyle/>
          <a:p>
            <a:endParaRPr lang="zh-CN" altLang="en-US">
              <a:latin typeface="+mn-ea"/>
            </a:endParaRPr>
          </a:p>
        </p:txBody>
      </p:sp>
      <p:pic>
        <p:nvPicPr>
          <p:cNvPr id="56" name="Picture 2" descr="reqpratice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04435" y="1429385"/>
            <a:ext cx="3975100" cy="3039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Oval 23"/>
          <p:cNvSpPr/>
          <p:nvPr/>
        </p:nvSpPr>
        <p:spPr>
          <a:xfrm>
            <a:off x="686357" y="3912184"/>
            <a:ext cx="372515" cy="372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200" dirty="0">
              <a:solidFill>
                <a:schemeClr val="bg1"/>
              </a:solidFill>
              <a:latin typeface="+mn-ea"/>
            </a:endParaRPr>
          </a:p>
        </p:txBody>
      </p:sp>
      <p:sp>
        <p:nvSpPr>
          <p:cNvPr id="4" name="Freeform 1055"/>
          <p:cNvSpPr/>
          <p:nvPr/>
        </p:nvSpPr>
        <p:spPr bwMode="auto">
          <a:xfrm>
            <a:off x="769013" y="4020797"/>
            <a:ext cx="206941" cy="131203"/>
          </a:xfrm>
          <a:custGeom>
            <a:avLst/>
            <a:gdLst>
              <a:gd name="T0" fmla="*/ 51 w 95"/>
              <a:gd name="T1" fmla="*/ 0 h 60"/>
              <a:gd name="T2" fmla="*/ 27 w 95"/>
              <a:gd name="T3" fmla="*/ 25 h 60"/>
              <a:gd name="T4" fmla="*/ 20 w 95"/>
              <a:gd name="T5" fmla="*/ 25 h 60"/>
              <a:gd name="T6" fmla="*/ 0 w 95"/>
              <a:gd name="T7" fmla="*/ 43 h 60"/>
              <a:gd name="T8" fmla="*/ 13 w 95"/>
              <a:gd name="T9" fmla="*/ 60 h 60"/>
              <a:gd name="T10" fmla="*/ 51 w 95"/>
              <a:gd name="T11" fmla="*/ 60 h 60"/>
              <a:gd name="T12" fmla="*/ 75 w 95"/>
              <a:gd name="T13" fmla="*/ 60 h 60"/>
              <a:gd name="T14" fmla="*/ 94 w 95"/>
              <a:gd name="T15" fmla="*/ 38 h 60"/>
              <a:gd name="T16" fmla="*/ 77 w 95"/>
              <a:gd name="T17" fmla="*/ 16 h 60"/>
              <a:gd name="T18" fmla="*/ 51 w 95"/>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60">
                <a:moveTo>
                  <a:pt x="51" y="0"/>
                </a:moveTo>
                <a:cubicBezTo>
                  <a:pt x="31" y="0"/>
                  <a:pt x="27" y="25"/>
                  <a:pt x="27" y="25"/>
                </a:cubicBezTo>
                <a:cubicBezTo>
                  <a:pt x="27" y="25"/>
                  <a:pt x="27" y="25"/>
                  <a:pt x="20" y="25"/>
                </a:cubicBezTo>
                <a:cubicBezTo>
                  <a:pt x="13" y="25"/>
                  <a:pt x="0" y="29"/>
                  <a:pt x="0" y="43"/>
                </a:cubicBezTo>
                <a:cubicBezTo>
                  <a:pt x="0" y="58"/>
                  <a:pt x="13" y="60"/>
                  <a:pt x="13" y="60"/>
                </a:cubicBezTo>
                <a:cubicBezTo>
                  <a:pt x="51" y="60"/>
                  <a:pt x="51" y="60"/>
                  <a:pt x="51" y="60"/>
                </a:cubicBezTo>
                <a:cubicBezTo>
                  <a:pt x="75" y="60"/>
                  <a:pt x="75" y="60"/>
                  <a:pt x="75" y="60"/>
                </a:cubicBezTo>
                <a:cubicBezTo>
                  <a:pt x="75" y="60"/>
                  <a:pt x="94" y="59"/>
                  <a:pt x="94" y="38"/>
                </a:cubicBezTo>
                <a:cubicBezTo>
                  <a:pt x="94" y="38"/>
                  <a:pt x="95" y="18"/>
                  <a:pt x="77" y="16"/>
                </a:cubicBezTo>
                <a:cubicBezTo>
                  <a:pt x="77" y="16"/>
                  <a:pt x="76" y="0"/>
                  <a:pt x="5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9" tIns="34295" rIns="68589" bIns="34295" numCol="1" anchor="t" anchorCtr="0" compatLnSpc="1"/>
          <a:lstStyle/>
          <a:p>
            <a:endParaRPr lang="zh-CN" altLang="en-US">
              <a:latin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random/>
      </p:transition>
    </mc:Choice>
    <mc:Fallback>
      <p:transition spd="slow" advClick="0" advTm="5000">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AutoShape 8"/>
          <p:cNvSpPr/>
          <p:nvPr/>
        </p:nvSpPr>
        <p:spPr bwMode="auto">
          <a:xfrm flipH="1">
            <a:off x="4372668" y="3341812"/>
            <a:ext cx="1271846" cy="1416058"/>
          </a:xfrm>
          <a:custGeom>
            <a:avLst/>
            <a:gdLst>
              <a:gd name="T0" fmla="*/ 1696244 w 21600"/>
              <a:gd name="T1" fmla="*/ 1888332 h 21600"/>
              <a:gd name="T2" fmla="*/ 1696244 w 21600"/>
              <a:gd name="T3" fmla="*/ 1888332 h 21600"/>
              <a:gd name="T4" fmla="*/ 1696244 w 21600"/>
              <a:gd name="T5" fmla="*/ 1888332 h 21600"/>
              <a:gd name="T6" fmla="*/ 1696244 w 21600"/>
              <a:gd name="T7" fmla="*/ 18883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114" y="18722"/>
                </a:moveTo>
                <a:cubicBezTo>
                  <a:pt x="15763" y="15845"/>
                  <a:pt x="21599" y="8402"/>
                  <a:pt x="21599" y="0"/>
                </a:cubicBezTo>
                <a:cubicBezTo>
                  <a:pt x="15507" y="0"/>
                  <a:pt x="15507" y="0"/>
                  <a:pt x="15507" y="0"/>
                </a:cubicBezTo>
                <a:cubicBezTo>
                  <a:pt x="15507" y="6061"/>
                  <a:pt x="11375" y="11279"/>
                  <a:pt x="5495" y="13428"/>
                </a:cubicBezTo>
                <a:cubicBezTo>
                  <a:pt x="4515" y="10282"/>
                  <a:pt x="4515" y="10282"/>
                  <a:pt x="4515" y="10282"/>
                </a:cubicBezTo>
                <a:cubicBezTo>
                  <a:pt x="0" y="17494"/>
                  <a:pt x="0" y="17494"/>
                  <a:pt x="0" y="17494"/>
                </a:cubicBezTo>
                <a:cubicBezTo>
                  <a:pt x="8009" y="21600"/>
                  <a:pt x="8009" y="21600"/>
                  <a:pt x="8009" y="21600"/>
                </a:cubicBezTo>
                <a:lnTo>
                  <a:pt x="7114" y="18722"/>
                </a:lnTo>
                <a:close/>
              </a:path>
            </a:pathLst>
          </a:custGeom>
          <a:solidFill>
            <a:schemeClr val="accent4"/>
          </a:solidFill>
          <a:ln>
            <a:noFill/>
          </a:ln>
          <a:effectLst/>
        </p:spPr>
        <p:txBody>
          <a:bodyPr lIns="17139" tIns="17139" rIns="17139" bIns="17139"/>
          <a:lstStyle/>
          <a:p>
            <a:endParaRPr lang="zh-CN" altLang="en-US" sz="1350">
              <a:solidFill>
                <a:schemeClr val="tx1">
                  <a:lumMod val="50000"/>
                  <a:lumOff val="50000"/>
                </a:schemeClr>
              </a:solidFill>
            </a:endParaRPr>
          </a:p>
        </p:txBody>
      </p:sp>
      <p:sp>
        <p:nvSpPr>
          <p:cNvPr id="38921" name="AutoShape 9"/>
          <p:cNvSpPr/>
          <p:nvPr/>
        </p:nvSpPr>
        <p:spPr bwMode="auto">
          <a:xfrm flipH="1">
            <a:off x="3435659" y="1665373"/>
            <a:ext cx="1411707" cy="1372604"/>
          </a:xfrm>
          <a:custGeom>
            <a:avLst/>
            <a:gdLst>
              <a:gd name="T0" fmla="*/ 1882775 w 21600"/>
              <a:gd name="T1" fmla="*/ 1887972 h 21265"/>
              <a:gd name="T2" fmla="*/ 1882775 w 21600"/>
              <a:gd name="T3" fmla="*/ 1887972 h 21265"/>
              <a:gd name="T4" fmla="*/ 1882775 w 21600"/>
              <a:gd name="T5" fmla="*/ 1887972 h 21265"/>
              <a:gd name="T6" fmla="*/ 1882775 w 21600"/>
              <a:gd name="T7" fmla="*/ 1887972 h 212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65">
                <a:moveTo>
                  <a:pt x="2762" y="13987"/>
                </a:moveTo>
                <a:cubicBezTo>
                  <a:pt x="5908" y="5308"/>
                  <a:pt x="13389" y="-335"/>
                  <a:pt x="21599" y="15"/>
                </a:cubicBezTo>
                <a:cubicBezTo>
                  <a:pt x="21369" y="6164"/>
                  <a:pt x="21369" y="6164"/>
                  <a:pt x="21369" y="6164"/>
                </a:cubicBezTo>
                <a:cubicBezTo>
                  <a:pt x="15461" y="5930"/>
                  <a:pt x="10205" y="9939"/>
                  <a:pt x="7865" y="15816"/>
                </a:cubicBezTo>
                <a:cubicBezTo>
                  <a:pt x="10934" y="16944"/>
                  <a:pt x="10934" y="16944"/>
                  <a:pt x="10934" y="16944"/>
                </a:cubicBezTo>
                <a:cubicBezTo>
                  <a:pt x="3683" y="21264"/>
                  <a:pt x="3683" y="21264"/>
                  <a:pt x="3683" y="21264"/>
                </a:cubicBezTo>
                <a:cubicBezTo>
                  <a:pt x="0" y="12975"/>
                  <a:pt x="0" y="12975"/>
                  <a:pt x="0" y="12975"/>
                </a:cubicBezTo>
                <a:lnTo>
                  <a:pt x="2762" y="13987"/>
                </a:lnTo>
                <a:close/>
              </a:path>
            </a:pathLst>
          </a:custGeom>
          <a:solidFill>
            <a:schemeClr val="accent3"/>
          </a:solidFill>
          <a:ln>
            <a:noFill/>
          </a:ln>
          <a:effectLst/>
        </p:spPr>
        <p:txBody>
          <a:bodyPr lIns="17139" tIns="17139" rIns="17139" bIns="17139"/>
          <a:lstStyle/>
          <a:p>
            <a:endParaRPr lang="zh-CN" altLang="en-US" sz="1350">
              <a:solidFill>
                <a:schemeClr val="tx1">
                  <a:lumMod val="50000"/>
                  <a:lumOff val="50000"/>
                </a:schemeClr>
              </a:solidFill>
            </a:endParaRPr>
          </a:p>
        </p:txBody>
      </p:sp>
      <p:sp>
        <p:nvSpPr>
          <p:cNvPr id="38922" name="AutoShape 10"/>
          <p:cNvSpPr/>
          <p:nvPr/>
        </p:nvSpPr>
        <p:spPr bwMode="auto">
          <a:xfrm flipH="1">
            <a:off x="1770178" y="1657693"/>
            <a:ext cx="1414683" cy="1379152"/>
          </a:xfrm>
          <a:custGeom>
            <a:avLst/>
            <a:gdLst>
              <a:gd name="T0" fmla="*/ 1886744 w 21600"/>
              <a:gd name="T1" fmla="*/ 1839119 h 21600"/>
              <a:gd name="T2" fmla="*/ 1886744 w 21600"/>
              <a:gd name="T3" fmla="*/ 1839119 h 21600"/>
              <a:gd name="T4" fmla="*/ 1886744 w 21600"/>
              <a:gd name="T5" fmla="*/ 1839119 h 21600"/>
              <a:gd name="T6" fmla="*/ 1886744 w 21600"/>
              <a:gd name="T7" fmla="*/ 1839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161" y="2832"/>
                </a:moveTo>
                <a:cubicBezTo>
                  <a:pt x="15778" y="5744"/>
                  <a:pt x="21600" y="13180"/>
                  <a:pt x="21600" y="21600"/>
                </a:cubicBezTo>
                <a:cubicBezTo>
                  <a:pt x="15548" y="21600"/>
                  <a:pt x="15548" y="21600"/>
                  <a:pt x="15548" y="21600"/>
                </a:cubicBezTo>
                <a:cubicBezTo>
                  <a:pt x="15510" y="15540"/>
                  <a:pt x="11374" y="10308"/>
                  <a:pt x="5514" y="8144"/>
                </a:cubicBezTo>
                <a:cubicBezTo>
                  <a:pt x="4557" y="11331"/>
                  <a:pt x="4557" y="11331"/>
                  <a:pt x="4557" y="11331"/>
                </a:cubicBezTo>
                <a:cubicBezTo>
                  <a:pt x="0" y="4091"/>
                  <a:pt x="0" y="4091"/>
                  <a:pt x="0" y="4091"/>
                </a:cubicBezTo>
                <a:cubicBezTo>
                  <a:pt x="8004" y="0"/>
                  <a:pt x="8004" y="0"/>
                  <a:pt x="8004" y="0"/>
                </a:cubicBezTo>
                <a:lnTo>
                  <a:pt x="7161" y="2832"/>
                </a:lnTo>
                <a:close/>
              </a:path>
            </a:pathLst>
          </a:custGeom>
          <a:solidFill>
            <a:schemeClr val="accent2"/>
          </a:solidFill>
          <a:ln>
            <a:noFill/>
          </a:ln>
          <a:effectLst/>
        </p:spPr>
        <p:txBody>
          <a:bodyPr lIns="17139" tIns="17139" rIns="17139" bIns="17139"/>
          <a:lstStyle/>
          <a:p>
            <a:endParaRPr lang="zh-CN" altLang="en-US" sz="1350">
              <a:solidFill>
                <a:schemeClr val="tx1">
                  <a:lumMod val="50000"/>
                  <a:lumOff val="50000"/>
                </a:schemeClr>
              </a:solidFill>
            </a:endParaRPr>
          </a:p>
        </p:txBody>
      </p:sp>
      <p:sp>
        <p:nvSpPr>
          <p:cNvPr id="38923" name="AutoShape 11"/>
          <p:cNvSpPr/>
          <p:nvPr/>
        </p:nvSpPr>
        <p:spPr bwMode="auto">
          <a:xfrm flipH="1">
            <a:off x="1664018" y="3259461"/>
            <a:ext cx="1377784" cy="1419033"/>
          </a:xfrm>
          <a:custGeom>
            <a:avLst/>
            <a:gdLst>
              <a:gd name="T0" fmla="*/ 1837532 w 21600"/>
              <a:gd name="T1" fmla="*/ 1892300 h 21600"/>
              <a:gd name="T2" fmla="*/ 1837532 w 21600"/>
              <a:gd name="T3" fmla="*/ 1892300 h 21600"/>
              <a:gd name="T4" fmla="*/ 1837532 w 21600"/>
              <a:gd name="T5" fmla="*/ 1892300 h 21600"/>
              <a:gd name="T6" fmla="*/ 1837532 w 21600"/>
              <a:gd name="T7" fmla="*/ 1892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767" y="7123"/>
                </a:moveTo>
                <a:cubicBezTo>
                  <a:pt x="15895" y="15778"/>
                  <a:pt x="8419" y="21600"/>
                  <a:pt x="0" y="21600"/>
                </a:cubicBezTo>
                <a:cubicBezTo>
                  <a:pt x="0" y="15510"/>
                  <a:pt x="0" y="15510"/>
                  <a:pt x="0" y="15510"/>
                </a:cubicBezTo>
                <a:cubicBezTo>
                  <a:pt x="6059" y="15510"/>
                  <a:pt x="11291" y="11374"/>
                  <a:pt x="13455" y="5514"/>
                </a:cubicBezTo>
                <a:cubicBezTo>
                  <a:pt x="10268" y="4557"/>
                  <a:pt x="10268" y="4557"/>
                  <a:pt x="10268" y="4557"/>
                </a:cubicBezTo>
                <a:cubicBezTo>
                  <a:pt x="17508" y="0"/>
                  <a:pt x="17508" y="0"/>
                  <a:pt x="17508" y="0"/>
                </a:cubicBezTo>
                <a:cubicBezTo>
                  <a:pt x="21599" y="8004"/>
                  <a:pt x="21599" y="8004"/>
                  <a:pt x="21599" y="8004"/>
                </a:cubicBezTo>
                <a:lnTo>
                  <a:pt x="18767" y="7123"/>
                </a:lnTo>
                <a:close/>
              </a:path>
            </a:pathLst>
          </a:custGeom>
          <a:solidFill>
            <a:schemeClr val="accent1"/>
          </a:solidFill>
          <a:ln>
            <a:noFill/>
          </a:ln>
          <a:effectLst/>
        </p:spPr>
        <p:txBody>
          <a:bodyPr lIns="17139" tIns="17139" rIns="17139" bIns="17139"/>
          <a:lstStyle/>
          <a:p>
            <a:endParaRPr lang="zh-CN" altLang="en-US" sz="1350">
              <a:solidFill>
                <a:schemeClr val="tx1">
                  <a:lumMod val="50000"/>
                  <a:lumOff val="50000"/>
                </a:schemeClr>
              </a:solidFill>
            </a:endParaRPr>
          </a:p>
        </p:txBody>
      </p:sp>
      <p:sp>
        <p:nvSpPr>
          <p:cNvPr id="38926" name="AutoShape 14"/>
          <p:cNvSpPr/>
          <p:nvPr/>
        </p:nvSpPr>
        <p:spPr bwMode="auto">
          <a:xfrm>
            <a:off x="3222953" y="4202308"/>
            <a:ext cx="476124" cy="476186"/>
          </a:xfrm>
          <a:custGeom>
            <a:avLst/>
            <a:gdLst>
              <a:gd name="T0" fmla="*/ 635000 w 21600"/>
              <a:gd name="T1" fmla="*/ 635000 h 21600"/>
              <a:gd name="T2" fmla="*/ 635000 w 21600"/>
              <a:gd name="T3" fmla="*/ 635000 h 21600"/>
              <a:gd name="T4" fmla="*/ 635000 w 21600"/>
              <a:gd name="T5" fmla="*/ 635000 h 21600"/>
              <a:gd name="T6" fmla="*/ 635000 w 21600"/>
              <a:gd name="T7" fmla="*/ 6350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6"/>
                </a:cubicBezTo>
                <a:cubicBezTo>
                  <a:pt x="21600" y="19580"/>
                  <a:pt x="21518" y="19775"/>
                  <a:pt x="21357" y="20018"/>
                </a:cubicBezTo>
                <a:cubicBezTo>
                  <a:pt x="21193" y="20261"/>
                  <a:pt x="20989" y="20504"/>
                  <a:pt x="20746" y="20741"/>
                </a:cubicBezTo>
                <a:cubicBezTo>
                  <a:pt x="20503" y="20978"/>
                  <a:pt x="20260" y="21184"/>
                  <a:pt x="20023" y="21348"/>
                </a:cubicBezTo>
                <a:cubicBezTo>
                  <a:pt x="19783" y="21518"/>
                  <a:pt x="19593" y="21600"/>
                  <a:pt x="19447" y="21600"/>
                </a:cubicBezTo>
                <a:cubicBezTo>
                  <a:pt x="19189" y="21600"/>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chemeClr val="accent2"/>
          </a:solidFill>
          <a:ln>
            <a:noFill/>
          </a:ln>
          <a:effectLst/>
        </p:spPr>
        <p:txBody>
          <a:bodyPr lIns="14283" tIns="14283" rIns="14283" bIns="14283" anchor="ctr"/>
          <a:lstStyle/>
          <a:p>
            <a:endParaRPr lang="zh-CN" altLang="en-US" sz="1350">
              <a:solidFill>
                <a:schemeClr val="tx1">
                  <a:lumMod val="50000"/>
                  <a:lumOff val="50000"/>
                </a:schemeClr>
              </a:solidFill>
            </a:endParaRPr>
          </a:p>
        </p:txBody>
      </p:sp>
      <p:sp>
        <p:nvSpPr>
          <p:cNvPr id="38927" name="AutoShape 15"/>
          <p:cNvSpPr/>
          <p:nvPr/>
        </p:nvSpPr>
        <p:spPr bwMode="auto">
          <a:xfrm>
            <a:off x="7445007" y="4328052"/>
            <a:ext cx="476124" cy="397019"/>
          </a:xfrm>
          <a:custGeom>
            <a:avLst/>
            <a:gdLst>
              <a:gd name="T0" fmla="*/ 635000 w 21600"/>
              <a:gd name="T1" fmla="*/ 529407 h 21579"/>
              <a:gd name="T2" fmla="*/ 635000 w 21600"/>
              <a:gd name="T3" fmla="*/ 529407 h 21579"/>
              <a:gd name="T4" fmla="*/ 635000 w 21600"/>
              <a:gd name="T5" fmla="*/ 529407 h 21579"/>
              <a:gd name="T6" fmla="*/ 635000 w 21600"/>
              <a:gd name="T7" fmla="*/ 529407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600" y="8895"/>
                  <a:pt x="21600"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1"/>
                </a:cubicBezTo>
                <a:lnTo>
                  <a:pt x="18459" y="2855"/>
                </a:lnTo>
                <a:close/>
              </a:path>
            </a:pathLst>
          </a:custGeom>
          <a:solidFill>
            <a:schemeClr val="accent1"/>
          </a:solidFill>
          <a:ln>
            <a:noFill/>
          </a:ln>
          <a:effectLst/>
        </p:spPr>
        <p:txBody>
          <a:bodyPr lIns="14283" tIns="14283" rIns="14283" bIns="14283" anchor="ctr"/>
          <a:lstStyle/>
          <a:p>
            <a:endParaRPr lang="zh-CN" altLang="en-US" sz="1350">
              <a:solidFill>
                <a:schemeClr val="tx1">
                  <a:lumMod val="50000"/>
                  <a:lumOff val="50000"/>
                </a:schemeClr>
              </a:solidFill>
            </a:endParaRPr>
          </a:p>
        </p:txBody>
      </p:sp>
      <p:sp>
        <p:nvSpPr>
          <p:cNvPr id="15" name="矩形 14"/>
          <p:cNvSpPr/>
          <p:nvPr/>
        </p:nvSpPr>
        <p:spPr>
          <a:xfrm>
            <a:off x="0" y="196280"/>
            <a:ext cx="147645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6"/>
          <p:cNvSpPr>
            <a:spLocks noChangeArrowheads="1"/>
          </p:cNvSpPr>
          <p:nvPr/>
        </p:nvSpPr>
        <p:spPr bwMode="auto">
          <a:xfrm>
            <a:off x="1136935" y="4064133"/>
            <a:ext cx="1028700" cy="693737"/>
          </a:xfrm>
          <a:prstGeom prst="ellipse">
            <a:avLst/>
          </a:prstGeom>
          <a:solidFill>
            <a:srgbClr val="FFFFFF"/>
          </a:solidFill>
          <a:ln w="9525">
            <a:solidFill>
              <a:schemeClr val="bg1"/>
            </a:solidFill>
            <a:roun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1" strike="noStrike" cap="none" normalizeH="0" baseline="0" dirty="0" smtClean="0">
                <a:ln>
                  <a:noFill/>
                </a:ln>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项目先启</a:t>
            </a:r>
            <a:endParaRPr kumimoji="0" lang="zh-CN" altLang="zh-CN" sz="1800" b="1" strike="noStrike" cap="none" normalizeH="0" baseline="0" dirty="0" smtClean="0">
              <a:ln>
                <a:noFill/>
              </a:ln>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7" name="Oval 15"/>
          <p:cNvSpPr>
            <a:spLocks noChangeArrowheads="1"/>
          </p:cNvSpPr>
          <p:nvPr/>
        </p:nvSpPr>
        <p:spPr bwMode="auto">
          <a:xfrm>
            <a:off x="1044402" y="1780455"/>
            <a:ext cx="1028700" cy="693737"/>
          </a:xfrm>
          <a:prstGeom prst="ellipse">
            <a:avLst/>
          </a:prstGeom>
          <a:solidFill>
            <a:srgbClr val="FFFFFF"/>
          </a:solidFill>
          <a:ln w="9525">
            <a:solidFill>
              <a:schemeClr val="bg1"/>
            </a:solidFill>
            <a:roun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1" strike="noStrike" cap="none" normalizeH="0" baseline="0" smtClean="0">
                <a:ln>
                  <a:noFill/>
                </a:ln>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精化架构</a:t>
            </a:r>
            <a:endParaRPr kumimoji="0" lang="zh-CN" altLang="zh-CN" sz="1800" b="1" strike="noStrike" cap="none" normalizeH="0" baseline="0" smtClean="0">
              <a:ln>
                <a:noFill/>
              </a:ln>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8" name="Oval 14"/>
          <p:cNvSpPr>
            <a:spLocks noChangeArrowheads="1"/>
          </p:cNvSpPr>
          <p:nvPr/>
        </p:nvSpPr>
        <p:spPr bwMode="auto">
          <a:xfrm>
            <a:off x="4284762" y="1498819"/>
            <a:ext cx="1028700" cy="693737"/>
          </a:xfrm>
          <a:prstGeom prst="ellipse">
            <a:avLst/>
          </a:prstGeom>
          <a:solidFill>
            <a:srgbClr val="FFFFFF"/>
          </a:solidFill>
          <a:ln w="9525">
            <a:solidFill>
              <a:schemeClr val="bg1"/>
            </a:solidFill>
            <a:roun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1" strike="noStrike" cap="none" normalizeH="0" baseline="0" smtClean="0">
                <a:ln>
                  <a:noFill/>
                </a:ln>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构建源码</a:t>
            </a:r>
            <a:endParaRPr kumimoji="0" lang="zh-CN" altLang="zh-CN" sz="1800" b="1" strike="noStrike" cap="none" normalizeH="0" baseline="0" smtClean="0">
              <a:ln>
                <a:noFill/>
              </a:ln>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9" name="Oval 13"/>
          <p:cNvSpPr>
            <a:spLocks noChangeArrowheads="1"/>
          </p:cNvSpPr>
          <p:nvPr/>
        </p:nvSpPr>
        <p:spPr bwMode="auto">
          <a:xfrm>
            <a:off x="4850539" y="3392721"/>
            <a:ext cx="1158720" cy="693737"/>
          </a:xfrm>
          <a:prstGeom prst="ellipse">
            <a:avLst/>
          </a:prstGeom>
          <a:solidFill>
            <a:srgbClr val="FFFFFF"/>
          </a:solidFill>
          <a:ln w="9525">
            <a:solidFill>
              <a:schemeClr val="bg1"/>
            </a:solidFill>
            <a:roun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1" strike="noStrike" cap="none" normalizeH="0" baseline="0" dirty="0" smtClean="0">
                <a:ln>
                  <a:noFill/>
                </a:ln>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产品化过渡</a:t>
            </a:r>
            <a:endParaRPr kumimoji="0" lang="zh-CN" altLang="zh-CN" sz="1800" b="1" strike="noStrike" cap="none" normalizeH="0" baseline="0" dirty="0" smtClean="0">
              <a:ln>
                <a:noFill/>
              </a:ln>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 name="矩形 1"/>
          <p:cNvSpPr/>
          <p:nvPr/>
        </p:nvSpPr>
        <p:spPr>
          <a:xfrm>
            <a:off x="1259583" y="3037977"/>
            <a:ext cx="1812104" cy="246221"/>
          </a:xfrm>
          <a:prstGeom prst="rect">
            <a:avLst/>
          </a:prstGeom>
        </p:spPr>
        <p:txBody>
          <a:bodyPr wrap="square">
            <a:spAutoFit/>
          </a:bodyPr>
          <a:lstStyle/>
          <a:p>
            <a:pPr lvl="0"/>
            <a:r>
              <a:rPr lang="zh-CN" altLang="zh-CN" sz="1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项目目标里程碑</a:t>
            </a:r>
            <a:endParaRPr lang="zh-CN" altLang="zh-CN" sz="10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矩形 2"/>
          <p:cNvSpPr/>
          <p:nvPr/>
        </p:nvSpPr>
        <p:spPr>
          <a:xfrm>
            <a:off x="3117298" y="1304196"/>
            <a:ext cx="343717" cy="1477328"/>
          </a:xfrm>
          <a:prstGeom prst="rect">
            <a:avLst/>
          </a:prstGeom>
        </p:spPr>
        <p:txBody>
          <a:bodyPr wrap="square">
            <a:spAutoFit/>
          </a:bodyPr>
          <a:lstStyle/>
          <a:p>
            <a:pPr lvl="0"/>
            <a:r>
              <a:rPr lang="zh-CN" altLang="zh-CN" sz="1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项目架构基线里程碑</a:t>
            </a:r>
            <a:endParaRPr lang="zh-CN" altLang="zh-CN" sz="10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 name="矩形 3"/>
          <p:cNvSpPr/>
          <p:nvPr/>
        </p:nvSpPr>
        <p:spPr>
          <a:xfrm>
            <a:off x="3924722" y="3058849"/>
            <a:ext cx="1210588" cy="246221"/>
          </a:xfrm>
          <a:prstGeom prst="rect">
            <a:avLst/>
          </a:prstGeom>
        </p:spPr>
        <p:txBody>
          <a:bodyPr wrap="none">
            <a:spAutoFit/>
          </a:bodyPr>
          <a:lstStyle/>
          <a:p>
            <a:pPr lvl="0"/>
            <a:r>
              <a:rPr lang="zh-CN" altLang="zh-CN" sz="1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初始可交付里程碑</a:t>
            </a:r>
            <a:endParaRPr lang="zh-CN" altLang="zh-CN" sz="10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矩形 4"/>
          <p:cNvSpPr/>
          <p:nvPr/>
        </p:nvSpPr>
        <p:spPr>
          <a:xfrm>
            <a:off x="5644514" y="4086458"/>
            <a:ext cx="1800493" cy="707886"/>
          </a:xfrm>
          <a:prstGeom prst="rect">
            <a:avLst/>
          </a:prstGeom>
        </p:spPr>
        <p:txBody>
          <a:bodyPr wrap="none">
            <a:spAutoFit/>
          </a:bodyPr>
          <a:lstStyle/>
          <a:p>
            <a:pPr lvl="0"/>
            <a:r>
              <a:rPr lang="zh-CN" altLang="zh-CN"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产品发布里程碑</a:t>
            </a:r>
            <a:endParaRPr lang="zh-CN" altLang="zh-CN" sz="40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矩形 5"/>
          <p:cNvSpPr/>
          <p:nvPr/>
        </p:nvSpPr>
        <p:spPr>
          <a:xfrm>
            <a:off x="3637482" y="401437"/>
            <a:ext cx="1436233" cy="583565"/>
          </a:xfrm>
          <a:prstGeom prst="rect">
            <a:avLst/>
          </a:prstGeom>
        </p:spPr>
        <p:txBody>
          <a:bodyPr wrap="square">
            <a:spAutoFit/>
          </a:bodyPr>
          <a:lstStyle/>
          <a:p>
            <a:r>
              <a:rPr lang="zh-CN" altLang="zh-CN" sz="3200" b="1" dirty="0">
                <a:latin typeface="微软雅黑" panose="020B0503020204020204" pitchFamily="34" charset="-122"/>
                <a:ea typeface="微软雅黑" panose="020B0503020204020204" pitchFamily="34" charset="-122"/>
              </a:rPr>
              <a:t>里程碑</a:t>
            </a:r>
            <a:endParaRPr lang="zh-CN" altLang="en-US" sz="3200" dirty="0">
              <a:latin typeface="微软雅黑" panose="020B0503020204020204" pitchFamily="34" charset="-122"/>
              <a:ea typeface="微软雅黑" panose="020B0503020204020204" pitchFamily="34" charset="-122"/>
            </a:endParaRPr>
          </a:p>
        </p:txBody>
      </p:sp>
      <p:sp>
        <p:nvSpPr>
          <p:cNvPr id="7" name="矩形 6"/>
          <p:cNvSpPr/>
          <p:nvPr/>
        </p:nvSpPr>
        <p:spPr>
          <a:xfrm>
            <a:off x="6171184" y="1304026"/>
            <a:ext cx="2598932" cy="2306955"/>
          </a:xfrm>
          <a:prstGeom prst="rect">
            <a:avLst/>
          </a:prstGeom>
        </p:spPr>
        <p:txBody>
          <a:bodyPr wrap="square">
            <a:spAutoFit/>
          </a:bodyPr>
          <a:lstStyle/>
          <a:p>
            <a:r>
              <a:rPr lang="en-US" altLang="zh-CN" sz="1600" dirty="0">
                <a:solidFill>
                  <a:schemeClr val="bg1">
                    <a:lumMod val="50000"/>
                  </a:schemeClr>
                </a:solidFill>
                <a:latin typeface="+mn-ea"/>
                <a:ea typeface="+mn-ea"/>
              </a:rPr>
              <a:t>    </a:t>
            </a:r>
            <a:r>
              <a:rPr lang="zh-CN" altLang="zh-CN" sz="1600" dirty="0">
                <a:solidFill>
                  <a:schemeClr val="bg1">
                    <a:lumMod val="50000"/>
                  </a:schemeClr>
                </a:solidFill>
                <a:latin typeface="+mn-ea"/>
                <a:ea typeface="+mn-ea"/>
              </a:rPr>
              <a:t>与项目生命周期四个主要阶段相对应，迭代型模型定义了四个里程碑，在每个阶段的结束点，描述了项目必须完成的任务与达到的状态（特别是风险变化的状态），并成为能否进入下一阶段的判断条件。</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926"/>
                                        </p:tgtEl>
                                        <p:attrNameLst>
                                          <p:attrName>style.visibility</p:attrName>
                                        </p:attrNameLst>
                                      </p:cBhvr>
                                      <p:to>
                                        <p:strVal val="visible"/>
                                      </p:to>
                                    </p:set>
                                    <p:animEffect transition="in" filter="fade">
                                      <p:cBhvr>
                                        <p:cTn id="7" dur="500"/>
                                        <p:tgtEl>
                                          <p:spTgt spid="3892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8923"/>
                                        </p:tgtEl>
                                        <p:attrNameLst>
                                          <p:attrName>style.visibility</p:attrName>
                                        </p:attrNameLst>
                                      </p:cBhvr>
                                      <p:to>
                                        <p:strVal val="visible"/>
                                      </p:to>
                                    </p:set>
                                    <p:animEffect transition="in" filter="wipe(right)">
                                      <p:cBhvr>
                                        <p:cTn id="11" dur="500"/>
                                        <p:tgtEl>
                                          <p:spTgt spid="3892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922"/>
                                        </p:tgtEl>
                                        <p:attrNameLst>
                                          <p:attrName>style.visibility</p:attrName>
                                        </p:attrNameLst>
                                      </p:cBhvr>
                                      <p:to>
                                        <p:strVal val="visible"/>
                                      </p:to>
                                    </p:set>
                                    <p:animEffect transition="in" filter="wipe(left)">
                                      <p:cBhvr>
                                        <p:cTn id="15" dur="500"/>
                                        <p:tgtEl>
                                          <p:spTgt spid="389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8921"/>
                                        </p:tgtEl>
                                        <p:attrNameLst>
                                          <p:attrName>style.visibility</p:attrName>
                                        </p:attrNameLst>
                                      </p:cBhvr>
                                      <p:to>
                                        <p:strVal val="visible"/>
                                      </p:to>
                                    </p:set>
                                    <p:animEffect transition="in" filter="wipe(left)">
                                      <p:cBhvr>
                                        <p:cTn id="19" dur="500"/>
                                        <p:tgtEl>
                                          <p:spTgt spid="3892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8920"/>
                                        </p:tgtEl>
                                        <p:attrNameLst>
                                          <p:attrName>style.visibility</p:attrName>
                                        </p:attrNameLst>
                                      </p:cBhvr>
                                      <p:to>
                                        <p:strVal val="visible"/>
                                      </p:to>
                                    </p:set>
                                    <p:animEffect transition="in" filter="wipe(left)">
                                      <p:cBhvr>
                                        <p:cTn id="23" dur="500"/>
                                        <p:tgtEl>
                                          <p:spTgt spid="3892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927"/>
                                        </p:tgtEl>
                                        <p:attrNameLst>
                                          <p:attrName>style.visibility</p:attrName>
                                        </p:attrNameLst>
                                      </p:cBhvr>
                                      <p:to>
                                        <p:strVal val="visible"/>
                                      </p:to>
                                    </p:set>
                                    <p:animEffect transition="in" filter="fade">
                                      <p:cBhvr>
                                        <p:cTn id="27" dur="250"/>
                                        <p:tgtEl>
                                          <p:spTgt spid="38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bldLvl="0" animBg="1"/>
      <p:bldP spid="38921" grpId="0" bldLvl="0" animBg="1"/>
      <p:bldP spid="38922" grpId="0" bldLvl="0" animBg="1"/>
      <p:bldP spid="38923" grpId="0" bldLvl="0" animBg="1"/>
      <p:bldP spid="38926" grpId="0" bldLvl="0" animBg="1"/>
      <p:bldP spid="3892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平行四边形 29"/>
          <p:cNvSpPr/>
          <p:nvPr/>
        </p:nvSpPr>
        <p:spPr>
          <a:xfrm>
            <a:off x="1244257" y="394683"/>
            <a:ext cx="8160887" cy="1189998"/>
          </a:xfrm>
          <a:prstGeom prst="parallelogram">
            <a:avLst>
              <a:gd name="adj" fmla="val 45244"/>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MH_Entry_1"/>
          <p:cNvSpPr>
            <a:spLocks noChangeArrowheads="1"/>
          </p:cNvSpPr>
          <p:nvPr>
            <p:custDataLst>
              <p:tags r:id="rId1"/>
            </p:custDataLst>
          </p:nvPr>
        </p:nvSpPr>
        <p:spPr bwMode="auto">
          <a:xfrm>
            <a:off x="5156773" y="1904911"/>
            <a:ext cx="2093471" cy="3867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en-US" altLang="zh-CN" sz="2800" dirty="0">
                <a:solidFill>
                  <a:schemeClr val="bg1">
                    <a:lumMod val="50000"/>
                  </a:schemeClr>
                </a:solidFill>
                <a:latin typeface="微软雅黑" panose="020B0503020204020204" pitchFamily="34" charset="-122"/>
                <a:ea typeface="微软雅黑" panose="020B0503020204020204" pitchFamily="34" charset="-122"/>
                <a:cs typeface="+mn-ea"/>
                <a:sym typeface="+mn-lt"/>
              </a:rPr>
              <a:t> URP</a:t>
            </a:r>
            <a:r>
              <a:rPr lang="zh-CN" altLang="en-US" sz="2800" dirty="0">
                <a:solidFill>
                  <a:schemeClr val="bg1">
                    <a:lumMod val="50000"/>
                  </a:schemeClr>
                </a:solidFill>
                <a:latin typeface="微软雅黑" panose="020B0503020204020204" pitchFamily="34" charset="-122"/>
                <a:ea typeface="微软雅黑" panose="020B0503020204020204" pitchFamily="34" charset="-122"/>
                <a:cs typeface="+mn-ea"/>
                <a:sym typeface="+mn-lt"/>
              </a:rPr>
              <a:t>简介</a:t>
            </a:r>
          </a:p>
        </p:txBody>
      </p:sp>
      <p:sp>
        <p:nvSpPr>
          <p:cNvPr id="32" name="MH_Entry_2"/>
          <p:cNvSpPr>
            <a:spLocks noChangeArrowheads="1"/>
          </p:cNvSpPr>
          <p:nvPr>
            <p:custDataLst>
              <p:tags r:id="rId2"/>
            </p:custDataLst>
          </p:nvPr>
        </p:nvSpPr>
        <p:spPr bwMode="auto">
          <a:xfrm>
            <a:off x="1784985" y="2597150"/>
            <a:ext cx="2680335" cy="3867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en-US" altLang="zh-CN" sz="2800" dirty="0">
                <a:solidFill>
                  <a:schemeClr val="bg1">
                    <a:lumMod val="50000"/>
                  </a:schemeClr>
                </a:solidFill>
                <a:latin typeface="微软雅黑" panose="020B0503020204020204" pitchFamily="34" charset="-122"/>
                <a:ea typeface="微软雅黑" panose="020B0503020204020204" pitchFamily="34" charset="-122"/>
              </a:rPr>
              <a:t>  </a:t>
            </a:r>
            <a:r>
              <a:rPr lang="zh-CN" altLang="zh-CN" sz="2800" dirty="0">
                <a:solidFill>
                  <a:schemeClr val="bg1">
                    <a:lumMod val="50000"/>
                  </a:schemeClr>
                </a:solidFill>
                <a:latin typeface="微软雅黑" panose="020B0503020204020204" pitchFamily="34" charset="-122"/>
                <a:ea typeface="微软雅黑" panose="020B0503020204020204" pitchFamily="34" charset="-122"/>
              </a:rPr>
              <a:t>迭代模型概述</a:t>
            </a:r>
          </a:p>
        </p:txBody>
      </p:sp>
      <p:sp>
        <p:nvSpPr>
          <p:cNvPr id="33" name="MH_Entry_3"/>
          <p:cNvSpPr>
            <a:spLocks noChangeArrowheads="1"/>
          </p:cNvSpPr>
          <p:nvPr>
            <p:custDataLst>
              <p:tags r:id="rId3"/>
            </p:custDataLst>
          </p:nvPr>
        </p:nvSpPr>
        <p:spPr bwMode="auto">
          <a:xfrm>
            <a:off x="4870431" y="3238112"/>
            <a:ext cx="2093471" cy="3867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en-US" altLang="zh-CN" sz="2800"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zh-CN" altLang="en-US" sz="2800" dirty="0">
                <a:solidFill>
                  <a:schemeClr val="bg1">
                    <a:lumMod val="50000"/>
                  </a:schemeClr>
                </a:solidFill>
                <a:latin typeface="微软雅黑" panose="020B0503020204020204" pitchFamily="34" charset="-122"/>
                <a:ea typeface="微软雅黑" panose="020B0503020204020204" pitchFamily="34" charset="-122"/>
                <a:cs typeface="+mn-ea"/>
                <a:sym typeface="+mn-lt"/>
              </a:rPr>
              <a:t>资料来源</a:t>
            </a:r>
          </a:p>
        </p:txBody>
      </p:sp>
      <p:sp>
        <p:nvSpPr>
          <p:cNvPr id="34" name="MH_Entry_4"/>
          <p:cNvSpPr>
            <a:spLocks noChangeArrowheads="1"/>
          </p:cNvSpPr>
          <p:nvPr>
            <p:custDataLst>
              <p:tags r:id="rId4"/>
            </p:custDataLst>
          </p:nvPr>
        </p:nvSpPr>
        <p:spPr bwMode="auto">
          <a:xfrm>
            <a:off x="2105946" y="3906492"/>
            <a:ext cx="2037807" cy="3867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en-US" altLang="zh-CN" sz="2800" b="1" dirty="0">
                <a:solidFill>
                  <a:schemeClr val="bg1">
                    <a:lumMod val="50000"/>
                  </a:schemeClr>
                </a:solidFill>
                <a:latin typeface="微软雅黑" panose="020B0503020204020204" pitchFamily="34" charset="-122"/>
                <a:ea typeface="微软雅黑" panose="020B0503020204020204" pitchFamily="34" charset="-122"/>
              </a:rPr>
              <a:t>          </a:t>
            </a:r>
            <a:r>
              <a:rPr lang="zh-CN" altLang="zh-CN" sz="2800" dirty="0">
                <a:solidFill>
                  <a:schemeClr val="bg1">
                    <a:lumMod val="50000"/>
                  </a:schemeClr>
                </a:solidFill>
                <a:latin typeface="微软雅黑" panose="020B0503020204020204" pitchFamily="34" charset="-122"/>
                <a:ea typeface="微软雅黑" panose="020B0503020204020204" pitchFamily="34" charset="-122"/>
              </a:rPr>
              <a:t>结束</a:t>
            </a:r>
          </a:p>
        </p:txBody>
      </p:sp>
      <p:sp>
        <p:nvSpPr>
          <p:cNvPr id="35" name="MH_Number_1"/>
          <p:cNvSpPr/>
          <p:nvPr>
            <p:custDataLst>
              <p:tags r:id="rId5"/>
            </p:custDataLst>
          </p:nvPr>
        </p:nvSpPr>
        <p:spPr>
          <a:xfrm rot="413314">
            <a:off x="4633311" y="1859778"/>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MH_Number_2"/>
          <p:cNvSpPr/>
          <p:nvPr>
            <p:custDataLst>
              <p:tags r:id="rId6"/>
            </p:custDataLst>
          </p:nvPr>
        </p:nvSpPr>
        <p:spPr>
          <a:xfrm rot="413314">
            <a:off x="4486559" y="2528361"/>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Number_3"/>
          <p:cNvSpPr/>
          <p:nvPr>
            <p:custDataLst>
              <p:tags r:id="rId7"/>
            </p:custDataLst>
          </p:nvPr>
        </p:nvSpPr>
        <p:spPr>
          <a:xfrm rot="413314">
            <a:off x="4339808" y="3196942"/>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8" name="MH_Number_4"/>
          <p:cNvSpPr/>
          <p:nvPr>
            <p:custDataLst>
              <p:tags r:id="rId8"/>
            </p:custDataLst>
          </p:nvPr>
        </p:nvSpPr>
        <p:spPr>
          <a:xfrm rot="413314">
            <a:off x="4192974" y="3865525"/>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9" name="MH_Others_2"/>
          <p:cNvSpPr txBox="1">
            <a:spLocks noChangeArrowheads="1"/>
          </p:cNvSpPr>
          <p:nvPr>
            <p:custDataLst>
              <p:tags r:id="rId9"/>
            </p:custDataLst>
          </p:nvPr>
        </p:nvSpPr>
        <p:spPr bwMode="auto">
          <a:xfrm>
            <a:off x="1769730" y="543303"/>
            <a:ext cx="807032" cy="465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032" tIns="32516" rIns="65032" bIns="32516"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600"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40" name="MH_Others_3"/>
          <p:cNvSpPr/>
          <p:nvPr>
            <p:custDataLst>
              <p:tags r:id="rId10"/>
            </p:custDataLst>
          </p:nvPr>
        </p:nvSpPr>
        <p:spPr>
          <a:xfrm>
            <a:off x="2576761" y="557275"/>
            <a:ext cx="2004068" cy="437832"/>
          </a:xfrm>
          <a:prstGeom prst="rect">
            <a:avLst/>
          </a:prstGeom>
        </p:spPr>
        <p:txBody>
          <a:bodyPr wrap="none" lIns="0" tIns="0" rIns="0" bIns="0" anchor="ctr" anchorCtr="0">
            <a:spAutoFit/>
          </a:bodyPr>
          <a:lstStyle/>
          <a:p>
            <a:r>
              <a:rPr lang="en-US" altLang="zh-CN" sz="28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CONTENTS</a:t>
            </a:r>
            <a:endParaRPr lang="zh-CN" altLang="en-US" sz="23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平行四边形 40"/>
          <p:cNvSpPr/>
          <p:nvPr/>
        </p:nvSpPr>
        <p:spPr>
          <a:xfrm>
            <a:off x="-650448" y="394683"/>
            <a:ext cx="2435296" cy="1189998"/>
          </a:xfrm>
          <a:prstGeom prst="parallelogram">
            <a:avLst>
              <a:gd name="adj" fmla="val 44396"/>
            </a:avLst>
          </a:prstGeom>
          <a:blipFill dpi="0" rotWithShape="1">
            <a:blip r:embed="rId1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rtlCol="0" anchor="ctr"/>
          <a:lstStyle/>
          <a:p>
            <a:pPr algn="ctr"/>
            <a:endParaRPr lang="zh-CN" altLang="en-US">
              <a:blipFill>
                <a:blip r:embed="rId13"/>
                <a:stretch>
                  <a:fillRect/>
                </a:stretch>
              </a:blip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advClick="0" advTm="6000">
        <p15:prstTrans prst="fallOver"/>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39"/>
                                        </p:tgtEl>
                                        <p:attrNameLst>
                                          <p:attrName>style.visibility</p:attrName>
                                        </p:attrNameLst>
                                      </p:cBhvr>
                                      <p:to>
                                        <p:strVal val="visible"/>
                                      </p:to>
                                    </p:set>
                                    <p:anim by="(-#ppt_w*2)" calcmode="lin" valueType="num">
                                      <p:cBhvr rctx="PPT">
                                        <p:cTn id="16" dur="500" autoRev="1" fill="hold">
                                          <p:stCondLst>
                                            <p:cond delay="0"/>
                                          </p:stCondLst>
                                        </p:cTn>
                                        <p:tgtEl>
                                          <p:spTgt spid="39"/>
                                        </p:tgtEl>
                                        <p:attrNameLst>
                                          <p:attrName>ppt_w</p:attrName>
                                        </p:attrNameLst>
                                      </p:cBhvr>
                                    </p:anim>
                                    <p:anim by="(#ppt_w*0.50)" calcmode="lin" valueType="num">
                                      <p:cBhvr>
                                        <p:cTn id="17" dur="500" decel="50000" autoRev="1" fill="hold">
                                          <p:stCondLst>
                                            <p:cond delay="0"/>
                                          </p:stCondLst>
                                        </p:cTn>
                                        <p:tgtEl>
                                          <p:spTgt spid="39"/>
                                        </p:tgtEl>
                                        <p:attrNameLst>
                                          <p:attrName>ppt_x</p:attrName>
                                        </p:attrNameLst>
                                      </p:cBhvr>
                                    </p:anim>
                                    <p:anim from="(-#ppt_h/2)" to="(#ppt_y)" calcmode="lin" valueType="num">
                                      <p:cBhvr>
                                        <p:cTn id="18" dur="1000" fill="hold">
                                          <p:stCondLst>
                                            <p:cond delay="0"/>
                                          </p:stCondLst>
                                        </p:cTn>
                                        <p:tgtEl>
                                          <p:spTgt spid="39"/>
                                        </p:tgtEl>
                                        <p:attrNameLst>
                                          <p:attrName>ppt_y</p:attrName>
                                        </p:attrNameLst>
                                      </p:cBhvr>
                                    </p:anim>
                                    <p:animRot by="21600000">
                                      <p:cBhvr>
                                        <p:cTn id="19" dur="1000" fill="hold">
                                          <p:stCondLst>
                                            <p:cond delay="0"/>
                                          </p:stCondLst>
                                        </p:cTn>
                                        <p:tgtEl>
                                          <p:spTgt spid="39"/>
                                        </p:tgtEl>
                                        <p:attrNameLst>
                                          <p:attrName>r</p:attrName>
                                        </p:attrNameLst>
                                      </p:cBhvr>
                                    </p:animRot>
                                  </p:childTnLst>
                                </p:cTn>
                              </p:par>
                              <p:par>
                                <p:cTn id="20" presetID="56" presetClass="entr" presetSubtype="0" fill="hold" grpId="0" nodeType="withEffect">
                                  <p:stCondLst>
                                    <p:cond delay="0"/>
                                  </p:stCondLst>
                                  <p:iterate type="lt">
                                    <p:tmPct val="10000"/>
                                  </p:iterate>
                                  <p:childTnLst>
                                    <p:set>
                                      <p:cBhvr>
                                        <p:cTn id="21" dur="1" fill="hold">
                                          <p:stCondLst>
                                            <p:cond delay="0"/>
                                          </p:stCondLst>
                                        </p:cTn>
                                        <p:tgtEl>
                                          <p:spTgt spid="40"/>
                                        </p:tgtEl>
                                        <p:attrNameLst>
                                          <p:attrName>style.visibility</p:attrName>
                                        </p:attrNameLst>
                                      </p:cBhvr>
                                      <p:to>
                                        <p:strVal val="visible"/>
                                      </p:to>
                                    </p:set>
                                    <p:anim by="(-#ppt_w*2)" calcmode="lin" valueType="num">
                                      <p:cBhvr rctx="PPT">
                                        <p:cTn id="22" dur="500" autoRev="1" fill="hold">
                                          <p:stCondLst>
                                            <p:cond delay="0"/>
                                          </p:stCondLst>
                                        </p:cTn>
                                        <p:tgtEl>
                                          <p:spTgt spid="40"/>
                                        </p:tgtEl>
                                        <p:attrNameLst>
                                          <p:attrName>ppt_w</p:attrName>
                                        </p:attrNameLst>
                                      </p:cBhvr>
                                    </p:anim>
                                    <p:anim by="(#ppt_w*0.50)" calcmode="lin" valueType="num">
                                      <p:cBhvr>
                                        <p:cTn id="23" dur="500" decel="50000" autoRev="1" fill="hold">
                                          <p:stCondLst>
                                            <p:cond delay="0"/>
                                          </p:stCondLst>
                                        </p:cTn>
                                        <p:tgtEl>
                                          <p:spTgt spid="40"/>
                                        </p:tgtEl>
                                        <p:attrNameLst>
                                          <p:attrName>ppt_x</p:attrName>
                                        </p:attrNameLst>
                                      </p:cBhvr>
                                    </p:anim>
                                    <p:anim from="(-#ppt_h/2)" to="(#ppt_y)" calcmode="lin" valueType="num">
                                      <p:cBhvr>
                                        <p:cTn id="24" dur="1000" fill="hold">
                                          <p:stCondLst>
                                            <p:cond delay="0"/>
                                          </p:stCondLst>
                                        </p:cTn>
                                        <p:tgtEl>
                                          <p:spTgt spid="40"/>
                                        </p:tgtEl>
                                        <p:attrNameLst>
                                          <p:attrName>ppt_y</p:attrName>
                                        </p:attrNameLst>
                                      </p:cBhvr>
                                    </p:anim>
                                    <p:animRot by="21600000">
                                      <p:cBhvr>
                                        <p:cTn id="25" dur="1000" fill="hold">
                                          <p:stCondLst>
                                            <p:cond delay="0"/>
                                          </p:stCondLst>
                                        </p:cTn>
                                        <p:tgtEl>
                                          <p:spTgt spid="40"/>
                                        </p:tgtEl>
                                        <p:attrNameLst>
                                          <p:attrName>r</p:attrName>
                                        </p:attrNameLst>
                                      </p:cBhvr>
                                    </p:animRot>
                                  </p:childTnLst>
                                </p:cTn>
                              </p:par>
                            </p:childTnLst>
                          </p:cTn>
                        </p:par>
                        <p:par>
                          <p:cTn id="26" fill="hold">
                            <p:stCondLst>
                              <p:cond delay="2200"/>
                            </p:stCondLst>
                            <p:childTnLst>
                              <p:par>
                                <p:cTn id="27" presetID="10" presetClass="entr" presetSubtype="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2700"/>
                            </p:stCondLst>
                            <p:childTnLst>
                              <p:par>
                                <p:cTn id="31" presetID="2" presetClass="entr" presetSubtype="2"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par>
                          <p:cTn id="35" fill="hold">
                            <p:stCondLst>
                              <p:cond delay="32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par>
                          <p:cTn id="39" fill="hold">
                            <p:stCondLst>
                              <p:cond delay="3700"/>
                            </p:stCondLst>
                            <p:childTnLst>
                              <p:par>
                                <p:cTn id="40" presetID="2" presetClass="entr" presetSubtype="8"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0-#ppt_w/2"/>
                                          </p:val>
                                        </p:tav>
                                        <p:tav tm="100000">
                                          <p:val>
                                            <p:strVal val="#ppt_x"/>
                                          </p:val>
                                        </p:tav>
                                      </p:tavLst>
                                    </p:anim>
                                    <p:anim calcmode="lin" valueType="num">
                                      <p:cBhvr additive="base">
                                        <p:cTn id="43" dur="500" fill="hold"/>
                                        <p:tgtEl>
                                          <p:spTgt spid="32"/>
                                        </p:tgtEl>
                                        <p:attrNameLst>
                                          <p:attrName>ppt_y</p:attrName>
                                        </p:attrNameLst>
                                      </p:cBhvr>
                                      <p:tavLst>
                                        <p:tav tm="0">
                                          <p:val>
                                            <p:strVal val="#ppt_y"/>
                                          </p:val>
                                        </p:tav>
                                        <p:tav tm="100000">
                                          <p:val>
                                            <p:strVal val="#ppt_y"/>
                                          </p:val>
                                        </p:tav>
                                      </p:tavLst>
                                    </p:anim>
                                  </p:childTnLst>
                                </p:cTn>
                              </p:par>
                            </p:childTnLst>
                          </p:cTn>
                        </p:par>
                        <p:par>
                          <p:cTn id="44" fill="hold">
                            <p:stCondLst>
                              <p:cond delay="4200"/>
                            </p:stCondLst>
                            <p:childTnLst>
                              <p:par>
                                <p:cTn id="45" presetID="10" presetClass="entr" presetSubtype="0"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childTnLst>
                          </p:cTn>
                        </p:par>
                        <p:par>
                          <p:cTn id="48" fill="hold">
                            <p:stCondLst>
                              <p:cond delay="4700"/>
                            </p:stCondLst>
                            <p:childTnLst>
                              <p:par>
                                <p:cTn id="49" presetID="2" presetClass="entr" presetSubtype="2"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1+#ppt_w/2"/>
                                          </p:val>
                                        </p:tav>
                                        <p:tav tm="100000">
                                          <p:val>
                                            <p:strVal val="#ppt_x"/>
                                          </p:val>
                                        </p:tav>
                                      </p:tavLst>
                                    </p:anim>
                                    <p:anim calcmode="lin" valueType="num">
                                      <p:cBhvr additive="base">
                                        <p:cTn id="52" dur="500" fill="hold"/>
                                        <p:tgtEl>
                                          <p:spTgt spid="33"/>
                                        </p:tgtEl>
                                        <p:attrNameLst>
                                          <p:attrName>ppt_y</p:attrName>
                                        </p:attrNameLst>
                                      </p:cBhvr>
                                      <p:tavLst>
                                        <p:tav tm="0">
                                          <p:val>
                                            <p:strVal val="#ppt_y"/>
                                          </p:val>
                                        </p:tav>
                                        <p:tav tm="100000">
                                          <p:val>
                                            <p:strVal val="#ppt_y"/>
                                          </p:val>
                                        </p:tav>
                                      </p:tavLst>
                                    </p:anim>
                                  </p:childTnLst>
                                </p:cTn>
                              </p:par>
                            </p:childTnLst>
                          </p:cTn>
                        </p:par>
                        <p:par>
                          <p:cTn id="53" fill="hold">
                            <p:stCondLst>
                              <p:cond delay="5200"/>
                            </p:stCondLst>
                            <p:childTnLst>
                              <p:par>
                                <p:cTn id="54" presetID="10" presetClass="entr" presetSubtype="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500"/>
                                        <p:tgtEl>
                                          <p:spTgt spid="38"/>
                                        </p:tgtEl>
                                      </p:cBhvr>
                                    </p:animEffect>
                                  </p:childTnLst>
                                </p:cTn>
                              </p:par>
                            </p:childTnLst>
                          </p:cTn>
                        </p:par>
                        <p:par>
                          <p:cTn id="57" fill="hold">
                            <p:stCondLst>
                              <p:cond delay="5700"/>
                            </p:stCondLst>
                            <p:childTnLst>
                              <p:par>
                                <p:cTn id="58" presetID="2" presetClass="entr" presetSubtype="8"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500" fill="hold"/>
                                        <p:tgtEl>
                                          <p:spTgt spid="34"/>
                                        </p:tgtEl>
                                        <p:attrNameLst>
                                          <p:attrName>ppt_x</p:attrName>
                                        </p:attrNameLst>
                                      </p:cBhvr>
                                      <p:tavLst>
                                        <p:tav tm="0">
                                          <p:val>
                                            <p:strVal val="0-#ppt_w/2"/>
                                          </p:val>
                                        </p:tav>
                                        <p:tav tm="100000">
                                          <p:val>
                                            <p:strVal val="#ppt_x"/>
                                          </p:val>
                                        </p:tav>
                                      </p:tavLst>
                                    </p:anim>
                                    <p:anim calcmode="lin" valueType="num">
                                      <p:cBhvr additive="base">
                                        <p:cTn id="61"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p:bldP spid="32" grpId="0"/>
      <p:bldP spid="33" grpId="0"/>
      <p:bldP spid="34" grpId="0"/>
      <p:bldP spid="35" grpId="0" bldLvl="0" animBg="1"/>
      <p:bldP spid="36" grpId="0" bldLvl="0" animBg="1"/>
      <p:bldP spid="37" grpId="0" bldLvl="0" animBg="1"/>
      <p:bldP spid="38" grpId="0" bldLvl="0" animBg="1"/>
      <p:bldP spid="39" grpId="0"/>
      <p:bldP spid="40" grpId="0"/>
      <p:bldP spid="4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rotWithShape="1">
          <a:blip r:embed="rId3" cstate="print">
            <a:extLst>
              <a:ext uri="{BEBA8EAE-BF5A-486C-A8C5-ECC9F3942E4B}">
                <a14:imgProps xmlns:a14="http://schemas.microsoft.com/office/drawing/2010/main" xmlns="">
                  <a14:imgLayer r:embed="rId4">
                    <a14:imgEffect>
                      <a14:colorTemperature colorTemp="8800"/>
                    </a14:imgEffect>
                    <a14:imgEffect>
                      <a14:sharpenSoften amount="25000"/>
                    </a14:imgEffect>
                  </a14:imgLayer>
                </a14:imgProps>
              </a:ext>
              <a:ext uri="{28A0092B-C50C-407E-A947-70E740481C1C}">
                <a14:useLocalDpi xmlns:a14="http://schemas.microsoft.com/office/drawing/2010/main" xmlns="" val="0"/>
              </a:ext>
            </a:extLst>
          </a:blip>
          <a:srcRect t="2822" b="2822"/>
          <a:stretch>
            <a:fillRect/>
          </a:stretch>
        </p:blipFill>
        <p:spPr/>
      </p:pic>
      <p:pic>
        <p:nvPicPr>
          <p:cNvPr id="7" name="图片占位符 6"/>
          <p:cNvPicPr>
            <a:picLocks noGrp="1" noChangeAspect="1"/>
          </p:cNvPicPr>
          <p:nvPr>
            <p:ph type="pic" sz="quarter" idx="11"/>
          </p:nvPr>
        </p:nvPicPr>
        <p:blipFill>
          <a:blip r:embed="rId5" cstate="print">
            <a:extLst>
              <a:ext uri="{28A0092B-C50C-407E-A947-70E740481C1C}">
                <a14:useLocalDpi xmlns:a14="http://schemas.microsoft.com/office/drawing/2010/main" xmlns="" val="0"/>
              </a:ext>
            </a:extLst>
          </a:blip>
          <a:srcRect t="10894" b="10894"/>
          <a:stretch>
            <a:fillRect/>
          </a:stretch>
        </p:blipFill>
        <p:spPr>
          <a:xfrm>
            <a:off x="628650" y="420370"/>
            <a:ext cx="7887970" cy="4213860"/>
          </a:xfrm>
        </p:spPr>
      </p:pic>
      <p:sp>
        <p:nvSpPr>
          <p:cNvPr id="19" name="TextBox 18"/>
          <p:cNvSpPr txBox="1"/>
          <p:nvPr/>
        </p:nvSpPr>
        <p:spPr>
          <a:xfrm>
            <a:off x="1160814" y="1262048"/>
            <a:ext cx="2739603" cy="2530475"/>
          </a:xfrm>
          <a:prstGeom prst="rect">
            <a:avLst/>
          </a:prstGeom>
          <a:noFill/>
        </p:spPr>
        <p:txBody>
          <a:bodyPr wrap="square" lIns="68589" tIns="34295" rIns="68589" bIns="34295" rtlCol="0">
            <a:spAutoFit/>
          </a:bodyPr>
          <a:lstStyle/>
          <a:p>
            <a:r>
              <a:rPr lang="en-US" altLang="zh-CN" sz="1600" dirty="0">
                <a:gradFill>
                  <a:gsLst>
                    <a:gs pos="0">
                      <a:srgbClr val="FECF40"/>
                    </a:gs>
                    <a:gs pos="100000">
                      <a:srgbClr val="846C21"/>
                    </a:gs>
                  </a:gsLst>
                  <a:lin ang="5400000" scaled="0"/>
                </a:gradFill>
                <a:latin typeface="+mn-ea"/>
                <a:ea typeface="+mn-ea"/>
              </a:rPr>
              <a:t>    </a:t>
            </a:r>
            <a:r>
              <a:rPr lang="zh-CN" altLang="zh-CN" sz="1600" dirty="0">
                <a:gradFill>
                  <a:gsLst>
                    <a:gs pos="0">
                      <a:srgbClr val="FECF40"/>
                    </a:gs>
                    <a:gs pos="100000">
                      <a:srgbClr val="846C21"/>
                    </a:gs>
                  </a:gsLst>
                  <a:lin ang="5400000" scaled="0"/>
                </a:gradFill>
                <a:latin typeface="+mn-ea"/>
                <a:ea typeface="+mn-ea"/>
              </a:rPr>
              <a:t>根据项目风险的演进与变化，四个里程碑被定义为：项目目标里程碑（</a:t>
            </a:r>
            <a:r>
              <a:rPr lang="en-US" altLang="zh-CN" sz="1600" dirty="0">
                <a:gradFill>
                  <a:gsLst>
                    <a:gs pos="0">
                      <a:srgbClr val="FECF40"/>
                    </a:gs>
                    <a:gs pos="100000">
                      <a:srgbClr val="846C21"/>
                    </a:gs>
                  </a:gsLst>
                  <a:lin ang="5400000" scaled="0"/>
                </a:gradFill>
                <a:latin typeface="+mn-ea"/>
                <a:ea typeface="+mn-ea"/>
              </a:rPr>
              <a:t>Lifecycle Objectives</a:t>
            </a:r>
            <a:r>
              <a:rPr lang="zh-CN" altLang="zh-CN" sz="1600" dirty="0">
                <a:gradFill>
                  <a:gsLst>
                    <a:gs pos="0">
                      <a:srgbClr val="FECF40"/>
                    </a:gs>
                    <a:gs pos="100000">
                      <a:srgbClr val="846C21"/>
                    </a:gs>
                  </a:gsLst>
                  <a:lin ang="5400000" scaled="0"/>
                </a:gradFill>
                <a:latin typeface="+mn-ea"/>
                <a:ea typeface="+mn-ea"/>
              </a:rPr>
              <a:t>）、项目架构基线里程碑（</a:t>
            </a:r>
            <a:r>
              <a:rPr lang="en-US" altLang="zh-CN" sz="1600" dirty="0">
                <a:gradFill>
                  <a:gsLst>
                    <a:gs pos="0">
                      <a:srgbClr val="FECF40"/>
                    </a:gs>
                    <a:gs pos="100000">
                      <a:srgbClr val="846C21"/>
                    </a:gs>
                  </a:gsLst>
                  <a:lin ang="5400000" scaled="0"/>
                </a:gradFill>
                <a:latin typeface="+mn-ea"/>
                <a:ea typeface="+mn-ea"/>
              </a:rPr>
              <a:t>Lifecycle Architecture</a:t>
            </a:r>
            <a:r>
              <a:rPr lang="zh-CN" altLang="zh-CN" sz="1600" dirty="0">
                <a:gradFill>
                  <a:gsLst>
                    <a:gs pos="0">
                      <a:srgbClr val="FECF40"/>
                    </a:gs>
                    <a:gs pos="100000">
                      <a:srgbClr val="846C21"/>
                    </a:gs>
                  </a:gsLst>
                  <a:lin ang="5400000" scaled="0"/>
                </a:gradFill>
                <a:latin typeface="+mn-ea"/>
                <a:ea typeface="+mn-ea"/>
              </a:rPr>
              <a:t>）、初始可交付里程碑（</a:t>
            </a:r>
            <a:r>
              <a:rPr lang="en-US" altLang="zh-CN" sz="1600" dirty="0">
                <a:gradFill>
                  <a:gsLst>
                    <a:gs pos="0">
                      <a:srgbClr val="FECF40"/>
                    </a:gs>
                    <a:gs pos="100000">
                      <a:srgbClr val="846C21"/>
                    </a:gs>
                  </a:gsLst>
                  <a:lin ang="5400000" scaled="0"/>
                </a:gradFill>
                <a:latin typeface="+mn-ea"/>
                <a:ea typeface="+mn-ea"/>
              </a:rPr>
              <a:t>Initial Operational Capability</a:t>
            </a:r>
            <a:r>
              <a:rPr lang="zh-CN" altLang="zh-CN" sz="1600" dirty="0">
                <a:gradFill>
                  <a:gsLst>
                    <a:gs pos="0">
                      <a:srgbClr val="FECF40"/>
                    </a:gs>
                    <a:gs pos="100000">
                      <a:srgbClr val="846C21"/>
                    </a:gs>
                  </a:gsLst>
                  <a:lin ang="5400000" scaled="0"/>
                </a:gradFill>
                <a:latin typeface="+mn-ea"/>
                <a:ea typeface="+mn-ea"/>
              </a:rPr>
              <a:t>）、产品发布里程碑（</a:t>
            </a:r>
            <a:r>
              <a:rPr lang="en-US" altLang="zh-CN" sz="1600" dirty="0">
                <a:gradFill>
                  <a:gsLst>
                    <a:gs pos="0">
                      <a:srgbClr val="FECF40"/>
                    </a:gs>
                    <a:gs pos="100000">
                      <a:srgbClr val="846C21"/>
                    </a:gs>
                  </a:gsLst>
                  <a:lin ang="5400000" scaled="0"/>
                </a:gradFill>
                <a:latin typeface="+mn-ea"/>
                <a:ea typeface="+mn-ea"/>
              </a:rPr>
              <a:t>Product Release</a:t>
            </a:r>
            <a:r>
              <a:rPr lang="zh-CN" altLang="zh-CN" sz="1600" dirty="0">
                <a:gradFill>
                  <a:gsLst>
                    <a:gs pos="0">
                      <a:srgbClr val="FECF40"/>
                    </a:gs>
                    <a:gs pos="100000">
                      <a:srgbClr val="846C21"/>
                    </a:gs>
                  </a:gsLst>
                  <a:lin ang="5400000" scaled="0"/>
                </a:gradFill>
                <a:latin typeface="+mn-ea"/>
                <a:ea typeface="+mn-ea"/>
              </a:rPr>
              <a:t>）。</a:t>
            </a:r>
            <a:endParaRPr lang="zh-CN" altLang="zh-CN" sz="1600" dirty="0">
              <a:gradFill>
                <a:gsLst>
                  <a:gs pos="0">
                    <a:srgbClr val="FECF40"/>
                  </a:gs>
                  <a:gs pos="100000">
                    <a:srgbClr val="846C21"/>
                  </a:gs>
                </a:gsLst>
                <a:lin ang="5400000" scaled="0"/>
              </a:gradFill>
              <a:latin typeface="+mn-ea"/>
              <a:ea typeface="+mn-ea"/>
              <a:cs typeface="Open Sans" panose="020B0606030504020204" pitchFamily="34" charset="0"/>
            </a:endParaRPr>
          </a:p>
        </p:txBody>
      </p:sp>
      <p:sp>
        <p:nvSpPr>
          <p:cNvPr id="20" name="TextBox 19"/>
          <p:cNvSpPr txBox="1"/>
          <p:nvPr/>
        </p:nvSpPr>
        <p:spPr>
          <a:xfrm>
            <a:off x="5718810" y="851535"/>
            <a:ext cx="1994535" cy="1299210"/>
          </a:xfrm>
          <a:prstGeom prst="rect">
            <a:avLst/>
          </a:prstGeom>
          <a:noFill/>
        </p:spPr>
        <p:txBody>
          <a:bodyPr wrap="square" lIns="68589" tIns="34295" rIns="68589" bIns="34295" rtlCol="0">
            <a:spAutoFit/>
          </a:bodyPr>
          <a:lstStyle/>
          <a:p>
            <a:pPr marL="0" indent="0">
              <a:buNone/>
            </a:pPr>
            <a:r>
              <a:rPr lang="en-US" altLang="zh-CN" sz="1600" dirty="0">
                <a:latin typeface="+mn-ea"/>
                <a:ea typeface="+mn-ea"/>
              </a:rPr>
              <a:t>    </a:t>
            </a:r>
            <a:r>
              <a:rPr lang="zh-CN" altLang="zh-CN" sz="1600" dirty="0">
                <a:gradFill>
                  <a:gsLst>
                    <a:gs pos="0">
                      <a:srgbClr val="FECF40"/>
                    </a:gs>
                    <a:gs pos="100000">
                      <a:srgbClr val="846C21"/>
                    </a:gs>
                  </a:gsLst>
                  <a:lin ang="5400000" scaled="0"/>
                </a:gradFill>
                <a:latin typeface="+mn-ea"/>
                <a:ea typeface="+mn-ea"/>
              </a:rPr>
              <a:t>里程碑的意义在于为项目风险的评估提供显式的标准，阻止项目上阶段风险引入到下一阶段。</a:t>
            </a:r>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random/>
      </p:transition>
    </mc:Choice>
    <mc:Fallback>
      <p:transition spd="slow" advClick="0" advTm="500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2828999" y="1038682"/>
            <a:ext cx="3444251" cy="3409442"/>
            <a:chOff x="3771343" y="1384205"/>
            <a:chExt cx="4591537" cy="4545134"/>
          </a:xfrm>
        </p:grpSpPr>
        <p:sp>
          <p:nvSpPr>
            <p:cNvPr id="17" name="Freeform: Shape 68"/>
            <p:cNvSpPr/>
            <p:nvPr/>
          </p:nvSpPr>
          <p:spPr bwMode="auto">
            <a:xfrm>
              <a:off x="5359986" y="1970715"/>
              <a:ext cx="2365576" cy="1235875"/>
            </a:xfrm>
            <a:custGeom>
              <a:avLst/>
              <a:gdLst/>
              <a:ahLst/>
              <a:cxnLst>
                <a:cxn ang="0">
                  <a:pos x="635" y="0"/>
                </a:cxn>
                <a:cxn ang="0">
                  <a:pos x="429" y="69"/>
                </a:cxn>
                <a:cxn ang="0">
                  <a:pos x="470" y="78"/>
                </a:cxn>
                <a:cxn ang="0">
                  <a:pos x="336" y="194"/>
                </a:cxn>
                <a:cxn ang="0">
                  <a:pos x="0" y="230"/>
                </a:cxn>
                <a:cxn ang="0">
                  <a:pos x="72" y="313"/>
                </a:cxn>
                <a:cxn ang="0">
                  <a:pos x="334" y="332"/>
                </a:cxn>
                <a:cxn ang="0">
                  <a:pos x="534" y="158"/>
                </a:cxn>
                <a:cxn ang="0">
                  <a:pos x="538" y="194"/>
                </a:cxn>
                <a:cxn ang="0">
                  <a:pos x="635" y="0"/>
                </a:cxn>
              </a:cxnLst>
              <a:rect l="0" t="0" r="r" b="b"/>
              <a:pathLst>
                <a:path w="635" h="332">
                  <a:moveTo>
                    <a:pt x="635" y="0"/>
                  </a:moveTo>
                  <a:cubicBezTo>
                    <a:pt x="429" y="69"/>
                    <a:pt x="429" y="69"/>
                    <a:pt x="429" y="69"/>
                  </a:cubicBezTo>
                  <a:cubicBezTo>
                    <a:pt x="470" y="78"/>
                    <a:pt x="470" y="78"/>
                    <a:pt x="470" y="78"/>
                  </a:cubicBezTo>
                  <a:cubicBezTo>
                    <a:pt x="336" y="194"/>
                    <a:pt x="336" y="194"/>
                    <a:pt x="336" y="194"/>
                  </a:cubicBezTo>
                  <a:cubicBezTo>
                    <a:pt x="231" y="136"/>
                    <a:pt x="96" y="146"/>
                    <a:pt x="0" y="230"/>
                  </a:cubicBezTo>
                  <a:cubicBezTo>
                    <a:pt x="72" y="313"/>
                    <a:pt x="72" y="313"/>
                    <a:pt x="72" y="313"/>
                  </a:cubicBezTo>
                  <a:cubicBezTo>
                    <a:pt x="150" y="246"/>
                    <a:pt x="267" y="254"/>
                    <a:pt x="334" y="332"/>
                  </a:cubicBezTo>
                  <a:cubicBezTo>
                    <a:pt x="534" y="158"/>
                    <a:pt x="534" y="158"/>
                    <a:pt x="534" y="158"/>
                  </a:cubicBezTo>
                  <a:cubicBezTo>
                    <a:pt x="538" y="194"/>
                    <a:pt x="538" y="194"/>
                    <a:pt x="538" y="194"/>
                  </a:cubicBezTo>
                  <a:lnTo>
                    <a:pt x="635" y="0"/>
                  </a:lnTo>
                  <a:close/>
                </a:path>
              </a:pathLst>
            </a:custGeom>
            <a:solidFill>
              <a:schemeClr val="accent2"/>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Freeform: Shape 69"/>
            <p:cNvSpPr/>
            <p:nvPr/>
          </p:nvSpPr>
          <p:spPr bwMode="auto">
            <a:xfrm>
              <a:off x="6534280" y="2939030"/>
              <a:ext cx="1221012" cy="2350712"/>
            </a:xfrm>
            <a:custGeom>
              <a:avLst/>
              <a:gdLst/>
              <a:ahLst/>
              <a:cxnLst>
                <a:cxn ang="0">
                  <a:pos x="328" y="631"/>
                </a:cxn>
                <a:cxn ang="0">
                  <a:pos x="259" y="425"/>
                </a:cxn>
                <a:cxn ang="0">
                  <a:pos x="251" y="466"/>
                </a:cxn>
                <a:cxn ang="0">
                  <a:pos x="138" y="335"/>
                </a:cxn>
                <a:cxn ang="0">
                  <a:pos x="102" y="0"/>
                </a:cxn>
                <a:cxn ang="0">
                  <a:pos x="19" y="72"/>
                </a:cxn>
                <a:cxn ang="0">
                  <a:pos x="0" y="333"/>
                </a:cxn>
                <a:cxn ang="0">
                  <a:pos x="171" y="531"/>
                </a:cxn>
                <a:cxn ang="0">
                  <a:pos x="134" y="534"/>
                </a:cxn>
                <a:cxn ang="0">
                  <a:pos x="328" y="631"/>
                </a:cxn>
              </a:cxnLst>
              <a:rect l="0" t="0" r="r" b="b"/>
              <a:pathLst>
                <a:path w="328" h="631">
                  <a:moveTo>
                    <a:pt x="328" y="631"/>
                  </a:moveTo>
                  <a:cubicBezTo>
                    <a:pt x="259" y="425"/>
                    <a:pt x="259" y="425"/>
                    <a:pt x="259" y="425"/>
                  </a:cubicBezTo>
                  <a:cubicBezTo>
                    <a:pt x="251" y="466"/>
                    <a:pt x="251" y="466"/>
                    <a:pt x="251" y="466"/>
                  </a:cubicBezTo>
                  <a:cubicBezTo>
                    <a:pt x="138" y="335"/>
                    <a:pt x="138" y="335"/>
                    <a:pt x="138" y="335"/>
                  </a:cubicBezTo>
                  <a:cubicBezTo>
                    <a:pt x="195" y="230"/>
                    <a:pt x="185" y="96"/>
                    <a:pt x="102" y="0"/>
                  </a:cubicBezTo>
                  <a:cubicBezTo>
                    <a:pt x="19" y="72"/>
                    <a:pt x="19" y="72"/>
                    <a:pt x="19" y="72"/>
                  </a:cubicBezTo>
                  <a:cubicBezTo>
                    <a:pt x="86" y="149"/>
                    <a:pt x="77" y="266"/>
                    <a:pt x="0" y="333"/>
                  </a:cubicBezTo>
                  <a:cubicBezTo>
                    <a:pt x="171" y="531"/>
                    <a:pt x="171" y="531"/>
                    <a:pt x="171" y="531"/>
                  </a:cubicBezTo>
                  <a:cubicBezTo>
                    <a:pt x="134" y="534"/>
                    <a:pt x="134" y="534"/>
                    <a:pt x="134" y="534"/>
                  </a:cubicBezTo>
                  <a:lnTo>
                    <a:pt x="328" y="631"/>
                  </a:lnTo>
                  <a:close/>
                </a:path>
              </a:pathLst>
            </a:custGeom>
            <a:solidFill>
              <a:schemeClr val="accent3"/>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Freeform: Shape 70"/>
            <p:cNvSpPr/>
            <p:nvPr/>
          </p:nvSpPr>
          <p:spPr bwMode="auto">
            <a:xfrm>
              <a:off x="4427771" y="4109078"/>
              <a:ext cx="2374070" cy="1233753"/>
            </a:xfrm>
            <a:custGeom>
              <a:avLst/>
              <a:gdLst/>
              <a:ahLst/>
              <a:cxnLst>
                <a:cxn ang="0">
                  <a:pos x="637" y="102"/>
                </a:cxn>
                <a:cxn ang="0">
                  <a:pos x="565" y="19"/>
                </a:cxn>
                <a:cxn ang="0">
                  <a:pos x="304" y="1"/>
                </a:cxn>
                <a:cxn ang="0">
                  <a:pos x="303" y="0"/>
                </a:cxn>
                <a:cxn ang="0">
                  <a:pos x="101" y="175"/>
                </a:cxn>
                <a:cxn ang="0">
                  <a:pos x="98" y="136"/>
                </a:cxn>
                <a:cxn ang="0">
                  <a:pos x="0" y="331"/>
                </a:cxn>
                <a:cxn ang="0">
                  <a:pos x="206" y="262"/>
                </a:cxn>
                <a:cxn ang="0">
                  <a:pos x="168" y="254"/>
                </a:cxn>
                <a:cxn ang="0">
                  <a:pos x="301" y="138"/>
                </a:cxn>
                <a:cxn ang="0">
                  <a:pos x="637" y="102"/>
                </a:cxn>
              </a:cxnLst>
              <a:rect l="0" t="0" r="r" b="b"/>
              <a:pathLst>
                <a:path w="637" h="331">
                  <a:moveTo>
                    <a:pt x="637" y="102"/>
                  </a:moveTo>
                  <a:cubicBezTo>
                    <a:pt x="565" y="19"/>
                    <a:pt x="565" y="19"/>
                    <a:pt x="565" y="19"/>
                  </a:cubicBezTo>
                  <a:cubicBezTo>
                    <a:pt x="488" y="86"/>
                    <a:pt x="372" y="78"/>
                    <a:pt x="304" y="1"/>
                  </a:cubicBezTo>
                  <a:cubicBezTo>
                    <a:pt x="303" y="0"/>
                    <a:pt x="303" y="0"/>
                    <a:pt x="303" y="0"/>
                  </a:cubicBezTo>
                  <a:cubicBezTo>
                    <a:pt x="101" y="175"/>
                    <a:pt x="101" y="175"/>
                    <a:pt x="101" y="175"/>
                  </a:cubicBezTo>
                  <a:cubicBezTo>
                    <a:pt x="98" y="136"/>
                    <a:pt x="98" y="136"/>
                    <a:pt x="98" y="136"/>
                  </a:cubicBezTo>
                  <a:cubicBezTo>
                    <a:pt x="0" y="331"/>
                    <a:pt x="0" y="331"/>
                    <a:pt x="0" y="331"/>
                  </a:cubicBezTo>
                  <a:cubicBezTo>
                    <a:pt x="206" y="262"/>
                    <a:pt x="206" y="262"/>
                    <a:pt x="206" y="262"/>
                  </a:cubicBezTo>
                  <a:cubicBezTo>
                    <a:pt x="168" y="254"/>
                    <a:pt x="168" y="254"/>
                    <a:pt x="168" y="254"/>
                  </a:cubicBezTo>
                  <a:cubicBezTo>
                    <a:pt x="301" y="138"/>
                    <a:pt x="301" y="138"/>
                    <a:pt x="301" y="138"/>
                  </a:cubicBezTo>
                  <a:cubicBezTo>
                    <a:pt x="407" y="196"/>
                    <a:pt x="541" y="186"/>
                    <a:pt x="637" y="102"/>
                  </a:cubicBezTo>
                  <a:close/>
                </a:path>
              </a:pathLst>
            </a:custGeom>
            <a:solidFill>
              <a:schemeClr val="accent4"/>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Freeform: Shape 71"/>
            <p:cNvSpPr/>
            <p:nvPr/>
          </p:nvSpPr>
          <p:spPr bwMode="auto">
            <a:xfrm>
              <a:off x="4378930" y="1985580"/>
              <a:ext cx="1248617" cy="2391058"/>
            </a:xfrm>
            <a:custGeom>
              <a:avLst/>
              <a:gdLst/>
              <a:ahLst/>
              <a:cxnLst>
                <a:cxn ang="0">
                  <a:pos x="335" y="309"/>
                </a:cxn>
                <a:cxn ang="0">
                  <a:pos x="155" y="101"/>
                </a:cxn>
                <a:cxn ang="0">
                  <a:pos x="194" y="97"/>
                </a:cxn>
                <a:cxn ang="0">
                  <a:pos x="0" y="0"/>
                </a:cxn>
                <a:cxn ang="0">
                  <a:pos x="69" y="206"/>
                </a:cxn>
                <a:cxn ang="0">
                  <a:pos x="77" y="168"/>
                </a:cxn>
                <a:cxn ang="0">
                  <a:pos x="197" y="307"/>
                </a:cxn>
                <a:cxn ang="0">
                  <a:pos x="233" y="642"/>
                </a:cxn>
                <a:cxn ang="0">
                  <a:pos x="316" y="570"/>
                </a:cxn>
                <a:cxn ang="0">
                  <a:pos x="335" y="309"/>
                </a:cxn>
              </a:cxnLst>
              <a:rect l="0" t="0" r="r" b="b"/>
              <a:pathLst>
                <a:path w="335" h="642">
                  <a:moveTo>
                    <a:pt x="335" y="309"/>
                  </a:moveTo>
                  <a:cubicBezTo>
                    <a:pt x="155" y="101"/>
                    <a:pt x="155" y="101"/>
                    <a:pt x="155" y="101"/>
                  </a:cubicBezTo>
                  <a:cubicBezTo>
                    <a:pt x="194" y="97"/>
                    <a:pt x="194" y="97"/>
                    <a:pt x="194" y="97"/>
                  </a:cubicBezTo>
                  <a:cubicBezTo>
                    <a:pt x="0" y="0"/>
                    <a:pt x="0" y="0"/>
                    <a:pt x="0" y="0"/>
                  </a:cubicBezTo>
                  <a:cubicBezTo>
                    <a:pt x="69" y="206"/>
                    <a:pt x="69" y="206"/>
                    <a:pt x="69" y="206"/>
                  </a:cubicBezTo>
                  <a:cubicBezTo>
                    <a:pt x="77" y="168"/>
                    <a:pt x="77" y="168"/>
                    <a:pt x="77" y="168"/>
                  </a:cubicBezTo>
                  <a:cubicBezTo>
                    <a:pt x="197" y="307"/>
                    <a:pt x="197" y="307"/>
                    <a:pt x="197" y="307"/>
                  </a:cubicBezTo>
                  <a:cubicBezTo>
                    <a:pt x="140" y="412"/>
                    <a:pt x="150" y="546"/>
                    <a:pt x="233" y="642"/>
                  </a:cubicBezTo>
                  <a:cubicBezTo>
                    <a:pt x="316" y="570"/>
                    <a:pt x="316" y="570"/>
                    <a:pt x="316" y="570"/>
                  </a:cubicBezTo>
                  <a:cubicBezTo>
                    <a:pt x="249" y="493"/>
                    <a:pt x="258" y="376"/>
                    <a:pt x="335" y="309"/>
                  </a:cubicBezTo>
                  <a:close/>
                </a:path>
              </a:pathLst>
            </a:custGeom>
            <a:solidFill>
              <a:schemeClr val="accent1"/>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Oval 79"/>
            <p:cNvSpPr/>
            <p:nvPr/>
          </p:nvSpPr>
          <p:spPr bwMode="auto">
            <a:xfrm>
              <a:off x="3810628" y="1422428"/>
              <a:ext cx="617938" cy="620061"/>
            </a:xfrm>
            <a:prstGeom prst="ellipse">
              <a:avLst/>
            </a:prstGeom>
            <a:solidFill>
              <a:schemeClr val="accent1"/>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Freeform: Shape 80"/>
            <p:cNvSpPr/>
            <p:nvPr/>
          </p:nvSpPr>
          <p:spPr bwMode="auto">
            <a:xfrm>
              <a:off x="3772405" y="1384205"/>
              <a:ext cx="692260" cy="694384"/>
            </a:xfrm>
            <a:custGeom>
              <a:avLst/>
              <a:gdLst/>
              <a:ahLst/>
              <a:cxnLst>
                <a:cxn ang="0">
                  <a:pos x="113" y="0"/>
                </a:cxn>
                <a:cxn ang="0">
                  <a:pos x="0" y="113"/>
                </a:cxn>
                <a:cxn ang="0">
                  <a:pos x="113" y="227"/>
                </a:cxn>
                <a:cxn ang="0">
                  <a:pos x="226" y="113"/>
                </a:cxn>
                <a:cxn ang="0">
                  <a:pos x="113" y="0"/>
                </a:cxn>
                <a:cxn ang="0">
                  <a:pos x="113" y="208"/>
                </a:cxn>
                <a:cxn ang="0">
                  <a:pos x="18" y="113"/>
                </a:cxn>
                <a:cxn ang="0">
                  <a:pos x="113" y="18"/>
                </a:cxn>
                <a:cxn ang="0">
                  <a:pos x="208" y="113"/>
                </a:cxn>
                <a:cxn ang="0">
                  <a:pos x="113" y="208"/>
                </a:cxn>
              </a:cxnLst>
              <a:rect l="0" t="0" r="r" b="b"/>
              <a:pathLst>
                <a:path w="226" h="227">
                  <a:moveTo>
                    <a:pt x="113" y="0"/>
                  </a:moveTo>
                  <a:cubicBezTo>
                    <a:pt x="50" y="0"/>
                    <a:pt x="0" y="51"/>
                    <a:pt x="0" y="113"/>
                  </a:cubicBezTo>
                  <a:cubicBezTo>
                    <a:pt x="0" y="176"/>
                    <a:pt x="50" y="227"/>
                    <a:pt x="113" y="227"/>
                  </a:cubicBezTo>
                  <a:cubicBezTo>
                    <a:pt x="176" y="227"/>
                    <a:pt x="226" y="176"/>
                    <a:pt x="226" y="113"/>
                  </a:cubicBezTo>
                  <a:cubicBezTo>
                    <a:pt x="226" y="51"/>
                    <a:pt x="176" y="0"/>
                    <a:pt x="113" y="0"/>
                  </a:cubicBezTo>
                  <a:close/>
                  <a:moveTo>
                    <a:pt x="113" y="208"/>
                  </a:moveTo>
                  <a:cubicBezTo>
                    <a:pt x="60" y="208"/>
                    <a:pt x="18" y="166"/>
                    <a:pt x="18" y="113"/>
                  </a:cubicBezTo>
                  <a:cubicBezTo>
                    <a:pt x="18" y="61"/>
                    <a:pt x="60" y="18"/>
                    <a:pt x="113" y="18"/>
                  </a:cubicBezTo>
                  <a:cubicBezTo>
                    <a:pt x="165" y="18"/>
                    <a:pt x="208" y="61"/>
                    <a:pt x="208" y="113"/>
                  </a:cubicBezTo>
                  <a:cubicBezTo>
                    <a:pt x="208" y="166"/>
                    <a:pt x="165" y="208"/>
                    <a:pt x="113" y="208"/>
                  </a:cubicBezTo>
                  <a:close/>
                </a:path>
              </a:pathLst>
            </a:custGeom>
            <a:solidFill>
              <a:schemeClr val="bg1"/>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3" name="Group 74"/>
            <p:cNvGrpSpPr/>
            <p:nvPr/>
          </p:nvGrpSpPr>
          <p:grpSpPr>
            <a:xfrm>
              <a:off x="4014483" y="1577443"/>
              <a:ext cx="216597" cy="261191"/>
              <a:chOff x="4440238" y="1720850"/>
              <a:chExt cx="161925" cy="195263"/>
            </a:xfrm>
            <a:solidFill>
              <a:schemeClr val="bg1"/>
            </a:solidFill>
          </p:grpSpPr>
          <p:sp>
            <p:nvSpPr>
              <p:cNvPr id="43" name="Rectangle 75"/>
              <p:cNvSpPr/>
              <p:nvPr/>
            </p:nvSpPr>
            <p:spPr bwMode="auto">
              <a:xfrm>
                <a:off x="4440238" y="1785938"/>
                <a:ext cx="31750" cy="130175"/>
              </a:xfrm>
              <a:prstGeom prst="rect">
                <a:avLst/>
              </a:prstGeom>
              <a:grp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Rectangle 76"/>
              <p:cNvSpPr/>
              <p:nvPr/>
            </p:nvSpPr>
            <p:spPr bwMode="auto">
              <a:xfrm>
                <a:off x="4486276" y="1720850"/>
                <a:ext cx="30163" cy="195263"/>
              </a:xfrm>
              <a:prstGeom prst="rect">
                <a:avLst/>
              </a:prstGeom>
              <a:grp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Rectangle 77"/>
              <p:cNvSpPr/>
              <p:nvPr/>
            </p:nvSpPr>
            <p:spPr bwMode="auto">
              <a:xfrm>
                <a:off x="4529138" y="1824038"/>
                <a:ext cx="30163" cy="92075"/>
              </a:xfrm>
              <a:prstGeom prst="rect">
                <a:avLst/>
              </a:prstGeom>
              <a:grp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Rectangle 78"/>
              <p:cNvSpPr/>
              <p:nvPr/>
            </p:nvSpPr>
            <p:spPr bwMode="auto">
              <a:xfrm>
                <a:off x="4573588" y="1781175"/>
                <a:ext cx="28575" cy="134938"/>
              </a:xfrm>
              <a:prstGeom prst="rect">
                <a:avLst/>
              </a:prstGeom>
              <a:grp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Oval 86"/>
            <p:cNvSpPr/>
            <p:nvPr/>
          </p:nvSpPr>
          <p:spPr bwMode="auto">
            <a:xfrm>
              <a:off x="7708843" y="1422428"/>
              <a:ext cx="617938" cy="617938"/>
            </a:xfrm>
            <a:prstGeom prst="ellipse">
              <a:avLst/>
            </a:prstGeom>
            <a:solidFill>
              <a:schemeClr val="accent2"/>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Freeform: Shape 87"/>
            <p:cNvSpPr/>
            <p:nvPr/>
          </p:nvSpPr>
          <p:spPr bwMode="auto">
            <a:xfrm>
              <a:off x="7670620" y="1384205"/>
              <a:ext cx="692260" cy="694384"/>
            </a:xfrm>
            <a:custGeom>
              <a:avLst/>
              <a:gdLst/>
              <a:ahLst/>
              <a:cxnLst>
                <a:cxn ang="0">
                  <a:pos x="113" y="0"/>
                </a:cxn>
                <a:cxn ang="0">
                  <a:pos x="0" y="114"/>
                </a:cxn>
                <a:cxn ang="0">
                  <a:pos x="113" y="227"/>
                </a:cxn>
                <a:cxn ang="0">
                  <a:pos x="226" y="114"/>
                </a:cxn>
                <a:cxn ang="0">
                  <a:pos x="113" y="0"/>
                </a:cxn>
                <a:cxn ang="0">
                  <a:pos x="113" y="209"/>
                </a:cxn>
                <a:cxn ang="0">
                  <a:pos x="18" y="114"/>
                </a:cxn>
                <a:cxn ang="0">
                  <a:pos x="113" y="19"/>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9"/>
                    <a:pt x="113" y="19"/>
                  </a:cubicBezTo>
                  <a:cubicBezTo>
                    <a:pt x="166" y="19"/>
                    <a:pt x="208" y="61"/>
                    <a:pt x="208" y="114"/>
                  </a:cubicBezTo>
                  <a:cubicBezTo>
                    <a:pt x="208" y="166"/>
                    <a:pt x="166" y="209"/>
                    <a:pt x="113" y="209"/>
                  </a:cubicBezTo>
                  <a:close/>
                </a:path>
              </a:pathLst>
            </a:custGeom>
            <a:solidFill>
              <a:schemeClr val="bg1"/>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6" name="Group 83"/>
            <p:cNvGrpSpPr/>
            <p:nvPr/>
          </p:nvGrpSpPr>
          <p:grpSpPr>
            <a:xfrm>
              <a:off x="7889340" y="1598677"/>
              <a:ext cx="250573" cy="250574"/>
              <a:chOff x="3576638" y="2108200"/>
              <a:chExt cx="187325" cy="187326"/>
            </a:xfrm>
            <a:solidFill>
              <a:schemeClr val="bg1"/>
            </a:solidFill>
          </p:grpSpPr>
          <p:sp>
            <p:nvSpPr>
              <p:cNvPr id="41" name="Freeform: Shape 84"/>
              <p:cNvSpPr/>
              <p:nvPr/>
            </p:nvSpPr>
            <p:spPr bwMode="auto">
              <a:xfrm>
                <a:off x="3576638" y="2116138"/>
                <a:ext cx="177800" cy="179388"/>
              </a:xfrm>
              <a:custGeom>
                <a:avLst/>
                <a:gdLst/>
                <a:ahLst/>
                <a:cxnLst>
                  <a:cxn ang="0">
                    <a:pos x="38" y="40"/>
                  </a:cxn>
                  <a:cxn ang="0">
                    <a:pos x="52" y="2"/>
                  </a:cxn>
                  <a:cxn ang="0">
                    <a:pos x="39" y="0"/>
                  </a:cxn>
                  <a:cxn ang="0">
                    <a:pos x="0" y="39"/>
                  </a:cxn>
                  <a:cxn ang="0">
                    <a:pos x="39" y="78"/>
                  </a:cxn>
                  <a:cxn ang="0">
                    <a:pos x="78" y="39"/>
                  </a:cxn>
                  <a:cxn ang="0">
                    <a:pos x="76" y="25"/>
                  </a:cxn>
                  <a:cxn ang="0">
                    <a:pos x="38" y="40"/>
                  </a:cxn>
                </a:cxnLst>
                <a:rect l="0" t="0" r="r" b="b"/>
                <a:pathLst>
                  <a:path w="78" h="78">
                    <a:moveTo>
                      <a:pt x="38" y="40"/>
                    </a:moveTo>
                    <a:cubicBezTo>
                      <a:pt x="52" y="2"/>
                      <a:pt x="52" y="2"/>
                      <a:pt x="52" y="2"/>
                    </a:cubicBezTo>
                    <a:cubicBezTo>
                      <a:pt x="48" y="1"/>
                      <a:pt x="43" y="0"/>
                      <a:pt x="39" y="0"/>
                    </a:cubicBezTo>
                    <a:cubicBezTo>
                      <a:pt x="17" y="0"/>
                      <a:pt x="0" y="17"/>
                      <a:pt x="0" y="39"/>
                    </a:cubicBezTo>
                    <a:cubicBezTo>
                      <a:pt x="0" y="61"/>
                      <a:pt x="17" y="78"/>
                      <a:pt x="39" y="78"/>
                    </a:cubicBezTo>
                    <a:cubicBezTo>
                      <a:pt x="61" y="78"/>
                      <a:pt x="78" y="61"/>
                      <a:pt x="78" y="39"/>
                    </a:cubicBezTo>
                    <a:cubicBezTo>
                      <a:pt x="78" y="34"/>
                      <a:pt x="77" y="30"/>
                      <a:pt x="76" y="25"/>
                    </a:cubicBezTo>
                    <a:lnTo>
                      <a:pt x="38" y="40"/>
                    </a:lnTo>
                    <a:close/>
                  </a:path>
                </a:pathLst>
              </a:custGeom>
              <a:grp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85"/>
              <p:cNvSpPr/>
              <p:nvPr/>
            </p:nvSpPr>
            <p:spPr bwMode="auto">
              <a:xfrm>
                <a:off x="3681413" y="2108200"/>
                <a:ext cx="82550" cy="84138"/>
              </a:xfrm>
              <a:custGeom>
                <a:avLst/>
                <a:gdLst/>
                <a:ahLst/>
                <a:cxnLst>
                  <a:cxn ang="0">
                    <a:pos x="19" y="0"/>
                  </a:cxn>
                  <a:cxn ang="0">
                    <a:pos x="52" y="31"/>
                  </a:cxn>
                  <a:cxn ang="0">
                    <a:pos x="0" y="53"/>
                  </a:cxn>
                  <a:cxn ang="0">
                    <a:pos x="19" y="0"/>
                  </a:cxn>
                </a:cxnLst>
                <a:rect l="0" t="0" r="r" b="b"/>
                <a:pathLst>
                  <a:path w="52" h="53">
                    <a:moveTo>
                      <a:pt x="19" y="0"/>
                    </a:moveTo>
                    <a:lnTo>
                      <a:pt x="52" y="31"/>
                    </a:lnTo>
                    <a:lnTo>
                      <a:pt x="0" y="53"/>
                    </a:lnTo>
                    <a:lnTo>
                      <a:pt x="19" y="0"/>
                    </a:lnTo>
                    <a:close/>
                  </a:path>
                </a:pathLst>
              </a:custGeom>
              <a:grp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7" name="Oval 91"/>
            <p:cNvSpPr/>
            <p:nvPr/>
          </p:nvSpPr>
          <p:spPr bwMode="auto">
            <a:xfrm>
              <a:off x="3811689" y="5273178"/>
              <a:ext cx="617938" cy="617938"/>
            </a:xfrm>
            <a:prstGeom prst="ellipse">
              <a:avLst/>
            </a:prstGeom>
            <a:solidFill>
              <a:schemeClr val="accent4"/>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Freeform: Shape 92"/>
            <p:cNvSpPr/>
            <p:nvPr/>
          </p:nvSpPr>
          <p:spPr bwMode="auto">
            <a:xfrm>
              <a:off x="3771343" y="5237078"/>
              <a:ext cx="694384" cy="690137"/>
            </a:xfrm>
            <a:custGeom>
              <a:avLst/>
              <a:gdLst/>
              <a:ahLst/>
              <a:cxnLst>
                <a:cxn ang="0">
                  <a:pos x="114" y="0"/>
                </a:cxn>
                <a:cxn ang="0">
                  <a:pos x="0" y="113"/>
                </a:cxn>
                <a:cxn ang="0">
                  <a:pos x="114" y="226"/>
                </a:cxn>
                <a:cxn ang="0">
                  <a:pos x="227" y="113"/>
                </a:cxn>
                <a:cxn ang="0">
                  <a:pos x="114" y="0"/>
                </a:cxn>
                <a:cxn ang="0">
                  <a:pos x="114" y="208"/>
                </a:cxn>
                <a:cxn ang="0">
                  <a:pos x="19" y="113"/>
                </a:cxn>
                <a:cxn ang="0">
                  <a:pos x="114" y="18"/>
                </a:cxn>
                <a:cxn ang="0">
                  <a:pos x="209" y="113"/>
                </a:cxn>
                <a:cxn ang="0">
                  <a:pos x="114" y="208"/>
                </a:cxn>
              </a:cxnLst>
              <a:rect l="0" t="0" r="r" b="b"/>
              <a:pathLst>
                <a:path w="227" h="226">
                  <a:moveTo>
                    <a:pt x="114" y="0"/>
                  </a:moveTo>
                  <a:cubicBezTo>
                    <a:pt x="51" y="0"/>
                    <a:pt x="0" y="50"/>
                    <a:pt x="0" y="113"/>
                  </a:cubicBezTo>
                  <a:cubicBezTo>
                    <a:pt x="0" y="176"/>
                    <a:pt x="51" y="226"/>
                    <a:pt x="114" y="226"/>
                  </a:cubicBezTo>
                  <a:cubicBezTo>
                    <a:pt x="176" y="226"/>
                    <a:pt x="227" y="176"/>
                    <a:pt x="227" y="113"/>
                  </a:cubicBezTo>
                  <a:cubicBezTo>
                    <a:pt x="227" y="50"/>
                    <a:pt x="176" y="0"/>
                    <a:pt x="114" y="0"/>
                  </a:cubicBezTo>
                  <a:close/>
                  <a:moveTo>
                    <a:pt x="114" y="208"/>
                  </a:moveTo>
                  <a:cubicBezTo>
                    <a:pt x="61" y="208"/>
                    <a:pt x="19" y="165"/>
                    <a:pt x="19" y="113"/>
                  </a:cubicBezTo>
                  <a:cubicBezTo>
                    <a:pt x="19" y="60"/>
                    <a:pt x="61" y="18"/>
                    <a:pt x="114" y="18"/>
                  </a:cubicBezTo>
                  <a:cubicBezTo>
                    <a:pt x="166" y="18"/>
                    <a:pt x="209" y="60"/>
                    <a:pt x="209" y="113"/>
                  </a:cubicBezTo>
                  <a:cubicBezTo>
                    <a:pt x="209" y="165"/>
                    <a:pt x="166" y="208"/>
                    <a:pt x="114" y="208"/>
                  </a:cubicBezTo>
                  <a:close/>
                </a:path>
              </a:pathLst>
            </a:custGeom>
            <a:solidFill>
              <a:schemeClr val="bg1"/>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Shape 90"/>
            <p:cNvSpPr/>
            <p:nvPr/>
          </p:nvSpPr>
          <p:spPr bwMode="auto">
            <a:xfrm>
              <a:off x="3945470" y="5498269"/>
              <a:ext cx="367366" cy="199609"/>
            </a:xfrm>
            <a:custGeom>
              <a:avLst/>
              <a:gdLst/>
              <a:ahLst/>
              <a:cxnLst>
                <a:cxn ang="0">
                  <a:pos x="100" y="0"/>
                </a:cxn>
                <a:cxn ang="0">
                  <a:pos x="81" y="19"/>
                </a:cxn>
                <a:cxn ang="0">
                  <a:pos x="85" y="31"/>
                </a:cxn>
                <a:cxn ang="0">
                  <a:pos x="67" y="52"/>
                </a:cxn>
                <a:cxn ang="0">
                  <a:pos x="41" y="21"/>
                </a:cxn>
                <a:cxn ang="0">
                  <a:pos x="0" y="54"/>
                </a:cxn>
                <a:cxn ang="0">
                  <a:pos x="5" y="60"/>
                </a:cxn>
                <a:cxn ang="0">
                  <a:pos x="40" y="32"/>
                </a:cxn>
                <a:cxn ang="0">
                  <a:pos x="67" y="65"/>
                </a:cxn>
                <a:cxn ang="0">
                  <a:pos x="91" y="36"/>
                </a:cxn>
                <a:cxn ang="0">
                  <a:pos x="100" y="38"/>
                </a:cxn>
                <a:cxn ang="0">
                  <a:pos x="120" y="19"/>
                </a:cxn>
                <a:cxn ang="0">
                  <a:pos x="100" y="0"/>
                </a:cxn>
                <a:cxn ang="0">
                  <a:pos x="100" y="35"/>
                </a:cxn>
                <a:cxn ang="0">
                  <a:pos x="93" y="33"/>
                </a:cxn>
                <a:cxn ang="0">
                  <a:pos x="101" y="24"/>
                </a:cxn>
                <a:cxn ang="0">
                  <a:pos x="100" y="30"/>
                </a:cxn>
                <a:cxn ang="0">
                  <a:pos x="108" y="30"/>
                </a:cxn>
                <a:cxn ang="0">
                  <a:pos x="110" y="13"/>
                </a:cxn>
                <a:cxn ang="0">
                  <a:pos x="110" y="13"/>
                </a:cxn>
                <a:cxn ang="0">
                  <a:pos x="110" y="12"/>
                </a:cxn>
                <a:cxn ang="0">
                  <a:pos x="104" y="7"/>
                </a:cxn>
                <a:cxn ang="0">
                  <a:pos x="104" y="8"/>
                </a:cxn>
                <a:cxn ang="0">
                  <a:pos x="104" y="7"/>
                </a:cxn>
                <a:cxn ang="0">
                  <a:pos x="86" y="13"/>
                </a:cxn>
                <a:cxn ang="0">
                  <a:pos x="89" y="21"/>
                </a:cxn>
                <a:cxn ang="0">
                  <a:pos x="95" y="19"/>
                </a:cxn>
                <a:cxn ang="0">
                  <a:pos x="87" y="28"/>
                </a:cxn>
                <a:cxn ang="0">
                  <a:pos x="85" y="19"/>
                </a:cxn>
                <a:cxn ang="0">
                  <a:pos x="100" y="3"/>
                </a:cxn>
                <a:cxn ang="0">
                  <a:pos x="116" y="19"/>
                </a:cxn>
                <a:cxn ang="0">
                  <a:pos x="100" y="35"/>
                </a:cxn>
              </a:cxnLst>
              <a:rect l="0" t="0" r="r" b="b"/>
              <a:pathLst>
                <a:path w="120" h="65">
                  <a:moveTo>
                    <a:pt x="100" y="0"/>
                  </a:moveTo>
                  <a:cubicBezTo>
                    <a:pt x="89" y="0"/>
                    <a:pt x="81" y="8"/>
                    <a:pt x="81" y="19"/>
                  </a:cubicBezTo>
                  <a:cubicBezTo>
                    <a:pt x="81" y="24"/>
                    <a:pt x="82" y="28"/>
                    <a:pt x="85" y="31"/>
                  </a:cubicBezTo>
                  <a:cubicBezTo>
                    <a:pt x="67" y="52"/>
                    <a:pt x="67" y="52"/>
                    <a:pt x="67" y="52"/>
                  </a:cubicBezTo>
                  <a:cubicBezTo>
                    <a:pt x="41" y="21"/>
                    <a:pt x="41" y="21"/>
                    <a:pt x="41" y="21"/>
                  </a:cubicBezTo>
                  <a:cubicBezTo>
                    <a:pt x="0" y="54"/>
                    <a:pt x="0" y="54"/>
                    <a:pt x="0" y="54"/>
                  </a:cubicBezTo>
                  <a:cubicBezTo>
                    <a:pt x="5" y="60"/>
                    <a:pt x="5" y="60"/>
                    <a:pt x="5" y="60"/>
                  </a:cubicBezTo>
                  <a:cubicBezTo>
                    <a:pt x="40" y="32"/>
                    <a:pt x="40" y="32"/>
                    <a:pt x="40" y="32"/>
                  </a:cubicBezTo>
                  <a:cubicBezTo>
                    <a:pt x="67" y="65"/>
                    <a:pt x="67" y="65"/>
                    <a:pt x="67" y="65"/>
                  </a:cubicBezTo>
                  <a:cubicBezTo>
                    <a:pt x="91" y="36"/>
                    <a:pt x="91" y="36"/>
                    <a:pt x="91" y="36"/>
                  </a:cubicBezTo>
                  <a:cubicBezTo>
                    <a:pt x="94" y="38"/>
                    <a:pt x="97" y="38"/>
                    <a:pt x="100" y="38"/>
                  </a:cubicBezTo>
                  <a:cubicBezTo>
                    <a:pt x="111" y="38"/>
                    <a:pt x="120" y="30"/>
                    <a:pt x="120" y="19"/>
                  </a:cubicBezTo>
                  <a:cubicBezTo>
                    <a:pt x="120" y="8"/>
                    <a:pt x="111" y="0"/>
                    <a:pt x="100" y="0"/>
                  </a:cubicBezTo>
                  <a:close/>
                  <a:moveTo>
                    <a:pt x="100" y="35"/>
                  </a:moveTo>
                  <a:cubicBezTo>
                    <a:pt x="98" y="35"/>
                    <a:pt x="95" y="34"/>
                    <a:pt x="93" y="33"/>
                  </a:cubicBezTo>
                  <a:cubicBezTo>
                    <a:pt x="101" y="24"/>
                    <a:pt x="101" y="24"/>
                    <a:pt x="101" y="24"/>
                  </a:cubicBezTo>
                  <a:cubicBezTo>
                    <a:pt x="100" y="30"/>
                    <a:pt x="100" y="30"/>
                    <a:pt x="100" y="30"/>
                  </a:cubicBezTo>
                  <a:cubicBezTo>
                    <a:pt x="108" y="30"/>
                    <a:pt x="108" y="30"/>
                    <a:pt x="108" y="30"/>
                  </a:cubicBezTo>
                  <a:cubicBezTo>
                    <a:pt x="110" y="13"/>
                    <a:pt x="110" y="13"/>
                    <a:pt x="110" y="13"/>
                  </a:cubicBezTo>
                  <a:cubicBezTo>
                    <a:pt x="110" y="13"/>
                    <a:pt x="110" y="13"/>
                    <a:pt x="110" y="13"/>
                  </a:cubicBezTo>
                  <a:cubicBezTo>
                    <a:pt x="110" y="12"/>
                    <a:pt x="110" y="12"/>
                    <a:pt x="110" y="12"/>
                  </a:cubicBezTo>
                  <a:cubicBezTo>
                    <a:pt x="104" y="7"/>
                    <a:pt x="104" y="7"/>
                    <a:pt x="104" y="7"/>
                  </a:cubicBezTo>
                  <a:cubicBezTo>
                    <a:pt x="104" y="8"/>
                    <a:pt x="104" y="8"/>
                    <a:pt x="104" y="8"/>
                  </a:cubicBezTo>
                  <a:cubicBezTo>
                    <a:pt x="104" y="7"/>
                    <a:pt x="104" y="7"/>
                    <a:pt x="104" y="7"/>
                  </a:cubicBezTo>
                  <a:cubicBezTo>
                    <a:pt x="86" y="13"/>
                    <a:pt x="86" y="13"/>
                    <a:pt x="86" y="13"/>
                  </a:cubicBezTo>
                  <a:cubicBezTo>
                    <a:pt x="89" y="21"/>
                    <a:pt x="89" y="21"/>
                    <a:pt x="89" y="21"/>
                  </a:cubicBezTo>
                  <a:cubicBezTo>
                    <a:pt x="95" y="19"/>
                    <a:pt x="95" y="19"/>
                    <a:pt x="95" y="19"/>
                  </a:cubicBezTo>
                  <a:cubicBezTo>
                    <a:pt x="87" y="28"/>
                    <a:pt x="87" y="28"/>
                    <a:pt x="87" y="28"/>
                  </a:cubicBezTo>
                  <a:cubicBezTo>
                    <a:pt x="86" y="25"/>
                    <a:pt x="85" y="22"/>
                    <a:pt x="85" y="19"/>
                  </a:cubicBezTo>
                  <a:cubicBezTo>
                    <a:pt x="85" y="10"/>
                    <a:pt x="92" y="3"/>
                    <a:pt x="100" y="3"/>
                  </a:cubicBezTo>
                  <a:cubicBezTo>
                    <a:pt x="109" y="3"/>
                    <a:pt x="116" y="10"/>
                    <a:pt x="116" y="19"/>
                  </a:cubicBezTo>
                  <a:cubicBezTo>
                    <a:pt x="116" y="28"/>
                    <a:pt x="109" y="35"/>
                    <a:pt x="100" y="35"/>
                  </a:cubicBezTo>
                  <a:close/>
                </a:path>
              </a:pathLst>
            </a:custGeom>
            <a:solidFill>
              <a:schemeClr val="bg1"/>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Oval 96"/>
            <p:cNvSpPr/>
            <p:nvPr/>
          </p:nvSpPr>
          <p:spPr bwMode="auto">
            <a:xfrm>
              <a:off x="7708843" y="5271055"/>
              <a:ext cx="617938" cy="620061"/>
            </a:xfrm>
            <a:prstGeom prst="ellipse">
              <a:avLst/>
            </a:prstGeom>
            <a:solidFill>
              <a:schemeClr val="accent3"/>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Freeform: Shape 97"/>
            <p:cNvSpPr/>
            <p:nvPr/>
          </p:nvSpPr>
          <p:spPr bwMode="auto">
            <a:xfrm>
              <a:off x="7670620" y="5234955"/>
              <a:ext cx="692260" cy="694384"/>
            </a:xfrm>
            <a:custGeom>
              <a:avLst/>
              <a:gdLst/>
              <a:ahLst/>
              <a:cxnLst>
                <a:cxn ang="0">
                  <a:pos x="113" y="0"/>
                </a:cxn>
                <a:cxn ang="0">
                  <a:pos x="0" y="114"/>
                </a:cxn>
                <a:cxn ang="0">
                  <a:pos x="113" y="227"/>
                </a:cxn>
                <a:cxn ang="0">
                  <a:pos x="226" y="114"/>
                </a:cxn>
                <a:cxn ang="0">
                  <a:pos x="113" y="0"/>
                </a:cxn>
                <a:cxn ang="0">
                  <a:pos x="113" y="209"/>
                </a:cxn>
                <a:cxn ang="0">
                  <a:pos x="18" y="114"/>
                </a:cxn>
                <a:cxn ang="0">
                  <a:pos x="113" y="18"/>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8"/>
                    <a:pt x="113" y="18"/>
                  </a:cubicBezTo>
                  <a:cubicBezTo>
                    <a:pt x="166" y="18"/>
                    <a:pt x="208" y="61"/>
                    <a:pt x="208" y="114"/>
                  </a:cubicBezTo>
                  <a:cubicBezTo>
                    <a:pt x="208" y="166"/>
                    <a:pt x="166" y="209"/>
                    <a:pt x="113" y="209"/>
                  </a:cubicBezTo>
                  <a:close/>
                </a:path>
              </a:pathLst>
            </a:custGeom>
            <a:solidFill>
              <a:schemeClr val="bg1"/>
            </a:solidFill>
            <a:ln w="9525">
              <a:noFill/>
              <a:round/>
            </a:ln>
            <a:effectLst/>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95"/>
            <p:cNvSpPr/>
            <p:nvPr/>
          </p:nvSpPr>
          <p:spPr bwMode="auto">
            <a:xfrm>
              <a:off x="7868105" y="5438811"/>
              <a:ext cx="280302" cy="316402"/>
            </a:xfrm>
            <a:custGeom>
              <a:avLst/>
              <a:gdLst/>
              <a:ahLst/>
              <a:cxnLst>
                <a:cxn ang="0">
                  <a:pos x="72" y="17"/>
                </a:cxn>
                <a:cxn ang="0">
                  <a:pos x="66" y="1"/>
                </a:cxn>
                <a:cxn ang="0">
                  <a:pos x="72" y="17"/>
                </a:cxn>
                <a:cxn ang="0">
                  <a:pos x="60" y="48"/>
                </a:cxn>
                <a:cxn ang="0">
                  <a:pos x="81" y="49"/>
                </a:cxn>
                <a:cxn ang="0">
                  <a:pos x="81" y="39"/>
                </a:cxn>
                <a:cxn ang="0">
                  <a:pos x="66" y="40"/>
                </a:cxn>
                <a:cxn ang="0">
                  <a:pos x="65" y="26"/>
                </a:cxn>
                <a:cxn ang="0">
                  <a:pos x="51" y="14"/>
                </a:cxn>
                <a:cxn ang="0">
                  <a:pos x="30" y="14"/>
                </a:cxn>
                <a:cxn ang="0">
                  <a:pos x="16" y="30"/>
                </a:cxn>
                <a:cxn ang="0">
                  <a:pos x="23" y="36"/>
                </a:cxn>
                <a:cxn ang="0">
                  <a:pos x="44" y="24"/>
                </a:cxn>
                <a:cxn ang="0">
                  <a:pos x="27" y="48"/>
                </a:cxn>
                <a:cxn ang="0">
                  <a:pos x="29" y="72"/>
                </a:cxn>
                <a:cxn ang="0">
                  <a:pos x="11" y="70"/>
                </a:cxn>
                <a:cxn ang="0">
                  <a:pos x="11" y="80"/>
                </a:cxn>
                <a:cxn ang="0">
                  <a:pos x="40" y="80"/>
                </a:cxn>
                <a:cxn ang="0">
                  <a:pos x="40" y="60"/>
                </a:cxn>
                <a:cxn ang="0">
                  <a:pos x="54" y="73"/>
                </a:cxn>
                <a:cxn ang="0">
                  <a:pos x="54" y="94"/>
                </a:cxn>
                <a:cxn ang="0">
                  <a:pos x="65" y="91"/>
                </a:cxn>
                <a:cxn ang="0">
                  <a:pos x="65" y="65"/>
                </a:cxn>
                <a:cxn ang="0">
                  <a:pos x="49" y="52"/>
                </a:cxn>
                <a:cxn ang="0">
                  <a:pos x="57" y="39"/>
                </a:cxn>
                <a:cxn ang="0">
                  <a:pos x="60" y="48"/>
                </a:cxn>
              </a:cxnLst>
              <a:rect l="0" t="0" r="r" b="b"/>
              <a:pathLst>
                <a:path w="92" h="103">
                  <a:moveTo>
                    <a:pt x="72" y="17"/>
                  </a:moveTo>
                  <a:cubicBezTo>
                    <a:pt x="81" y="11"/>
                    <a:pt x="73" y="0"/>
                    <a:pt x="66" y="1"/>
                  </a:cubicBezTo>
                  <a:cubicBezTo>
                    <a:pt x="49" y="2"/>
                    <a:pt x="59" y="27"/>
                    <a:pt x="72" y="17"/>
                  </a:cubicBezTo>
                  <a:close/>
                  <a:moveTo>
                    <a:pt x="60" y="48"/>
                  </a:moveTo>
                  <a:cubicBezTo>
                    <a:pt x="65" y="52"/>
                    <a:pt x="76" y="50"/>
                    <a:pt x="81" y="49"/>
                  </a:cubicBezTo>
                  <a:cubicBezTo>
                    <a:pt x="92" y="46"/>
                    <a:pt x="90" y="39"/>
                    <a:pt x="81" y="39"/>
                  </a:cubicBezTo>
                  <a:cubicBezTo>
                    <a:pt x="78" y="39"/>
                    <a:pt x="69" y="42"/>
                    <a:pt x="66" y="40"/>
                  </a:cubicBezTo>
                  <a:cubicBezTo>
                    <a:pt x="65" y="37"/>
                    <a:pt x="67" y="30"/>
                    <a:pt x="65" y="26"/>
                  </a:cubicBezTo>
                  <a:cubicBezTo>
                    <a:pt x="62" y="21"/>
                    <a:pt x="58" y="15"/>
                    <a:pt x="51" y="14"/>
                  </a:cubicBezTo>
                  <a:cubicBezTo>
                    <a:pt x="45" y="12"/>
                    <a:pt x="37" y="12"/>
                    <a:pt x="30" y="14"/>
                  </a:cubicBezTo>
                  <a:cubicBezTo>
                    <a:pt x="23" y="16"/>
                    <a:pt x="20" y="24"/>
                    <a:pt x="16" y="30"/>
                  </a:cubicBezTo>
                  <a:cubicBezTo>
                    <a:pt x="12" y="36"/>
                    <a:pt x="17" y="43"/>
                    <a:pt x="23" y="36"/>
                  </a:cubicBezTo>
                  <a:cubicBezTo>
                    <a:pt x="28" y="30"/>
                    <a:pt x="31" y="21"/>
                    <a:pt x="44" y="24"/>
                  </a:cubicBezTo>
                  <a:cubicBezTo>
                    <a:pt x="41" y="33"/>
                    <a:pt x="30" y="38"/>
                    <a:pt x="27" y="48"/>
                  </a:cubicBezTo>
                  <a:cubicBezTo>
                    <a:pt x="26" y="54"/>
                    <a:pt x="32" y="64"/>
                    <a:pt x="29" y="72"/>
                  </a:cubicBezTo>
                  <a:cubicBezTo>
                    <a:pt x="29" y="72"/>
                    <a:pt x="14" y="71"/>
                    <a:pt x="11" y="70"/>
                  </a:cubicBezTo>
                  <a:cubicBezTo>
                    <a:pt x="6" y="70"/>
                    <a:pt x="0" y="78"/>
                    <a:pt x="11" y="80"/>
                  </a:cubicBezTo>
                  <a:cubicBezTo>
                    <a:pt x="15" y="81"/>
                    <a:pt x="35" y="85"/>
                    <a:pt x="40" y="80"/>
                  </a:cubicBezTo>
                  <a:cubicBezTo>
                    <a:pt x="44" y="76"/>
                    <a:pt x="40" y="60"/>
                    <a:pt x="40" y="60"/>
                  </a:cubicBezTo>
                  <a:cubicBezTo>
                    <a:pt x="44" y="64"/>
                    <a:pt x="52" y="66"/>
                    <a:pt x="54" y="73"/>
                  </a:cubicBezTo>
                  <a:cubicBezTo>
                    <a:pt x="56" y="79"/>
                    <a:pt x="54" y="88"/>
                    <a:pt x="54" y="94"/>
                  </a:cubicBezTo>
                  <a:cubicBezTo>
                    <a:pt x="54" y="103"/>
                    <a:pt x="64" y="97"/>
                    <a:pt x="65" y="91"/>
                  </a:cubicBezTo>
                  <a:cubicBezTo>
                    <a:pt x="66" y="84"/>
                    <a:pt x="69" y="75"/>
                    <a:pt x="65" y="65"/>
                  </a:cubicBezTo>
                  <a:cubicBezTo>
                    <a:pt x="62" y="59"/>
                    <a:pt x="54" y="56"/>
                    <a:pt x="49" y="52"/>
                  </a:cubicBezTo>
                  <a:cubicBezTo>
                    <a:pt x="52" y="47"/>
                    <a:pt x="54" y="43"/>
                    <a:pt x="57" y="39"/>
                  </a:cubicBezTo>
                  <a:cubicBezTo>
                    <a:pt x="57" y="42"/>
                    <a:pt x="57" y="46"/>
                    <a:pt x="60" y="48"/>
                  </a:cubicBezTo>
                  <a:close/>
                </a:path>
              </a:pathLst>
            </a:custGeom>
            <a:solidFill>
              <a:schemeClr val="bg1"/>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3" name="Group 98"/>
            <p:cNvGrpSpPr/>
            <p:nvPr/>
          </p:nvGrpSpPr>
          <p:grpSpPr>
            <a:xfrm>
              <a:off x="5563254" y="3144151"/>
              <a:ext cx="1056668" cy="1056668"/>
              <a:chOff x="2514600" y="1809750"/>
              <a:chExt cx="609600" cy="609600"/>
            </a:xfrm>
          </p:grpSpPr>
          <p:sp>
            <p:nvSpPr>
              <p:cNvPr id="34" name="Oval 99"/>
              <p:cNvSpPr/>
              <p:nvPr/>
            </p:nvSpPr>
            <p:spPr>
              <a:xfrm>
                <a:off x="2514600" y="1809750"/>
                <a:ext cx="609600" cy="609600"/>
              </a:xfrm>
              <a:prstGeom prst="ellipse">
                <a:avLst/>
              </a:prstGeom>
              <a:solidFill>
                <a:schemeClr val="bg1">
                  <a:lumMod val="95000"/>
                </a:schemeClr>
              </a:solid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5" name="Group 100"/>
              <p:cNvGrpSpPr/>
              <p:nvPr/>
            </p:nvGrpSpPr>
            <p:grpSpPr>
              <a:xfrm>
                <a:off x="2637441" y="1948170"/>
                <a:ext cx="363933" cy="332790"/>
                <a:chOff x="2046288" y="3759200"/>
                <a:chExt cx="296863" cy="271463"/>
              </a:xfrm>
              <a:solidFill>
                <a:schemeClr val="bg1"/>
              </a:solidFill>
            </p:grpSpPr>
            <p:sp>
              <p:nvSpPr>
                <p:cNvPr id="36" name="Rectangle 101"/>
                <p:cNvSpPr/>
                <p:nvPr/>
              </p:nvSpPr>
              <p:spPr bwMode="auto">
                <a:xfrm>
                  <a:off x="2065338" y="3973513"/>
                  <a:ext cx="55563" cy="57150"/>
                </a:xfrm>
                <a:prstGeom prst="rect">
                  <a:avLst/>
                </a:prstGeom>
                <a:solidFill>
                  <a:schemeClr val="tx1">
                    <a:lumMod val="65000"/>
                    <a:lumOff val="35000"/>
                  </a:schemeClr>
                </a:solid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Rectangle 102"/>
                <p:cNvSpPr/>
                <p:nvPr/>
              </p:nvSpPr>
              <p:spPr bwMode="auto">
                <a:xfrm>
                  <a:off x="2139950" y="3935413"/>
                  <a:ext cx="55563" cy="95250"/>
                </a:xfrm>
                <a:prstGeom prst="rect">
                  <a:avLst/>
                </a:prstGeom>
                <a:solidFill>
                  <a:schemeClr val="tx1">
                    <a:lumMod val="65000"/>
                    <a:lumOff val="35000"/>
                  </a:schemeClr>
                </a:solid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Rectangle 103"/>
                <p:cNvSpPr/>
                <p:nvPr/>
              </p:nvSpPr>
              <p:spPr bwMode="auto">
                <a:xfrm>
                  <a:off x="2212975" y="3898900"/>
                  <a:ext cx="57150" cy="131763"/>
                </a:xfrm>
                <a:prstGeom prst="rect">
                  <a:avLst/>
                </a:prstGeom>
                <a:solidFill>
                  <a:schemeClr val="tx1">
                    <a:lumMod val="65000"/>
                    <a:lumOff val="35000"/>
                  </a:schemeClr>
                </a:solid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Rectangle 104"/>
                <p:cNvSpPr/>
                <p:nvPr/>
              </p:nvSpPr>
              <p:spPr bwMode="auto">
                <a:xfrm>
                  <a:off x="2287588" y="3860800"/>
                  <a:ext cx="55563" cy="169863"/>
                </a:xfrm>
                <a:prstGeom prst="rect">
                  <a:avLst/>
                </a:prstGeom>
                <a:solidFill>
                  <a:schemeClr val="tx1">
                    <a:lumMod val="65000"/>
                    <a:lumOff val="35000"/>
                  </a:schemeClr>
                </a:solidFill>
                <a:ln w="9525">
                  <a:noFill/>
                  <a:miter lim="800000"/>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105"/>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solidFill>
                  <a:schemeClr val="tx1">
                    <a:lumMod val="65000"/>
                    <a:lumOff val="35000"/>
                  </a:schemeClr>
                </a:solidFill>
                <a:ln w="9525">
                  <a:noFill/>
                  <a:round/>
                </a:ln>
              </p:spPr>
              <p:txBody>
                <a:bodyPr anchor="ctr"/>
                <a:lstStyle/>
                <a:p>
                  <a:pPr algn="ctr"/>
                  <a:endParaRPr>
                    <a:solidFill>
                      <a:schemeClr val="bg1">
                        <a:lumMod val="50000"/>
                      </a:schemeClr>
                    </a:solidFill>
                    <a:latin typeface="微软雅黑" panose="020B0503020204020204" pitchFamily="34" charset="-122"/>
                    <a:ea typeface="微软雅黑" panose="020B0503020204020204" pitchFamily="34" charset="-122"/>
                  </a:endParaRPr>
                </a:p>
              </p:txBody>
            </p:sp>
          </p:grpSp>
        </p:grpSp>
      </p:grpSp>
      <p:sp>
        <p:nvSpPr>
          <p:cNvPr id="15" name="TextBox 47"/>
          <p:cNvSpPr txBox="1"/>
          <p:nvPr/>
        </p:nvSpPr>
        <p:spPr bwMode="auto">
          <a:xfrm>
            <a:off x="6246629" y="1181273"/>
            <a:ext cx="2185272" cy="232509"/>
          </a:xfrm>
          <a:prstGeom prst="rect">
            <a:avLst/>
          </a:prstGeom>
          <a:noFill/>
        </p:spPr>
        <p:txBody>
          <a:bodyPr wrap="none" lIns="360062" tIns="0" rIns="0" bIns="0" anchor="ctr" anchorCtr="0">
            <a:noAutofit/>
          </a:bodyPr>
          <a:lstStyle/>
          <a:p>
            <a:r>
              <a:rPr lang="zh-CN" altLang="zh-CN" sz="2400" b="1" dirty="0">
                <a:solidFill>
                  <a:schemeClr val="bg1">
                    <a:lumMod val="50000"/>
                  </a:schemeClr>
                </a:solidFill>
                <a:latin typeface="微软雅黑" panose="020B0503020204020204" pitchFamily="34" charset="-122"/>
                <a:ea typeface="微软雅黑" panose="020B0503020204020204" pitchFamily="34" charset="-122"/>
              </a:rPr>
              <a:t>项目的演进开发</a:t>
            </a:r>
            <a:br>
              <a:rPr lang="zh-CN" altLang="zh-CN" sz="2400" b="1" dirty="0">
                <a:solidFill>
                  <a:schemeClr val="bg1">
                    <a:lumMod val="50000"/>
                  </a:schemeClr>
                </a:solidFill>
                <a:latin typeface="微软雅黑" panose="020B0503020204020204" pitchFamily="34" charset="-122"/>
                <a:ea typeface="微软雅黑" panose="020B0503020204020204" pitchFamily="34" charset="-122"/>
              </a:rPr>
            </a:br>
            <a:endParaRPr lang="zh-CN"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TextBox 50"/>
          <p:cNvSpPr txBox="1"/>
          <p:nvPr/>
        </p:nvSpPr>
        <p:spPr bwMode="auto">
          <a:xfrm>
            <a:off x="1104269" y="4448402"/>
            <a:ext cx="1724729" cy="232509"/>
          </a:xfrm>
          <a:prstGeom prst="rect">
            <a:avLst/>
          </a:prstGeom>
          <a:noFill/>
        </p:spPr>
        <p:txBody>
          <a:bodyPr wrap="none" lIns="0" tIns="0" rIns="360062" bIns="0" anchor="ctr" anchorCtr="0">
            <a:noAutofit/>
          </a:bodyPr>
          <a:lstStyle/>
          <a:p>
            <a:pPr algn="r" latinLnBrk="0"/>
            <a:r>
              <a:rPr lang="zh-CN" altLang="zh-CN" sz="2400" b="1" dirty="0">
                <a:solidFill>
                  <a:schemeClr val="bg1">
                    <a:lumMod val="50000"/>
                  </a:schemeClr>
                </a:solidFill>
                <a:latin typeface="微软雅黑" panose="020B0503020204020204" pitchFamily="34" charset="-122"/>
                <a:ea typeface="微软雅黑" panose="020B0503020204020204" pitchFamily="34" charset="-122"/>
              </a:rPr>
              <a:t>迭代的重叠</a:t>
            </a:r>
            <a:br>
              <a:rPr lang="zh-CN" altLang="zh-CN" sz="2400" b="1" dirty="0">
                <a:solidFill>
                  <a:schemeClr val="bg1">
                    <a:lumMod val="50000"/>
                  </a:schemeClr>
                </a:solidFill>
                <a:latin typeface="微软雅黑" panose="020B0503020204020204" pitchFamily="34" charset="-122"/>
                <a:ea typeface="微软雅黑" panose="020B0503020204020204" pitchFamily="34" charset="-122"/>
              </a:rPr>
            </a:b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TextBox 53"/>
          <p:cNvSpPr txBox="1"/>
          <p:nvPr/>
        </p:nvSpPr>
        <p:spPr bwMode="auto">
          <a:xfrm>
            <a:off x="1333138" y="1067339"/>
            <a:ext cx="1724729" cy="232509"/>
          </a:xfrm>
          <a:prstGeom prst="rect">
            <a:avLst/>
          </a:prstGeom>
          <a:noFill/>
        </p:spPr>
        <p:txBody>
          <a:bodyPr wrap="none" lIns="0" tIns="0" rIns="432075" bIns="0" anchor="ctr" anchorCtr="0">
            <a:noAutofit/>
          </a:bodyPr>
          <a:lstStyle/>
          <a:p>
            <a:pPr algn="r" latinLnBrk="0"/>
            <a:r>
              <a:rPr lang="zh-CN" altLang="zh-CN" sz="2400" b="1" dirty="0">
                <a:solidFill>
                  <a:schemeClr val="bg1">
                    <a:lumMod val="50000"/>
                  </a:schemeClr>
                </a:solidFill>
                <a:latin typeface="微软雅黑" panose="020B0503020204020204" pitchFamily="34" charset="-122"/>
                <a:ea typeface="微软雅黑" panose="020B0503020204020204" pitchFamily="34" charset="-122"/>
              </a:rPr>
              <a:t>项目的核心活动</a:t>
            </a:r>
          </a:p>
        </p:txBody>
      </p:sp>
      <p:sp>
        <p:nvSpPr>
          <p:cNvPr id="9" name="TextBox 56"/>
          <p:cNvSpPr txBox="1"/>
          <p:nvPr/>
        </p:nvSpPr>
        <p:spPr bwMode="auto">
          <a:xfrm>
            <a:off x="6272852" y="4274561"/>
            <a:ext cx="2185272" cy="232509"/>
          </a:xfrm>
          <a:prstGeom prst="rect">
            <a:avLst/>
          </a:prstGeom>
          <a:noFill/>
        </p:spPr>
        <p:txBody>
          <a:bodyPr wrap="none" lIns="360062" tIns="0" rIns="0" bIns="0" anchor="ctr" anchorCtr="0">
            <a:noAutofit/>
          </a:bodyPr>
          <a:lstStyle/>
          <a:p>
            <a:r>
              <a:rPr lang="zh-CN" altLang="zh-CN" sz="2400" b="1" dirty="0">
                <a:solidFill>
                  <a:schemeClr val="bg1">
                    <a:lumMod val="50000"/>
                  </a:schemeClr>
                </a:solidFill>
                <a:latin typeface="微软雅黑" panose="020B0503020204020204" pitchFamily="34" charset="-122"/>
                <a:ea typeface="微软雅黑" panose="020B0503020204020204" pitchFamily="34" charset="-122"/>
              </a:rPr>
              <a:t>增量式集成</a:t>
            </a:r>
            <a:br>
              <a:rPr lang="zh-CN" altLang="zh-CN" sz="2400" b="1" dirty="0">
                <a:solidFill>
                  <a:schemeClr val="bg1">
                    <a:lumMod val="50000"/>
                  </a:schemeClr>
                </a:solidFill>
                <a:latin typeface="微软雅黑" panose="020B0503020204020204" pitchFamily="34" charset="-122"/>
                <a:ea typeface="微软雅黑" panose="020B0503020204020204" pitchFamily="34" charset="-122"/>
              </a:rPr>
            </a:b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矩形 46"/>
          <p:cNvSpPr/>
          <p:nvPr/>
        </p:nvSpPr>
        <p:spPr>
          <a:xfrm>
            <a:off x="0" y="196280"/>
            <a:ext cx="147645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36"/>
          <p:cNvSpPr txBox="1"/>
          <p:nvPr/>
        </p:nvSpPr>
        <p:spPr>
          <a:xfrm>
            <a:off x="7167245" y="855980"/>
            <a:ext cx="1078865" cy="3249295"/>
          </a:xfrm>
          <a:prstGeom prst="rect">
            <a:avLst/>
          </a:prstGeom>
          <a:noFill/>
        </p:spPr>
        <p:txBody>
          <a:bodyPr wrap="none" lIns="0" tIns="0" rIns="0" bIns="0" anchor="t" anchorCtr="0">
            <a:noAutofit/>
          </a:bodyPr>
          <a:lstStyle/>
          <a:p>
            <a:pPr algn="r"/>
            <a:r>
              <a:rPr lang="zh-CN" altLang="zh-CN" sz="3200" b="1" dirty="0">
                <a:latin typeface="微软雅黑" panose="020B0503020204020204" pitchFamily="34" charset="-122"/>
                <a:ea typeface="微软雅黑" panose="020B0503020204020204" pitchFamily="34" charset="-122"/>
              </a:rPr>
              <a:t>项</a:t>
            </a:r>
          </a:p>
          <a:p>
            <a:pPr algn="r"/>
            <a:r>
              <a:rPr lang="zh-CN" altLang="zh-CN" sz="3200" b="1" dirty="0">
                <a:latin typeface="微软雅黑" panose="020B0503020204020204" pitchFamily="34" charset="-122"/>
                <a:ea typeface="微软雅黑" panose="020B0503020204020204" pitchFamily="34" charset="-122"/>
              </a:rPr>
              <a:t>目</a:t>
            </a:r>
          </a:p>
          <a:p>
            <a:pPr algn="r"/>
            <a:r>
              <a:rPr lang="zh-CN" altLang="zh-CN" sz="3200" b="1" dirty="0">
                <a:latin typeface="微软雅黑" panose="020B0503020204020204" pitchFamily="34" charset="-122"/>
                <a:ea typeface="微软雅黑" panose="020B0503020204020204" pitchFamily="34" charset="-122"/>
              </a:rPr>
              <a:t>的</a:t>
            </a:r>
          </a:p>
          <a:p>
            <a:pPr algn="r"/>
            <a:r>
              <a:rPr lang="zh-CN" altLang="zh-CN" sz="3200" b="1" dirty="0">
                <a:latin typeface="微软雅黑" panose="020B0503020204020204" pitchFamily="34" charset="-122"/>
                <a:ea typeface="微软雅黑" panose="020B0503020204020204" pitchFamily="34" charset="-122"/>
              </a:rPr>
              <a:t>核</a:t>
            </a:r>
          </a:p>
          <a:p>
            <a:pPr algn="r"/>
            <a:r>
              <a:rPr lang="zh-CN" altLang="zh-CN" sz="3200" b="1" dirty="0">
                <a:latin typeface="微软雅黑" panose="020B0503020204020204" pitchFamily="34" charset="-122"/>
                <a:ea typeface="微软雅黑" panose="020B0503020204020204" pitchFamily="34" charset="-122"/>
              </a:rPr>
              <a:t>心</a:t>
            </a:r>
          </a:p>
          <a:p>
            <a:pPr algn="r"/>
            <a:r>
              <a:rPr lang="zh-CN" altLang="zh-CN" sz="3200" b="1" dirty="0">
                <a:latin typeface="微软雅黑" panose="020B0503020204020204" pitchFamily="34" charset="-122"/>
                <a:ea typeface="微软雅黑" panose="020B0503020204020204" pitchFamily="34" charset="-122"/>
              </a:rPr>
              <a:t>活</a:t>
            </a:r>
          </a:p>
          <a:p>
            <a:pPr algn="r"/>
            <a:r>
              <a:rPr lang="zh-CN" altLang="zh-CN" sz="3200" b="1" dirty="0">
                <a:latin typeface="微软雅黑" panose="020B0503020204020204" pitchFamily="34" charset="-122"/>
                <a:ea typeface="微软雅黑" panose="020B0503020204020204" pitchFamily="34" charset="-122"/>
              </a:rPr>
              <a:t>动</a:t>
            </a:r>
            <a:endParaRPr lang="zh-CN" altLang="zh-CN" sz="32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84455" y="514985"/>
            <a:ext cx="5868670" cy="1618615"/>
            <a:chOff x="0" y="1173465"/>
            <a:chExt cx="5390819" cy="1284685"/>
          </a:xfrm>
        </p:grpSpPr>
        <p:sp>
          <p:nvSpPr>
            <p:cNvPr id="4" name="Freeform: Shape 3"/>
            <p:cNvSpPr/>
            <p:nvPr/>
          </p:nvSpPr>
          <p:spPr bwMode="auto">
            <a:xfrm>
              <a:off x="0" y="1350868"/>
              <a:ext cx="4411876" cy="885825"/>
            </a:xfrm>
            <a:custGeom>
              <a:avLst/>
              <a:gdLst>
                <a:gd name="T0" fmla="*/ 3139 w 3139"/>
                <a:gd name="T1" fmla="*/ 301 h 744"/>
                <a:gd name="T2" fmla="*/ 3135 w 3139"/>
                <a:gd name="T3" fmla="*/ 297 h 744"/>
                <a:gd name="T4" fmla="*/ 2925 w 3139"/>
                <a:gd name="T5" fmla="*/ 368 h 744"/>
                <a:gd name="T6" fmla="*/ 2663 w 3139"/>
                <a:gd name="T7" fmla="*/ 0 h 744"/>
                <a:gd name="T8" fmla="*/ 0 w 3139"/>
                <a:gd name="T9" fmla="*/ 0 h 744"/>
                <a:gd name="T10" fmla="*/ 0 w 3139"/>
                <a:gd name="T11" fmla="*/ 744 h 744"/>
                <a:gd name="T12" fmla="*/ 2663 w 3139"/>
                <a:gd name="T13" fmla="*/ 744 h 744"/>
                <a:gd name="T14" fmla="*/ 2925 w 3139"/>
                <a:gd name="T15" fmla="*/ 376 h 744"/>
                <a:gd name="T16" fmla="*/ 3135 w 3139"/>
                <a:gd name="T17" fmla="*/ 447 h 744"/>
                <a:gd name="T18" fmla="*/ 3139 w 3139"/>
                <a:gd name="T19" fmla="*/ 443 h 744"/>
                <a:gd name="T20" fmla="*/ 2929 w 3139"/>
                <a:gd name="T21" fmla="*/ 372 h 744"/>
                <a:gd name="T22" fmla="*/ 3139 w 3139"/>
                <a:gd name="T23" fmla="*/ 301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39" h="744">
                  <a:moveTo>
                    <a:pt x="3139" y="301"/>
                  </a:moveTo>
                  <a:lnTo>
                    <a:pt x="3135" y="297"/>
                  </a:lnTo>
                  <a:lnTo>
                    <a:pt x="2925" y="368"/>
                  </a:lnTo>
                  <a:lnTo>
                    <a:pt x="2663" y="0"/>
                  </a:lnTo>
                  <a:lnTo>
                    <a:pt x="0" y="0"/>
                  </a:lnTo>
                  <a:lnTo>
                    <a:pt x="0" y="744"/>
                  </a:lnTo>
                  <a:lnTo>
                    <a:pt x="2663" y="744"/>
                  </a:lnTo>
                  <a:lnTo>
                    <a:pt x="2925" y="376"/>
                  </a:lnTo>
                  <a:lnTo>
                    <a:pt x="3135" y="447"/>
                  </a:lnTo>
                  <a:lnTo>
                    <a:pt x="3139" y="443"/>
                  </a:lnTo>
                  <a:lnTo>
                    <a:pt x="2929" y="372"/>
                  </a:lnTo>
                  <a:lnTo>
                    <a:pt x="3139" y="301"/>
                  </a:lnTo>
                  <a:close/>
                </a:path>
              </a:pathLst>
            </a:custGeom>
            <a:solidFill>
              <a:schemeClr val="accent1"/>
            </a:solidFill>
            <a:ln>
              <a:noFill/>
            </a:ln>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nvGrpSpPr>
            <p:cNvPr id="5" name="Group 4"/>
            <p:cNvGrpSpPr/>
            <p:nvPr/>
          </p:nvGrpSpPr>
          <p:grpSpPr>
            <a:xfrm>
              <a:off x="4353784" y="1173465"/>
              <a:ext cx="1037035" cy="1284685"/>
              <a:chOff x="5457825" y="769938"/>
              <a:chExt cx="1382713" cy="1712913"/>
            </a:xfrm>
            <a:solidFill>
              <a:schemeClr val="accent4"/>
            </a:solidFill>
          </p:grpSpPr>
          <p:sp>
            <p:nvSpPr>
              <p:cNvPr id="40" name="Rectangle 5"/>
              <p:cNvSpPr/>
              <p:nvPr/>
            </p:nvSpPr>
            <p:spPr bwMode="auto">
              <a:xfrm>
                <a:off x="5457825" y="1625601"/>
                <a:ext cx="1587" cy="1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41" name="Freeform: Shape 6"/>
              <p:cNvSpPr/>
              <p:nvPr/>
            </p:nvSpPr>
            <p:spPr bwMode="auto">
              <a:xfrm>
                <a:off x="5494338" y="769938"/>
                <a:ext cx="1346200" cy="1712913"/>
              </a:xfrm>
              <a:custGeom>
                <a:avLst/>
                <a:gdLst>
                  <a:gd name="T0" fmla="*/ 598 w 598"/>
                  <a:gd name="T1" fmla="*/ 377 h 760"/>
                  <a:gd name="T2" fmla="*/ 594 w 598"/>
                  <a:gd name="T3" fmla="*/ 374 h 760"/>
                  <a:gd name="T4" fmla="*/ 593 w 598"/>
                  <a:gd name="T5" fmla="*/ 374 h 760"/>
                  <a:gd name="T6" fmla="*/ 588 w 598"/>
                  <a:gd name="T7" fmla="*/ 371 h 760"/>
                  <a:gd name="T8" fmla="*/ 585 w 598"/>
                  <a:gd name="T9" fmla="*/ 372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2 h 760"/>
                  <a:gd name="T24" fmla="*/ 445 w 598"/>
                  <a:gd name="T25" fmla="*/ 325 h 760"/>
                  <a:gd name="T26" fmla="*/ 455 w 598"/>
                  <a:gd name="T27" fmla="*/ 316 h 760"/>
                  <a:gd name="T28" fmla="*/ 470 w 598"/>
                  <a:gd name="T29" fmla="*/ 316 h 760"/>
                  <a:gd name="T30" fmla="*/ 492 w 598"/>
                  <a:gd name="T31" fmla="*/ 304 h 760"/>
                  <a:gd name="T32" fmla="*/ 467 w 598"/>
                  <a:gd name="T33" fmla="*/ 296 h 760"/>
                  <a:gd name="T34" fmla="*/ 444 w 598"/>
                  <a:gd name="T35" fmla="*/ 298 h 760"/>
                  <a:gd name="T36" fmla="*/ 428 w 598"/>
                  <a:gd name="T37" fmla="*/ 8 h 760"/>
                  <a:gd name="T38" fmla="*/ 347 w 598"/>
                  <a:gd name="T39" fmla="*/ 4 h 760"/>
                  <a:gd name="T40" fmla="*/ 332 w 598"/>
                  <a:gd name="T41" fmla="*/ 47 h 760"/>
                  <a:gd name="T42" fmla="*/ 342 w 598"/>
                  <a:gd name="T43" fmla="*/ 47 h 760"/>
                  <a:gd name="T44" fmla="*/ 337 w 598"/>
                  <a:gd name="T45" fmla="*/ 96 h 760"/>
                  <a:gd name="T46" fmla="*/ 324 w 598"/>
                  <a:gd name="T47" fmla="*/ 105 h 760"/>
                  <a:gd name="T48" fmla="*/ 287 w 598"/>
                  <a:gd name="T49" fmla="*/ 341 h 760"/>
                  <a:gd name="T50" fmla="*/ 213 w 598"/>
                  <a:gd name="T51" fmla="*/ 351 h 760"/>
                  <a:gd name="T52" fmla="*/ 85 w 598"/>
                  <a:gd name="T53" fmla="*/ 368 h 760"/>
                  <a:gd name="T54" fmla="*/ 64 w 598"/>
                  <a:gd name="T55" fmla="*/ 241 h 760"/>
                  <a:gd name="T56" fmla="*/ 9 w 598"/>
                  <a:gd name="T57" fmla="*/ 241 h 760"/>
                  <a:gd name="T58" fmla="*/ 0 w 598"/>
                  <a:gd name="T59" fmla="*/ 376 h 760"/>
                  <a:gd name="T60" fmla="*/ 4 w 598"/>
                  <a:gd name="T61" fmla="*/ 377 h 760"/>
                  <a:gd name="T62" fmla="*/ 4 w 598"/>
                  <a:gd name="T63" fmla="*/ 382 h 760"/>
                  <a:gd name="T64" fmla="*/ 0 w 598"/>
                  <a:gd name="T65" fmla="*/ 384 h 760"/>
                  <a:gd name="T66" fmla="*/ 9 w 598"/>
                  <a:gd name="T67" fmla="*/ 518 h 760"/>
                  <a:gd name="T68" fmla="*/ 64 w 598"/>
                  <a:gd name="T69" fmla="*/ 518 h 760"/>
                  <a:gd name="T70" fmla="*/ 85 w 598"/>
                  <a:gd name="T71" fmla="*/ 391 h 760"/>
                  <a:gd name="T72" fmla="*/ 213 w 598"/>
                  <a:gd name="T73" fmla="*/ 408 h 760"/>
                  <a:gd name="T74" fmla="*/ 287 w 598"/>
                  <a:gd name="T75" fmla="*/ 418 h 760"/>
                  <a:gd name="T76" fmla="*/ 324 w 598"/>
                  <a:gd name="T77" fmla="*/ 654 h 760"/>
                  <a:gd name="T78" fmla="*/ 337 w 598"/>
                  <a:gd name="T79" fmla="*/ 663 h 760"/>
                  <a:gd name="T80" fmla="*/ 342 w 598"/>
                  <a:gd name="T81" fmla="*/ 712 h 760"/>
                  <a:gd name="T82" fmla="*/ 332 w 598"/>
                  <a:gd name="T83" fmla="*/ 712 h 760"/>
                  <a:gd name="T84" fmla="*/ 347 w 598"/>
                  <a:gd name="T85" fmla="*/ 755 h 760"/>
                  <a:gd name="T86" fmla="*/ 428 w 598"/>
                  <a:gd name="T87" fmla="*/ 752 h 760"/>
                  <a:gd name="T88" fmla="*/ 444 w 598"/>
                  <a:gd name="T89" fmla="*/ 461 h 760"/>
                  <a:gd name="T90" fmla="*/ 467 w 598"/>
                  <a:gd name="T91" fmla="*/ 463 h 760"/>
                  <a:gd name="T92" fmla="*/ 492 w 598"/>
                  <a:gd name="T93" fmla="*/ 455 h 760"/>
                  <a:gd name="T94" fmla="*/ 470 w 598"/>
                  <a:gd name="T95" fmla="*/ 443 h 760"/>
                  <a:gd name="T96" fmla="*/ 455 w 598"/>
                  <a:gd name="T97" fmla="*/ 443 h 760"/>
                  <a:gd name="T98" fmla="*/ 445 w 598"/>
                  <a:gd name="T99" fmla="*/ 434 h 760"/>
                  <a:gd name="T100" fmla="*/ 446 w 598"/>
                  <a:gd name="T101" fmla="*/ 427 h 760"/>
                  <a:gd name="T102" fmla="*/ 547 w 598"/>
                  <a:gd name="T103" fmla="*/ 429 h 760"/>
                  <a:gd name="T104" fmla="*/ 561 w 598"/>
                  <a:gd name="T105" fmla="*/ 398 h 760"/>
                  <a:gd name="T106" fmla="*/ 566 w 598"/>
                  <a:gd name="T107" fmla="*/ 400 h 760"/>
                  <a:gd name="T108" fmla="*/ 569 w 598"/>
                  <a:gd name="T109" fmla="*/ 452 h 760"/>
                  <a:gd name="T110" fmla="*/ 592 w 598"/>
                  <a:gd name="T111" fmla="*/ 439 h 760"/>
                  <a:gd name="T112" fmla="*/ 582 w 598"/>
                  <a:gd name="T113" fmla="*/ 390 h 760"/>
                  <a:gd name="T114" fmla="*/ 585 w 598"/>
                  <a:gd name="T115" fmla="*/ 387 h 760"/>
                  <a:gd name="T116" fmla="*/ 588 w 598"/>
                  <a:gd name="T117" fmla="*/ 388 h 760"/>
                  <a:gd name="T118" fmla="*/ 593 w 598"/>
                  <a:gd name="T119" fmla="*/ 385 h 760"/>
                  <a:gd name="T120" fmla="*/ 594 w 598"/>
                  <a:gd name="T121" fmla="*/ 385 h 760"/>
                  <a:gd name="T122" fmla="*/ 598 w 598"/>
                  <a:gd name="T123" fmla="*/ 382 h 760"/>
                  <a:gd name="T124" fmla="*/ 598 w 598"/>
                  <a:gd name="T125" fmla="*/ 37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7"/>
                    </a:moveTo>
                    <a:cubicBezTo>
                      <a:pt x="598" y="375"/>
                      <a:pt x="596" y="374"/>
                      <a:pt x="594" y="374"/>
                    </a:cubicBezTo>
                    <a:cubicBezTo>
                      <a:pt x="594" y="374"/>
                      <a:pt x="593" y="374"/>
                      <a:pt x="593" y="374"/>
                    </a:cubicBezTo>
                    <a:cubicBezTo>
                      <a:pt x="592" y="372"/>
                      <a:pt x="590" y="371"/>
                      <a:pt x="588" y="371"/>
                    </a:cubicBezTo>
                    <a:cubicBezTo>
                      <a:pt x="587" y="371"/>
                      <a:pt x="586" y="372"/>
                      <a:pt x="585" y="372"/>
                    </a:cubicBezTo>
                    <a:cubicBezTo>
                      <a:pt x="584" y="371"/>
                      <a:pt x="583" y="370"/>
                      <a:pt x="582" y="369"/>
                    </a:cubicBezTo>
                    <a:cubicBezTo>
                      <a:pt x="588" y="356"/>
                      <a:pt x="598" y="329"/>
                      <a:pt x="592" y="320"/>
                    </a:cubicBezTo>
                    <a:cubicBezTo>
                      <a:pt x="584" y="307"/>
                      <a:pt x="579" y="301"/>
                      <a:pt x="569" y="308"/>
                    </a:cubicBezTo>
                    <a:cubicBezTo>
                      <a:pt x="563" y="312"/>
                      <a:pt x="564" y="341"/>
                      <a:pt x="566" y="360"/>
                    </a:cubicBezTo>
                    <a:cubicBezTo>
                      <a:pt x="564" y="360"/>
                      <a:pt x="563" y="360"/>
                      <a:pt x="561" y="361"/>
                    </a:cubicBezTo>
                    <a:cubicBezTo>
                      <a:pt x="562" y="347"/>
                      <a:pt x="559" y="330"/>
                      <a:pt x="547" y="331"/>
                    </a:cubicBezTo>
                    <a:cubicBezTo>
                      <a:pt x="526" y="331"/>
                      <a:pt x="446" y="332"/>
                      <a:pt x="446" y="332"/>
                    </a:cubicBezTo>
                    <a:cubicBezTo>
                      <a:pt x="446" y="332"/>
                      <a:pt x="446" y="330"/>
                      <a:pt x="445" y="325"/>
                    </a:cubicBezTo>
                    <a:cubicBezTo>
                      <a:pt x="455" y="316"/>
                      <a:pt x="455" y="316"/>
                      <a:pt x="455" y="316"/>
                    </a:cubicBezTo>
                    <a:cubicBezTo>
                      <a:pt x="470" y="316"/>
                      <a:pt x="470" y="316"/>
                      <a:pt x="470" y="316"/>
                    </a:cubicBezTo>
                    <a:cubicBezTo>
                      <a:pt x="479" y="316"/>
                      <a:pt x="492" y="311"/>
                      <a:pt x="492" y="304"/>
                    </a:cubicBezTo>
                    <a:cubicBezTo>
                      <a:pt x="492" y="297"/>
                      <a:pt x="481" y="296"/>
                      <a:pt x="467" y="296"/>
                    </a:cubicBezTo>
                    <a:cubicBezTo>
                      <a:pt x="460" y="296"/>
                      <a:pt x="451" y="297"/>
                      <a:pt x="444" y="298"/>
                    </a:cubicBezTo>
                    <a:cubicBezTo>
                      <a:pt x="441" y="216"/>
                      <a:pt x="431" y="13"/>
                      <a:pt x="428" y="8"/>
                    </a:cubicBezTo>
                    <a:cubicBezTo>
                      <a:pt x="423" y="0"/>
                      <a:pt x="355" y="0"/>
                      <a:pt x="347" y="4"/>
                    </a:cubicBezTo>
                    <a:cubicBezTo>
                      <a:pt x="339" y="8"/>
                      <a:pt x="332" y="47"/>
                      <a:pt x="332" y="47"/>
                    </a:cubicBezTo>
                    <a:cubicBezTo>
                      <a:pt x="342" y="47"/>
                      <a:pt x="342" y="47"/>
                      <a:pt x="342" y="47"/>
                    </a:cubicBezTo>
                    <a:cubicBezTo>
                      <a:pt x="337" y="96"/>
                      <a:pt x="337" y="96"/>
                      <a:pt x="337" y="96"/>
                    </a:cubicBezTo>
                    <a:cubicBezTo>
                      <a:pt x="324" y="105"/>
                      <a:pt x="324" y="105"/>
                      <a:pt x="324" y="105"/>
                    </a:cubicBezTo>
                    <a:cubicBezTo>
                      <a:pt x="287" y="341"/>
                      <a:pt x="287" y="341"/>
                      <a:pt x="287" y="341"/>
                    </a:cubicBezTo>
                    <a:cubicBezTo>
                      <a:pt x="287" y="341"/>
                      <a:pt x="258" y="344"/>
                      <a:pt x="213" y="351"/>
                    </a:cubicBezTo>
                    <a:cubicBezTo>
                      <a:pt x="191" y="355"/>
                      <a:pt x="136" y="362"/>
                      <a:pt x="85" y="368"/>
                    </a:cubicBezTo>
                    <a:cubicBezTo>
                      <a:pt x="64" y="241"/>
                      <a:pt x="64" y="241"/>
                      <a:pt x="64" y="241"/>
                    </a:cubicBezTo>
                    <a:cubicBezTo>
                      <a:pt x="9" y="241"/>
                      <a:pt x="9" y="241"/>
                      <a:pt x="9" y="241"/>
                    </a:cubicBezTo>
                    <a:cubicBezTo>
                      <a:pt x="0" y="376"/>
                      <a:pt x="0" y="376"/>
                      <a:pt x="0" y="376"/>
                    </a:cubicBezTo>
                    <a:cubicBezTo>
                      <a:pt x="4" y="377"/>
                      <a:pt x="4" y="377"/>
                      <a:pt x="4" y="377"/>
                    </a:cubicBezTo>
                    <a:cubicBezTo>
                      <a:pt x="4" y="382"/>
                      <a:pt x="4" y="382"/>
                      <a:pt x="4" y="382"/>
                    </a:cubicBezTo>
                    <a:cubicBezTo>
                      <a:pt x="0" y="384"/>
                      <a:pt x="0" y="384"/>
                      <a:pt x="0" y="384"/>
                    </a:cubicBezTo>
                    <a:cubicBezTo>
                      <a:pt x="9" y="518"/>
                      <a:pt x="9" y="518"/>
                      <a:pt x="9" y="518"/>
                    </a:cubicBezTo>
                    <a:cubicBezTo>
                      <a:pt x="64" y="518"/>
                      <a:pt x="64" y="518"/>
                      <a:pt x="64" y="518"/>
                    </a:cubicBezTo>
                    <a:cubicBezTo>
                      <a:pt x="85" y="391"/>
                      <a:pt x="85" y="391"/>
                      <a:pt x="85" y="391"/>
                    </a:cubicBezTo>
                    <a:cubicBezTo>
                      <a:pt x="136" y="397"/>
                      <a:pt x="191" y="404"/>
                      <a:pt x="213" y="408"/>
                    </a:cubicBezTo>
                    <a:cubicBezTo>
                      <a:pt x="258" y="416"/>
                      <a:pt x="287" y="418"/>
                      <a:pt x="287" y="418"/>
                    </a:cubicBezTo>
                    <a:cubicBezTo>
                      <a:pt x="324" y="654"/>
                      <a:pt x="324" y="654"/>
                      <a:pt x="324" y="654"/>
                    </a:cubicBezTo>
                    <a:cubicBezTo>
                      <a:pt x="337" y="663"/>
                      <a:pt x="337" y="663"/>
                      <a:pt x="337" y="663"/>
                    </a:cubicBezTo>
                    <a:cubicBezTo>
                      <a:pt x="342" y="712"/>
                      <a:pt x="342" y="712"/>
                      <a:pt x="342" y="712"/>
                    </a:cubicBezTo>
                    <a:cubicBezTo>
                      <a:pt x="332" y="712"/>
                      <a:pt x="332" y="712"/>
                      <a:pt x="332" y="712"/>
                    </a:cubicBezTo>
                    <a:cubicBezTo>
                      <a:pt x="332" y="712"/>
                      <a:pt x="339" y="751"/>
                      <a:pt x="347" y="755"/>
                    </a:cubicBezTo>
                    <a:cubicBezTo>
                      <a:pt x="355" y="760"/>
                      <a:pt x="423" y="759"/>
                      <a:pt x="428" y="752"/>
                    </a:cubicBezTo>
                    <a:cubicBezTo>
                      <a:pt x="431" y="746"/>
                      <a:pt x="441" y="543"/>
                      <a:pt x="444" y="461"/>
                    </a:cubicBezTo>
                    <a:cubicBezTo>
                      <a:pt x="451" y="462"/>
                      <a:pt x="460" y="463"/>
                      <a:pt x="467" y="463"/>
                    </a:cubicBezTo>
                    <a:cubicBezTo>
                      <a:pt x="481" y="463"/>
                      <a:pt x="492" y="463"/>
                      <a:pt x="492" y="455"/>
                    </a:cubicBezTo>
                    <a:cubicBezTo>
                      <a:pt x="492" y="448"/>
                      <a:pt x="479" y="443"/>
                      <a:pt x="470" y="443"/>
                    </a:cubicBezTo>
                    <a:cubicBezTo>
                      <a:pt x="462" y="443"/>
                      <a:pt x="455" y="443"/>
                      <a:pt x="455" y="443"/>
                    </a:cubicBezTo>
                    <a:cubicBezTo>
                      <a:pt x="445" y="434"/>
                      <a:pt x="445" y="434"/>
                      <a:pt x="445" y="434"/>
                    </a:cubicBezTo>
                    <a:cubicBezTo>
                      <a:pt x="446" y="430"/>
                      <a:pt x="446" y="427"/>
                      <a:pt x="446" y="427"/>
                    </a:cubicBezTo>
                    <a:cubicBezTo>
                      <a:pt x="446" y="427"/>
                      <a:pt x="526" y="428"/>
                      <a:pt x="547" y="429"/>
                    </a:cubicBezTo>
                    <a:cubicBezTo>
                      <a:pt x="559" y="429"/>
                      <a:pt x="562" y="412"/>
                      <a:pt x="561" y="398"/>
                    </a:cubicBezTo>
                    <a:cubicBezTo>
                      <a:pt x="563" y="399"/>
                      <a:pt x="564" y="399"/>
                      <a:pt x="566" y="400"/>
                    </a:cubicBezTo>
                    <a:cubicBezTo>
                      <a:pt x="564" y="418"/>
                      <a:pt x="563" y="447"/>
                      <a:pt x="569" y="452"/>
                    </a:cubicBezTo>
                    <a:cubicBezTo>
                      <a:pt x="579" y="458"/>
                      <a:pt x="584" y="452"/>
                      <a:pt x="592" y="439"/>
                    </a:cubicBezTo>
                    <a:cubicBezTo>
                      <a:pt x="598" y="430"/>
                      <a:pt x="588" y="404"/>
                      <a:pt x="582" y="390"/>
                    </a:cubicBezTo>
                    <a:cubicBezTo>
                      <a:pt x="583" y="390"/>
                      <a:pt x="584" y="388"/>
                      <a:pt x="585" y="387"/>
                    </a:cubicBezTo>
                    <a:cubicBezTo>
                      <a:pt x="586" y="388"/>
                      <a:pt x="587" y="388"/>
                      <a:pt x="588" y="388"/>
                    </a:cubicBezTo>
                    <a:cubicBezTo>
                      <a:pt x="590" y="388"/>
                      <a:pt x="592" y="387"/>
                      <a:pt x="593" y="385"/>
                    </a:cubicBezTo>
                    <a:cubicBezTo>
                      <a:pt x="593" y="385"/>
                      <a:pt x="594" y="385"/>
                      <a:pt x="594" y="385"/>
                    </a:cubicBezTo>
                    <a:cubicBezTo>
                      <a:pt x="596" y="385"/>
                      <a:pt x="598" y="384"/>
                      <a:pt x="598" y="382"/>
                    </a:cubicBezTo>
                    <a:lnTo>
                      <a:pt x="598" y="37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42" name="Oval 7"/>
              <p:cNvSpPr/>
              <p:nvPr/>
            </p:nvSpPr>
            <p:spPr bwMode="auto">
              <a:xfrm>
                <a:off x="6167438" y="1479551"/>
                <a:ext cx="290512" cy="290513"/>
              </a:xfrm>
              <a:prstGeom prst="ellipse">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grpSp>
          <p:nvGrpSpPr>
            <p:cNvPr id="10" name="Group 23"/>
            <p:cNvGrpSpPr/>
            <p:nvPr/>
          </p:nvGrpSpPr>
          <p:grpSpPr>
            <a:xfrm>
              <a:off x="511028" y="1559869"/>
              <a:ext cx="531133" cy="440102"/>
              <a:chOff x="6350" y="0"/>
              <a:chExt cx="733775" cy="608013"/>
            </a:xfrm>
            <a:solidFill>
              <a:schemeClr val="bg1"/>
            </a:solidFill>
          </p:grpSpPr>
          <p:sp>
            <p:nvSpPr>
              <p:cNvPr id="28" name="Freeform: Shape 24"/>
              <p:cNvSpPr/>
              <p:nvPr/>
            </p:nvSpPr>
            <p:spPr bwMode="auto">
              <a:xfrm>
                <a:off x="132112" y="309563"/>
                <a:ext cx="307975" cy="290513"/>
              </a:xfrm>
              <a:custGeom>
                <a:avLst/>
                <a:gdLst>
                  <a:gd name="T0" fmla="*/ 194 w 194"/>
                  <a:gd name="T1" fmla="*/ 0 h 183"/>
                  <a:gd name="T2" fmla="*/ 0 w 194"/>
                  <a:gd name="T3" fmla="*/ 0 h 183"/>
                  <a:gd name="T4" fmla="*/ 0 w 194"/>
                  <a:gd name="T5" fmla="*/ 31 h 183"/>
                  <a:gd name="T6" fmla="*/ 19 w 194"/>
                  <a:gd name="T7" fmla="*/ 31 h 183"/>
                  <a:gd name="T8" fmla="*/ 19 w 194"/>
                  <a:gd name="T9" fmla="*/ 183 h 183"/>
                  <a:gd name="T10" fmla="*/ 161 w 194"/>
                  <a:gd name="T11" fmla="*/ 183 h 183"/>
                  <a:gd name="T12" fmla="*/ 161 w 194"/>
                  <a:gd name="T13" fmla="*/ 31 h 183"/>
                  <a:gd name="T14" fmla="*/ 194 w 194"/>
                  <a:gd name="T15" fmla="*/ 31 h 183"/>
                  <a:gd name="T16" fmla="*/ 194 w 194"/>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83">
                    <a:moveTo>
                      <a:pt x="194" y="0"/>
                    </a:moveTo>
                    <a:lnTo>
                      <a:pt x="0" y="0"/>
                    </a:lnTo>
                    <a:lnTo>
                      <a:pt x="0" y="31"/>
                    </a:lnTo>
                    <a:lnTo>
                      <a:pt x="19" y="31"/>
                    </a:lnTo>
                    <a:lnTo>
                      <a:pt x="19" y="183"/>
                    </a:lnTo>
                    <a:lnTo>
                      <a:pt x="161" y="183"/>
                    </a:lnTo>
                    <a:lnTo>
                      <a:pt x="161" y="31"/>
                    </a:lnTo>
                    <a:lnTo>
                      <a:pt x="194" y="31"/>
                    </a:lnTo>
                    <a:lnTo>
                      <a:pt x="194"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29" name="Oval 25"/>
              <p:cNvSpPr/>
              <p:nvPr/>
            </p:nvSpPr>
            <p:spPr bwMode="auto">
              <a:xfrm>
                <a:off x="44450" y="0"/>
                <a:ext cx="111125" cy="1079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0" name="Freeform: Shape 26"/>
              <p:cNvSpPr/>
              <p:nvPr/>
            </p:nvSpPr>
            <p:spPr bwMode="auto">
              <a:xfrm>
                <a:off x="535337" y="252413"/>
                <a:ext cx="204788" cy="352425"/>
              </a:xfrm>
              <a:custGeom>
                <a:avLst/>
                <a:gdLst>
                  <a:gd name="T0" fmla="*/ 50 w 54"/>
                  <a:gd name="T1" fmla="*/ 0 h 92"/>
                  <a:gd name="T2" fmla="*/ 49 w 54"/>
                  <a:gd name="T3" fmla="*/ 1 h 92"/>
                  <a:gd name="T4" fmla="*/ 29 w 54"/>
                  <a:gd name="T5" fmla="*/ 47 h 92"/>
                  <a:gd name="T6" fmla="*/ 25 w 54"/>
                  <a:gd name="T7" fmla="*/ 47 h 92"/>
                  <a:gd name="T8" fmla="*/ 1 w 54"/>
                  <a:gd name="T9" fmla="*/ 56 h 92"/>
                  <a:gd name="T10" fmla="*/ 0 w 54"/>
                  <a:gd name="T11" fmla="*/ 57 h 92"/>
                  <a:gd name="T12" fmla="*/ 3 w 54"/>
                  <a:gd name="T13" fmla="*/ 61 h 92"/>
                  <a:gd name="T14" fmla="*/ 4 w 54"/>
                  <a:gd name="T15" fmla="*/ 61 h 92"/>
                  <a:gd name="T16" fmla="*/ 17 w 54"/>
                  <a:gd name="T17" fmla="*/ 54 h 92"/>
                  <a:gd name="T18" fmla="*/ 17 w 54"/>
                  <a:gd name="T19" fmla="*/ 81 h 92"/>
                  <a:gd name="T20" fmla="*/ 9 w 54"/>
                  <a:gd name="T21" fmla="*/ 85 h 92"/>
                  <a:gd name="T22" fmla="*/ 11 w 54"/>
                  <a:gd name="T23" fmla="*/ 90 h 92"/>
                  <a:gd name="T24" fmla="*/ 19 w 54"/>
                  <a:gd name="T25" fmla="*/ 86 h 92"/>
                  <a:gd name="T26" fmla="*/ 27 w 54"/>
                  <a:gd name="T27" fmla="*/ 92 h 92"/>
                  <a:gd name="T28" fmla="*/ 30 w 54"/>
                  <a:gd name="T29" fmla="*/ 87 h 92"/>
                  <a:gd name="T30" fmla="*/ 22 w 54"/>
                  <a:gd name="T31" fmla="*/ 81 h 92"/>
                  <a:gd name="T32" fmla="*/ 22 w 54"/>
                  <a:gd name="T33" fmla="*/ 53 h 92"/>
                  <a:gd name="T34" fmla="*/ 25 w 54"/>
                  <a:gd name="T35" fmla="*/ 52 h 92"/>
                  <a:gd name="T36" fmla="*/ 30 w 54"/>
                  <a:gd name="T37" fmla="*/ 53 h 92"/>
                  <a:gd name="T38" fmla="*/ 32 w 54"/>
                  <a:gd name="T39" fmla="*/ 54 h 92"/>
                  <a:gd name="T40" fmla="*/ 33 w 54"/>
                  <a:gd name="T41" fmla="*/ 51 h 92"/>
                  <a:gd name="T42" fmla="*/ 53 w 54"/>
                  <a:gd name="T43" fmla="*/ 5 h 92"/>
                  <a:gd name="T44" fmla="*/ 54 w 54"/>
                  <a:gd name="T45" fmla="*/ 5 h 92"/>
                  <a:gd name="T46" fmla="*/ 50 w 54"/>
                  <a:gd name="T4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92">
                    <a:moveTo>
                      <a:pt x="50" y="0"/>
                    </a:moveTo>
                    <a:cubicBezTo>
                      <a:pt x="49" y="1"/>
                      <a:pt x="49" y="1"/>
                      <a:pt x="49" y="1"/>
                    </a:cubicBezTo>
                    <a:cubicBezTo>
                      <a:pt x="41" y="8"/>
                      <a:pt x="32" y="37"/>
                      <a:pt x="29" y="47"/>
                    </a:cubicBezTo>
                    <a:cubicBezTo>
                      <a:pt x="27" y="47"/>
                      <a:pt x="26" y="47"/>
                      <a:pt x="25" y="47"/>
                    </a:cubicBezTo>
                    <a:cubicBezTo>
                      <a:pt x="13" y="47"/>
                      <a:pt x="1" y="56"/>
                      <a:pt x="1" y="56"/>
                    </a:cubicBezTo>
                    <a:cubicBezTo>
                      <a:pt x="0" y="57"/>
                      <a:pt x="0" y="57"/>
                      <a:pt x="0" y="57"/>
                    </a:cubicBezTo>
                    <a:cubicBezTo>
                      <a:pt x="3" y="61"/>
                      <a:pt x="3" y="61"/>
                      <a:pt x="3" y="61"/>
                    </a:cubicBezTo>
                    <a:cubicBezTo>
                      <a:pt x="4" y="61"/>
                      <a:pt x="4" y="61"/>
                      <a:pt x="4" y="61"/>
                    </a:cubicBezTo>
                    <a:cubicBezTo>
                      <a:pt x="4" y="61"/>
                      <a:pt x="10" y="56"/>
                      <a:pt x="17" y="54"/>
                    </a:cubicBezTo>
                    <a:cubicBezTo>
                      <a:pt x="17" y="81"/>
                      <a:pt x="17" y="81"/>
                      <a:pt x="17" y="81"/>
                    </a:cubicBezTo>
                    <a:cubicBezTo>
                      <a:pt x="9" y="85"/>
                      <a:pt x="9" y="85"/>
                      <a:pt x="9" y="85"/>
                    </a:cubicBezTo>
                    <a:cubicBezTo>
                      <a:pt x="11" y="90"/>
                      <a:pt x="11" y="90"/>
                      <a:pt x="11" y="90"/>
                    </a:cubicBezTo>
                    <a:cubicBezTo>
                      <a:pt x="19" y="86"/>
                      <a:pt x="19" y="86"/>
                      <a:pt x="19" y="86"/>
                    </a:cubicBezTo>
                    <a:cubicBezTo>
                      <a:pt x="27" y="92"/>
                      <a:pt x="27" y="92"/>
                      <a:pt x="27" y="92"/>
                    </a:cubicBezTo>
                    <a:cubicBezTo>
                      <a:pt x="30" y="87"/>
                      <a:pt x="30" y="87"/>
                      <a:pt x="30" y="87"/>
                    </a:cubicBezTo>
                    <a:cubicBezTo>
                      <a:pt x="22" y="81"/>
                      <a:pt x="22" y="81"/>
                      <a:pt x="22" y="81"/>
                    </a:cubicBezTo>
                    <a:cubicBezTo>
                      <a:pt x="22" y="53"/>
                      <a:pt x="22" y="53"/>
                      <a:pt x="22" y="53"/>
                    </a:cubicBezTo>
                    <a:cubicBezTo>
                      <a:pt x="23" y="53"/>
                      <a:pt x="24" y="52"/>
                      <a:pt x="25" y="52"/>
                    </a:cubicBezTo>
                    <a:cubicBezTo>
                      <a:pt x="27" y="52"/>
                      <a:pt x="28" y="53"/>
                      <a:pt x="30" y="53"/>
                    </a:cubicBezTo>
                    <a:cubicBezTo>
                      <a:pt x="32" y="54"/>
                      <a:pt x="32" y="54"/>
                      <a:pt x="32" y="54"/>
                    </a:cubicBezTo>
                    <a:cubicBezTo>
                      <a:pt x="33" y="51"/>
                      <a:pt x="33" y="51"/>
                      <a:pt x="33" y="51"/>
                    </a:cubicBezTo>
                    <a:cubicBezTo>
                      <a:pt x="37" y="36"/>
                      <a:pt x="47" y="11"/>
                      <a:pt x="53" y="5"/>
                    </a:cubicBezTo>
                    <a:cubicBezTo>
                      <a:pt x="54" y="5"/>
                      <a:pt x="54" y="5"/>
                      <a:pt x="54" y="5"/>
                    </a:cubicBezTo>
                    <a:lnTo>
                      <a:pt x="5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1" name="Freeform: Shape 27"/>
              <p:cNvSpPr/>
              <p:nvPr/>
            </p:nvSpPr>
            <p:spPr bwMode="auto">
              <a:xfrm>
                <a:off x="6350" y="114300"/>
                <a:ext cx="244475" cy="485775"/>
              </a:xfrm>
              <a:custGeom>
                <a:avLst/>
                <a:gdLst>
                  <a:gd name="T0" fmla="*/ 48 w 64"/>
                  <a:gd name="T1" fmla="*/ 27 h 127"/>
                  <a:gd name="T2" fmla="*/ 28 w 64"/>
                  <a:gd name="T3" fmla="*/ 28 h 127"/>
                  <a:gd name="T4" fmla="*/ 30 w 64"/>
                  <a:gd name="T5" fmla="*/ 18 h 127"/>
                  <a:gd name="T6" fmla="*/ 19 w 64"/>
                  <a:gd name="T7" fmla="*/ 1 h 127"/>
                  <a:gd name="T8" fmla="*/ 7 w 64"/>
                  <a:gd name="T9" fmla="*/ 4 h 127"/>
                  <a:gd name="T10" fmla="*/ 5 w 64"/>
                  <a:gd name="T11" fmla="*/ 5 h 127"/>
                  <a:gd name="T12" fmla="*/ 0 w 64"/>
                  <a:gd name="T13" fmla="*/ 35 h 127"/>
                  <a:gd name="T14" fmla="*/ 6 w 64"/>
                  <a:gd name="T15" fmla="*/ 74 h 127"/>
                  <a:gd name="T16" fmla="*/ 6 w 64"/>
                  <a:gd name="T17" fmla="*/ 118 h 127"/>
                  <a:gd name="T18" fmla="*/ 20 w 64"/>
                  <a:gd name="T19" fmla="*/ 118 h 127"/>
                  <a:gd name="T20" fmla="*/ 20 w 64"/>
                  <a:gd name="T21" fmla="*/ 72 h 127"/>
                  <a:gd name="T22" fmla="*/ 23 w 64"/>
                  <a:gd name="T23" fmla="*/ 72 h 127"/>
                  <a:gd name="T24" fmla="*/ 24 w 64"/>
                  <a:gd name="T25" fmla="*/ 66 h 127"/>
                  <a:gd name="T26" fmla="*/ 25 w 64"/>
                  <a:gd name="T27" fmla="*/ 44 h 127"/>
                  <a:gd name="T28" fmla="*/ 56 w 64"/>
                  <a:gd name="T29" fmla="*/ 40 h 127"/>
                  <a:gd name="T30" fmla="*/ 48 w 64"/>
                  <a:gd name="T31" fmla="*/ 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27">
                    <a:moveTo>
                      <a:pt x="48" y="27"/>
                    </a:moveTo>
                    <a:cubicBezTo>
                      <a:pt x="40" y="31"/>
                      <a:pt x="34" y="31"/>
                      <a:pt x="28" y="28"/>
                    </a:cubicBezTo>
                    <a:cubicBezTo>
                      <a:pt x="29" y="25"/>
                      <a:pt x="29" y="21"/>
                      <a:pt x="30" y="18"/>
                    </a:cubicBezTo>
                    <a:cubicBezTo>
                      <a:pt x="33" y="10"/>
                      <a:pt x="26" y="2"/>
                      <a:pt x="19" y="1"/>
                    </a:cubicBezTo>
                    <a:cubicBezTo>
                      <a:pt x="14" y="0"/>
                      <a:pt x="10" y="1"/>
                      <a:pt x="7" y="4"/>
                    </a:cubicBezTo>
                    <a:cubicBezTo>
                      <a:pt x="6" y="4"/>
                      <a:pt x="5" y="5"/>
                      <a:pt x="5" y="5"/>
                    </a:cubicBezTo>
                    <a:cubicBezTo>
                      <a:pt x="2" y="16"/>
                      <a:pt x="0" y="35"/>
                      <a:pt x="0" y="35"/>
                    </a:cubicBezTo>
                    <a:cubicBezTo>
                      <a:pt x="0" y="65"/>
                      <a:pt x="3" y="73"/>
                      <a:pt x="6" y="74"/>
                    </a:cubicBezTo>
                    <a:cubicBezTo>
                      <a:pt x="6" y="118"/>
                      <a:pt x="6" y="118"/>
                      <a:pt x="6" y="118"/>
                    </a:cubicBezTo>
                    <a:cubicBezTo>
                      <a:pt x="6" y="127"/>
                      <a:pt x="20" y="127"/>
                      <a:pt x="20" y="118"/>
                    </a:cubicBezTo>
                    <a:cubicBezTo>
                      <a:pt x="20" y="72"/>
                      <a:pt x="20" y="72"/>
                      <a:pt x="20" y="72"/>
                    </a:cubicBezTo>
                    <a:cubicBezTo>
                      <a:pt x="23" y="72"/>
                      <a:pt x="23" y="72"/>
                      <a:pt x="23" y="72"/>
                    </a:cubicBezTo>
                    <a:cubicBezTo>
                      <a:pt x="23" y="70"/>
                      <a:pt x="24" y="68"/>
                      <a:pt x="24" y="66"/>
                    </a:cubicBezTo>
                    <a:cubicBezTo>
                      <a:pt x="24" y="58"/>
                      <a:pt x="25" y="51"/>
                      <a:pt x="25" y="44"/>
                    </a:cubicBezTo>
                    <a:cubicBezTo>
                      <a:pt x="35" y="47"/>
                      <a:pt x="45" y="46"/>
                      <a:pt x="56" y="40"/>
                    </a:cubicBezTo>
                    <a:cubicBezTo>
                      <a:pt x="64" y="36"/>
                      <a:pt x="57" y="23"/>
                      <a:pt x="48" y="27"/>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2" name="Freeform: Shape 28"/>
              <p:cNvSpPr/>
              <p:nvPr/>
            </p:nvSpPr>
            <p:spPr bwMode="auto">
              <a:xfrm>
                <a:off x="330549" y="80963"/>
                <a:ext cx="406400" cy="527050"/>
              </a:xfrm>
              <a:custGeom>
                <a:avLst/>
                <a:gdLst>
                  <a:gd name="T0" fmla="*/ 84 w 107"/>
                  <a:gd name="T1" fmla="*/ 76 h 138"/>
                  <a:gd name="T2" fmla="*/ 95 w 107"/>
                  <a:gd name="T3" fmla="*/ 48 h 138"/>
                  <a:gd name="T4" fmla="*/ 74 w 107"/>
                  <a:gd name="T5" fmla="*/ 28 h 138"/>
                  <a:gd name="T6" fmla="*/ 70 w 107"/>
                  <a:gd name="T7" fmla="*/ 33 h 138"/>
                  <a:gd name="T8" fmla="*/ 38 w 107"/>
                  <a:gd name="T9" fmla="*/ 27 h 138"/>
                  <a:gd name="T10" fmla="*/ 32 w 107"/>
                  <a:gd name="T11" fmla="*/ 28 h 138"/>
                  <a:gd name="T12" fmla="*/ 2 w 107"/>
                  <a:gd name="T13" fmla="*/ 0 h 138"/>
                  <a:gd name="T14" fmla="*/ 0 w 107"/>
                  <a:gd name="T15" fmla="*/ 3 h 138"/>
                  <a:gd name="T16" fmla="*/ 29 w 107"/>
                  <a:gd name="T17" fmla="*/ 31 h 138"/>
                  <a:gd name="T18" fmla="*/ 34 w 107"/>
                  <a:gd name="T19" fmla="*/ 42 h 138"/>
                  <a:gd name="T20" fmla="*/ 62 w 107"/>
                  <a:gd name="T21" fmla="*/ 48 h 138"/>
                  <a:gd name="T22" fmla="*/ 55 w 107"/>
                  <a:gd name="T23" fmla="*/ 75 h 138"/>
                  <a:gd name="T24" fmla="*/ 20 w 107"/>
                  <a:gd name="T25" fmla="*/ 126 h 138"/>
                  <a:gd name="T26" fmla="*/ 38 w 107"/>
                  <a:gd name="T27" fmla="*/ 126 h 138"/>
                  <a:gd name="T28" fmla="*/ 70 w 107"/>
                  <a:gd name="T29" fmla="*/ 90 h 138"/>
                  <a:gd name="T30" fmla="*/ 84 w 107"/>
                  <a:gd name="T31"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38">
                    <a:moveTo>
                      <a:pt x="84" y="76"/>
                    </a:moveTo>
                    <a:cubicBezTo>
                      <a:pt x="84" y="66"/>
                      <a:pt x="87" y="56"/>
                      <a:pt x="95" y="48"/>
                    </a:cubicBezTo>
                    <a:cubicBezTo>
                      <a:pt x="107" y="35"/>
                      <a:pt x="87" y="15"/>
                      <a:pt x="74" y="28"/>
                    </a:cubicBezTo>
                    <a:cubicBezTo>
                      <a:pt x="73" y="30"/>
                      <a:pt x="71" y="32"/>
                      <a:pt x="70" y="33"/>
                    </a:cubicBezTo>
                    <a:cubicBezTo>
                      <a:pt x="59" y="32"/>
                      <a:pt x="48" y="31"/>
                      <a:pt x="38" y="27"/>
                    </a:cubicBezTo>
                    <a:cubicBezTo>
                      <a:pt x="35" y="26"/>
                      <a:pt x="33" y="27"/>
                      <a:pt x="32" y="28"/>
                    </a:cubicBezTo>
                    <a:cubicBezTo>
                      <a:pt x="2" y="0"/>
                      <a:pt x="2" y="0"/>
                      <a:pt x="2" y="0"/>
                    </a:cubicBezTo>
                    <a:cubicBezTo>
                      <a:pt x="0" y="3"/>
                      <a:pt x="0" y="3"/>
                      <a:pt x="0" y="3"/>
                    </a:cubicBezTo>
                    <a:cubicBezTo>
                      <a:pt x="29" y="31"/>
                      <a:pt x="29" y="31"/>
                      <a:pt x="29" y="31"/>
                    </a:cubicBezTo>
                    <a:cubicBezTo>
                      <a:pt x="27" y="35"/>
                      <a:pt x="28" y="40"/>
                      <a:pt x="34" y="42"/>
                    </a:cubicBezTo>
                    <a:cubicBezTo>
                      <a:pt x="43" y="45"/>
                      <a:pt x="52" y="47"/>
                      <a:pt x="62" y="48"/>
                    </a:cubicBezTo>
                    <a:cubicBezTo>
                      <a:pt x="58" y="56"/>
                      <a:pt x="56" y="65"/>
                      <a:pt x="55" y="75"/>
                    </a:cubicBezTo>
                    <a:cubicBezTo>
                      <a:pt x="34" y="83"/>
                      <a:pt x="23" y="102"/>
                      <a:pt x="20" y="126"/>
                    </a:cubicBezTo>
                    <a:cubicBezTo>
                      <a:pt x="18" y="138"/>
                      <a:pt x="37" y="138"/>
                      <a:pt x="38" y="126"/>
                    </a:cubicBezTo>
                    <a:cubicBezTo>
                      <a:pt x="41" y="107"/>
                      <a:pt x="52" y="94"/>
                      <a:pt x="70" y="90"/>
                    </a:cubicBezTo>
                    <a:cubicBezTo>
                      <a:pt x="78" y="90"/>
                      <a:pt x="83" y="84"/>
                      <a:pt x="84" y="76"/>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3" name="Oval 29"/>
              <p:cNvSpPr/>
              <p:nvPr/>
            </p:nvSpPr>
            <p:spPr bwMode="auto">
              <a:xfrm>
                <a:off x="595662" y="53975"/>
                <a:ext cx="111125" cy="111125"/>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sp>
          <p:nvSpPr>
            <p:cNvPr id="23" name="Rectangle 39"/>
            <p:cNvSpPr/>
            <p:nvPr/>
          </p:nvSpPr>
          <p:spPr bwMode="auto">
            <a:xfrm>
              <a:off x="978582" y="1407612"/>
              <a:ext cx="2666370" cy="8290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square" lIns="288050" tIns="72013" rIns="0" bIns="0" anchor="t" anchorCtr="0">
              <a:noAutofit/>
            </a:bodyPr>
            <a:lstStyle/>
            <a:p>
              <a:r>
                <a:rPr lang="en-US" altLang="zh-CN" sz="1000" dirty="0">
                  <a:solidFill>
                    <a:schemeClr val="bg1"/>
                  </a:solidFill>
                  <a:latin typeface="+mn-ea"/>
                  <a:ea typeface="+mn-ea"/>
                </a:rPr>
                <a:t>    </a:t>
              </a:r>
              <a:r>
                <a:rPr lang="zh-CN" altLang="zh-CN" sz="1000" dirty="0">
                  <a:solidFill>
                    <a:schemeClr val="bg1"/>
                  </a:solidFill>
                  <a:latin typeface="+mn-ea"/>
                  <a:ea typeface="+mn-ea"/>
                </a:rPr>
                <a:t>为了完成软件项目，必须进行项目管理、开发、支持等各项核心活动。传统的瀑布模型将需求开发、分析设计、编码实施、测试等开发活动固化，不能适应软件开发本身不断发现问题不断改进的天然特性，带来变更实施的高成本。</a:t>
              </a:r>
            </a:p>
          </p:txBody>
        </p:sp>
      </p:grpSp>
      <p:grpSp>
        <p:nvGrpSpPr>
          <p:cNvPr id="44" name="组合 43"/>
          <p:cNvGrpSpPr/>
          <p:nvPr/>
        </p:nvGrpSpPr>
        <p:grpSpPr>
          <a:xfrm>
            <a:off x="84455" y="1995805"/>
            <a:ext cx="6805295" cy="1621155"/>
            <a:chOff x="1" y="2253006"/>
            <a:chExt cx="4824275" cy="1284685"/>
          </a:xfrm>
        </p:grpSpPr>
        <p:sp>
          <p:nvSpPr>
            <p:cNvPr id="6" name="Freeform: Shape 8"/>
            <p:cNvSpPr/>
            <p:nvPr/>
          </p:nvSpPr>
          <p:spPr bwMode="auto">
            <a:xfrm>
              <a:off x="1" y="2326868"/>
              <a:ext cx="3825982" cy="959168"/>
            </a:xfrm>
            <a:custGeom>
              <a:avLst/>
              <a:gdLst>
                <a:gd name="T0" fmla="*/ 2560 w 2560"/>
                <a:gd name="T1" fmla="*/ 301 h 743"/>
                <a:gd name="T2" fmla="*/ 2556 w 2560"/>
                <a:gd name="T3" fmla="*/ 296 h 743"/>
                <a:gd name="T4" fmla="*/ 2346 w 2560"/>
                <a:gd name="T5" fmla="*/ 367 h 743"/>
                <a:gd name="T6" fmla="*/ 2084 w 2560"/>
                <a:gd name="T7" fmla="*/ 0 h 743"/>
                <a:gd name="T8" fmla="*/ 0 w 2560"/>
                <a:gd name="T9" fmla="*/ 0 h 743"/>
                <a:gd name="T10" fmla="*/ 0 w 2560"/>
                <a:gd name="T11" fmla="*/ 743 h 743"/>
                <a:gd name="T12" fmla="*/ 2084 w 2560"/>
                <a:gd name="T13" fmla="*/ 743 h 743"/>
                <a:gd name="T14" fmla="*/ 2346 w 2560"/>
                <a:gd name="T15" fmla="*/ 376 h 743"/>
                <a:gd name="T16" fmla="*/ 2556 w 2560"/>
                <a:gd name="T17" fmla="*/ 447 h 743"/>
                <a:gd name="T18" fmla="*/ 2560 w 2560"/>
                <a:gd name="T19" fmla="*/ 443 h 743"/>
                <a:gd name="T20" fmla="*/ 2351 w 2560"/>
                <a:gd name="T21" fmla="*/ 372 h 743"/>
                <a:gd name="T22" fmla="*/ 2560 w 2560"/>
                <a:gd name="T23" fmla="*/ 30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60" h="743">
                  <a:moveTo>
                    <a:pt x="2560" y="301"/>
                  </a:moveTo>
                  <a:lnTo>
                    <a:pt x="2556" y="296"/>
                  </a:lnTo>
                  <a:lnTo>
                    <a:pt x="2346" y="367"/>
                  </a:lnTo>
                  <a:lnTo>
                    <a:pt x="2084" y="0"/>
                  </a:lnTo>
                  <a:lnTo>
                    <a:pt x="0" y="0"/>
                  </a:lnTo>
                  <a:lnTo>
                    <a:pt x="0" y="743"/>
                  </a:lnTo>
                  <a:lnTo>
                    <a:pt x="2084" y="743"/>
                  </a:lnTo>
                  <a:lnTo>
                    <a:pt x="2346" y="376"/>
                  </a:lnTo>
                  <a:lnTo>
                    <a:pt x="2556" y="447"/>
                  </a:lnTo>
                  <a:lnTo>
                    <a:pt x="2560" y="443"/>
                  </a:lnTo>
                  <a:lnTo>
                    <a:pt x="2351" y="372"/>
                  </a:lnTo>
                  <a:lnTo>
                    <a:pt x="2560" y="301"/>
                  </a:lnTo>
                  <a:close/>
                </a:path>
              </a:pathLst>
            </a:custGeom>
            <a:solidFill>
              <a:schemeClr val="accent2"/>
            </a:solidFill>
            <a:ln>
              <a:noFill/>
            </a:ln>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nvGrpSpPr>
            <p:cNvPr id="7" name="Group 9"/>
            <p:cNvGrpSpPr/>
            <p:nvPr/>
          </p:nvGrpSpPr>
          <p:grpSpPr>
            <a:xfrm>
              <a:off x="3787242" y="2253006"/>
              <a:ext cx="1037034" cy="1284685"/>
              <a:chOff x="4538663" y="2673351"/>
              <a:chExt cx="1382712" cy="1712913"/>
            </a:xfrm>
            <a:solidFill>
              <a:schemeClr val="accent5"/>
            </a:solidFill>
          </p:grpSpPr>
          <p:sp>
            <p:nvSpPr>
              <p:cNvPr id="37" name="Rectangle 10"/>
              <p:cNvSpPr/>
              <p:nvPr/>
            </p:nvSpPr>
            <p:spPr bwMode="auto">
              <a:xfrm>
                <a:off x="4538663" y="3530601"/>
                <a:ext cx="1587" cy="1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8" name="Freeform: Shape 11"/>
              <p:cNvSpPr/>
              <p:nvPr/>
            </p:nvSpPr>
            <p:spPr bwMode="auto">
              <a:xfrm>
                <a:off x="4575175" y="2673351"/>
                <a:ext cx="1346200" cy="1712913"/>
              </a:xfrm>
              <a:custGeom>
                <a:avLst/>
                <a:gdLst>
                  <a:gd name="T0" fmla="*/ 598 w 598"/>
                  <a:gd name="T1" fmla="*/ 378 h 760"/>
                  <a:gd name="T2" fmla="*/ 594 w 598"/>
                  <a:gd name="T3" fmla="*/ 374 h 760"/>
                  <a:gd name="T4" fmla="*/ 593 w 598"/>
                  <a:gd name="T5" fmla="*/ 375 h 760"/>
                  <a:gd name="T6" fmla="*/ 588 w 598"/>
                  <a:gd name="T7" fmla="*/ 371 h 760"/>
                  <a:gd name="T8" fmla="*/ 585 w 598"/>
                  <a:gd name="T9" fmla="*/ 373 h 760"/>
                  <a:gd name="T10" fmla="*/ 582 w 598"/>
                  <a:gd name="T11" fmla="*/ 369 h 760"/>
                  <a:gd name="T12" fmla="*/ 592 w 598"/>
                  <a:gd name="T13" fmla="*/ 320 h 760"/>
                  <a:gd name="T14" fmla="*/ 569 w 598"/>
                  <a:gd name="T15" fmla="*/ 308 h 760"/>
                  <a:gd name="T16" fmla="*/ 566 w 598"/>
                  <a:gd name="T17" fmla="*/ 360 h 760"/>
                  <a:gd name="T18" fmla="*/ 561 w 598"/>
                  <a:gd name="T19" fmla="*/ 361 h 760"/>
                  <a:gd name="T20" fmla="*/ 547 w 598"/>
                  <a:gd name="T21" fmla="*/ 331 h 760"/>
                  <a:gd name="T22" fmla="*/ 446 w 598"/>
                  <a:gd name="T23" fmla="*/ 333 h 760"/>
                  <a:gd name="T24" fmla="*/ 445 w 598"/>
                  <a:gd name="T25" fmla="*/ 325 h 760"/>
                  <a:gd name="T26" fmla="*/ 455 w 598"/>
                  <a:gd name="T27" fmla="*/ 316 h 760"/>
                  <a:gd name="T28" fmla="*/ 470 w 598"/>
                  <a:gd name="T29" fmla="*/ 316 h 760"/>
                  <a:gd name="T30" fmla="*/ 492 w 598"/>
                  <a:gd name="T31" fmla="*/ 304 h 760"/>
                  <a:gd name="T32" fmla="*/ 467 w 598"/>
                  <a:gd name="T33" fmla="*/ 297 h 760"/>
                  <a:gd name="T34" fmla="*/ 444 w 598"/>
                  <a:gd name="T35" fmla="*/ 299 h 760"/>
                  <a:gd name="T36" fmla="*/ 428 w 598"/>
                  <a:gd name="T37" fmla="*/ 8 h 760"/>
                  <a:gd name="T38" fmla="*/ 347 w 598"/>
                  <a:gd name="T39" fmla="*/ 4 h 760"/>
                  <a:gd name="T40" fmla="*/ 332 w 598"/>
                  <a:gd name="T41" fmla="*/ 47 h 760"/>
                  <a:gd name="T42" fmla="*/ 342 w 598"/>
                  <a:gd name="T43" fmla="*/ 47 h 760"/>
                  <a:gd name="T44" fmla="*/ 337 w 598"/>
                  <a:gd name="T45" fmla="*/ 97 h 760"/>
                  <a:gd name="T46" fmla="*/ 324 w 598"/>
                  <a:gd name="T47" fmla="*/ 105 h 760"/>
                  <a:gd name="T48" fmla="*/ 287 w 598"/>
                  <a:gd name="T49" fmla="*/ 341 h 760"/>
                  <a:gd name="T50" fmla="*/ 213 w 598"/>
                  <a:gd name="T51" fmla="*/ 352 h 760"/>
                  <a:gd name="T52" fmla="*/ 85 w 598"/>
                  <a:gd name="T53" fmla="*/ 368 h 760"/>
                  <a:gd name="T54" fmla="*/ 64 w 598"/>
                  <a:gd name="T55" fmla="*/ 242 h 760"/>
                  <a:gd name="T56" fmla="*/ 9 w 598"/>
                  <a:gd name="T57" fmla="*/ 242 h 760"/>
                  <a:gd name="T58" fmla="*/ 0 w 598"/>
                  <a:gd name="T59" fmla="*/ 376 h 760"/>
                  <a:gd name="T60" fmla="*/ 4 w 598"/>
                  <a:gd name="T61" fmla="*/ 378 h 760"/>
                  <a:gd name="T62" fmla="*/ 4 w 598"/>
                  <a:gd name="T63" fmla="*/ 382 h 760"/>
                  <a:gd name="T64" fmla="*/ 0 w 598"/>
                  <a:gd name="T65" fmla="*/ 384 h 760"/>
                  <a:gd name="T66" fmla="*/ 9 w 598"/>
                  <a:gd name="T67" fmla="*/ 518 h 760"/>
                  <a:gd name="T68" fmla="*/ 64 w 598"/>
                  <a:gd name="T69" fmla="*/ 518 h 760"/>
                  <a:gd name="T70" fmla="*/ 85 w 598"/>
                  <a:gd name="T71" fmla="*/ 392 h 760"/>
                  <a:gd name="T72" fmla="*/ 213 w 598"/>
                  <a:gd name="T73" fmla="*/ 408 h 760"/>
                  <a:gd name="T74" fmla="*/ 287 w 598"/>
                  <a:gd name="T75" fmla="*/ 419 h 760"/>
                  <a:gd name="T76" fmla="*/ 324 w 598"/>
                  <a:gd name="T77" fmla="*/ 655 h 760"/>
                  <a:gd name="T78" fmla="*/ 337 w 598"/>
                  <a:gd name="T79" fmla="*/ 663 h 760"/>
                  <a:gd name="T80" fmla="*/ 342 w 598"/>
                  <a:gd name="T81" fmla="*/ 713 h 760"/>
                  <a:gd name="T82" fmla="*/ 332 w 598"/>
                  <a:gd name="T83" fmla="*/ 713 h 760"/>
                  <a:gd name="T84" fmla="*/ 347 w 598"/>
                  <a:gd name="T85" fmla="*/ 756 h 760"/>
                  <a:gd name="T86" fmla="*/ 428 w 598"/>
                  <a:gd name="T87" fmla="*/ 752 h 760"/>
                  <a:gd name="T88" fmla="*/ 444 w 598"/>
                  <a:gd name="T89" fmla="*/ 461 h 760"/>
                  <a:gd name="T90" fmla="*/ 467 w 598"/>
                  <a:gd name="T91" fmla="*/ 463 h 760"/>
                  <a:gd name="T92" fmla="*/ 492 w 598"/>
                  <a:gd name="T93" fmla="*/ 456 h 760"/>
                  <a:gd name="T94" fmla="*/ 470 w 598"/>
                  <a:gd name="T95" fmla="*/ 444 h 760"/>
                  <a:gd name="T96" fmla="*/ 455 w 598"/>
                  <a:gd name="T97" fmla="*/ 444 h 760"/>
                  <a:gd name="T98" fmla="*/ 445 w 598"/>
                  <a:gd name="T99" fmla="*/ 435 h 760"/>
                  <a:gd name="T100" fmla="*/ 446 w 598"/>
                  <a:gd name="T101" fmla="*/ 427 h 760"/>
                  <a:gd name="T102" fmla="*/ 547 w 598"/>
                  <a:gd name="T103" fmla="*/ 429 h 760"/>
                  <a:gd name="T104" fmla="*/ 561 w 598"/>
                  <a:gd name="T105" fmla="*/ 399 h 760"/>
                  <a:gd name="T106" fmla="*/ 566 w 598"/>
                  <a:gd name="T107" fmla="*/ 400 h 760"/>
                  <a:gd name="T108" fmla="*/ 569 w 598"/>
                  <a:gd name="T109" fmla="*/ 452 h 760"/>
                  <a:gd name="T110" fmla="*/ 592 w 598"/>
                  <a:gd name="T111" fmla="*/ 440 h 760"/>
                  <a:gd name="T112" fmla="*/ 582 w 598"/>
                  <a:gd name="T113" fmla="*/ 391 h 760"/>
                  <a:gd name="T114" fmla="*/ 585 w 598"/>
                  <a:gd name="T115" fmla="*/ 387 h 760"/>
                  <a:gd name="T116" fmla="*/ 588 w 598"/>
                  <a:gd name="T117" fmla="*/ 389 h 760"/>
                  <a:gd name="T118" fmla="*/ 593 w 598"/>
                  <a:gd name="T119" fmla="*/ 385 h 760"/>
                  <a:gd name="T120" fmla="*/ 594 w 598"/>
                  <a:gd name="T121" fmla="*/ 386 h 760"/>
                  <a:gd name="T122" fmla="*/ 598 w 598"/>
                  <a:gd name="T123" fmla="*/ 382 h 760"/>
                  <a:gd name="T124" fmla="*/ 598 w 598"/>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760">
                    <a:moveTo>
                      <a:pt x="598" y="378"/>
                    </a:moveTo>
                    <a:cubicBezTo>
                      <a:pt x="598" y="376"/>
                      <a:pt x="596" y="374"/>
                      <a:pt x="594" y="374"/>
                    </a:cubicBezTo>
                    <a:cubicBezTo>
                      <a:pt x="594" y="374"/>
                      <a:pt x="593" y="374"/>
                      <a:pt x="593" y="375"/>
                    </a:cubicBezTo>
                    <a:cubicBezTo>
                      <a:pt x="592" y="373"/>
                      <a:pt x="590" y="371"/>
                      <a:pt x="588" y="371"/>
                    </a:cubicBezTo>
                    <a:cubicBezTo>
                      <a:pt x="587" y="371"/>
                      <a:pt x="586" y="372"/>
                      <a:pt x="585" y="373"/>
                    </a:cubicBezTo>
                    <a:cubicBezTo>
                      <a:pt x="584" y="371"/>
                      <a:pt x="583" y="370"/>
                      <a:pt x="582" y="369"/>
                    </a:cubicBezTo>
                    <a:cubicBezTo>
                      <a:pt x="588" y="356"/>
                      <a:pt x="598" y="330"/>
                      <a:pt x="592" y="320"/>
                    </a:cubicBezTo>
                    <a:cubicBezTo>
                      <a:pt x="584" y="307"/>
                      <a:pt x="579" y="301"/>
                      <a:pt x="569" y="308"/>
                    </a:cubicBezTo>
                    <a:cubicBezTo>
                      <a:pt x="563" y="312"/>
                      <a:pt x="564" y="341"/>
                      <a:pt x="566" y="360"/>
                    </a:cubicBezTo>
                    <a:cubicBezTo>
                      <a:pt x="564" y="360"/>
                      <a:pt x="563" y="361"/>
                      <a:pt x="561" y="361"/>
                    </a:cubicBezTo>
                    <a:cubicBezTo>
                      <a:pt x="562" y="347"/>
                      <a:pt x="559" y="331"/>
                      <a:pt x="547" y="331"/>
                    </a:cubicBezTo>
                    <a:cubicBezTo>
                      <a:pt x="526" y="332"/>
                      <a:pt x="446" y="333"/>
                      <a:pt x="446" y="333"/>
                    </a:cubicBezTo>
                    <a:cubicBezTo>
                      <a:pt x="446" y="333"/>
                      <a:pt x="446" y="330"/>
                      <a:pt x="445" y="325"/>
                    </a:cubicBezTo>
                    <a:cubicBezTo>
                      <a:pt x="455" y="316"/>
                      <a:pt x="455" y="316"/>
                      <a:pt x="455" y="316"/>
                    </a:cubicBezTo>
                    <a:cubicBezTo>
                      <a:pt x="470" y="316"/>
                      <a:pt x="470" y="316"/>
                      <a:pt x="470" y="316"/>
                    </a:cubicBezTo>
                    <a:cubicBezTo>
                      <a:pt x="479" y="316"/>
                      <a:pt x="492" y="311"/>
                      <a:pt x="492" y="304"/>
                    </a:cubicBezTo>
                    <a:cubicBezTo>
                      <a:pt x="492" y="297"/>
                      <a:pt x="481" y="297"/>
                      <a:pt x="467" y="297"/>
                    </a:cubicBezTo>
                    <a:cubicBezTo>
                      <a:pt x="460" y="297"/>
                      <a:pt x="451" y="298"/>
                      <a:pt x="444" y="299"/>
                    </a:cubicBezTo>
                    <a:cubicBezTo>
                      <a:pt x="441" y="217"/>
                      <a:pt x="431" y="14"/>
                      <a:pt x="428" y="8"/>
                    </a:cubicBezTo>
                    <a:cubicBezTo>
                      <a:pt x="423" y="1"/>
                      <a:pt x="355" y="0"/>
                      <a:pt x="347" y="4"/>
                    </a:cubicBezTo>
                    <a:cubicBezTo>
                      <a:pt x="339" y="9"/>
                      <a:pt x="332" y="47"/>
                      <a:pt x="332" y="47"/>
                    </a:cubicBezTo>
                    <a:cubicBezTo>
                      <a:pt x="342" y="47"/>
                      <a:pt x="342" y="47"/>
                      <a:pt x="342" y="47"/>
                    </a:cubicBezTo>
                    <a:cubicBezTo>
                      <a:pt x="337" y="97"/>
                      <a:pt x="337" y="97"/>
                      <a:pt x="337" y="97"/>
                    </a:cubicBezTo>
                    <a:cubicBezTo>
                      <a:pt x="324" y="105"/>
                      <a:pt x="324" y="105"/>
                      <a:pt x="324" y="105"/>
                    </a:cubicBezTo>
                    <a:cubicBezTo>
                      <a:pt x="287" y="341"/>
                      <a:pt x="287" y="341"/>
                      <a:pt x="287" y="341"/>
                    </a:cubicBezTo>
                    <a:cubicBezTo>
                      <a:pt x="287" y="341"/>
                      <a:pt x="258" y="344"/>
                      <a:pt x="213" y="352"/>
                    </a:cubicBezTo>
                    <a:cubicBezTo>
                      <a:pt x="191" y="355"/>
                      <a:pt x="136" y="362"/>
                      <a:pt x="85" y="368"/>
                    </a:cubicBezTo>
                    <a:cubicBezTo>
                      <a:pt x="64" y="242"/>
                      <a:pt x="64" y="242"/>
                      <a:pt x="64" y="242"/>
                    </a:cubicBezTo>
                    <a:cubicBezTo>
                      <a:pt x="9" y="242"/>
                      <a:pt x="9" y="242"/>
                      <a:pt x="9" y="242"/>
                    </a:cubicBezTo>
                    <a:cubicBezTo>
                      <a:pt x="0" y="376"/>
                      <a:pt x="0" y="376"/>
                      <a:pt x="0" y="376"/>
                    </a:cubicBezTo>
                    <a:cubicBezTo>
                      <a:pt x="4" y="378"/>
                      <a:pt x="4" y="378"/>
                      <a:pt x="4" y="378"/>
                    </a:cubicBezTo>
                    <a:cubicBezTo>
                      <a:pt x="4" y="382"/>
                      <a:pt x="4" y="382"/>
                      <a:pt x="4" y="382"/>
                    </a:cubicBezTo>
                    <a:cubicBezTo>
                      <a:pt x="0" y="384"/>
                      <a:pt x="0" y="384"/>
                      <a:pt x="0" y="384"/>
                    </a:cubicBezTo>
                    <a:cubicBezTo>
                      <a:pt x="9" y="518"/>
                      <a:pt x="9" y="518"/>
                      <a:pt x="9" y="518"/>
                    </a:cubicBezTo>
                    <a:cubicBezTo>
                      <a:pt x="64" y="518"/>
                      <a:pt x="64" y="518"/>
                      <a:pt x="64" y="518"/>
                    </a:cubicBezTo>
                    <a:cubicBezTo>
                      <a:pt x="85" y="392"/>
                      <a:pt x="85" y="392"/>
                      <a:pt x="85" y="392"/>
                    </a:cubicBezTo>
                    <a:cubicBezTo>
                      <a:pt x="136" y="398"/>
                      <a:pt x="191" y="405"/>
                      <a:pt x="213" y="408"/>
                    </a:cubicBezTo>
                    <a:cubicBezTo>
                      <a:pt x="258" y="416"/>
                      <a:pt x="287" y="419"/>
                      <a:pt x="287" y="419"/>
                    </a:cubicBezTo>
                    <a:cubicBezTo>
                      <a:pt x="324" y="655"/>
                      <a:pt x="324" y="655"/>
                      <a:pt x="324" y="655"/>
                    </a:cubicBezTo>
                    <a:cubicBezTo>
                      <a:pt x="337" y="663"/>
                      <a:pt x="337" y="663"/>
                      <a:pt x="337" y="663"/>
                    </a:cubicBezTo>
                    <a:cubicBezTo>
                      <a:pt x="342" y="713"/>
                      <a:pt x="342" y="713"/>
                      <a:pt x="342" y="713"/>
                    </a:cubicBezTo>
                    <a:cubicBezTo>
                      <a:pt x="332" y="713"/>
                      <a:pt x="332" y="713"/>
                      <a:pt x="332" y="713"/>
                    </a:cubicBezTo>
                    <a:cubicBezTo>
                      <a:pt x="332" y="713"/>
                      <a:pt x="339" y="751"/>
                      <a:pt x="347" y="756"/>
                    </a:cubicBezTo>
                    <a:cubicBezTo>
                      <a:pt x="355" y="760"/>
                      <a:pt x="423" y="759"/>
                      <a:pt x="428" y="752"/>
                    </a:cubicBezTo>
                    <a:cubicBezTo>
                      <a:pt x="431" y="746"/>
                      <a:pt x="441" y="543"/>
                      <a:pt x="444" y="461"/>
                    </a:cubicBezTo>
                    <a:cubicBezTo>
                      <a:pt x="451" y="462"/>
                      <a:pt x="460" y="463"/>
                      <a:pt x="467" y="463"/>
                    </a:cubicBezTo>
                    <a:cubicBezTo>
                      <a:pt x="481" y="463"/>
                      <a:pt x="492" y="463"/>
                      <a:pt x="492" y="456"/>
                    </a:cubicBezTo>
                    <a:cubicBezTo>
                      <a:pt x="492" y="449"/>
                      <a:pt x="479" y="444"/>
                      <a:pt x="470" y="444"/>
                    </a:cubicBezTo>
                    <a:cubicBezTo>
                      <a:pt x="462" y="444"/>
                      <a:pt x="455" y="444"/>
                      <a:pt x="455" y="444"/>
                    </a:cubicBezTo>
                    <a:cubicBezTo>
                      <a:pt x="445" y="435"/>
                      <a:pt x="445" y="435"/>
                      <a:pt x="445" y="435"/>
                    </a:cubicBezTo>
                    <a:cubicBezTo>
                      <a:pt x="446" y="430"/>
                      <a:pt x="446" y="427"/>
                      <a:pt x="446" y="427"/>
                    </a:cubicBezTo>
                    <a:cubicBezTo>
                      <a:pt x="446" y="427"/>
                      <a:pt x="526" y="428"/>
                      <a:pt x="547" y="429"/>
                    </a:cubicBezTo>
                    <a:cubicBezTo>
                      <a:pt x="559" y="429"/>
                      <a:pt x="562" y="413"/>
                      <a:pt x="561" y="399"/>
                    </a:cubicBezTo>
                    <a:cubicBezTo>
                      <a:pt x="563" y="399"/>
                      <a:pt x="564" y="400"/>
                      <a:pt x="566" y="400"/>
                    </a:cubicBezTo>
                    <a:cubicBezTo>
                      <a:pt x="564" y="419"/>
                      <a:pt x="563" y="448"/>
                      <a:pt x="569" y="452"/>
                    </a:cubicBezTo>
                    <a:cubicBezTo>
                      <a:pt x="579" y="459"/>
                      <a:pt x="584" y="453"/>
                      <a:pt x="592" y="440"/>
                    </a:cubicBezTo>
                    <a:cubicBezTo>
                      <a:pt x="598" y="430"/>
                      <a:pt x="588" y="404"/>
                      <a:pt x="582" y="391"/>
                    </a:cubicBezTo>
                    <a:cubicBezTo>
                      <a:pt x="583" y="390"/>
                      <a:pt x="584" y="389"/>
                      <a:pt x="585" y="387"/>
                    </a:cubicBezTo>
                    <a:cubicBezTo>
                      <a:pt x="586" y="388"/>
                      <a:pt x="587" y="389"/>
                      <a:pt x="588" y="389"/>
                    </a:cubicBezTo>
                    <a:cubicBezTo>
                      <a:pt x="590" y="389"/>
                      <a:pt x="592" y="387"/>
                      <a:pt x="593" y="385"/>
                    </a:cubicBezTo>
                    <a:cubicBezTo>
                      <a:pt x="593" y="386"/>
                      <a:pt x="594" y="386"/>
                      <a:pt x="594" y="386"/>
                    </a:cubicBezTo>
                    <a:cubicBezTo>
                      <a:pt x="596" y="386"/>
                      <a:pt x="598" y="384"/>
                      <a:pt x="598" y="382"/>
                    </a:cubicBezTo>
                    <a:lnTo>
                      <a:pt x="598" y="37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9" name="Oval 12"/>
              <p:cNvSpPr/>
              <p:nvPr/>
            </p:nvSpPr>
            <p:spPr bwMode="auto">
              <a:xfrm>
                <a:off x="5257800" y="3386138"/>
                <a:ext cx="290512" cy="287338"/>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grpSp>
          <p:nvGrpSpPr>
            <p:cNvPr id="11" name="Group 30"/>
            <p:cNvGrpSpPr/>
            <p:nvPr/>
          </p:nvGrpSpPr>
          <p:grpSpPr>
            <a:xfrm>
              <a:off x="533773" y="2667949"/>
              <a:ext cx="489707" cy="458847"/>
              <a:chOff x="4763" y="0"/>
              <a:chExt cx="957262" cy="896938"/>
            </a:xfrm>
            <a:solidFill>
              <a:schemeClr val="bg1"/>
            </a:solidFill>
          </p:grpSpPr>
          <p:sp>
            <p:nvSpPr>
              <p:cNvPr id="25" name="Freeform: Shape 31"/>
              <p:cNvSpPr/>
              <p:nvPr/>
            </p:nvSpPr>
            <p:spPr bwMode="auto">
              <a:xfrm>
                <a:off x="244475" y="596900"/>
                <a:ext cx="477837" cy="300038"/>
              </a:xfrm>
              <a:custGeom>
                <a:avLst/>
                <a:gdLst>
                  <a:gd name="T0" fmla="*/ 0 w 301"/>
                  <a:gd name="T1" fmla="*/ 76 h 189"/>
                  <a:gd name="T2" fmla="*/ 0 w 301"/>
                  <a:gd name="T3" fmla="*/ 189 h 189"/>
                  <a:gd name="T4" fmla="*/ 301 w 301"/>
                  <a:gd name="T5" fmla="*/ 189 h 189"/>
                  <a:gd name="T6" fmla="*/ 301 w 301"/>
                  <a:gd name="T7" fmla="*/ 76 h 189"/>
                  <a:gd name="T8" fmla="*/ 301 w 301"/>
                  <a:gd name="T9" fmla="*/ 0 h 189"/>
                  <a:gd name="T10" fmla="*/ 0 w 301"/>
                  <a:gd name="T11" fmla="*/ 0 h 189"/>
                  <a:gd name="T12" fmla="*/ 0 w 301"/>
                  <a:gd name="T13" fmla="*/ 76 h 189"/>
                  <a:gd name="T14" fmla="*/ 38 w 301"/>
                  <a:gd name="T15" fmla="*/ 38 h 189"/>
                  <a:gd name="T16" fmla="*/ 263 w 301"/>
                  <a:gd name="T17" fmla="*/ 38 h 189"/>
                  <a:gd name="T18" fmla="*/ 263 w 301"/>
                  <a:gd name="T19" fmla="*/ 76 h 189"/>
                  <a:gd name="T20" fmla="*/ 38 w 301"/>
                  <a:gd name="T21" fmla="*/ 76 h 189"/>
                  <a:gd name="T22" fmla="*/ 38 w 301"/>
                  <a:gd name="T23" fmla="*/ 38 h 189"/>
                  <a:gd name="T24" fmla="*/ 38 w 301"/>
                  <a:gd name="T25" fmla="*/ 114 h 189"/>
                  <a:gd name="T26" fmla="*/ 263 w 301"/>
                  <a:gd name="T27" fmla="*/ 114 h 189"/>
                  <a:gd name="T28" fmla="*/ 263 w 301"/>
                  <a:gd name="T29" fmla="*/ 150 h 189"/>
                  <a:gd name="T30" fmla="*/ 38 w 301"/>
                  <a:gd name="T31" fmla="*/ 150 h 189"/>
                  <a:gd name="T32" fmla="*/ 38 w 301"/>
                  <a:gd name="T33" fmla="*/ 11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189">
                    <a:moveTo>
                      <a:pt x="0" y="76"/>
                    </a:moveTo>
                    <a:lnTo>
                      <a:pt x="0" y="189"/>
                    </a:lnTo>
                    <a:lnTo>
                      <a:pt x="301" y="189"/>
                    </a:lnTo>
                    <a:lnTo>
                      <a:pt x="301" y="76"/>
                    </a:lnTo>
                    <a:lnTo>
                      <a:pt x="301" y="0"/>
                    </a:lnTo>
                    <a:lnTo>
                      <a:pt x="0" y="0"/>
                    </a:lnTo>
                    <a:lnTo>
                      <a:pt x="0" y="76"/>
                    </a:lnTo>
                    <a:close/>
                    <a:moveTo>
                      <a:pt x="38" y="38"/>
                    </a:moveTo>
                    <a:lnTo>
                      <a:pt x="263" y="38"/>
                    </a:lnTo>
                    <a:lnTo>
                      <a:pt x="263" y="76"/>
                    </a:lnTo>
                    <a:lnTo>
                      <a:pt x="38" y="76"/>
                    </a:lnTo>
                    <a:lnTo>
                      <a:pt x="38" y="38"/>
                    </a:lnTo>
                    <a:close/>
                    <a:moveTo>
                      <a:pt x="38" y="114"/>
                    </a:moveTo>
                    <a:lnTo>
                      <a:pt x="263" y="114"/>
                    </a:lnTo>
                    <a:lnTo>
                      <a:pt x="263" y="150"/>
                    </a:lnTo>
                    <a:lnTo>
                      <a:pt x="38" y="150"/>
                    </a:lnTo>
                    <a:lnTo>
                      <a:pt x="38" y="11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26" name="Freeform: Shape 32"/>
              <p:cNvSpPr/>
              <p:nvPr/>
            </p:nvSpPr>
            <p:spPr bwMode="auto">
              <a:xfrm>
                <a:off x="244475" y="0"/>
                <a:ext cx="477837" cy="300038"/>
              </a:xfrm>
              <a:custGeom>
                <a:avLst/>
                <a:gdLst>
                  <a:gd name="T0" fmla="*/ 301 w 301"/>
                  <a:gd name="T1" fmla="*/ 112 h 189"/>
                  <a:gd name="T2" fmla="*/ 301 w 301"/>
                  <a:gd name="T3" fmla="*/ 0 h 189"/>
                  <a:gd name="T4" fmla="*/ 0 w 301"/>
                  <a:gd name="T5" fmla="*/ 0 h 189"/>
                  <a:gd name="T6" fmla="*/ 0 w 301"/>
                  <a:gd name="T7" fmla="*/ 112 h 189"/>
                  <a:gd name="T8" fmla="*/ 0 w 301"/>
                  <a:gd name="T9" fmla="*/ 189 h 189"/>
                  <a:gd name="T10" fmla="*/ 301 w 301"/>
                  <a:gd name="T11" fmla="*/ 189 h 189"/>
                  <a:gd name="T12" fmla="*/ 301 w 301"/>
                  <a:gd name="T13" fmla="*/ 112 h 189"/>
                </a:gdLst>
                <a:ahLst/>
                <a:cxnLst>
                  <a:cxn ang="0">
                    <a:pos x="T0" y="T1"/>
                  </a:cxn>
                  <a:cxn ang="0">
                    <a:pos x="T2" y="T3"/>
                  </a:cxn>
                  <a:cxn ang="0">
                    <a:pos x="T4" y="T5"/>
                  </a:cxn>
                  <a:cxn ang="0">
                    <a:pos x="T6" y="T7"/>
                  </a:cxn>
                  <a:cxn ang="0">
                    <a:pos x="T8" y="T9"/>
                  </a:cxn>
                  <a:cxn ang="0">
                    <a:pos x="T10" y="T11"/>
                  </a:cxn>
                  <a:cxn ang="0">
                    <a:pos x="T12" y="T13"/>
                  </a:cxn>
                </a:cxnLst>
                <a:rect l="0" t="0" r="r" b="b"/>
                <a:pathLst>
                  <a:path w="301" h="189">
                    <a:moveTo>
                      <a:pt x="301" y="112"/>
                    </a:moveTo>
                    <a:lnTo>
                      <a:pt x="301" y="0"/>
                    </a:lnTo>
                    <a:lnTo>
                      <a:pt x="0" y="0"/>
                    </a:lnTo>
                    <a:lnTo>
                      <a:pt x="0" y="112"/>
                    </a:lnTo>
                    <a:lnTo>
                      <a:pt x="0" y="189"/>
                    </a:lnTo>
                    <a:lnTo>
                      <a:pt x="301" y="189"/>
                    </a:lnTo>
                    <a:lnTo>
                      <a:pt x="301" y="1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27" name="Freeform: Shape 33"/>
              <p:cNvSpPr/>
              <p:nvPr/>
            </p:nvSpPr>
            <p:spPr bwMode="auto">
              <a:xfrm>
                <a:off x="4763" y="177800"/>
                <a:ext cx="957262" cy="539750"/>
              </a:xfrm>
              <a:custGeom>
                <a:avLst/>
                <a:gdLst>
                  <a:gd name="T0" fmla="*/ 220 w 252"/>
                  <a:gd name="T1" fmla="*/ 0 h 142"/>
                  <a:gd name="T2" fmla="*/ 205 w 252"/>
                  <a:gd name="T3" fmla="*/ 0 h 142"/>
                  <a:gd name="T4" fmla="*/ 205 w 252"/>
                  <a:gd name="T5" fmla="*/ 32 h 142"/>
                  <a:gd name="T6" fmla="*/ 205 w 252"/>
                  <a:gd name="T7" fmla="*/ 48 h 142"/>
                  <a:gd name="T8" fmla="*/ 47 w 252"/>
                  <a:gd name="T9" fmla="*/ 48 h 142"/>
                  <a:gd name="T10" fmla="*/ 47 w 252"/>
                  <a:gd name="T11" fmla="*/ 32 h 142"/>
                  <a:gd name="T12" fmla="*/ 47 w 252"/>
                  <a:gd name="T13" fmla="*/ 0 h 142"/>
                  <a:gd name="T14" fmla="*/ 32 w 252"/>
                  <a:gd name="T15" fmla="*/ 0 h 142"/>
                  <a:gd name="T16" fmla="*/ 0 w 252"/>
                  <a:gd name="T17" fmla="*/ 32 h 142"/>
                  <a:gd name="T18" fmla="*/ 0 w 252"/>
                  <a:gd name="T19" fmla="*/ 110 h 142"/>
                  <a:gd name="T20" fmla="*/ 32 w 252"/>
                  <a:gd name="T21" fmla="*/ 142 h 142"/>
                  <a:gd name="T22" fmla="*/ 47 w 252"/>
                  <a:gd name="T23" fmla="*/ 142 h 142"/>
                  <a:gd name="T24" fmla="*/ 47 w 252"/>
                  <a:gd name="T25" fmla="*/ 110 h 142"/>
                  <a:gd name="T26" fmla="*/ 47 w 252"/>
                  <a:gd name="T27" fmla="*/ 95 h 142"/>
                  <a:gd name="T28" fmla="*/ 205 w 252"/>
                  <a:gd name="T29" fmla="*/ 95 h 142"/>
                  <a:gd name="T30" fmla="*/ 205 w 252"/>
                  <a:gd name="T31" fmla="*/ 110 h 142"/>
                  <a:gd name="T32" fmla="*/ 205 w 252"/>
                  <a:gd name="T33" fmla="*/ 142 h 142"/>
                  <a:gd name="T34" fmla="*/ 220 w 252"/>
                  <a:gd name="T35" fmla="*/ 142 h 142"/>
                  <a:gd name="T36" fmla="*/ 252 w 252"/>
                  <a:gd name="T37" fmla="*/ 110 h 142"/>
                  <a:gd name="T38" fmla="*/ 252 w 252"/>
                  <a:gd name="T39" fmla="*/ 32 h 142"/>
                  <a:gd name="T40" fmla="*/ 220 w 252"/>
                  <a:gd name="T4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142">
                    <a:moveTo>
                      <a:pt x="220" y="0"/>
                    </a:moveTo>
                    <a:cubicBezTo>
                      <a:pt x="205" y="0"/>
                      <a:pt x="205" y="0"/>
                      <a:pt x="205" y="0"/>
                    </a:cubicBezTo>
                    <a:cubicBezTo>
                      <a:pt x="205" y="32"/>
                      <a:pt x="205" y="32"/>
                      <a:pt x="205" y="32"/>
                    </a:cubicBezTo>
                    <a:cubicBezTo>
                      <a:pt x="205" y="48"/>
                      <a:pt x="205" y="48"/>
                      <a:pt x="205" y="48"/>
                    </a:cubicBezTo>
                    <a:cubicBezTo>
                      <a:pt x="47" y="48"/>
                      <a:pt x="47" y="48"/>
                      <a:pt x="47" y="48"/>
                    </a:cubicBezTo>
                    <a:cubicBezTo>
                      <a:pt x="47" y="32"/>
                      <a:pt x="47" y="32"/>
                      <a:pt x="47" y="32"/>
                    </a:cubicBezTo>
                    <a:cubicBezTo>
                      <a:pt x="47" y="0"/>
                      <a:pt x="47" y="0"/>
                      <a:pt x="47" y="0"/>
                    </a:cubicBezTo>
                    <a:cubicBezTo>
                      <a:pt x="32" y="0"/>
                      <a:pt x="32" y="0"/>
                      <a:pt x="32" y="0"/>
                    </a:cubicBezTo>
                    <a:cubicBezTo>
                      <a:pt x="16" y="0"/>
                      <a:pt x="0" y="16"/>
                      <a:pt x="0" y="32"/>
                    </a:cubicBezTo>
                    <a:cubicBezTo>
                      <a:pt x="0" y="110"/>
                      <a:pt x="0" y="110"/>
                      <a:pt x="0" y="110"/>
                    </a:cubicBezTo>
                    <a:cubicBezTo>
                      <a:pt x="0" y="126"/>
                      <a:pt x="16" y="142"/>
                      <a:pt x="32" y="142"/>
                    </a:cubicBezTo>
                    <a:cubicBezTo>
                      <a:pt x="47" y="142"/>
                      <a:pt x="47" y="142"/>
                      <a:pt x="47" y="142"/>
                    </a:cubicBezTo>
                    <a:cubicBezTo>
                      <a:pt x="47" y="110"/>
                      <a:pt x="47" y="110"/>
                      <a:pt x="47" y="110"/>
                    </a:cubicBezTo>
                    <a:cubicBezTo>
                      <a:pt x="47" y="95"/>
                      <a:pt x="47" y="95"/>
                      <a:pt x="47" y="95"/>
                    </a:cubicBezTo>
                    <a:cubicBezTo>
                      <a:pt x="205" y="95"/>
                      <a:pt x="205" y="95"/>
                      <a:pt x="205" y="95"/>
                    </a:cubicBezTo>
                    <a:cubicBezTo>
                      <a:pt x="205" y="110"/>
                      <a:pt x="205" y="110"/>
                      <a:pt x="205" y="110"/>
                    </a:cubicBezTo>
                    <a:cubicBezTo>
                      <a:pt x="205" y="142"/>
                      <a:pt x="205" y="142"/>
                      <a:pt x="205" y="142"/>
                    </a:cubicBezTo>
                    <a:cubicBezTo>
                      <a:pt x="220" y="142"/>
                      <a:pt x="220" y="142"/>
                      <a:pt x="220" y="142"/>
                    </a:cubicBezTo>
                    <a:cubicBezTo>
                      <a:pt x="236" y="142"/>
                      <a:pt x="252" y="126"/>
                      <a:pt x="252" y="110"/>
                    </a:cubicBezTo>
                    <a:cubicBezTo>
                      <a:pt x="252" y="32"/>
                      <a:pt x="252" y="32"/>
                      <a:pt x="252" y="32"/>
                    </a:cubicBezTo>
                    <a:cubicBezTo>
                      <a:pt x="252" y="16"/>
                      <a:pt x="236" y="0"/>
                      <a:pt x="220"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sp>
          <p:nvSpPr>
            <p:cNvPr id="21" name="Rectangle 44"/>
            <p:cNvSpPr/>
            <p:nvPr/>
          </p:nvSpPr>
          <p:spPr bwMode="auto">
            <a:xfrm>
              <a:off x="952806" y="2327270"/>
              <a:ext cx="2125683" cy="835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square" lIns="288050" tIns="72013" rIns="0" bIns="0" anchor="t" anchorCtr="0">
              <a:noAutofit/>
            </a:bodyPr>
            <a:lstStyle/>
            <a:p>
              <a:r>
                <a:rPr lang="en-US" altLang="zh-CN" sz="1000" dirty="0">
                  <a:solidFill>
                    <a:schemeClr val="bg1"/>
                  </a:solidFill>
                  <a:latin typeface="+mn-ea"/>
                  <a:ea typeface="+mn-ea"/>
                </a:rPr>
                <a:t>    </a:t>
              </a:r>
              <a:r>
                <a:rPr lang="zh-CN" altLang="zh-CN" sz="1000" dirty="0">
                  <a:solidFill>
                    <a:schemeClr val="bg1"/>
                  </a:solidFill>
                  <a:latin typeface="+mn-ea"/>
                  <a:ea typeface="+mn-ea"/>
                </a:rPr>
                <a:t>迭代模型与此相反，可以看到这些开发活动贯穿整个项目生命周期，只是在不同阶段及迭代中各项活动的力度变化较大，但每次迭代理论上均可包含所有的管理、开发、支持核心活动。从此角度看，迭代有点像一次小规模的瀑布模型过程，使得后续的迭代过程有机会改进之前迭代遗留下来的问题（如设计缺陷）及实现变更的需求。</a:t>
              </a:r>
              <a:endParaRPr lang="en-US" altLang="zh-CN" sz="1000" dirty="0">
                <a:solidFill>
                  <a:schemeClr val="bg1"/>
                </a:solidFill>
                <a:latin typeface="+mn-ea"/>
                <a:ea typeface="+mn-ea"/>
              </a:endParaRPr>
            </a:p>
          </p:txBody>
        </p:sp>
      </p:grpSp>
      <p:grpSp>
        <p:nvGrpSpPr>
          <p:cNvPr id="45" name="组合 44"/>
          <p:cNvGrpSpPr/>
          <p:nvPr/>
        </p:nvGrpSpPr>
        <p:grpSpPr>
          <a:xfrm>
            <a:off x="84455" y="3415665"/>
            <a:ext cx="5865495" cy="1677670"/>
            <a:chOff x="-23491" y="3332543"/>
            <a:chExt cx="5864632" cy="1284685"/>
          </a:xfrm>
        </p:grpSpPr>
        <p:sp>
          <p:nvSpPr>
            <p:cNvPr id="8" name="Freeform: Shape 13"/>
            <p:cNvSpPr/>
            <p:nvPr/>
          </p:nvSpPr>
          <p:spPr bwMode="auto">
            <a:xfrm>
              <a:off x="-23491" y="3455301"/>
              <a:ext cx="4852591" cy="963390"/>
            </a:xfrm>
            <a:custGeom>
              <a:avLst/>
              <a:gdLst>
                <a:gd name="T0" fmla="*/ 3514 w 3514"/>
                <a:gd name="T1" fmla="*/ 302 h 744"/>
                <a:gd name="T2" fmla="*/ 3511 w 3514"/>
                <a:gd name="T3" fmla="*/ 297 h 744"/>
                <a:gd name="T4" fmla="*/ 3312 w 3514"/>
                <a:gd name="T5" fmla="*/ 367 h 744"/>
                <a:gd name="T6" fmla="*/ 3063 w 3514"/>
                <a:gd name="T7" fmla="*/ 0 h 744"/>
                <a:gd name="T8" fmla="*/ 0 w 3514"/>
                <a:gd name="T9" fmla="*/ 0 h 744"/>
                <a:gd name="T10" fmla="*/ 0 w 3514"/>
                <a:gd name="T11" fmla="*/ 744 h 744"/>
                <a:gd name="T12" fmla="*/ 3063 w 3514"/>
                <a:gd name="T13" fmla="*/ 744 h 744"/>
                <a:gd name="T14" fmla="*/ 3312 w 3514"/>
                <a:gd name="T15" fmla="*/ 377 h 744"/>
                <a:gd name="T16" fmla="*/ 3511 w 3514"/>
                <a:gd name="T17" fmla="*/ 448 h 744"/>
                <a:gd name="T18" fmla="*/ 3514 w 3514"/>
                <a:gd name="T19" fmla="*/ 443 h 744"/>
                <a:gd name="T20" fmla="*/ 3317 w 3514"/>
                <a:gd name="T21" fmla="*/ 372 h 744"/>
                <a:gd name="T22" fmla="*/ 3514 w 3514"/>
                <a:gd name="T23" fmla="*/ 302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14" h="744">
                  <a:moveTo>
                    <a:pt x="3514" y="302"/>
                  </a:moveTo>
                  <a:lnTo>
                    <a:pt x="3511" y="297"/>
                  </a:lnTo>
                  <a:lnTo>
                    <a:pt x="3312" y="367"/>
                  </a:lnTo>
                  <a:lnTo>
                    <a:pt x="3063" y="0"/>
                  </a:lnTo>
                  <a:lnTo>
                    <a:pt x="0" y="0"/>
                  </a:lnTo>
                  <a:lnTo>
                    <a:pt x="0" y="744"/>
                  </a:lnTo>
                  <a:lnTo>
                    <a:pt x="3063" y="744"/>
                  </a:lnTo>
                  <a:lnTo>
                    <a:pt x="3312" y="377"/>
                  </a:lnTo>
                  <a:lnTo>
                    <a:pt x="3511" y="448"/>
                  </a:lnTo>
                  <a:lnTo>
                    <a:pt x="3514" y="443"/>
                  </a:lnTo>
                  <a:lnTo>
                    <a:pt x="3317" y="372"/>
                  </a:lnTo>
                  <a:lnTo>
                    <a:pt x="3514" y="302"/>
                  </a:lnTo>
                  <a:close/>
                </a:path>
              </a:pathLst>
            </a:custGeom>
            <a:solidFill>
              <a:schemeClr val="accent3"/>
            </a:solidFill>
            <a:ln>
              <a:noFill/>
            </a:ln>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nvGrpSpPr>
            <p:cNvPr id="9" name="Group 14"/>
            <p:cNvGrpSpPr/>
            <p:nvPr/>
          </p:nvGrpSpPr>
          <p:grpSpPr>
            <a:xfrm>
              <a:off x="4804107" y="3332543"/>
              <a:ext cx="1037034" cy="1284685"/>
              <a:chOff x="6167438" y="4576763"/>
              <a:chExt cx="1382712" cy="1712913"/>
            </a:xfrm>
            <a:solidFill>
              <a:schemeClr val="accent6"/>
            </a:solidFill>
          </p:grpSpPr>
          <p:sp>
            <p:nvSpPr>
              <p:cNvPr id="34" name="Rectangle 15"/>
              <p:cNvSpPr/>
              <p:nvPr/>
            </p:nvSpPr>
            <p:spPr bwMode="auto">
              <a:xfrm>
                <a:off x="6167438" y="5434013"/>
                <a:ext cx="1587" cy="1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5" name="Freeform: Shape 16"/>
              <p:cNvSpPr/>
              <p:nvPr/>
            </p:nvSpPr>
            <p:spPr bwMode="auto">
              <a:xfrm>
                <a:off x="6200775" y="4576763"/>
                <a:ext cx="1349375" cy="1712913"/>
              </a:xfrm>
              <a:custGeom>
                <a:avLst/>
                <a:gdLst>
                  <a:gd name="T0" fmla="*/ 598 w 599"/>
                  <a:gd name="T1" fmla="*/ 378 h 760"/>
                  <a:gd name="T2" fmla="*/ 595 w 599"/>
                  <a:gd name="T3" fmla="*/ 375 h 760"/>
                  <a:gd name="T4" fmla="*/ 593 w 599"/>
                  <a:gd name="T5" fmla="*/ 375 h 760"/>
                  <a:gd name="T6" fmla="*/ 589 w 599"/>
                  <a:gd name="T7" fmla="*/ 372 h 760"/>
                  <a:gd name="T8" fmla="*/ 585 w 599"/>
                  <a:gd name="T9" fmla="*/ 373 h 760"/>
                  <a:gd name="T10" fmla="*/ 583 w 599"/>
                  <a:gd name="T11" fmla="*/ 370 h 760"/>
                  <a:gd name="T12" fmla="*/ 593 w 599"/>
                  <a:gd name="T13" fmla="*/ 321 h 760"/>
                  <a:gd name="T14" fmla="*/ 570 w 599"/>
                  <a:gd name="T15" fmla="*/ 308 h 760"/>
                  <a:gd name="T16" fmla="*/ 567 w 599"/>
                  <a:gd name="T17" fmla="*/ 360 h 760"/>
                  <a:gd name="T18" fmla="*/ 562 w 599"/>
                  <a:gd name="T19" fmla="*/ 362 h 760"/>
                  <a:gd name="T20" fmla="*/ 547 w 599"/>
                  <a:gd name="T21" fmla="*/ 331 h 760"/>
                  <a:gd name="T22" fmla="*/ 446 w 599"/>
                  <a:gd name="T23" fmla="*/ 333 h 760"/>
                  <a:gd name="T24" fmla="*/ 446 w 599"/>
                  <a:gd name="T25" fmla="*/ 326 h 760"/>
                  <a:gd name="T26" fmla="*/ 455 w 599"/>
                  <a:gd name="T27" fmla="*/ 317 h 760"/>
                  <a:gd name="T28" fmla="*/ 471 w 599"/>
                  <a:gd name="T29" fmla="*/ 317 h 760"/>
                  <a:gd name="T30" fmla="*/ 493 w 599"/>
                  <a:gd name="T31" fmla="*/ 305 h 760"/>
                  <a:gd name="T32" fmla="*/ 468 w 599"/>
                  <a:gd name="T33" fmla="*/ 297 h 760"/>
                  <a:gd name="T34" fmla="*/ 445 w 599"/>
                  <a:gd name="T35" fmla="*/ 299 h 760"/>
                  <a:gd name="T36" fmla="*/ 428 w 599"/>
                  <a:gd name="T37" fmla="*/ 8 h 760"/>
                  <a:gd name="T38" fmla="*/ 348 w 599"/>
                  <a:gd name="T39" fmla="*/ 5 h 760"/>
                  <a:gd name="T40" fmla="*/ 333 w 599"/>
                  <a:gd name="T41" fmla="*/ 48 h 760"/>
                  <a:gd name="T42" fmla="*/ 343 w 599"/>
                  <a:gd name="T43" fmla="*/ 48 h 760"/>
                  <a:gd name="T44" fmla="*/ 337 w 599"/>
                  <a:gd name="T45" fmla="*/ 97 h 760"/>
                  <a:gd name="T46" fmla="*/ 324 w 599"/>
                  <a:gd name="T47" fmla="*/ 106 h 760"/>
                  <a:gd name="T48" fmla="*/ 287 w 599"/>
                  <a:gd name="T49" fmla="*/ 342 h 760"/>
                  <a:gd name="T50" fmla="*/ 214 w 599"/>
                  <a:gd name="T51" fmla="*/ 352 h 760"/>
                  <a:gd name="T52" fmla="*/ 85 w 599"/>
                  <a:gd name="T53" fmla="*/ 369 h 760"/>
                  <a:gd name="T54" fmla="*/ 65 w 599"/>
                  <a:gd name="T55" fmla="*/ 242 h 760"/>
                  <a:gd name="T56" fmla="*/ 9 w 599"/>
                  <a:gd name="T57" fmla="*/ 242 h 760"/>
                  <a:gd name="T58" fmla="*/ 0 w 599"/>
                  <a:gd name="T59" fmla="*/ 376 h 760"/>
                  <a:gd name="T60" fmla="*/ 5 w 599"/>
                  <a:gd name="T61" fmla="*/ 378 h 760"/>
                  <a:gd name="T62" fmla="*/ 5 w 599"/>
                  <a:gd name="T63" fmla="*/ 383 h 760"/>
                  <a:gd name="T64" fmla="*/ 0 w 599"/>
                  <a:gd name="T65" fmla="*/ 384 h 760"/>
                  <a:gd name="T66" fmla="*/ 9 w 599"/>
                  <a:gd name="T67" fmla="*/ 519 h 760"/>
                  <a:gd name="T68" fmla="*/ 65 w 599"/>
                  <a:gd name="T69" fmla="*/ 519 h 760"/>
                  <a:gd name="T70" fmla="*/ 85 w 599"/>
                  <a:gd name="T71" fmla="*/ 392 h 760"/>
                  <a:gd name="T72" fmla="*/ 214 w 599"/>
                  <a:gd name="T73" fmla="*/ 409 h 760"/>
                  <a:gd name="T74" fmla="*/ 287 w 599"/>
                  <a:gd name="T75" fmla="*/ 419 h 760"/>
                  <a:gd name="T76" fmla="*/ 324 w 599"/>
                  <a:gd name="T77" fmla="*/ 655 h 760"/>
                  <a:gd name="T78" fmla="*/ 337 w 599"/>
                  <a:gd name="T79" fmla="*/ 664 h 760"/>
                  <a:gd name="T80" fmla="*/ 343 w 599"/>
                  <a:gd name="T81" fmla="*/ 713 h 760"/>
                  <a:gd name="T82" fmla="*/ 333 w 599"/>
                  <a:gd name="T83" fmla="*/ 713 h 760"/>
                  <a:gd name="T84" fmla="*/ 348 w 599"/>
                  <a:gd name="T85" fmla="*/ 756 h 760"/>
                  <a:gd name="T86" fmla="*/ 428 w 599"/>
                  <a:gd name="T87" fmla="*/ 752 h 760"/>
                  <a:gd name="T88" fmla="*/ 445 w 599"/>
                  <a:gd name="T89" fmla="*/ 462 h 760"/>
                  <a:gd name="T90" fmla="*/ 468 w 599"/>
                  <a:gd name="T91" fmla="*/ 464 h 760"/>
                  <a:gd name="T92" fmla="*/ 493 w 599"/>
                  <a:gd name="T93" fmla="*/ 456 h 760"/>
                  <a:gd name="T94" fmla="*/ 471 w 599"/>
                  <a:gd name="T95" fmla="*/ 444 h 760"/>
                  <a:gd name="T96" fmla="*/ 455 w 599"/>
                  <a:gd name="T97" fmla="*/ 444 h 760"/>
                  <a:gd name="T98" fmla="*/ 446 w 599"/>
                  <a:gd name="T99" fmla="*/ 435 h 760"/>
                  <a:gd name="T100" fmla="*/ 446 w 599"/>
                  <a:gd name="T101" fmla="*/ 428 h 760"/>
                  <a:gd name="T102" fmla="*/ 547 w 599"/>
                  <a:gd name="T103" fmla="*/ 429 h 760"/>
                  <a:gd name="T104" fmla="*/ 562 w 599"/>
                  <a:gd name="T105" fmla="*/ 399 h 760"/>
                  <a:gd name="T106" fmla="*/ 567 w 599"/>
                  <a:gd name="T107" fmla="*/ 400 h 760"/>
                  <a:gd name="T108" fmla="*/ 570 w 599"/>
                  <a:gd name="T109" fmla="*/ 452 h 760"/>
                  <a:gd name="T110" fmla="*/ 593 w 599"/>
                  <a:gd name="T111" fmla="*/ 440 h 760"/>
                  <a:gd name="T112" fmla="*/ 583 w 599"/>
                  <a:gd name="T113" fmla="*/ 391 h 760"/>
                  <a:gd name="T114" fmla="*/ 585 w 599"/>
                  <a:gd name="T115" fmla="*/ 388 h 760"/>
                  <a:gd name="T116" fmla="*/ 589 w 599"/>
                  <a:gd name="T117" fmla="*/ 389 h 760"/>
                  <a:gd name="T118" fmla="*/ 593 w 599"/>
                  <a:gd name="T119" fmla="*/ 386 h 760"/>
                  <a:gd name="T120" fmla="*/ 595 w 599"/>
                  <a:gd name="T121" fmla="*/ 386 h 760"/>
                  <a:gd name="T122" fmla="*/ 598 w 599"/>
                  <a:gd name="T123" fmla="*/ 383 h 760"/>
                  <a:gd name="T124" fmla="*/ 598 w 599"/>
                  <a:gd name="T125" fmla="*/ 37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 h="760">
                    <a:moveTo>
                      <a:pt x="598" y="378"/>
                    </a:moveTo>
                    <a:cubicBezTo>
                      <a:pt x="598" y="376"/>
                      <a:pt x="597" y="375"/>
                      <a:pt x="595" y="375"/>
                    </a:cubicBezTo>
                    <a:cubicBezTo>
                      <a:pt x="594" y="375"/>
                      <a:pt x="594" y="375"/>
                      <a:pt x="593" y="375"/>
                    </a:cubicBezTo>
                    <a:cubicBezTo>
                      <a:pt x="593" y="373"/>
                      <a:pt x="591" y="372"/>
                      <a:pt x="589" y="372"/>
                    </a:cubicBezTo>
                    <a:cubicBezTo>
                      <a:pt x="587" y="372"/>
                      <a:pt x="586" y="372"/>
                      <a:pt x="585" y="373"/>
                    </a:cubicBezTo>
                    <a:cubicBezTo>
                      <a:pt x="585" y="372"/>
                      <a:pt x="584" y="370"/>
                      <a:pt x="583" y="370"/>
                    </a:cubicBezTo>
                    <a:cubicBezTo>
                      <a:pt x="588" y="356"/>
                      <a:pt x="599" y="330"/>
                      <a:pt x="593" y="321"/>
                    </a:cubicBezTo>
                    <a:cubicBezTo>
                      <a:pt x="584" y="308"/>
                      <a:pt x="580" y="302"/>
                      <a:pt x="570" y="308"/>
                    </a:cubicBezTo>
                    <a:cubicBezTo>
                      <a:pt x="563" y="313"/>
                      <a:pt x="565" y="342"/>
                      <a:pt x="567" y="360"/>
                    </a:cubicBezTo>
                    <a:cubicBezTo>
                      <a:pt x="565" y="361"/>
                      <a:pt x="563" y="361"/>
                      <a:pt x="562" y="362"/>
                    </a:cubicBezTo>
                    <a:cubicBezTo>
                      <a:pt x="562" y="348"/>
                      <a:pt x="560" y="331"/>
                      <a:pt x="547" y="331"/>
                    </a:cubicBezTo>
                    <a:cubicBezTo>
                      <a:pt x="526" y="332"/>
                      <a:pt x="446" y="333"/>
                      <a:pt x="446" y="333"/>
                    </a:cubicBezTo>
                    <a:cubicBezTo>
                      <a:pt x="446" y="333"/>
                      <a:pt x="446" y="330"/>
                      <a:pt x="446" y="326"/>
                    </a:cubicBezTo>
                    <a:cubicBezTo>
                      <a:pt x="455" y="317"/>
                      <a:pt x="455" y="317"/>
                      <a:pt x="455" y="317"/>
                    </a:cubicBezTo>
                    <a:cubicBezTo>
                      <a:pt x="471" y="317"/>
                      <a:pt x="471" y="317"/>
                      <a:pt x="471" y="317"/>
                    </a:cubicBezTo>
                    <a:cubicBezTo>
                      <a:pt x="479" y="317"/>
                      <a:pt x="493" y="312"/>
                      <a:pt x="493" y="305"/>
                    </a:cubicBezTo>
                    <a:cubicBezTo>
                      <a:pt x="493" y="297"/>
                      <a:pt x="481" y="297"/>
                      <a:pt x="468" y="297"/>
                    </a:cubicBezTo>
                    <a:cubicBezTo>
                      <a:pt x="461" y="297"/>
                      <a:pt x="452" y="298"/>
                      <a:pt x="445" y="299"/>
                    </a:cubicBezTo>
                    <a:cubicBezTo>
                      <a:pt x="441" y="217"/>
                      <a:pt x="432" y="14"/>
                      <a:pt x="428" y="8"/>
                    </a:cubicBezTo>
                    <a:cubicBezTo>
                      <a:pt x="424" y="1"/>
                      <a:pt x="356" y="0"/>
                      <a:pt x="348" y="5"/>
                    </a:cubicBezTo>
                    <a:cubicBezTo>
                      <a:pt x="340" y="9"/>
                      <a:pt x="333" y="48"/>
                      <a:pt x="333" y="48"/>
                    </a:cubicBezTo>
                    <a:cubicBezTo>
                      <a:pt x="343" y="48"/>
                      <a:pt x="343" y="48"/>
                      <a:pt x="343" y="48"/>
                    </a:cubicBezTo>
                    <a:cubicBezTo>
                      <a:pt x="337" y="97"/>
                      <a:pt x="337" y="97"/>
                      <a:pt x="337" y="97"/>
                    </a:cubicBezTo>
                    <a:cubicBezTo>
                      <a:pt x="324" y="106"/>
                      <a:pt x="324" y="106"/>
                      <a:pt x="324" y="106"/>
                    </a:cubicBezTo>
                    <a:cubicBezTo>
                      <a:pt x="287" y="342"/>
                      <a:pt x="287" y="342"/>
                      <a:pt x="287" y="342"/>
                    </a:cubicBezTo>
                    <a:cubicBezTo>
                      <a:pt x="287" y="342"/>
                      <a:pt x="259" y="344"/>
                      <a:pt x="214" y="352"/>
                    </a:cubicBezTo>
                    <a:cubicBezTo>
                      <a:pt x="192" y="356"/>
                      <a:pt x="136" y="363"/>
                      <a:pt x="85" y="369"/>
                    </a:cubicBezTo>
                    <a:cubicBezTo>
                      <a:pt x="65" y="242"/>
                      <a:pt x="65" y="242"/>
                      <a:pt x="65" y="242"/>
                    </a:cubicBezTo>
                    <a:cubicBezTo>
                      <a:pt x="9" y="242"/>
                      <a:pt x="9" y="242"/>
                      <a:pt x="9" y="242"/>
                    </a:cubicBezTo>
                    <a:cubicBezTo>
                      <a:pt x="0" y="376"/>
                      <a:pt x="0" y="376"/>
                      <a:pt x="0" y="376"/>
                    </a:cubicBezTo>
                    <a:cubicBezTo>
                      <a:pt x="5" y="378"/>
                      <a:pt x="5" y="378"/>
                      <a:pt x="5" y="378"/>
                    </a:cubicBezTo>
                    <a:cubicBezTo>
                      <a:pt x="5" y="383"/>
                      <a:pt x="5" y="383"/>
                      <a:pt x="5" y="383"/>
                    </a:cubicBezTo>
                    <a:cubicBezTo>
                      <a:pt x="0" y="384"/>
                      <a:pt x="0" y="384"/>
                      <a:pt x="0" y="384"/>
                    </a:cubicBezTo>
                    <a:cubicBezTo>
                      <a:pt x="9" y="519"/>
                      <a:pt x="9" y="519"/>
                      <a:pt x="9" y="519"/>
                    </a:cubicBezTo>
                    <a:cubicBezTo>
                      <a:pt x="65" y="519"/>
                      <a:pt x="65" y="519"/>
                      <a:pt x="65" y="519"/>
                    </a:cubicBezTo>
                    <a:cubicBezTo>
                      <a:pt x="85" y="392"/>
                      <a:pt x="85" y="392"/>
                      <a:pt x="85" y="392"/>
                    </a:cubicBezTo>
                    <a:cubicBezTo>
                      <a:pt x="136" y="398"/>
                      <a:pt x="192" y="405"/>
                      <a:pt x="214" y="409"/>
                    </a:cubicBezTo>
                    <a:cubicBezTo>
                      <a:pt x="259" y="416"/>
                      <a:pt x="287" y="419"/>
                      <a:pt x="287" y="419"/>
                    </a:cubicBezTo>
                    <a:cubicBezTo>
                      <a:pt x="324" y="655"/>
                      <a:pt x="324" y="655"/>
                      <a:pt x="324" y="655"/>
                    </a:cubicBezTo>
                    <a:cubicBezTo>
                      <a:pt x="337" y="664"/>
                      <a:pt x="337" y="664"/>
                      <a:pt x="337" y="664"/>
                    </a:cubicBezTo>
                    <a:cubicBezTo>
                      <a:pt x="343" y="713"/>
                      <a:pt x="343" y="713"/>
                      <a:pt x="343" y="713"/>
                    </a:cubicBezTo>
                    <a:cubicBezTo>
                      <a:pt x="333" y="713"/>
                      <a:pt x="333" y="713"/>
                      <a:pt x="333" y="713"/>
                    </a:cubicBezTo>
                    <a:cubicBezTo>
                      <a:pt x="333" y="713"/>
                      <a:pt x="340" y="752"/>
                      <a:pt x="348" y="756"/>
                    </a:cubicBezTo>
                    <a:cubicBezTo>
                      <a:pt x="356" y="760"/>
                      <a:pt x="424" y="760"/>
                      <a:pt x="428" y="752"/>
                    </a:cubicBezTo>
                    <a:cubicBezTo>
                      <a:pt x="432" y="747"/>
                      <a:pt x="441" y="544"/>
                      <a:pt x="445" y="462"/>
                    </a:cubicBezTo>
                    <a:cubicBezTo>
                      <a:pt x="452" y="463"/>
                      <a:pt x="461" y="464"/>
                      <a:pt x="468" y="464"/>
                    </a:cubicBezTo>
                    <a:cubicBezTo>
                      <a:pt x="481" y="464"/>
                      <a:pt x="493" y="463"/>
                      <a:pt x="493" y="456"/>
                    </a:cubicBezTo>
                    <a:cubicBezTo>
                      <a:pt x="493" y="449"/>
                      <a:pt x="479" y="444"/>
                      <a:pt x="471" y="444"/>
                    </a:cubicBezTo>
                    <a:cubicBezTo>
                      <a:pt x="463" y="444"/>
                      <a:pt x="455" y="444"/>
                      <a:pt x="455" y="444"/>
                    </a:cubicBezTo>
                    <a:cubicBezTo>
                      <a:pt x="446" y="435"/>
                      <a:pt x="446" y="435"/>
                      <a:pt x="446" y="435"/>
                    </a:cubicBezTo>
                    <a:cubicBezTo>
                      <a:pt x="446" y="430"/>
                      <a:pt x="446" y="428"/>
                      <a:pt x="446" y="428"/>
                    </a:cubicBezTo>
                    <a:cubicBezTo>
                      <a:pt x="446" y="428"/>
                      <a:pt x="526" y="429"/>
                      <a:pt x="547" y="429"/>
                    </a:cubicBezTo>
                    <a:cubicBezTo>
                      <a:pt x="560" y="430"/>
                      <a:pt x="562" y="413"/>
                      <a:pt x="562" y="399"/>
                    </a:cubicBezTo>
                    <a:cubicBezTo>
                      <a:pt x="563" y="400"/>
                      <a:pt x="565" y="400"/>
                      <a:pt x="567" y="400"/>
                    </a:cubicBezTo>
                    <a:cubicBezTo>
                      <a:pt x="565" y="419"/>
                      <a:pt x="563" y="448"/>
                      <a:pt x="570" y="452"/>
                    </a:cubicBezTo>
                    <a:cubicBezTo>
                      <a:pt x="580" y="459"/>
                      <a:pt x="584" y="453"/>
                      <a:pt x="593" y="440"/>
                    </a:cubicBezTo>
                    <a:cubicBezTo>
                      <a:pt x="599" y="431"/>
                      <a:pt x="589" y="404"/>
                      <a:pt x="583" y="391"/>
                    </a:cubicBezTo>
                    <a:cubicBezTo>
                      <a:pt x="584" y="390"/>
                      <a:pt x="585" y="389"/>
                      <a:pt x="585" y="388"/>
                    </a:cubicBezTo>
                    <a:cubicBezTo>
                      <a:pt x="586" y="388"/>
                      <a:pt x="587" y="389"/>
                      <a:pt x="589" y="389"/>
                    </a:cubicBezTo>
                    <a:cubicBezTo>
                      <a:pt x="591" y="389"/>
                      <a:pt x="593" y="388"/>
                      <a:pt x="593" y="386"/>
                    </a:cubicBezTo>
                    <a:cubicBezTo>
                      <a:pt x="594" y="386"/>
                      <a:pt x="594" y="386"/>
                      <a:pt x="595" y="386"/>
                    </a:cubicBezTo>
                    <a:cubicBezTo>
                      <a:pt x="597" y="386"/>
                      <a:pt x="598" y="385"/>
                      <a:pt x="598" y="383"/>
                    </a:cubicBezTo>
                    <a:lnTo>
                      <a:pt x="598" y="37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36" name="Oval 17"/>
              <p:cNvSpPr/>
              <p:nvPr/>
            </p:nvSpPr>
            <p:spPr bwMode="auto">
              <a:xfrm>
                <a:off x="6878638" y="5289551"/>
                <a:ext cx="290512" cy="290513"/>
              </a:xfrm>
              <a:prstGeom prst="ellipse">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grpSp>
        <p:sp>
          <p:nvSpPr>
            <p:cNvPr id="12" name="Freeform: Shape 34"/>
            <p:cNvSpPr/>
            <p:nvPr/>
          </p:nvSpPr>
          <p:spPr bwMode="auto">
            <a:xfrm>
              <a:off x="530171" y="3804746"/>
              <a:ext cx="540955" cy="340278"/>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txBody>
            <a:bodyPr anchor="ctr"/>
            <a:lstStyle/>
            <a:p>
              <a:pPr algn="ctr"/>
              <a:endParaRPr sz="1000">
                <a:solidFill>
                  <a:schemeClr val="bg1"/>
                </a:solidFill>
                <a:latin typeface="微软雅黑" panose="020B0503020204020204" pitchFamily="34" charset="-122"/>
                <a:ea typeface="微软雅黑" panose="020B0503020204020204" pitchFamily="34" charset="-122"/>
              </a:endParaRPr>
            </a:p>
          </p:txBody>
        </p:sp>
        <p:sp>
          <p:nvSpPr>
            <p:cNvPr id="19" name="Rectangle 47"/>
            <p:cNvSpPr/>
            <p:nvPr/>
          </p:nvSpPr>
          <p:spPr bwMode="auto">
            <a:xfrm>
              <a:off x="902482" y="3532688"/>
              <a:ext cx="3195404" cy="8858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wrap="square" lIns="288050" tIns="72013" rIns="0" bIns="0" anchor="t" anchorCtr="0">
              <a:noAutofit/>
            </a:bodyPr>
            <a:lstStyle/>
            <a:p>
              <a:r>
                <a:rPr lang="en-US" altLang="zh-CN" sz="1000" dirty="0">
                  <a:solidFill>
                    <a:schemeClr val="bg1"/>
                  </a:solidFill>
                  <a:latin typeface="+mn-ea"/>
                  <a:ea typeface="+mn-ea"/>
                </a:rPr>
                <a:t>    </a:t>
              </a:r>
              <a:r>
                <a:rPr lang="zh-CN" altLang="zh-CN" sz="1000" dirty="0">
                  <a:solidFill>
                    <a:schemeClr val="bg1"/>
                  </a:solidFill>
                  <a:latin typeface="+mn-ea"/>
                  <a:ea typeface="+mn-ea"/>
                </a:rPr>
                <a:t>然而正因为各次迭代过程设定的目标不同，各项活动在相应迭代过程中的执行力度也不同，例如在源码构建迭代中，系统架构设计的修改只能是微小与局部的，重大设计变更的出现，意味着应取消此迭代，将项目退回到精化架构阶段，并重新计划新的架构精化和源码构建迭代。</a:t>
              </a:r>
            </a:p>
          </p:txBody>
        </p:sp>
      </p:grpSp>
      <p:sp>
        <p:nvSpPr>
          <p:cNvPr id="43" name="矩形 42"/>
          <p:cNvSpPr/>
          <p:nvPr/>
        </p:nvSpPr>
        <p:spPr>
          <a:xfrm>
            <a:off x="0" y="211520"/>
            <a:ext cx="147645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0-#ppt_w/2"/>
                                          </p:val>
                                        </p:tav>
                                        <p:tav tm="100000">
                                          <p:val>
                                            <p:strVal val="#ppt_x"/>
                                          </p:val>
                                        </p:tav>
                                      </p:tavLst>
                                    </p:anim>
                                    <p:anim calcmode="lin" valueType="num">
                                      <p:cBhvr additive="base">
                                        <p:cTn id="13" dur="500" fill="hold"/>
                                        <p:tgtEl>
                                          <p:spTgt spid="4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fill="hold"/>
                                        <p:tgtEl>
                                          <p:spTgt spid="45"/>
                                        </p:tgtEl>
                                        <p:attrNameLst>
                                          <p:attrName>ppt_x</p:attrName>
                                        </p:attrNameLst>
                                      </p:cBhvr>
                                      <p:tavLst>
                                        <p:tav tm="0">
                                          <p:val>
                                            <p:strVal val="0-#ppt_w/2"/>
                                          </p:val>
                                        </p:tav>
                                        <p:tav tm="100000">
                                          <p:val>
                                            <p:strVal val="#ppt_x"/>
                                          </p:val>
                                        </p:tav>
                                      </p:tavLst>
                                    </p:anim>
                                    <p:anim calcmode="lin" valueType="num">
                                      <p:cBhvr additive="base">
                                        <p:cTn id="18" dur="500" fill="hold"/>
                                        <p:tgtEl>
                                          <p:spTgt spid="45"/>
                                        </p:tgtEl>
                                        <p:attrNameLst>
                                          <p:attrName>ppt_y</p:attrName>
                                        </p:attrNameLst>
                                      </p:cBhvr>
                                      <p:tavLst>
                                        <p:tav tm="0">
                                          <p:val>
                                            <p:strVal val="#ppt_y"/>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6859" y="268288"/>
            <a:ext cx="2981960" cy="1053465"/>
          </a:xfrm>
          <a:prstGeom prst="rect">
            <a:avLst/>
          </a:prstGeom>
          <a:noFill/>
        </p:spPr>
        <p:txBody>
          <a:bodyPr wrap="none" lIns="68589" tIns="34295" rIns="68589" bIns="34295" rtlCol="0">
            <a:spAutoFit/>
          </a:bodyPr>
          <a:lstStyle/>
          <a:p>
            <a:pPr algn="ctr"/>
            <a:r>
              <a:rPr lang="zh-CN" altLang="en-US" sz="3200" b="1" dirty="0">
                <a:solidFill>
                  <a:schemeClr val="tx1"/>
                </a:solidFill>
                <a:latin typeface="微软雅黑" panose="020B0503020204020204" pitchFamily="34" charset="-122"/>
                <a:ea typeface="微软雅黑" panose="020B0503020204020204" pitchFamily="34" charset="-122"/>
              </a:rPr>
              <a:t>项目的演进开发</a:t>
            </a: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
            </a:r>
            <a:b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b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35606" y="3915169"/>
            <a:ext cx="401841" cy="263655"/>
            <a:chOff x="7483601" y="3138506"/>
            <a:chExt cx="795333" cy="521761"/>
          </a:xfrm>
          <a:solidFill>
            <a:schemeClr val="bg1"/>
          </a:solidFill>
        </p:grpSpPr>
        <p:sp>
          <p:nvSpPr>
            <p:cNvPr id="21" name="Freeform 130"/>
            <p:cNvSpPr/>
            <p:nvPr/>
          </p:nvSpPr>
          <p:spPr bwMode="auto">
            <a:xfrm>
              <a:off x="7697946" y="3138506"/>
              <a:ext cx="580988" cy="327158"/>
            </a:xfrm>
            <a:custGeom>
              <a:avLst/>
              <a:gdLst>
                <a:gd name="T0" fmla="*/ 56 w 87"/>
                <a:gd name="T1" fmla="*/ 49 h 49"/>
                <a:gd name="T2" fmla="*/ 74 w 87"/>
                <a:gd name="T3" fmla="*/ 38 h 49"/>
                <a:gd name="T4" fmla="*/ 84 w 87"/>
                <a:gd name="T5" fmla="*/ 12 h 49"/>
                <a:gd name="T6" fmla="*/ 76 w 87"/>
                <a:gd name="T7" fmla="*/ 0 h 49"/>
                <a:gd name="T8" fmla="*/ 56 w 87"/>
                <a:gd name="T9" fmla="*/ 0 h 49"/>
                <a:gd name="T10" fmla="*/ 31 w 87"/>
                <a:gd name="T11" fmla="*/ 0 h 49"/>
                <a:gd name="T12" fmla="*/ 10 w 87"/>
                <a:gd name="T13" fmla="*/ 0 h 49"/>
                <a:gd name="T14" fmla="*/ 3 w 87"/>
                <a:gd name="T15" fmla="*/ 12 h 49"/>
                <a:gd name="T16" fmla="*/ 13 w 87"/>
                <a:gd name="T17" fmla="*/ 38 h 49"/>
                <a:gd name="T18" fmla="*/ 30 w 87"/>
                <a:gd name="T19" fmla="*/ 49 h 49"/>
                <a:gd name="T20" fmla="*/ 56 w 87"/>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49">
                  <a:moveTo>
                    <a:pt x="56" y="49"/>
                  </a:moveTo>
                  <a:cubicBezTo>
                    <a:pt x="63" y="49"/>
                    <a:pt x="71" y="44"/>
                    <a:pt x="74" y="38"/>
                  </a:cubicBezTo>
                  <a:cubicBezTo>
                    <a:pt x="84" y="12"/>
                    <a:pt x="84" y="12"/>
                    <a:pt x="84" y="12"/>
                  </a:cubicBezTo>
                  <a:cubicBezTo>
                    <a:pt x="87" y="5"/>
                    <a:pt x="83" y="0"/>
                    <a:pt x="76" y="0"/>
                  </a:cubicBezTo>
                  <a:cubicBezTo>
                    <a:pt x="56" y="0"/>
                    <a:pt x="56" y="0"/>
                    <a:pt x="56" y="0"/>
                  </a:cubicBezTo>
                  <a:cubicBezTo>
                    <a:pt x="49" y="0"/>
                    <a:pt x="38" y="0"/>
                    <a:pt x="31" y="0"/>
                  </a:cubicBezTo>
                  <a:cubicBezTo>
                    <a:pt x="10" y="0"/>
                    <a:pt x="10" y="0"/>
                    <a:pt x="10" y="0"/>
                  </a:cubicBezTo>
                  <a:cubicBezTo>
                    <a:pt x="4" y="0"/>
                    <a:pt x="0" y="5"/>
                    <a:pt x="3" y="12"/>
                  </a:cubicBezTo>
                  <a:cubicBezTo>
                    <a:pt x="13" y="38"/>
                    <a:pt x="13" y="38"/>
                    <a:pt x="13" y="38"/>
                  </a:cubicBezTo>
                  <a:cubicBezTo>
                    <a:pt x="16" y="44"/>
                    <a:pt x="23" y="49"/>
                    <a:pt x="30" y="49"/>
                  </a:cubicBezTo>
                  <a:lnTo>
                    <a:pt x="56" y="4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mn-ea"/>
              </a:endParaRPr>
            </a:p>
          </p:txBody>
        </p:sp>
        <p:sp>
          <p:nvSpPr>
            <p:cNvPr id="22" name="Oval 131"/>
            <p:cNvSpPr>
              <a:spLocks noChangeArrowheads="1"/>
            </p:cNvSpPr>
            <p:nvPr/>
          </p:nvSpPr>
          <p:spPr bwMode="auto">
            <a:xfrm>
              <a:off x="7796658" y="3558735"/>
              <a:ext cx="101532" cy="101532"/>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mn-ea"/>
              </a:endParaRPr>
            </a:p>
          </p:txBody>
        </p:sp>
        <p:sp>
          <p:nvSpPr>
            <p:cNvPr id="28" name="Oval 132"/>
            <p:cNvSpPr>
              <a:spLocks noChangeArrowheads="1"/>
            </p:cNvSpPr>
            <p:nvPr/>
          </p:nvSpPr>
          <p:spPr bwMode="auto">
            <a:xfrm>
              <a:off x="8058948" y="3558735"/>
              <a:ext cx="98711" cy="101532"/>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mn-ea"/>
              </a:endParaRPr>
            </a:p>
          </p:txBody>
        </p:sp>
        <p:sp>
          <p:nvSpPr>
            <p:cNvPr id="30" name="Freeform 133"/>
            <p:cNvSpPr/>
            <p:nvPr/>
          </p:nvSpPr>
          <p:spPr bwMode="auto">
            <a:xfrm>
              <a:off x="7483601" y="3211835"/>
              <a:ext cx="693801" cy="341260"/>
            </a:xfrm>
            <a:custGeom>
              <a:avLst/>
              <a:gdLst>
                <a:gd name="T0" fmla="*/ 43 w 104"/>
                <a:gd name="T1" fmla="*/ 51 h 51"/>
                <a:gd name="T2" fmla="*/ 39 w 104"/>
                <a:gd name="T3" fmla="*/ 48 h 51"/>
                <a:gd name="T4" fmla="*/ 22 w 104"/>
                <a:gd name="T5" fmla="*/ 9 h 51"/>
                <a:gd name="T6" fmla="*/ 5 w 104"/>
                <a:gd name="T7" fmla="*/ 9 h 51"/>
                <a:gd name="T8" fmla="*/ 0 w 104"/>
                <a:gd name="T9" fmla="*/ 5 h 51"/>
                <a:gd name="T10" fmla="*/ 5 w 104"/>
                <a:gd name="T11" fmla="*/ 0 h 51"/>
                <a:gd name="T12" fmla="*/ 25 w 104"/>
                <a:gd name="T13" fmla="*/ 0 h 51"/>
                <a:gd name="T14" fmla="*/ 29 w 104"/>
                <a:gd name="T15" fmla="*/ 3 h 51"/>
                <a:gd name="T16" fmla="*/ 45 w 104"/>
                <a:gd name="T17" fmla="*/ 42 h 51"/>
                <a:gd name="T18" fmla="*/ 100 w 104"/>
                <a:gd name="T19" fmla="*/ 42 h 51"/>
                <a:gd name="T20" fmla="*/ 104 w 104"/>
                <a:gd name="T21" fmla="*/ 47 h 51"/>
                <a:gd name="T22" fmla="*/ 100 w 104"/>
                <a:gd name="T23" fmla="*/ 51 h 51"/>
                <a:gd name="T24" fmla="*/ 43 w 104"/>
                <a:gd name="T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51">
                  <a:moveTo>
                    <a:pt x="43" y="51"/>
                  </a:moveTo>
                  <a:cubicBezTo>
                    <a:pt x="39" y="48"/>
                    <a:pt x="39" y="48"/>
                    <a:pt x="39" y="48"/>
                  </a:cubicBezTo>
                  <a:cubicBezTo>
                    <a:pt x="22" y="9"/>
                    <a:pt x="22" y="9"/>
                    <a:pt x="22" y="9"/>
                  </a:cubicBezTo>
                  <a:cubicBezTo>
                    <a:pt x="5" y="9"/>
                    <a:pt x="5" y="9"/>
                    <a:pt x="5" y="9"/>
                  </a:cubicBezTo>
                  <a:cubicBezTo>
                    <a:pt x="2" y="9"/>
                    <a:pt x="0" y="7"/>
                    <a:pt x="0" y="5"/>
                  </a:cubicBezTo>
                  <a:cubicBezTo>
                    <a:pt x="0" y="2"/>
                    <a:pt x="2" y="0"/>
                    <a:pt x="5" y="0"/>
                  </a:cubicBezTo>
                  <a:cubicBezTo>
                    <a:pt x="25" y="0"/>
                    <a:pt x="25" y="0"/>
                    <a:pt x="25" y="0"/>
                  </a:cubicBezTo>
                  <a:cubicBezTo>
                    <a:pt x="29" y="3"/>
                    <a:pt x="29" y="3"/>
                    <a:pt x="29" y="3"/>
                  </a:cubicBezTo>
                  <a:cubicBezTo>
                    <a:pt x="45" y="42"/>
                    <a:pt x="45" y="42"/>
                    <a:pt x="45" y="42"/>
                  </a:cubicBezTo>
                  <a:cubicBezTo>
                    <a:pt x="100" y="42"/>
                    <a:pt x="100" y="42"/>
                    <a:pt x="100" y="42"/>
                  </a:cubicBezTo>
                  <a:cubicBezTo>
                    <a:pt x="102" y="42"/>
                    <a:pt x="104" y="44"/>
                    <a:pt x="104" y="47"/>
                  </a:cubicBezTo>
                  <a:cubicBezTo>
                    <a:pt x="104" y="49"/>
                    <a:pt x="102" y="51"/>
                    <a:pt x="100" y="51"/>
                  </a:cubicBezTo>
                  <a:lnTo>
                    <a:pt x="43" y="5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latin typeface="+mn-ea"/>
              </a:endParaRPr>
            </a:p>
          </p:txBody>
        </p:sp>
      </p:grpSp>
      <p:sp>
        <p:nvSpPr>
          <p:cNvPr id="3" name="文本框 2"/>
          <p:cNvSpPr txBox="1"/>
          <p:nvPr/>
        </p:nvSpPr>
        <p:spPr>
          <a:xfrm>
            <a:off x="3076575" y="1322070"/>
            <a:ext cx="5093335" cy="737235"/>
          </a:xfrm>
          <a:prstGeom prst="rect">
            <a:avLst/>
          </a:prstGeom>
          <a:noFill/>
        </p:spPr>
        <p:txBody>
          <a:bodyPr wrap="square" rtlCol="0">
            <a:spAutoFit/>
          </a:bodyPr>
          <a:lstStyle/>
          <a:p>
            <a:r>
              <a:rPr lang="en-US" altLang="zh-CN" sz="1200">
                <a:gradFill>
                  <a:gsLst>
                    <a:gs pos="0">
                      <a:srgbClr val="E30000"/>
                    </a:gs>
                    <a:gs pos="100000">
                      <a:srgbClr val="760303"/>
                    </a:gs>
                  </a:gsLst>
                  <a:lin ang="5400000" scaled="0"/>
                </a:gradFill>
              </a:rPr>
              <a:t>        </a:t>
            </a:r>
            <a:r>
              <a:rPr lang="zh-CN" altLang="en-US" sz="1400">
                <a:ln/>
                <a:solidFill>
                  <a:schemeClr val="tx1"/>
                </a:solidFill>
                <a:effectLst>
                  <a:outerShdw blurRad="38100" dist="19050" dir="2700000" algn="tl" rotWithShape="0">
                    <a:schemeClr val="dk1">
                      <a:alpha val="40000"/>
                    </a:schemeClr>
                  </a:outerShdw>
                </a:effectLst>
              </a:rPr>
              <a:t>根据有关的项目开发策略，可以将产品功能需求分期予以实现，前述的划分多次源码构建与产品化迭代无疑是其中一种不错的方法。</a:t>
            </a:r>
          </a:p>
        </p:txBody>
      </p:sp>
      <p:sp>
        <p:nvSpPr>
          <p:cNvPr id="4" name="文本框 3"/>
          <p:cNvSpPr txBox="1"/>
          <p:nvPr/>
        </p:nvSpPr>
        <p:spPr>
          <a:xfrm>
            <a:off x="3077210" y="3561715"/>
            <a:ext cx="5092700" cy="953135"/>
          </a:xfrm>
          <a:prstGeom prst="rect">
            <a:avLst/>
          </a:prstGeom>
          <a:noFill/>
        </p:spPr>
        <p:txBody>
          <a:bodyPr wrap="square" rtlCol="0">
            <a:spAutoFit/>
          </a:bodyPr>
          <a:lstStyle/>
          <a:p>
            <a:r>
              <a:rPr lang="en-US" altLang="zh-CN" sz="1200">
                <a:gradFill>
                  <a:gsLst>
                    <a:gs pos="0">
                      <a:srgbClr val="E30000"/>
                    </a:gs>
                    <a:gs pos="100000">
                      <a:srgbClr val="760303"/>
                    </a:gs>
                  </a:gsLst>
                  <a:lin ang="5400000" scaled="0"/>
                </a:gradFill>
                <a:latin typeface="+mn-ea"/>
                <a:ea typeface="+mn-ea"/>
              </a:rPr>
              <a:t>  </a:t>
            </a:r>
            <a:r>
              <a:rPr lang="en-US" altLang="zh-CN" sz="1400">
                <a:gradFill>
                  <a:gsLst>
                    <a:gs pos="0">
                      <a:srgbClr val="E30000"/>
                    </a:gs>
                    <a:gs pos="100000">
                      <a:srgbClr val="760303"/>
                    </a:gs>
                  </a:gsLst>
                  <a:lin ang="5400000" scaled="0"/>
                </a:gradFill>
                <a:latin typeface="+mn-ea"/>
                <a:ea typeface="+mn-ea"/>
              </a:rPr>
              <a:t>  </a:t>
            </a:r>
            <a:r>
              <a:rPr lang="zh-CN" altLang="en-US" sz="1400">
                <a:ln/>
                <a:solidFill>
                  <a:schemeClr val="tx1"/>
                </a:solidFill>
                <a:effectLst>
                  <a:outerShdw blurRad="38100" dist="19050" dir="2700000" algn="tl" rotWithShape="0">
                    <a:schemeClr val="dk1">
                      <a:alpha val="40000"/>
                    </a:schemeClr>
                  </a:outerShdw>
                </a:effectLst>
                <a:latin typeface="+mn-ea"/>
                <a:ea typeface="+mn-ea"/>
              </a:rPr>
              <a:t>但是有些项目，其工期压力迫使留给精化架构阶段的时间太短而无法做出一个完整、稳定的架构基线，或者项目后期需求发生重大的变更，对于这些情况，同一开发周期中多次迭代的方法已不适用。</a:t>
            </a:r>
          </a:p>
        </p:txBody>
      </p:sp>
      <p:sp>
        <p:nvSpPr>
          <p:cNvPr id="5" name="文本框 4"/>
          <p:cNvSpPr txBox="1"/>
          <p:nvPr/>
        </p:nvSpPr>
        <p:spPr>
          <a:xfrm>
            <a:off x="3076575" y="2234565"/>
            <a:ext cx="5241925" cy="1168400"/>
          </a:xfrm>
          <a:prstGeom prst="rect">
            <a:avLst/>
          </a:prstGeom>
          <a:noFill/>
        </p:spPr>
        <p:txBody>
          <a:bodyPr wrap="square" rtlCol="0">
            <a:spAutoFit/>
          </a:bodyPr>
          <a:lstStyle/>
          <a:p>
            <a:r>
              <a:rPr lang="en-US" altLang="zh-CN" sz="1200">
                <a:gradFill>
                  <a:gsLst>
                    <a:gs pos="0">
                      <a:srgbClr val="E30000"/>
                    </a:gs>
                    <a:gs pos="100000">
                      <a:srgbClr val="760303"/>
                    </a:gs>
                  </a:gsLst>
                  <a:lin ang="5400000" scaled="0"/>
                </a:gradFill>
              </a:rPr>
              <a:t>     </a:t>
            </a:r>
            <a:r>
              <a:rPr lang="en-US" altLang="zh-CN" sz="1200">
                <a:ln/>
                <a:solidFill>
                  <a:schemeClr val="tx1"/>
                </a:solidFill>
                <a:effectLst>
                  <a:outerShdw blurRad="38100" dist="19050" dir="2700000" algn="tl" rotWithShape="0">
                    <a:schemeClr val="dk1">
                      <a:alpha val="40000"/>
                    </a:schemeClr>
                  </a:outerShdw>
                </a:effectLst>
              </a:rPr>
              <a:t>  </a:t>
            </a:r>
            <a:r>
              <a:rPr lang="en-US" altLang="zh-CN" sz="1400">
                <a:ln/>
                <a:solidFill>
                  <a:schemeClr val="tx1"/>
                </a:solidFill>
                <a:effectLst>
                  <a:outerShdw blurRad="38100" dist="19050" dir="2700000" algn="tl" rotWithShape="0">
                    <a:schemeClr val="dk1">
                      <a:alpha val="40000"/>
                    </a:schemeClr>
                  </a:outerShdw>
                </a:effectLst>
                <a:latin typeface="+mn-ea"/>
                <a:ea typeface="+mn-ea"/>
              </a:rPr>
              <a:t> </a:t>
            </a:r>
            <a:r>
              <a:rPr lang="zh-CN" altLang="en-US" sz="1400">
                <a:ln/>
                <a:solidFill>
                  <a:schemeClr val="tx1"/>
                </a:solidFill>
                <a:effectLst>
                  <a:outerShdw blurRad="38100" dist="19050" dir="2700000" algn="tl" rotWithShape="0">
                    <a:schemeClr val="dk1">
                      <a:alpha val="40000"/>
                    </a:schemeClr>
                  </a:outerShdw>
                </a:effectLst>
                <a:latin typeface="+mn-ea"/>
                <a:ea typeface="+mn-ea"/>
              </a:rPr>
              <a:t>对此可以将项目划分为多个开发周期，第一个开发周期及后续的演进开发周期理论上均拥有项目先启、精化架构、构建源码、产品化过渡等四个里程碑阶段，但根据实际状况后续的演进开发周期可以省略项目先启阶段，以及只计划很短的精化架构迭代。</a:t>
            </a:r>
          </a:p>
          <a:p>
            <a:endParaRPr lang="zh-CN" altLang="en-US" sz="1400">
              <a:ln/>
              <a:solidFill>
                <a:schemeClr val="tx1"/>
              </a:solidFill>
              <a:effectLst>
                <a:outerShdw blurRad="38100" dist="19050" dir="2700000" algn="tl" rotWithShape="0">
                  <a:schemeClr val="dk1">
                    <a:alpha val="40000"/>
                  </a:schemeClr>
                </a:outerShdw>
              </a:effectLst>
              <a:latin typeface="+mn-ea"/>
              <a:ea typeface="+mn-ea"/>
            </a:endParaRPr>
          </a:p>
        </p:txBody>
      </p:sp>
      <p:sp>
        <p:nvSpPr>
          <p:cNvPr id="19" name="Freeform 18"/>
          <p:cNvSpPr/>
          <p:nvPr/>
        </p:nvSpPr>
        <p:spPr>
          <a:xfrm flipV="1">
            <a:off x="867920" y="2975375"/>
            <a:ext cx="1374955" cy="534559"/>
          </a:xfrm>
          <a:custGeom>
            <a:avLst/>
            <a:gdLst>
              <a:gd name="connsiteX0" fmla="*/ 0 w 1832955"/>
              <a:gd name="connsiteY0" fmla="*/ 712526 h 712526"/>
              <a:gd name="connsiteX1" fmla="*/ 1832955 w 1832955"/>
              <a:gd name="connsiteY1" fmla="*/ 712526 h 712526"/>
              <a:gd name="connsiteX2" fmla="*/ 1774465 w 1832955"/>
              <a:gd name="connsiteY2" fmla="*/ 631630 h 712526"/>
              <a:gd name="connsiteX3" fmla="*/ 1564542 w 1832955"/>
              <a:gd name="connsiteY3" fmla="*/ 429154 h 712526"/>
              <a:gd name="connsiteX4" fmla="*/ 1488042 w 1832955"/>
              <a:gd name="connsiteY4" fmla="*/ 377392 h 712526"/>
              <a:gd name="connsiteX5" fmla="*/ 1399324 w 1832955"/>
              <a:gd name="connsiteY5" fmla="*/ 0 h 712526"/>
              <a:gd name="connsiteX6" fmla="*/ 433628 w 1832955"/>
              <a:gd name="connsiteY6" fmla="*/ 0 h 712526"/>
              <a:gd name="connsiteX7" fmla="*/ 344910 w 1832955"/>
              <a:gd name="connsiteY7" fmla="*/ 377393 h 712526"/>
              <a:gd name="connsiteX8" fmla="*/ 268413 w 1832955"/>
              <a:gd name="connsiteY8" fmla="*/ 429154 h 712526"/>
              <a:gd name="connsiteX9" fmla="*/ 58490 w 1832955"/>
              <a:gd name="connsiteY9" fmla="*/ 631630 h 712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2955" h="712526">
                <a:moveTo>
                  <a:pt x="0" y="712526"/>
                </a:moveTo>
                <a:lnTo>
                  <a:pt x="1832955" y="712526"/>
                </a:lnTo>
                <a:lnTo>
                  <a:pt x="1774465" y="631630"/>
                </a:lnTo>
                <a:cubicBezTo>
                  <a:pt x="1712103" y="555210"/>
                  <a:pt x="1641623" y="487154"/>
                  <a:pt x="1564542" y="429154"/>
                </a:cubicBezTo>
                <a:lnTo>
                  <a:pt x="1488042" y="377392"/>
                </a:lnTo>
                <a:lnTo>
                  <a:pt x="1399324" y="0"/>
                </a:lnTo>
                <a:lnTo>
                  <a:pt x="433628" y="0"/>
                </a:lnTo>
                <a:lnTo>
                  <a:pt x="344910" y="377393"/>
                </a:lnTo>
                <a:lnTo>
                  <a:pt x="268413" y="429154"/>
                </a:lnTo>
                <a:cubicBezTo>
                  <a:pt x="191332" y="487154"/>
                  <a:pt x="120852" y="555210"/>
                  <a:pt x="58490" y="6316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6" name="Freeform 20"/>
          <p:cNvSpPr/>
          <p:nvPr/>
        </p:nvSpPr>
        <p:spPr>
          <a:xfrm flipV="1">
            <a:off x="723765" y="2662854"/>
            <a:ext cx="1663261" cy="312521"/>
          </a:xfrm>
          <a:custGeom>
            <a:avLst/>
            <a:gdLst>
              <a:gd name="connsiteX0" fmla="*/ 0 w 2217296"/>
              <a:gd name="connsiteY0" fmla="*/ 416566 h 416566"/>
              <a:gd name="connsiteX1" fmla="*/ 2217296 w 2217296"/>
              <a:gd name="connsiteY1" fmla="*/ 416566 h 416566"/>
              <a:gd name="connsiteX2" fmla="*/ 2187350 w 2217296"/>
              <a:gd name="connsiteY2" fmla="*/ 313762 h 416566"/>
              <a:gd name="connsiteX3" fmla="*/ 2053902 w 2217296"/>
              <a:gd name="connsiteY3" fmla="*/ 39799 h 416566"/>
              <a:gd name="connsiteX4" fmla="*/ 2025126 w 2217296"/>
              <a:gd name="connsiteY4" fmla="*/ 0 h 416566"/>
              <a:gd name="connsiteX5" fmla="*/ 192171 w 2217296"/>
              <a:gd name="connsiteY5" fmla="*/ 0 h 416566"/>
              <a:gd name="connsiteX6" fmla="*/ 163395 w 2217296"/>
              <a:gd name="connsiteY6" fmla="*/ 39799 h 416566"/>
              <a:gd name="connsiteX7" fmla="*/ 29946 w 2217296"/>
              <a:gd name="connsiteY7" fmla="*/ 313762 h 41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7296" h="416566">
                <a:moveTo>
                  <a:pt x="0" y="416566"/>
                </a:moveTo>
                <a:lnTo>
                  <a:pt x="2217296" y="416566"/>
                </a:lnTo>
                <a:lnTo>
                  <a:pt x="2187350" y="313762"/>
                </a:lnTo>
                <a:cubicBezTo>
                  <a:pt x="2152755" y="216047"/>
                  <a:pt x="2107767" y="124162"/>
                  <a:pt x="2053902" y="39799"/>
                </a:cubicBezTo>
                <a:lnTo>
                  <a:pt x="2025126" y="0"/>
                </a:lnTo>
                <a:lnTo>
                  <a:pt x="192171" y="0"/>
                </a:lnTo>
                <a:lnTo>
                  <a:pt x="163395" y="39799"/>
                </a:lnTo>
                <a:cubicBezTo>
                  <a:pt x="109530" y="124162"/>
                  <a:pt x="64541" y="216047"/>
                  <a:pt x="29946" y="313762"/>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3" name="Freeform 22"/>
          <p:cNvSpPr/>
          <p:nvPr/>
        </p:nvSpPr>
        <p:spPr>
          <a:xfrm flipV="1">
            <a:off x="685919" y="2128295"/>
            <a:ext cx="1738953" cy="538954"/>
          </a:xfrm>
          <a:custGeom>
            <a:avLst/>
            <a:gdLst>
              <a:gd name="connsiteX0" fmla="*/ 42429 w 2318202"/>
              <a:gd name="connsiteY0" fmla="*/ 718384 h 718384"/>
              <a:gd name="connsiteX1" fmla="*/ 2275774 w 2318202"/>
              <a:gd name="connsiteY1" fmla="*/ 718384 h 718384"/>
              <a:gd name="connsiteX2" fmla="*/ 2294653 w 2318202"/>
              <a:gd name="connsiteY2" fmla="*/ 636603 h 718384"/>
              <a:gd name="connsiteX3" fmla="*/ 2318202 w 2318202"/>
              <a:gd name="connsiteY3" fmla="*/ 376425 h 718384"/>
              <a:gd name="connsiteX4" fmla="*/ 2281711 w 2318202"/>
              <a:gd name="connsiteY4" fmla="*/ 53788 h 718384"/>
              <a:gd name="connsiteX5" fmla="*/ 2266043 w 2318202"/>
              <a:gd name="connsiteY5" fmla="*/ 0 h 718384"/>
              <a:gd name="connsiteX6" fmla="*/ 52160 w 2318202"/>
              <a:gd name="connsiteY6" fmla="*/ 0 h 718384"/>
              <a:gd name="connsiteX7" fmla="*/ 36492 w 2318202"/>
              <a:gd name="connsiteY7" fmla="*/ 53788 h 718384"/>
              <a:gd name="connsiteX8" fmla="*/ 0 w 2318202"/>
              <a:gd name="connsiteY8" fmla="*/ 376425 h 718384"/>
              <a:gd name="connsiteX9" fmla="*/ 23549 w 2318202"/>
              <a:gd name="connsiteY9" fmla="*/ 636603 h 71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8202" h="718384">
                <a:moveTo>
                  <a:pt x="42429" y="718384"/>
                </a:moveTo>
                <a:lnTo>
                  <a:pt x="2275774" y="718384"/>
                </a:lnTo>
                <a:lnTo>
                  <a:pt x="2294653" y="636603"/>
                </a:lnTo>
                <a:cubicBezTo>
                  <a:pt x="2310094" y="552563"/>
                  <a:pt x="2318202" y="465549"/>
                  <a:pt x="2318202" y="376425"/>
                </a:cubicBezTo>
                <a:cubicBezTo>
                  <a:pt x="2318202" y="265020"/>
                  <a:pt x="2305533" y="156911"/>
                  <a:pt x="2281711" y="53788"/>
                </a:cubicBezTo>
                <a:lnTo>
                  <a:pt x="2266043" y="0"/>
                </a:lnTo>
                <a:lnTo>
                  <a:pt x="52160" y="0"/>
                </a:lnTo>
                <a:lnTo>
                  <a:pt x="36492" y="53788"/>
                </a:lnTo>
                <a:cubicBezTo>
                  <a:pt x="12670" y="156911"/>
                  <a:pt x="0" y="265020"/>
                  <a:pt x="0" y="376425"/>
                </a:cubicBezTo>
                <a:cubicBezTo>
                  <a:pt x="0" y="465549"/>
                  <a:pt x="8109" y="552563"/>
                  <a:pt x="23549" y="63660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5" name="Freeform 24"/>
          <p:cNvSpPr/>
          <p:nvPr/>
        </p:nvSpPr>
        <p:spPr>
          <a:xfrm flipV="1">
            <a:off x="711283" y="1820169"/>
            <a:ext cx="1688229" cy="336133"/>
          </a:xfrm>
          <a:custGeom>
            <a:avLst/>
            <a:gdLst>
              <a:gd name="connsiteX0" fmla="*/ 184869 w 2250581"/>
              <a:gd name="connsiteY0" fmla="*/ 448039 h 448039"/>
              <a:gd name="connsiteX1" fmla="*/ 2065712 w 2250581"/>
              <a:gd name="connsiteY1" fmla="*/ 448039 h 448039"/>
              <a:gd name="connsiteX2" fmla="*/ 2086435 w 2250581"/>
              <a:gd name="connsiteY2" fmla="*/ 417173 h 448039"/>
              <a:gd name="connsiteX3" fmla="*/ 2232280 w 2250581"/>
              <a:gd name="connsiteY3" fmla="*/ 79270 h 448039"/>
              <a:gd name="connsiteX4" fmla="*/ 2250581 w 2250581"/>
              <a:gd name="connsiteY4" fmla="*/ 0 h 448039"/>
              <a:gd name="connsiteX5" fmla="*/ 0 w 2250581"/>
              <a:gd name="connsiteY5" fmla="*/ 0 h 448039"/>
              <a:gd name="connsiteX6" fmla="*/ 18300 w 2250581"/>
              <a:gd name="connsiteY6" fmla="*/ 79270 h 448039"/>
              <a:gd name="connsiteX7" fmla="*/ 164145 w 2250581"/>
              <a:gd name="connsiteY7" fmla="*/ 417173 h 448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0581" h="448039">
                <a:moveTo>
                  <a:pt x="184869" y="448039"/>
                </a:moveTo>
                <a:lnTo>
                  <a:pt x="2065712" y="448039"/>
                </a:lnTo>
                <a:lnTo>
                  <a:pt x="2086435" y="417173"/>
                </a:lnTo>
                <a:cubicBezTo>
                  <a:pt x="2148925" y="314152"/>
                  <a:pt x="2198414" y="200544"/>
                  <a:pt x="2232280" y="79270"/>
                </a:cubicBezTo>
                <a:lnTo>
                  <a:pt x="2250581" y="0"/>
                </a:lnTo>
                <a:lnTo>
                  <a:pt x="0" y="0"/>
                </a:lnTo>
                <a:lnTo>
                  <a:pt x="18300" y="79270"/>
                </a:lnTo>
                <a:cubicBezTo>
                  <a:pt x="52167" y="200544"/>
                  <a:pt x="101656" y="314152"/>
                  <a:pt x="164145" y="417173"/>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27" name="Freeform 26"/>
          <p:cNvSpPr/>
          <p:nvPr/>
        </p:nvSpPr>
        <p:spPr>
          <a:xfrm flipV="1">
            <a:off x="849619" y="1416305"/>
            <a:ext cx="1411553" cy="404366"/>
          </a:xfrm>
          <a:custGeom>
            <a:avLst/>
            <a:gdLst>
              <a:gd name="connsiteX0" fmla="*/ 940872 w 1881744"/>
              <a:gd name="connsiteY0" fmla="*/ 538988 h 538988"/>
              <a:gd name="connsiteX1" fmla="*/ 1835291 w 1881744"/>
              <a:gd name="connsiteY1" fmla="*/ 69189 h 538988"/>
              <a:gd name="connsiteX2" fmla="*/ 1881744 w 1881744"/>
              <a:gd name="connsiteY2" fmla="*/ 0 h 538988"/>
              <a:gd name="connsiteX3" fmla="*/ 0 w 1881744"/>
              <a:gd name="connsiteY3" fmla="*/ 0 h 538988"/>
              <a:gd name="connsiteX4" fmla="*/ 46453 w 1881744"/>
              <a:gd name="connsiteY4" fmla="*/ 69189 h 538988"/>
              <a:gd name="connsiteX5" fmla="*/ 940872 w 1881744"/>
              <a:gd name="connsiteY5" fmla="*/ 538988 h 53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1744" h="538988">
                <a:moveTo>
                  <a:pt x="940872" y="538988"/>
                </a:moveTo>
                <a:cubicBezTo>
                  <a:pt x="1300959" y="538988"/>
                  <a:pt x="1622695" y="356107"/>
                  <a:pt x="1835291" y="69189"/>
                </a:cubicBezTo>
                <a:lnTo>
                  <a:pt x="1881744" y="0"/>
                </a:lnTo>
                <a:lnTo>
                  <a:pt x="0" y="0"/>
                </a:lnTo>
                <a:lnTo>
                  <a:pt x="46453" y="69189"/>
                </a:lnTo>
                <a:cubicBezTo>
                  <a:pt x="259050" y="356107"/>
                  <a:pt x="580785" y="538988"/>
                  <a:pt x="940872" y="53898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9" tIns="34295" rIns="68589" bIns="34295" rtlCol="0" anchor="ctr">
            <a:noAutofit/>
          </a:bodyPr>
          <a:lstStyle/>
          <a:p>
            <a:pPr algn="ctr"/>
            <a:endParaRPr lang="en-US">
              <a:latin typeface="+mn-ea"/>
            </a:endParaRPr>
          </a:p>
        </p:txBody>
      </p:sp>
      <p:sp>
        <p:nvSpPr>
          <p:cNvPr id="7" name="Freeform 27"/>
          <p:cNvSpPr/>
          <p:nvPr/>
        </p:nvSpPr>
        <p:spPr>
          <a:xfrm>
            <a:off x="1156324" y="3605901"/>
            <a:ext cx="798143" cy="773722"/>
          </a:xfrm>
          <a:custGeom>
            <a:avLst/>
            <a:gdLst>
              <a:gd name="connsiteX0" fmla="*/ 55291 w 1064006"/>
              <a:gd name="connsiteY0" fmla="*/ 0 h 1188564"/>
              <a:gd name="connsiteX1" fmla="*/ 1008717 w 1064006"/>
              <a:gd name="connsiteY1" fmla="*/ 0 h 1188564"/>
              <a:gd name="connsiteX2" fmla="*/ 1005879 w 1064006"/>
              <a:gd name="connsiteY2" fmla="*/ 198055 h 1188564"/>
              <a:gd name="connsiteX3" fmla="*/ 1025324 w 1064006"/>
              <a:gd name="connsiteY3" fmla="*/ 201981 h 1188564"/>
              <a:gd name="connsiteX4" fmla="*/ 1064006 w 1064006"/>
              <a:gd name="connsiteY4" fmla="*/ 260338 h 1188564"/>
              <a:gd name="connsiteX5" fmla="*/ 1025324 w 1064006"/>
              <a:gd name="connsiteY5" fmla="*/ 318695 h 1188564"/>
              <a:gd name="connsiteX6" fmla="*/ 1004089 w 1064006"/>
              <a:gd name="connsiteY6" fmla="*/ 322982 h 1188564"/>
              <a:gd name="connsiteX7" fmla="*/ 1003464 w 1064006"/>
              <a:gd name="connsiteY7" fmla="*/ 366582 h 1188564"/>
              <a:gd name="connsiteX8" fmla="*/ 1025324 w 1064006"/>
              <a:gd name="connsiteY8" fmla="*/ 370996 h 1188564"/>
              <a:gd name="connsiteX9" fmla="*/ 1064006 w 1064006"/>
              <a:gd name="connsiteY9" fmla="*/ 429353 h 1188564"/>
              <a:gd name="connsiteX10" fmla="*/ 1025324 w 1064006"/>
              <a:gd name="connsiteY10" fmla="*/ 487710 h 1188564"/>
              <a:gd name="connsiteX11" fmla="*/ 1001659 w 1064006"/>
              <a:gd name="connsiteY11" fmla="*/ 492487 h 1188564"/>
              <a:gd name="connsiteX12" fmla="*/ 1001049 w 1064006"/>
              <a:gd name="connsiteY12" fmla="*/ 535111 h 1188564"/>
              <a:gd name="connsiteX13" fmla="*/ 1025324 w 1064006"/>
              <a:gd name="connsiteY13" fmla="*/ 540012 h 1188564"/>
              <a:gd name="connsiteX14" fmla="*/ 1064006 w 1064006"/>
              <a:gd name="connsiteY14" fmla="*/ 598369 h 1188564"/>
              <a:gd name="connsiteX15" fmla="*/ 1000672 w 1064006"/>
              <a:gd name="connsiteY15" fmla="*/ 661703 h 1188564"/>
              <a:gd name="connsiteX16" fmla="*/ 999234 w 1064006"/>
              <a:gd name="connsiteY16" fmla="*/ 661703 h 1188564"/>
              <a:gd name="connsiteX17" fmla="*/ 998628 w 1064006"/>
              <a:gd name="connsiteY17" fmla="*/ 704051 h 1188564"/>
              <a:gd name="connsiteX18" fmla="*/ 1000672 w 1064006"/>
              <a:gd name="connsiteY18" fmla="*/ 704051 h 1188564"/>
              <a:gd name="connsiteX19" fmla="*/ 1064006 w 1064006"/>
              <a:gd name="connsiteY19" fmla="*/ 767385 h 1188564"/>
              <a:gd name="connsiteX20" fmla="*/ 1000672 w 1064006"/>
              <a:gd name="connsiteY20" fmla="*/ 830719 h 1188564"/>
              <a:gd name="connsiteX21" fmla="*/ 961543 w 1064006"/>
              <a:gd name="connsiteY21" fmla="*/ 830719 h 1188564"/>
              <a:gd name="connsiteX22" fmla="*/ 960691 w 1064006"/>
              <a:gd name="connsiteY22" fmla="*/ 839174 h 1188564"/>
              <a:gd name="connsiteX23" fmla="*/ 532003 w 1064006"/>
              <a:gd name="connsiteY23" fmla="*/ 1188564 h 1188564"/>
              <a:gd name="connsiteX24" fmla="*/ 103315 w 1064006"/>
              <a:gd name="connsiteY24" fmla="*/ 839174 h 1188564"/>
              <a:gd name="connsiteX25" fmla="*/ 102463 w 1064006"/>
              <a:gd name="connsiteY25" fmla="*/ 830719 h 1188564"/>
              <a:gd name="connsiteX26" fmla="*/ 63334 w 1064006"/>
              <a:gd name="connsiteY26" fmla="*/ 830719 h 1188564"/>
              <a:gd name="connsiteX27" fmla="*/ 0 w 1064006"/>
              <a:gd name="connsiteY27" fmla="*/ 767385 h 1188564"/>
              <a:gd name="connsiteX28" fmla="*/ 63334 w 1064006"/>
              <a:gd name="connsiteY28" fmla="*/ 704051 h 1188564"/>
              <a:gd name="connsiteX29" fmla="*/ 65381 w 1064006"/>
              <a:gd name="connsiteY29" fmla="*/ 704051 h 1188564"/>
              <a:gd name="connsiteX30" fmla="*/ 64774 w 1064006"/>
              <a:gd name="connsiteY30" fmla="*/ 661703 h 1188564"/>
              <a:gd name="connsiteX31" fmla="*/ 63334 w 1064006"/>
              <a:gd name="connsiteY31" fmla="*/ 661703 h 1188564"/>
              <a:gd name="connsiteX32" fmla="*/ 0 w 1064006"/>
              <a:gd name="connsiteY32" fmla="*/ 598369 h 1188564"/>
              <a:gd name="connsiteX33" fmla="*/ 38682 w 1064006"/>
              <a:gd name="connsiteY33" fmla="*/ 540012 h 1188564"/>
              <a:gd name="connsiteX34" fmla="*/ 62960 w 1064006"/>
              <a:gd name="connsiteY34" fmla="*/ 535110 h 1188564"/>
              <a:gd name="connsiteX35" fmla="*/ 62349 w 1064006"/>
              <a:gd name="connsiteY35" fmla="*/ 492488 h 1188564"/>
              <a:gd name="connsiteX36" fmla="*/ 38682 w 1064006"/>
              <a:gd name="connsiteY36" fmla="*/ 487710 h 1188564"/>
              <a:gd name="connsiteX37" fmla="*/ 0 w 1064006"/>
              <a:gd name="connsiteY37" fmla="*/ 429353 h 1188564"/>
              <a:gd name="connsiteX38" fmla="*/ 38682 w 1064006"/>
              <a:gd name="connsiteY38" fmla="*/ 370996 h 1188564"/>
              <a:gd name="connsiteX39" fmla="*/ 60544 w 1064006"/>
              <a:gd name="connsiteY39" fmla="*/ 366582 h 1188564"/>
              <a:gd name="connsiteX40" fmla="*/ 59920 w 1064006"/>
              <a:gd name="connsiteY40" fmla="*/ 322982 h 1188564"/>
              <a:gd name="connsiteX41" fmla="*/ 38682 w 1064006"/>
              <a:gd name="connsiteY41" fmla="*/ 318695 h 1188564"/>
              <a:gd name="connsiteX42" fmla="*/ 0 w 1064006"/>
              <a:gd name="connsiteY42" fmla="*/ 260338 h 1188564"/>
              <a:gd name="connsiteX43" fmla="*/ 38682 w 1064006"/>
              <a:gd name="connsiteY43" fmla="*/ 201981 h 1188564"/>
              <a:gd name="connsiteX44" fmla="*/ 58129 w 1064006"/>
              <a:gd name="connsiteY44" fmla="*/ 198055 h 118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64006" h="1188564">
                <a:moveTo>
                  <a:pt x="55291" y="0"/>
                </a:moveTo>
                <a:lnTo>
                  <a:pt x="1008717" y="0"/>
                </a:lnTo>
                <a:lnTo>
                  <a:pt x="1005879" y="198055"/>
                </a:lnTo>
                <a:lnTo>
                  <a:pt x="1025324" y="201981"/>
                </a:lnTo>
                <a:cubicBezTo>
                  <a:pt x="1048056" y="211596"/>
                  <a:pt x="1064006" y="234104"/>
                  <a:pt x="1064006" y="260338"/>
                </a:cubicBezTo>
                <a:cubicBezTo>
                  <a:pt x="1064006" y="286571"/>
                  <a:pt x="1048056" y="309080"/>
                  <a:pt x="1025324" y="318695"/>
                </a:cubicBezTo>
                <a:lnTo>
                  <a:pt x="1004089" y="322982"/>
                </a:lnTo>
                <a:lnTo>
                  <a:pt x="1003464" y="366582"/>
                </a:lnTo>
                <a:lnTo>
                  <a:pt x="1025324" y="370996"/>
                </a:lnTo>
                <a:cubicBezTo>
                  <a:pt x="1048056" y="380611"/>
                  <a:pt x="1064006" y="403119"/>
                  <a:pt x="1064006" y="429353"/>
                </a:cubicBezTo>
                <a:cubicBezTo>
                  <a:pt x="1064006" y="455586"/>
                  <a:pt x="1048056" y="478095"/>
                  <a:pt x="1025324" y="487710"/>
                </a:cubicBezTo>
                <a:lnTo>
                  <a:pt x="1001659" y="492487"/>
                </a:lnTo>
                <a:lnTo>
                  <a:pt x="1001049" y="535111"/>
                </a:lnTo>
                <a:lnTo>
                  <a:pt x="1025324" y="540012"/>
                </a:lnTo>
                <a:cubicBezTo>
                  <a:pt x="1048056" y="549627"/>
                  <a:pt x="1064006" y="572135"/>
                  <a:pt x="1064006" y="598369"/>
                </a:cubicBezTo>
                <a:cubicBezTo>
                  <a:pt x="1064006" y="633347"/>
                  <a:pt x="1035650" y="661703"/>
                  <a:pt x="1000672" y="661703"/>
                </a:cubicBezTo>
                <a:lnTo>
                  <a:pt x="999234" y="661703"/>
                </a:lnTo>
                <a:lnTo>
                  <a:pt x="998628" y="704051"/>
                </a:lnTo>
                <a:lnTo>
                  <a:pt x="1000672" y="704051"/>
                </a:lnTo>
                <a:cubicBezTo>
                  <a:pt x="1035650" y="704051"/>
                  <a:pt x="1064006" y="732407"/>
                  <a:pt x="1064006" y="767385"/>
                </a:cubicBezTo>
                <a:cubicBezTo>
                  <a:pt x="1064006" y="802363"/>
                  <a:pt x="1035650" y="830719"/>
                  <a:pt x="1000672" y="830719"/>
                </a:cubicBezTo>
                <a:lnTo>
                  <a:pt x="961543" y="830719"/>
                </a:lnTo>
                <a:lnTo>
                  <a:pt x="960691" y="839174"/>
                </a:lnTo>
                <a:cubicBezTo>
                  <a:pt x="919889" y="1038571"/>
                  <a:pt x="743463" y="1188564"/>
                  <a:pt x="532003" y="1188564"/>
                </a:cubicBezTo>
                <a:cubicBezTo>
                  <a:pt x="320544" y="1188564"/>
                  <a:pt x="144118" y="1038571"/>
                  <a:pt x="103315" y="839174"/>
                </a:cubicBezTo>
                <a:lnTo>
                  <a:pt x="102463" y="830719"/>
                </a:lnTo>
                <a:lnTo>
                  <a:pt x="63334" y="830719"/>
                </a:lnTo>
                <a:cubicBezTo>
                  <a:pt x="28356" y="830719"/>
                  <a:pt x="0" y="802363"/>
                  <a:pt x="0" y="767385"/>
                </a:cubicBezTo>
                <a:cubicBezTo>
                  <a:pt x="0" y="732407"/>
                  <a:pt x="28356" y="704051"/>
                  <a:pt x="63334" y="704051"/>
                </a:cubicBezTo>
                <a:lnTo>
                  <a:pt x="65381" y="704051"/>
                </a:lnTo>
                <a:lnTo>
                  <a:pt x="64774" y="661703"/>
                </a:lnTo>
                <a:lnTo>
                  <a:pt x="63334" y="661703"/>
                </a:lnTo>
                <a:cubicBezTo>
                  <a:pt x="28356" y="661703"/>
                  <a:pt x="0" y="633347"/>
                  <a:pt x="0" y="598369"/>
                </a:cubicBezTo>
                <a:cubicBezTo>
                  <a:pt x="0" y="572135"/>
                  <a:pt x="15950" y="549627"/>
                  <a:pt x="38682" y="540012"/>
                </a:cubicBezTo>
                <a:lnTo>
                  <a:pt x="62960" y="535110"/>
                </a:lnTo>
                <a:lnTo>
                  <a:pt x="62349" y="492488"/>
                </a:lnTo>
                <a:lnTo>
                  <a:pt x="38682" y="487710"/>
                </a:lnTo>
                <a:cubicBezTo>
                  <a:pt x="15950" y="478095"/>
                  <a:pt x="0" y="455586"/>
                  <a:pt x="0" y="429353"/>
                </a:cubicBezTo>
                <a:cubicBezTo>
                  <a:pt x="0" y="403119"/>
                  <a:pt x="15950" y="380611"/>
                  <a:pt x="38682" y="370996"/>
                </a:cubicBezTo>
                <a:lnTo>
                  <a:pt x="60544" y="366582"/>
                </a:lnTo>
                <a:lnTo>
                  <a:pt x="59920" y="322982"/>
                </a:lnTo>
                <a:lnTo>
                  <a:pt x="38682" y="318695"/>
                </a:lnTo>
                <a:cubicBezTo>
                  <a:pt x="15950" y="309080"/>
                  <a:pt x="0" y="286571"/>
                  <a:pt x="0" y="260338"/>
                </a:cubicBezTo>
                <a:cubicBezTo>
                  <a:pt x="0" y="234104"/>
                  <a:pt x="15950" y="211596"/>
                  <a:pt x="38682" y="201981"/>
                </a:cubicBezTo>
                <a:lnTo>
                  <a:pt x="58129" y="19805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500" advClick="0" advTm="5000">
        <p:random/>
      </p:transition>
    </mc:Choice>
    <mc:Fallback>
      <p:transition spd="slow" advClick="0" advTm="5000">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4223593" y="1926320"/>
            <a:ext cx="1355542" cy="2518212"/>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tx1"/>
              </a:solidFill>
            </a:endParaRPr>
          </a:p>
        </p:txBody>
      </p:sp>
      <p:sp>
        <p:nvSpPr>
          <p:cNvPr id="9" name="圆角右箭头 8"/>
          <p:cNvSpPr/>
          <p:nvPr/>
        </p:nvSpPr>
        <p:spPr>
          <a:xfrm>
            <a:off x="4660095" y="2986955"/>
            <a:ext cx="919038" cy="1457578"/>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tx1"/>
              </a:solidFill>
            </a:endParaRPr>
          </a:p>
        </p:txBody>
      </p:sp>
      <p:sp>
        <p:nvSpPr>
          <p:cNvPr id="10" name="圆角右箭头 9"/>
          <p:cNvSpPr/>
          <p:nvPr/>
        </p:nvSpPr>
        <p:spPr>
          <a:xfrm flipH="1">
            <a:off x="3174398" y="2643996"/>
            <a:ext cx="998402" cy="1800538"/>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tx1"/>
              </a:solidFill>
            </a:endParaRPr>
          </a:p>
        </p:txBody>
      </p:sp>
      <p:sp>
        <p:nvSpPr>
          <p:cNvPr id="11" name="TextBox 10"/>
          <p:cNvSpPr txBox="1">
            <a:spLocks noChangeArrowheads="1"/>
          </p:cNvSpPr>
          <p:nvPr/>
        </p:nvSpPr>
        <p:spPr bwMode="auto">
          <a:xfrm>
            <a:off x="569427" y="1530825"/>
            <a:ext cx="2275673" cy="2999740"/>
          </a:xfrm>
          <a:prstGeom prst="rect">
            <a:avLst/>
          </a:prstGeom>
          <a:noFill/>
          <a:ln w="9525">
            <a:noFill/>
            <a:miter lim="800000"/>
          </a:ln>
        </p:spPr>
        <p:txBody>
          <a:bodyPr wrap="square">
            <a:spAutoFit/>
          </a:bodyPr>
          <a:lstStyle/>
          <a:p>
            <a:pPr>
              <a:lnSpc>
                <a:spcPct val="150000"/>
              </a:lnSpc>
            </a:pPr>
            <a:r>
              <a:rPr lang="en-US" altLang="zh-CN" sz="1400" dirty="0">
                <a:solidFill>
                  <a:schemeClr val="bg1">
                    <a:lumMod val="50000"/>
                  </a:schemeClr>
                </a:solidFill>
                <a:latin typeface="+mn-ea"/>
                <a:ea typeface="+mn-ea"/>
              </a:rPr>
              <a:t>    </a:t>
            </a:r>
            <a:r>
              <a:rPr lang="zh-CN" altLang="zh-CN" sz="1400" b="1" dirty="0">
                <a:solidFill>
                  <a:schemeClr val="bg1">
                    <a:lumMod val="50000"/>
                  </a:schemeClr>
                </a:solidFill>
                <a:latin typeface="+mn-ea"/>
                <a:ea typeface="+mn-ea"/>
              </a:rPr>
              <a:t>迭代模型的一个重要特性即是支持项目的并行开发。从整个项目周期的角度，是通过各次迭代过程时间上的重叠来实现的，例如将多个产品化迭代与多个构建迭代的后续迭代重叠，以分别向用户交付迭代演进版本。</a:t>
            </a:r>
          </a:p>
        </p:txBody>
      </p:sp>
      <p:sp>
        <p:nvSpPr>
          <p:cNvPr id="12" name="TextBox 11"/>
          <p:cNvSpPr txBox="1">
            <a:spLocks noChangeArrowheads="1"/>
          </p:cNvSpPr>
          <p:nvPr/>
        </p:nvSpPr>
        <p:spPr bwMode="auto">
          <a:xfrm>
            <a:off x="5824718" y="956886"/>
            <a:ext cx="2343230" cy="2030095"/>
          </a:xfrm>
          <a:prstGeom prst="rect">
            <a:avLst/>
          </a:prstGeom>
          <a:noFill/>
          <a:ln w="9525">
            <a:noFill/>
            <a:miter lim="800000"/>
          </a:ln>
        </p:spPr>
        <p:txBody>
          <a:bodyPr wrap="square">
            <a:spAutoFit/>
          </a:bodyPr>
          <a:lstStyle/>
          <a:p>
            <a:pPr>
              <a:lnSpc>
                <a:spcPct val="150000"/>
              </a:lnSpc>
            </a:pPr>
            <a:r>
              <a:rPr lang="en-US" altLang="zh-CN" sz="1200" dirty="0">
                <a:solidFill>
                  <a:schemeClr val="bg1">
                    <a:lumMod val="50000"/>
                  </a:schemeClr>
                </a:solidFill>
                <a:latin typeface="+mn-ea"/>
                <a:ea typeface="+mn-ea"/>
              </a:rPr>
              <a:t>  </a:t>
            </a:r>
            <a:r>
              <a:rPr lang="en-US" altLang="zh-CN" sz="1200" b="1" dirty="0">
                <a:solidFill>
                  <a:schemeClr val="bg1">
                    <a:lumMod val="50000"/>
                  </a:schemeClr>
                </a:solidFill>
                <a:latin typeface="+mn-ea"/>
                <a:ea typeface="+mn-ea"/>
              </a:rPr>
              <a:t>  </a:t>
            </a:r>
            <a:r>
              <a:rPr lang="zh-CN" altLang="zh-CN" sz="1200" b="1" dirty="0">
                <a:solidFill>
                  <a:schemeClr val="bg1">
                    <a:lumMod val="50000"/>
                  </a:schemeClr>
                </a:solidFill>
                <a:latin typeface="+mn-ea"/>
                <a:ea typeface="+mn-ea"/>
              </a:rPr>
              <a:t>而在迭代过程之中，则可以通过任务的逻辑划分来做到。然而，这需要满足很多的条件，比如设计优良、健壮的体系架构，才使得将产品的功能需求分配到不同构建迭代过程中完成变得现实可行。</a:t>
            </a:r>
          </a:p>
        </p:txBody>
      </p:sp>
      <p:sp>
        <p:nvSpPr>
          <p:cNvPr id="13" name="TextBox 12"/>
          <p:cNvSpPr txBox="1">
            <a:spLocks noChangeArrowheads="1"/>
          </p:cNvSpPr>
          <p:nvPr/>
        </p:nvSpPr>
        <p:spPr bwMode="auto">
          <a:xfrm>
            <a:off x="5824718" y="3045061"/>
            <a:ext cx="2347358" cy="1753235"/>
          </a:xfrm>
          <a:prstGeom prst="rect">
            <a:avLst/>
          </a:prstGeom>
          <a:noFill/>
          <a:ln w="9525">
            <a:noFill/>
            <a:miter lim="800000"/>
          </a:ln>
        </p:spPr>
        <p:txBody>
          <a:bodyPr wrap="square">
            <a:spAutoFit/>
          </a:bodyPr>
          <a:lstStyle/>
          <a:p>
            <a:pPr>
              <a:lnSpc>
                <a:spcPct val="150000"/>
              </a:lnSpc>
            </a:pPr>
            <a:r>
              <a:rPr lang="en-US" altLang="zh-CN" sz="1200" dirty="0">
                <a:solidFill>
                  <a:schemeClr val="bg1">
                    <a:lumMod val="50000"/>
                  </a:schemeClr>
                </a:solidFill>
                <a:latin typeface="+mn-ea"/>
                <a:ea typeface="+mn-ea"/>
              </a:rPr>
              <a:t>    </a:t>
            </a:r>
            <a:r>
              <a:rPr lang="zh-CN" altLang="zh-CN" sz="1200" b="1" dirty="0">
                <a:solidFill>
                  <a:schemeClr val="bg1">
                    <a:lumMod val="50000"/>
                  </a:schemeClr>
                </a:solidFill>
                <a:latin typeface="+mn-ea"/>
                <a:ea typeface="+mn-ea"/>
              </a:rPr>
              <a:t>又如只有层次分明、接口稳定的模块设计，才可能真正实现各模块的并行开发，虽然现在强大的软件配置管理工具可以从技术层面支持团队协同开发，但仍解决不了并行开发的根本问题。</a:t>
            </a:r>
          </a:p>
        </p:txBody>
      </p:sp>
      <p:sp>
        <p:nvSpPr>
          <p:cNvPr id="14" name="矩形 13"/>
          <p:cNvSpPr/>
          <p:nvPr/>
        </p:nvSpPr>
        <p:spPr>
          <a:xfrm>
            <a:off x="-7620" y="188660"/>
            <a:ext cx="185872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138805" y="389255"/>
            <a:ext cx="2867660" cy="1076325"/>
          </a:xfrm>
          <a:prstGeom prst="rect">
            <a:avLst/>
          </a:prstGeom>
        </p:spPr>
        <p:txBody>
          <a:bodyPr wrap="square">
            <a:spAutoFit/>
          </a:bodyPr>
          <a:lstStyle/>
          <a:p>
            <a:r>
              <a:rPr lang="zh-CN" altLang="zh-CN" sz="3200" b="1" dirty="0">
                <a:solidFill>
                  <a:schemeClr val="tx1"/>
                </a:solidFill>
                <a:latin typeface="微软雅黑" panose="020B0503020204020204" pitchFamily="34" charset="-122"/>
                <a:ea typeface="微软雅黑" panose="020B0503020204020204" pitchFamily="34" charset="-122"/>
              </a:rPr>
              <a:t>迭代的重叠</a:t>
            </a:r>
            <a:br>
              <a:rPr lang="zh-CN" altLang="zh-CN" sz="3200" b="1" dirty="0">
                <a:solidFill>
                  <a:schemeClr val="tx1"/>
                </a:solidFill>
                <a:latin typeface="微软雅黑" panose="020B0503020204020204" pitchFamily="34" charset="-122"/>
                <a:ea typeface="微软雅黑" panose="020B0503020204020204" pitchFamily="34" charset="-122"/>
              </a:rPr>
            </a:br>
            <a:endParaRPr lang="zh-CN" altLang="zh-CN"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9254113" y="-164584"/>
            <a:ext cx="144022" cy="14404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6" tIns="45723" rIns="91446" bIns="45723" rtlCol="0" anchor="ctr"/>
          <a:lstStyle/>
          <a:p>
            <a:pPr algn="ctr"/>
            <a:endParaRPr lang="zh-CN" altLang="en-US" sz="1800"/>
          </a:p>
        </p:txBody>
      </p:sp>
      <p:pic>
        <p:nvPicPr>
          <p:cNvPr id="68"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4104725" y="1502953"/>
            <a:ext cx="4640044" cy="2667461"/>
          </a:xfrm>
          <a:prstGeom prst="rect">
            <a:avLst/>
          </a:prstGeom>
          <a:noFill/>
          <a:ln w="19050" cmpd="sng">
            <a:solidFill>
              <a:srgbClr val="F2F2F2"/>
            </a:solidFill>
            <a:bevel/>
          </a:ln>
          <a:extLst>
            <a:ext uri="{909E8E84-426E-40DD-AFC4-6F175D3DCCD1}">
              <a14:hiddenFill xmlns:a14="http://schemas.microsoft.com/office/drawing/2010/main" xmlns="">
                <a:solidFill>
                  <a:srgbClr val="FFFFFF"/>
                </a:solidFill>
              </a14:hiddenFill>
            </a:ext>
          </a:extLst>
        </p:spPr>
      </p:pic>
      <p:grpSp>
        <p:nvGrpSpPr>
          <p:cNvPr id="3" name="组合 12"/>
          <p:cNvGrpSpPr/>
          <p:nvPr/>
        </p:nvGrpSpPr>
        <p:grpSpPr bwMode="auto">
          <a:xfrm>
            <a:off x="404542" y="1221318"/>
            <a:ext cx="442979" cy="442990"/>
            <a:chOff x="0" y="0"/>
            <a:chExt cx="590550" cy="590550"/>
          </a:xfrm>
        </p:grpSpPr>
        <p:sp>
          <p:nvSpPr>
            <p:cNvPr id="70" name="TextBox 1"/>
            <p:cNvSpPr>
              <a:spLocks noChangeArrowheads="1"/>
            </p:cNvSpPr>
            <p:nvPr/>
          </p:nvSpPr>
          <p:spPr bwMode="auto">
            <a:xfrm>
              <a:off x="0" y="0"/>
              <a:ext cx="457768" cy="553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a:spAutoFit/>
            </a:bodyPr>
            <a:lstStyle/>
            <a:p>
              <a:r>
                <a:rPr lang="en-US" sz="2100" dirty="0">
                  <a:solidFill>
                    <a:schemeClr val="tx1">
                      <a:lumMod val="65000"/>
                      <a:lumOff val="35000"/>
                    </a:schemeClr>
                  </a:solidFill>
                  <a:latin typeface="微软雅黑" panose="020B0503020204020204" pitchFamily="34" charset="-122"/>
                  <a:ea typeface="微软雅黑" panose="020B0503020204020204" pitchFamily="34" charset="-122"/>
                  <a:sym typeface="Impact" panose="020B0806030902050204" pitchFamily="34" charset="0"/>
                </a:rPr>
                <a:t>1</a:t>
              </a:r>
              <a:endPar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sym typeface="Impact" panose="020B0806030902050204" pitchFamily="34" charset="0"/>
              </a:endParaRPr>
            </a:p>
          </p:txBody>
        </p:sp>
        <p:sp>
          <p:nvSpPr>
            <p:cNvPr id="71" name="直接连接符 15"/>
            <p:cNvSpPr>
              <a:spLocks noChangeShapeType="1"/>
            </p:cNvSpPr>
            <p:nvPr/>
          </p:nvSpPr>
          <p:spPr bwMode="auto">
            <a:xfrm flipH="1">
              <a:off x="0" y="0"/>
              <a:ext cx="590550" cy="590550"/>
            </a:xfrm>
            <a:prstGeom prst="line">
              <a:avLst/>
            </a:prstGeom>
            <a:noFill/>
            <a:ln w="9525" cap="flat" cmpd="sng">
              <a:solidFill>
                <a:schemeClr val="accent1"/>
              </a:solidFill>
              <a:bevel/>
            </a:ln>
            <a:extLst>
              <a:ext uri="{909E8E84-426E-40DD-AFC4-6F175D3DCCD1}">
                <a14:hiddenFill xmlns:a14="http://schemas.microsoft.com/office/drawing/2010/main" xmlns="">
                  <a:noFill/>
                </a14:hiddenFill>
              </a:ext>
            </a:extLst>
          </p:spPr>
          <p:txBody>
            <a:bodyPr/>
            <a:lstStyle/>
            <a:p>
              <a:endParaRPr lang="zh-CN" altLang="en-US" sz="1800">
                <a:latin typeface="微软雅黑" panose="020B0503020204020204" pitchFamily="34" charset="-122"/>
                <a:ea typeface="微软雅黑" panose="020B0503020204020204" pitchFamily="34" charset="-122"/>
              </a:endParaRPr>
            </a:p>
          </p:txBody>
        </p:sp>
      </p:grpSp>
      <p:sp>
        <p:nvSpPr>
          <p:cNvPr id="73" name="矩形 8"/>
          <p:cNvSpPr>
            <a:spLocks noChangeArrowheads="1"/>
          </p:cNvSpPr>
          <p:nvPr/>
        </p:nvSpPr>
        <p:spPr bwMode="auto">
          <a:xfrm>
            <a:off x="744519" y="1295371"/>
            <a:ext cx="3258867" cy="1684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68585" tIns="34292" rIns="68585" bIns="34292">
            <a:spAutoFit/>
          </a:bodyPr>
          <a:lstStyle/>
          <a:p>
            <a:pPr>
              <a:lnSpc>
                <a:spcPct val="150000"/>
              </a:lnSpc>
            </a:pPr>
            <a:r>
              <a:rPr lang="en-US" altLang="zh-CN" sz="1200" dirty="0">
                <a:latin typeface="+mn-ea"/>
                <a:ea typeface="+mn-ea"/>
              </a:rPr>
              <a:t>    </a:t>
            </a:r>
            <a:r>
              <a:rPr lang="zh-CN" altLang="zh-CN" sz="1200" dirty="0">
                <a:latin typeface="+mn-ea"/>
                <a:ea typeface="+mn-ea"/>
              </a:rPr>
              <a:t>传</a:t>
            </a:r>
            <a:r>
              <a:rPr lang="zh-CN" altLang="zh-CN" sz="1400" dirty="0">
                <a:latin typeface="+mn-ea"/>
                <a:ea typeface="+mn-ea"/>
              </a:rPr>
              <a:t>统的瀑布模型中，采用大集成的模式，即到了单元测试之后才一次性地将各个分别开发、测试的单元集成到一起，这种模式常常给项目带来极大的困扰和风险。</a:t>
            </a:r>
          </a:p>
        </p:txBody>
      </p:sp>
      <p:grpSp>
        <p:nvGrpSpPr>
          <p:cNvPr id="4" name="组合 18"/>
          <p:cNvGrpSpPr/>
          <p:nvPr/>
        </p:nvGrpSpPr>
        <p:grpSpPr bwMode="auto">
          <a:xfrm>
            <a:off x="404302" y="2979586"/>
            <a:ext cx="442953" cy="442990"/>
            <a:chOff x="0" y="0"/>
            <a:chExt cx="590550" cy="590550"/>
          </a:xfrm>
        </p:grpSpPr>
        <p:sp>
          <p:nvSpPr>
            <p:cNvPr id="75" name="TextBox 10"/>
            <p:cNvSpPr>
              <a:spLocks noChangeArrowheads="1"/>
            </p:cNvSpPr>
            <p:nvPr/>
          </p:nvSpPr>
          <p:spPr bwMode="auto">
            <a:xfrm>
              <a:off x="0" y="0"/>
              <a:ext cx="457795" cy="553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a:spAutoFit/>
            </a:bodyPr>
            <a:lstStyle/>
            <a:p>
              <a:r>
                <a:rPr lang="en-US" sz="2100" dirty="0">
                  <a:solidFill>
                    <a:schemeClr val="tx1">
                      <a:lumMod val="65000"/>
                      <a:lumOff val="35000"/>
                    </a:schemeClr>
                  </a:solidFill>
                  <a:latin typeface="微软雅黑" panose="020B0503020204020204" pitchFamily="34" charset="-122"/>
                  <a:ea typeface="微软雅黑" panose="020B0503020204020204" pitchFamily="34" charset="-122"/>
                  <a:sym typeface="Impact" panose="020B0806030902050204" pitchFamily="34" charset="0"/>
                </a:rPr>
                <a:t>2</a:t>
              </a:r>
              <a:endPar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sym typeface="Impact" panose="020B0806030902050204" pitchFamily="34" charset="0"/>
              </a:endParaRPr>
            </a:p>
          </p:txBody>
        </p:sp>
        <p:sp>
          <p:nvSpPr>
            <p:cNvPr id="76" name="直接连接符 20"/>
            <p:cNvSpPr>
              <a:spLocks noChangeShapeType="1"/>
            </p:cNvSpPr>
            <p:nvPr/>
          </p:nvSpPr>
          <p:spPr bwMode="auto">
            <a:xfrm flipH="1">
              <a:off x="0" y="0"/>
              <a:ext cx="590550" cy="590550"/>
            </a:xfrm>
            <a:prstGeom prst="line">
              <a:avLst/>
            </a:prstGeom>
            <a:noFill/>
            <a:ln w="9525" cap="flat" cmpd="sng">
              <a:solidFill>
                <a:schemeClr val="accent1"/>
              </a:solidFill>
              <a:bevel/>
            </a:ln>
            <a:extLst>
              <a:ext uri="{909E8E84-426E-40DD-AFC4-6F175D3DCCD1}">
                <a14:hiddenFill xmlns:a14="http://schemas.microsoft.com/office/drawing/2010/main" xmlns="">
                  <a:noFill/>
                </a14:hiddenFill>
              </a:ext>
            </a:extLst>
          </p:spPr>
          <p:txBody>
            <a:bodyPr/>
            <a:lstStyle/>
            <a:p>
              <a:endParaRPr lang="zh-CN" altLang="en-US" sz="1800">
                <a:latin typeface="微软雅黑" panose="020B0503020204020204" pitchFamily="34" charset="-122"/>
                <a:ea typeface="微软雅黑" panose="020B0503020204020204" pitchFamily="34" charset="-122"/>
              </a:endParaRPr>
            </a:p>
          </p:txBody>
        </p:sp>
      </p:grpSp>
      <p:sp>
        <p:nvSpPr>
          <p:cNvPr id="78" name="矩形 9"/>
          <p:cNvSpPr>
            <a:spLocks noChangeArrowheads="1"/>
          </p:cNvSpPr>
          <p:nvPr/>
        </p:nvSpPr>
        <p:spPr bwMode="auto">
          <a:xfrm>
            <a:off x="744519" y="3105225"/>
            <a:ext cx="3258867" cy="1684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68585" tIns="34292" rIns="68585" bIns="34292">
            <a:spAutoFit/>
          </a:bodyPr>
          <a:lstStyle/>
          <a:p>
            <a:pPr>
              <a:lnSpc>
                <a:spcPct val="150000"/>
              </a:lnSpc>
            </a:pPr>
            <a:r>
              <a:rPr lang="en-US" altLang="zh-CN" sz="1200" dirty="0">
                <a:latin typeface="+mn-ea"/>
                <a:ea typeface="+mn-ea"/>
              </a:rPr>
              <a:t>   </a:t>
            </a:r>
            <a:r>
              <a:rPr lang="en-US" altLang="zh-CN" sz="1400" dirty="0">
                <a:latin typeface="+mn-ea"/>
                <a:ea typeface="+mn-ea"/>
              </a:rPr>
              <a:t> </a:t>
            </a:r>
            <a:r>
              <a:rPr lang="zh-CN" altLang="zh-CN" sz="1400" dirty="0">
                <a:latin typeface="+mn-ea"/>
                <a:ea typeface="+mn-ea"/>
              </a:rPr>
              <a:t>迭代模型支持增量式集成的模式，在不同的迭代过程（主要是源码构建）中分别集成不同功能单元；在同一迭代过程中，多次增量集成新的功能特性，从而极大的降低了集成和构建风险。</a:t>
            </a:r>
          </a:p>
        </p:txBody>
      </p:sp>
      <p:sp>
        <p:nvSpPr>
          <p:cNvPr id="14" name="矩形 13"/>
          <p:cNvSpPr/>
          <p:nvPr/>
        </p:nvSpPr>
        <p:spPr>
          <a:xfrm>
            <a:off x="0" y="196280"/>
            <a:ext cx="185872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199765" y="360680"/>
            <a:ext cx="3030220" cy="860425"/>
          </a:xfrm>
          <a:prstGeom prst="rect">
            <a:avLst/>
          </a:prstGeom>
        </p:spPr>
        <p:txBody>
          <a:bodyPr wrap="square">
            <a:spAutoFit/>
          </a:bodyPr>
          <a:lstStyle/>
          <a:p>
            <a:r>
              <a:rPr lang="zh-CN" altLang="zh-CN" sz="3200" b="1" dirty="0">
                <a:latin typeface="微软雅黑" panose="020B0503020204020204" pitchFamily="34" charset="-122"/>
                <a:ea typeface="微软雅黑" panose="020B0503020204020204" pitchFamily="34" charset="-122"/>
              </a:rPr>
              <a:t>增量式集成</a:t>
            </a:r>
            <a:r>
              <a:rPr lang="zh-CN" altLang="zh-CN" b="1" dirty="0"/>
              <a:t/>
            </a:r>
            <a:br>
              <a:rPr lang="zh-CN" altLang="zh-CN" b="1" dirty="0"/>
            </a:br>
            <a:endParaRPr lang="zh-CN" altLang="en-US" dirty="0"/>
          </a:p>
        </p:txBody>
      </p:sp>
    </p:spTree>
  </p:cSld>
  <p:clrMapOvr>
    <a:masterClrMapping/>
  </p:clrMapOvr>
  <p:transition spd="slow" advClick="0" advTm="500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ppt_w</p:attrName>
                                        </p:attrNameLst>
                                      </p:cBhvr>
                                      <p:tavLst>
                                        <p:tav tm="0">
                                          <p:val>
                                            <p:fltVal val="0"/>
                                          </p:val>
                                        </p:tav>
                                        <p:tav tm="100000">
                                          <p:val>
                                            <p:strVal val="#ppt_w"/>
                                          </p:val>
                                        </p:tav>
                                      </p:tavLst>
                                    </p:anim>
                                    <p:anim calcmode="lin" valueType="num">
                                      <p:cBhvr>
                                        <p:cTn id="12" dur="500" fill="hold"/>
                                        <p:tgtEl>
                                          <p:spTgt spid="68"/>
                                        </p:tgtEl>
                                        <p:attrNameLst>
                                          <p:attrName>ppt_h</p:attrName>
                                        </p:attrNameLst>
                                      </p:cBhvr>
                                      <p:tavLst>
                                        <p:tav tm="0">
                                          <p:val>
                                            <p:fltVal val="0"/>
                                          </p:val>
                                        </p:tav>
                                        <p:tav tm="100000">
                                          <p:val>
                                            <p:strVal val="#ppt_h"/>
                                          </p:val>
                                        </p:tav>
                                      </p:tavLst>
                                    </p:anim>
                                    <p:animEffect transition="in" filter="fade">
                                      <p:cBhvr>
                                        <p:cTn id="13" dur="500"/>
                                        <p:tgtEl>
                                          <p:spTgt spid="68"/>
                                        </p:tgtEl>
                                      </p:cBhvr>
                                    </p:animEffect>
                                  </p:childTnLst>
                                </p:cTn>
                              </p:par>
                            </p:childTnLst>
                          </p:cTn>
                        </p:par>
                        <p:par>
                          <p:cTn id="14" fill="hold">
                            <p:stCondLst>
                              <p:cond delay="1500"/>
                            </p:stCondLst>
                            <p:childTnLst>
                              <p:par>
                                <p:cTn id="15" presetID="26" presetClass="emph" presetSubtype="0" fill="hold" nodeType="afterEffect">
                                  <p:stCondLst>
                                    <p:cond delay="0"/>
                                  </p:stCondLst>
                                  <p:childTnLst>
                                    <p:animEffect transition="out" filter="fade">
                                      <p:cBhvr>
                                        <p:cTn id="16" dur="500" tmFilter="0, 0; .2, .5; .8, .5; 1, 0"/>
                                        <p:tgtEl>
                                          <p:spTgt spid="68"/>
                                        </p:tgtEl>
                                      </p:cBhvr>
                                    </p:animEffect>
                                    <p:animScale>
                                      <p:cBhvr>
                                        <p:cTn id="17" dur="250" autoRev="1" fill="hold"/>
                                        <p:tgtEl>
                                          <p:spTgt spid="68"/>
                                        </p:tgtEl>
                                      </p:cBhvr>
                                      <p:by x="105000" y="105000"/>
                                    </p:animScale>
                                  </p:childTnLst>
                                </p:cTn>
                              </p:par>
                            </p:childTnLst>
                          </p:cTn>
                        </p:par>
                        <p:par>
                          <p:cTn id="18" fill="hold">
                            <p:stCondLst>
                              <p:cond delay="2000"/>
                            </p:stCondLst>
                            <p:childTnLst>
                              <p:par>
                                <p:cTn id="19" presetID="2" presetClass="entr" presetSubtype="2" decel="10000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1+#ppt_w/2"/>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childTnLst>
                                </p:cTn>
                              </p:par>
                              <p:par>
                                <p:cTn id="23" presetID="2" presetClass="entr" presetSubtype="8" decel="10000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 calcmode="lin" valueType="num">
                                      <p:cBhvr>
                                        <p:cTn id="25" dur="500" fill="hold"/>
                                        <p:tgtEl>
                                          <p:spTgt spid="73"/>
                                        </p:tgtEl>
                                        <p:attrNameLst>
                                          <p:attrName>ppt_x</p:attrName>
                                        </p:attrNameLst>
                                      </p:cBhvr>
                                      <p:tavLst>
                                        <p:tav tm="0">
                                          <p:val>
                                            <p:strVal val="0-#ppt_w/2"/>
                                          </p:val>
                                        </p:tav>
                                        <p:tav tm="100000">
                                          <p:val>
                                            <p:strVal val="#ppt_x"/>
                                          </p:val>
                                        </p:tav>
                                      </p:tavLst>
                                    </p:anim>
                                    <p:anim calcmode="lin" valueType="num">
                                      <p:cBhvr>
                                        <p:cTn id="26" dur="500" fill="hold"/>
                                        <p:tgtEl>
                                          <p:spTgt spid="7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decel="10000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ppt_x</p:attrName>
                                        </p:attrNameLst>
                                      </p:cBhvr>
                                      <p:tavLst>
                                        <p:tav tm="0">
                                          <p:val>
                                            <p:strVal val="1+#ppt_w/2"/>
                                          </p:val>
                                        </p:tav>
                                        <p:tav tm="100000">
                                          <p:val>
                                            <p:strVal val="#ppt_x"/>
                                          </p:val>
                                        </p:tav>
                                      </p:tavLst>
                                    </p:anim>
                                    <p:anim calcmode="lin" valueType="num">
                                      <p:cBhvr>
                                        <p:cTn id="31" dur="500" fill="hold"/>
                                        <p:tgtEl>
                                          <p:spTgt spid="4"/>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p:cTn id="34" dur="500" fill="hold"/>
                                        <p:tgtEl>
                                          <p:spTgt spid="78"/>
                                        </p:tgtEl>
                                        <p:attrNameLst>
                                          <p:attrName>ppt_x</p:attrName>
                                        </p:attrNameLst>
                                      </p:cBhvr>
                                      <p:tavLst>
                                        <p:tav tm="0">
                                          <p:val>
                                            <p:strVal val="0-#ppt_w/2"/>
                                          </p:val>
                                        </p:tav>
                                        <p:tav tm="100000">
                                          <p:val>
                                            <p:strVal val="#ppt_x"/>
                                          </p:val>
                                        </p:tav>
                                      </p:tavLst>
                                    </p:anim>
                                    <p:anim calcmode="lin" valueType="num">
                                      <p:cBhvr>
                                        <p:cTn id="35"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3" grpId="0" bldLvl="0" autoUpdateAnimBg="0"/>
      <p:bldP spid="78"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表格 36"/>
          <p:cNvGraphicFramePr>
            <a:graphicFrameLocks noGrp="1"/>
          </p:cNvGraphicFramePr>
          <p:nvPr/>
        </p:nvGraphicFramePr>
        <p:xfrm>
          <a:off x="396240" y="2572385"/>
          <a:ext cx="7887970" cy="2294255"/>
        </p:xfrm>
        <a:graphic>
          <a:graphicData uri="http://schemas.openxmlformats.org/drawingml/2006/table">
            <a:tbl>
              <a:tblPr firstRow="1" firstCol="1" bandRow="1">
                <a:tableStyleId>{5C22544A-7EE6-4342-B048-85BDC9FD1C3A}</a:tableStyleId>
              </a:tblPr>
              <a:tblGrid>
                <a:gridCol w="2629535"/>
                <a:gridCol w="2629535"/>
                <a:gridCol w="2628900"/>
              </a:tblGrid>
              <a:tr h="281940">
                <a:tc>
                  <a:txBody>
                    <a:bodyPr/>
                    <a:lstStyle/>
                    <a:p>
                      <a:pPr algn="ctr">
                        <a:spcBef>
                          <a:spcPts val="1200"/>
                        </a:spcBef>
                        <a:spcAft>
                          <a:spcPts val="1200"/>
                        </a:spcAft>
                      </a:pPr>
                      <a:r>
                        <a:rPr lang="zh-CN" sz="1200" kern="0" dirty="0">
                          <a:effectLst/>
                        </a:rPr>
                        <a:t>模型名称</a:t>
                      </a:r>
                      <a:endParaRPr lang="zh-CN" sz="1050" kern="100" dirty="0">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ctr">
                        <a:spcBef>
                          <a:spcPts val="1200"/>
                        </a:spcBef>
                        <a:spcAft>
                          <a:spcPts val="1200"/>
                        </a:spcAft>
                      </a:pPr>
                      <a:r>
                        <a:rPr lang="zh-CN" sz="1200" kern="0">
                          <a:effectLst/>
                        </a:rPr>
                        <a:t>技术特点</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ctr">
                        <a:spcBef>
                          <a:spcPts val="1200"/>
                        </a:spcBef>
                        <a:spcAft>
                          <a:spcPts val="1200"/>
                        </a:spcAft>
                      </a:pPr>
                      <a:r>
                        <a:rPr lang="zh-CN" sz="1200" kern="0">
                          <a:effectLst/>
                        </a:rPr>
                        <a:t>适用范围 </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r>
              <a:tr h="1094740">
                <a:tc>
                  <a:txBody>
                    <a:bodyPr/>
                    <a:lstStyle/>
                    <a:p>
                      <a:pPr algn="l">
                        <a:spcBef>
                          <a:spcPts val="1200"/>
                        </a:spcBef>
                        <a:spcAft>
                          <a:spcPts val="1200"/>
                        </a:spcAft>
                      </a:pPr>
                      <a:r>
                        <a:rPr lang="en-US" altLang="zh-CN" sz="1200" kern="0">
                          <a:effectLst/>
                        </a:rPr>
                        <a:t>              </a:t>
                      </a:r>
                      <a:r>
                        <a:rPr lang="en-US" altLang="zh-CN" sz="1200" kern="0">
                          <a:gradFill>
                            <a:gsLst>
                              <a:gs pos="0">
                                <a:srgbClr val="FECF40"/>
                              </a:gs>
                              <a:gs pos="100000">
                                <a:srgbClr val="846C21"/>
                              </a:gs>
                            </a:gsLst>
                            <a:lin ang="5400000" scaled="0"/>
                          </a:gradFill>
                          <a:effectLst/>
                        </a:rPr>
                        <a:t>   </a:t>
                      </a:r>
                      <a:r>
                        <a:rPr lang="zh-CN" altLang="en-US" sz="2800" kern="0">
                          <a:gradFill>
                            <a:gsLst>
                              <a:gs pos="0">
                                <a:srgbClr val="FECF40"/>
                              </a:gs>
                              <a:gs pos="100000">
                                <a:srgbClr val="846C21"/>
                              </a:gs>
                            </a:gsLst>
                            <a:lin ang="5400000" scaled="0"/>
                          </a:gradFill>
                          <a:effectLst/>
                        </a:rPr>
                        <a:t>瀑布模型</a:t>
                      </a:r>
                    </a:p>
                  </a:txBody>
                  <a:tcPr marL="30480" marR="30480" marT="30480" marB="30480" anchor="ctr"/>
                </a:tc>
                <a:tc>
                  <a:txBody>
                    <a:bodyPr/>
                    <a:lstStyle/>
                    <a:p>
                      <a:pPr algn="l">
                        <a:spcBef>
                          <a:spcPts val="1200"/>
                        </a:spcBef>
                        <a:spcAft>
                          <a:spcPts val="1200"/>
                        </a:spcAft>
                      </a:pPr>
                      <a:r>
                        <a:rPr lang="en-US" altLang="zh-CN" sz="1200" kern="0">
                          <a:effectLst/>
                        </a:rPr>
                        <a:t>         </a:t>
                      </a:r>
                      <a:r>
                        <a:rPr lang="zh-CN" sz="1200" kern="0">
                          <a:effectLst/>
                        </a:rPr>
                        <a:t>简单，分阶段，阶段间存在因果关系， 各个阶段完成后都有评审，允许反馈，不支持 用户参与，要求预先确定需求 </a:t>
                      </a:r>
                    </a:p>
                  </a:txBody>
                  <a:tcPr marL="30480" marR="30480" marT="30480" marB="30480" anchor="ctr"/>
                </a:tc>
                <a:tc>
                  <a:txBody>
                    <a:bodyPr/>
                    <a:lstStyle/>
                    <a:p>
                      <a:pPr algn="l">
                        <a:spcAft>
                          <a:spcPts val="0"/>
                        </a:spcAft>
                      </a:pPr>
                      <a:r>
                        <a:rPr lang="en-US" altLang="zh-CN" sz="1200" kern="0">
                          <a:effectLst/>
                        </a:rPr>
                        <a:t>         </a:t>
                      </a:r>
                      <a:r>
                        <a:rPr lang="zh-CN" sz="1200" kern="0">
                          <a:effectLst/>
                        </a:rPr>
                        <a:t>需求易于完善定义且不易变更的软件系统 </a:t>
                      </a:r>
                    </a:p>
                  </a:txBody>
                  <a:tcPr marL="30480" marR="30480" marT="30480" marB="30480" anchor="ctr"/>
                </a:tc>
              </a:tr>
              <a:tr h="917575">
                <a:tc>
                  <a:txBody>
                    <a:bodyPr/>
                    <a:lstStyle/>
                    <a:p>
                      <a:pPr algn="l">
                        <a:spcAft>
                          <a:spcPts val="0"/>
                        </a:spcAft>
                      </a:pPr>
                      <a:r>
                        <a:rPr lang="en-US" altLang="zh-CN" sz="1200" kern="0">
                          <a:effectLst/>
                        </a:rPr>
                        <a:t>      </a:t>
                      </a:r>
                      <a:r>
                        <a:rPr lang="zh-CN" altLang="en-US" sz="2800" kern="0">
                          <a:gradFill>
                            <a:gsLst>
                              <a:gs pos="0">
                                <a:srgbClr val="FECF40"/>
                              </a:gs>
                              <a:gs pos="100000">
                                <a:srgbClr val="846C21"/>
                              </a:gs>
                            </a:gsLst>
                            <a:lin ang="5400000" scaled="0"/>
                          </a:gradFill>
                          <a:effectLst/>
                        </a:rPr>
                        <a:t>快速原型模型</a:t>
                      </a:r>
                    </a:p>
                  </a:txBody>
                  <a:tcPr marL="30480" marR="30480" marT="30480" marB="30480" anchor="ctr"/>
                </a:tc>
                <a:tc>
                  <a:txBody>
                    <a:bodyPr/>
                    <a:lstStyle/>
                    <a:p>
                      <a:pPr algn="l">
                        <a:spcAft>
                          <a:spcPts val="0"/>
                        </a:spcAft>
                      </a:pPr>
                      <a:r>
                        <a:rPr lang="en-US" altLang="zh-CN" sz="1200" kern="0">
                          <a:effectLst/>
                        </a:rPr>
                        <a:t>         </a:t>
                      </a:r>
                      <a:r>
                        <a:rPr lang="zh-CN" sz="1200" kern="0">
                          <a:effectLst/>
                        </a:rPr>
                        <a:t>不要求需求预先完备定义，支持用户参与， 支持需求的渐进式完善和确认，能够适应用户需求的变化 </a:t>
                      </a:r>
                    </a:p>
                  </a:txBody>
                  <a:tcPr marL="30480" marR="30480" marT="30480" marB="30480" anchor="ctr"/>
                </a:tc>
                <a:tc>
                  <a:txBody>
                    <a:bodyPr/>
                    <a:lstStyle/>
                    <a:p>
                      <a:pPr algn="l">
                        <a:spcAft>
                          <a:spcPts val="0"/>
                        </a:spcAft>
                      </a:pPr>
                      <a:r>
                        <a:rPr lang="en-US" altLang="zh-CN" sz="1200" kern="0" dirty="0">
                          <a:effectLst/>
                        </a:rPr>
                        <a:t>         </a:t>
                      </a:r>
                      <a:r>
                        <a:rPr lang="zh-CN" sz="1200" kern="0" dirty="0">
                          <a:effectLst/>
                        </a:rPr>
                        <a:t>需求复杂、难以确定、动态变化的软件系统 </a:t>
                      </a:r>
                    </a:p>
                  </a:txBody>
                  <a:tcPr marL="30480" marR="30480" marT="30480" marB="30480" anchor="ctr"/>
                </a:tc>
              </a:tr>
            </a:tbl>
          </a:graphicData>
        </a:graphic>
      </p:graphicFrame>
      <p:sp>
        <p:nvSpPr>
          <p:cNvPr id="41" name="Rectangle 2"/>
          <p:cNvSpPr>
            <a:spLocks noChangeArrowheads="1"/>
          </p:cNvSpPr>
          <p:nvPr/>
        </p:nvSpPr>
        <p:spPr bwMode="auto">
          <a:xfrm>
            <a:off x="1156970" y="623570"/>
            <a:ext cx="6508115" cy="181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      </a:t>
            </a:r>
            <a:r>
              <a:rPr kumimoji="0" lang="zh-CN" altLang="zh-CN" sz="3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各种软件过程模型的特点</a:t>
            </a: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3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mn-ea"/>
                <a:ea typeface="+mn-ea"/>
                <a:cs typeface="宋体" panose="02010600030101010101" pitchFamily="2" charset="-122"/>
              </a:rPr>
              <a:t>    不同的软件过程模型对软件开发过程有不同的理解和认识，支持不同的软件项目和开发组织。下表对比和分析了各个软件过程模型的特点及其适用的软件项目类型。 </a:t>
            </a:r>
          </a:p>
        </p:txBody>
      </p:sp>
      <p:sp>
        <p:nvSpPr>
          <p:cNvPr id="42" name="矩形 41"/>
          <p:cNvSpPr/>
          <p:nvPr/>
        </p:nvSpPr>
        <p:spPr>
          <a:xfrm>
            <a:off x="0" y="188660"/>
            <a:ext cx="185872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6280"/>
            <a:ext cx="185872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nvGraphicFramePr>
        <p:xfrm>
          <a:off x="645160" y="1443990"/>
          <a:ext cx="7887970" cy="3423920"/>
        </p:xfrm>
        <a:graphic>
          <a:graphicData uri="http://schemas.openxmlformats.org/drawingml/2006/table">
            <a:tbl>
              <a:tblPr firstRow="1" firstCol="1" bandRow="1">
                <a:tableStyleId>{5C22544A-7EE6-4342-B048-85BDC9FD1C3A}</a:tableStyleId>
              </a:tblPr>
              <a:tblGrid>
                <a:gridCol w="2629535"/>
                <a:gridCol w="2629535"/>
                <a:gridCol w="2628900"/>
              </a:tblGrid>
              <a:tr h="799465">
                <a:tc>
                  <a:txBody>
                    <a:bodyPr/>
                    <a:lstStyle/>
                    <a:p>
                      <a:pPr algn="ctr">
                        <a:spcAft>
                          <a:spcPts val="0"/>
                        </a:spcAft>
                      </a:pPr>
                      <a:r>
                        <a:rPr lang="en-US" sz="1200" kern="0" dirty="0" err="1">
                          <a:effectLst/>
                        </a:rPr>
                        <a:t> </a:t>
                      </a:r>
                      <a:r>
                        <a:rPr lang="zh-CN" altLang="en-US" sz="2800" kern="0" dirty="0" err="1">
                          <a:gradFill>
                            <a:gsLst>
                              <a:gs pos="0">
                                <a:srgbClr val="FECF40"/>
                              </a:gs>
                              <a:gs pos="100000">
                                <a:srgbClr val="846C21"/>
                              </a:gs>
                            </a:gsLst>
                            <a:lin ang="5400000" scaled="0"/>
                          </a:gradFill>
                          <a:effectLst/>
                          <a:latin typeface="+mn-ea"/>
                        </a:rPr>
                        <a:t>增量模型</a:t>
                      </a:r>
                    </a:p>
                  </a:txBody>
                  <a:tcPr marL="30480" marR="30480" marT="30480" marB="30480" anchor="ctr"/>
                </a:tc>
                <a:tc>
                  <a:txBody>
                    <a:bodyPr/>
                    <a:lstStyle/>
                    <a:p>
                      <a:pPr algn="l">
                        <a:spcAft>
                          <a:spcPts val="0"/>
                        </a:spcAft>
                      </a:pPr>
                      <a:r>
                        <a:rPr lang="en-US" altLang="zh-CN" sz="1200" b="0" kern="0">
                          <a:solidFill>
                            <a:schemeClr val="tx1"/>
                          </a:solidFill>
                          <a:effectLst/>
                        </a:rPr>
                        <a:t>         </a:t>
                      </a:r>
                      <a:r>
                        <a:rPr lang="zh-CN" sz="1200" b="0" kern="0">
                          <a:solidFill>
                            <a:schemeClr val="tx1"/>
                          </a:solidFill>
                          <a:effectLst/>
                        </a:rPr>
                        <a:t>软件产品是被增量式地一块块开发的， 允许开发活动并行和重叠 </a:t>
                      </a:r>
                      <a:endParaRPr lang="zh-CN" sz="1200" b="0" kern="0">
                        <a:solidFill>
                          <a:schemeClr val="tx1"/>
                        </a:solidFill>
                        <a:effectLst/>
                        <a:latin typeface="Calibri" panose="020F0502020204030204"/>
                        <a:ea typeface="宋体" panose="02010600030101010101" pitchFamily="2" charset="-122"/>
                        <a:cs typeface="Times New Roman" panose="02020603050405020304"/>
                      </a:endParaRPr>
                    </a:p>
                  </a:txBody>
                  <a:tcPr marL="30480" marR="30480" marT="30480" marB="30480" anchor="ctr">
                    <a:solidFill>
                      <a:schemeClr val="tx2">
                        <a:lumMod val="10000"/>
                        <a:lumOff val="90000"/>
                      </a:schemeClr>
                    </a:solidFill>
                  </a:tcPr>
                </a:tc>
                <a:tc>
                  <a:txBody>
                    <a:bodyPr/>
                    <a:lstStyle/>
                    <a:p>
                      <a:pPr algn="l">
                        <a:spcAft>
                          <a:spcPts val="0"/>
                        </a:spcAft>
                      </a:pPr>
                      <a:r>
                        <a:rPr lang="en-US" altLang="zh-CN" sz="1200" kern="0">
                          <a:solidFill>
                            <a:schemeClr val="tx1"/>
                          </a:solidFill>
                          <a:effectLst/>
                        </a:rPr>
                        <a:t>         </a:t>
                      </a:r>
                      <a:r>
                        <a:rPr lang="zh-CN" altLang="en-US" sz="1200" b="0" kern="0">
                          <a:solidFill>
                            <a:schemeClr val="tx1"/>
                          </a:solidFill>
                          <a:effectLst/>
                        </a:rPr>
                        <a:t>技术风险</a:t>
                      </a:r>
                      <a:r>
                        <a:rPr lang="zh-CN" sz="1200" b="0" kern="0">
                          <a:solidFill>
                            <a:schemeClr val="tx1"/>
                          </a:solidFill>
                          <a:effectLst/>
                        </a:rPr>
                        <a:t>较大、用户需求较为稳定的软件系统 </a:t>
                      </a:r>
                      <a:endParaRPr lang="zh-CN" sz="1200" b="0" kern="0">
                        <a:solidFill>
                          <a:schemeClr val="tx1"/>
                        </a:solidFill>
                        <a:effectLst/>
                        <a:latin typeface="Calibri" panose="020F0502020204030204"/>
                        <a:ea typeface="宋体" panose="02010600030101010101" pitchFamily="2" charset="-122"/>
                        <a:cs typeface="Times New Roman" panose="02020603050405020304"/>
                      </a:endParaRPr>
                    </a:p>
                  </a:txBody>
                  <a:tcPr marL="30480" marR="30480" marT="30480" marB="30480" anchor="ctr">
                    <a:solidFill>
                      <a:schemeClr val="tx2">
                        <a:lumMod val="10000"/>
                        <a:lumOff val="90000"/>
                      </a:schemeClr>
                    </a:solidFill>
                  </a:tcPr>
                </a:tc>
              </a:tr>
              <a:tr h="913130">
                <a:tc>
                  <a:txBody>
                    <a:bodyPr/>
                    <a:lstStyle/>
                    <a:p>
                      <a:pPr algn="ctr">
                        <a:spcAft>
                          <a:spcPts val="0"/>
                        </a:spcAft>
                      </a:pPr>
                      <a:r>
                        <a:rPr lang="zh-CN" sz="2800" kern="0">
                          <a:gradFill>
                            <a:gsLst>
                              <a:gs pos="0">
                                <a:srgbClr val="FECF40"/>
                              </a:gs>
                              <a:gs pos="100000">
                                <a:srgbClr val="846C21"/>
                              </a:gs>
                            </a:gsLst>
                            <a:lin ang="5400000" scaled="0"/>
                          </a:gradFill>
                          <a:effectLst/>
                        </a:rPr>
                        <a:t>迭代模型</a:t>
                      </a:r>
                      <a:endParaRPr lang="zh-CN" sz="2800" kern="0">
                        <a:gradFill>
                          <a:gsLst>
                            <a:gs pos="0">
                              <a:srgbClr val="FECF40"/>
                            </a:gs>
                            <a:gs pos="100000">
                              <a:srgbClr val="846C21"/>
                            </a:gs>
                          </a:gsLst>
                          <a:lin ang="5400000" scaled="0"/>
                        </a:gradFill>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l">
                        <a:spcAft>
                          <a:spcPts val="0"/>
                        </a:spcAft>
                      </a:pPr>
                      <a:r>
                        <a:rPr lang="en-US" altLang="zh-CN" sz="1200" kern="0">
                          <a:effectLst/>
                        </a:rPr>
                        <a:t>         </a:t>
                      </a:r>
                      <a:r>
                        <a:rPr lang="zh-CN" sz="1200" kern="0">
                          <a:effectLst/>
                        </a:rPr>
                        <a:t>不要求一次性地开发出完整的软件系统，将软件 开发视为一个逐步获取用广需求、完善软件产品的过程 </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l">
                        <a:spcAft>
                          <a:spcPts val="0"/>
                        </a:spcAft>
                      </a:pPr>
                      <a:r>
                        <a:rPr lang="en-US" altLang="zh-CN" sz="1200" kern="0">
                          <a:effectLst/>
                        </a:rPr>
                        <a:t>         </a:t>
                      </a:r>
                      <a:r>
                        <a:rPr lang="zh-CN" sz="1200" kern="0">
                          <a:effectLst/>
                        </a:rPr>
                        <a:t>需求难以确定、不断变更的软件系统 </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r>
              <a:tr h="890905">
                <a:tc>
                  <a:txBody>
                    <a:bodyPr/>
                    <a:lstStyle/>
                    <a:p>
                      <a:pPr algn="ctr">
                        <a:spcAft>
                          <a:spcPts val="0"/>
                        </a:spcAft>
                      </a:pPr>
                      <a:r>
                        <a:rPr lang="zh-CN" altLang="en-US" sz="1200" kern="0">
                          <a:gradFill>
                            <a:gsLst>
                              <a:gs pos="0">
                                <a:srgbClr val="FECF40"/>
                              </a:gs>
                              <a:gs pos="100000">
                                <a:srgbClr val="846C21"/>
                              </a:gs>
                            </a:gsLst>
                            <a:lin ang="5400000" scaled="0"/>
                          </a:gradFill>
                          <a:effectLst/>
                        </a:rPr>
                        <a:t> </a:t>
                      </a:r>
                      <a:r>
                        <a:rPr lang="zh-CN" altLang="en-US" sz="2800" kern="0">
                          <a:gradFill>
                            <a:gsLst>
                              <a:gs pos="0">
                                <a:srgbClr val="FECF40"/>
                              </a:gs>
                              <a:gs pos="100000">
                                <a:srgbClr val="846C21"/>
                              </a:gs>
                            </a:gsLst>
                            <a:lin ang="5400000" scaled="0"/>
                          </a:gradFill>
                          <a:effectLst/>
                        </a:rPr>
                        <a:t>螺旋模型</a:t>
                      </a:r>
                    </a:p>
                  </a:txBody>
                  <a:tcPr marL="30480" marR="30480" marT="30480" marB="30480" anchor="ctr"/>
                </a:tc>
                <a:tc>
                  <a:txBody>
                    <a:bodyPr/>
                    <a:lstStyle/>
                    <a:p>
                      <a:pPr algn="l">
                        <a:spcAft>
                          <a:spcPts val="0"/>
                        </a:spcAft>
                      </a:pPr>
                      <a:r>
                        <a:rPr lang="en-US" altLang="zh-CN" sz="1200" kern="0">
                          <a:effectLst/>
                        </a:rPr>
                        <a:t>         </a:t>
                      </a:r>
                      <a:r>
                        <a:rPr lang="zh-CN" sz="1200" kern="0">
                          <a:effectLst/>
                        </a:rPr>
                        <a:t>结合瀑布模型、快速原型模型和迭代模 型的思想，并引进了风险分析活动 </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l">
                        <a:spcAft>
                          <a:spcPts val="0"/>
                        </a:spcAft>
                      </a:pPr>
                      <a:r>
                        <a:rPr lang="en-US" altLang="zh-CN" sz="1200" kern="0">
                          <a:effectLst/>
                        </a:rPr>
                        <a:t>         </a:t>
                      </a:r>
                      <a:r>
                        <a:rPr lang="zh-CN" sz="1200" kern="0">
                          <a:effectLst/>
                        </a:rPr>
                        <a:t>需求难以获取和确定、软件开发风险较大的软件系统 </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r>
              <a:tr h="820420">
                <a:tc>
                  <a:txBody>
                    <a:bodyPr/>
                    <a:lstStyle/>
                    <a:p>
                      <a:pPr algn="ctr">
                        <a:spcAft>
                          <a:spcPts val="0"/>
                        </a:spcAft>
                      </a:pPr>
                      <a:r>
                        <a:rPr lang="en-US" sz="2800" kern="0">
                          <a:effectLst/>
                          <a:latin typeface="Calibri" panose="020F0502020204030204"/>
                          <a:ea typeface="宋体" panose="02010600030101010101" pitchFamily="2" charset="-122"/>
                          <a:cs typeface="Times New Roman" panose="02020603050405020304"/>
                        </a:rPr>
                        <a:t> </a:t>
                      </a:r>
                      <a:r>
                        <a:rPr lang="en-US" sz="2800" kern="0">
                          <a:gradFill>
                            <a:gsLst>
                              <a:gs pos="0">
                                <a:srgbClr val="FECF40"/>
                              </a:gs>
                              <a:gs pos="100000">
                                <a:srgbClr val="846C21"/>
                              </a:gs>
                            </a:gsLst>
                            <a:lin ang="5400000" scaled="0"/>
                          </a:gradFill>
                          <a:effectLst/>
                          <a:latin typeface="Calibri" panose="020F0502020204030204"/>
                          <a:ea typeface="宋体" panose="02010600030101010101" pitchFamily="2" charset="-122"/>
                          <a:cs typeface="Times New Roman" panose="02020603050405020304"/>
                        </a:rPr>
                        <a:t>RUP</a:t>
                      </a:r>
                    </a:p>
                  </a:txBody>
                  <a:tcPr marL="30480" marR="30480" marT="30480" marB="30480" anchor="ctr"/>
                </a:tc>
                <a:tc>
                  <a:txBody>
                    <a:bodyPr/>
                    <a:lstStyle/>
                    <a:p>
                      <a:pPr algn="l">
                        <a:spcAft>
                          <a:spcPts val="0"/>
                        </a:spcAft>
                      </a:pPr>
                      <a:r>
                        <a:rPr lang="en-US" altLang="zh-CN" sz="1200" kern="0">
                          <a:effectLst/>
                        </a:rPr>
                        <a:t>         </a:t>
                      </a:r>
                      <a:r>
                        <a:rPr lang="zh-CN" sz="1200" kern="0">
                          <a:effectLst/>
                        </a:rPr>
                        <a:t>可改造、扩展和剪裁：可以对它进行设计、 开发、维护和发布；强调迭代开发 </a:t>
                      </a:r>
                      <a:endParaRPr lang="zh-CN" sz="1050" kern="100">
                        <a:effectLst/>
                        <a:latin typeface="Calibri" panose="020F0502020204030204"/>
                        <a:ea typeface="宋体" panose="02010600030101010101" pitchFamily="2" charset="-122"/>
                        <a:cs typeface="Times New Roman" panose="02020603050405020304"/>
                      </a:endParaRPr>
                    </a:p>
                  </a:txBody>
                  <a:tcPr marL="30480" marR="30480" marT="30480" marB="30480" anchor="ctr"/>
                </a:tc>
                <a:tc>
                  <a:txBody>
                    <a:bodyPr/>
                    <a:lstStyle/>
                    <a:p>
                      <a:pPr algn="l">
                        <a:spcAft>
                          <a:spcPts val="0"/>
                        </a:spcAft>
                      </a:pPr>
                      <a:r>
                        <a:rPr lang="en-US" altLang="zh-CN" sz="1200" kern="0" dirty="0">
                          <a:effectLst/>
                        </a:rPr>
                        <a:t>         </a:t>
                      </a:r>
                      <a:r>
                        <a:rPr lang="zh-CN" sz="1200" kern="0" dirty="0">
                          <a:effectLst/>
                        </a:rPr>
                        <a:t>复杂和需求难以获取和确定的软件系统，软件开发项目组拥有丰富的软件开发和管理经验 </a:t>
                      </a:r>
                      <a:endParaRPr lang="zh-CN" sz="1050" kern="100" dirty="0">
                        <a:effectLst/>
                        <a:latin typeface="Calibri" panose="020F0502020204030204"/>
                        <a:ea typeface="宋体" panose="02010600030101010101" pitchFamily="2" charset="-122"/>
                        <a:cs typeface="Times New Roman" panose="02020603050405020304"/>
                      </a:endParaRPr>
                    </a:p>
                  </a:txBody>
                  <a:tcPr marL="30480" marR="30480" marT="30480" marB="30480" anchor="ctr"/>
                </a:tc>
              </a:tr>
            </a:tbl>
          </a:graphicData>
        </a:graphic>
      </p:graphicFrame>
      <p:sp>
        <p:nvSpPr>
          <p:cNvPr id="4" name="Rectangle 1"/>
          <p:cNvSpPr>
            <a:spLocks noChangeArrowheads="1"/>
          </p:cNvSpPr>
          <p:nvPr/>
        </p:nvSpPr>
        <p:spPr bwMode="auto">
          <a:xfrm>
            <a:off x="5292874" y="4622804"/>
            <a:ext cx="3240360" cy="245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矩形 4"/>
          <p:cNvSpPr/>
          <p:nvPr/>
        </p:nvSpPr>
        <p:spPr>
          <a:xfrm>
            <a:off x="1062440" y="524059"/>
            <a:ext cx="5553710" cy="58356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       </a:t>
            </a:r>
            <a:r>
              <a:rPr lang="zh-CN" altLang="zh-CN" sz="3200" b="1" dirty="0">
                <a:latin typeface="微软雅黑" panose="020B0503020204020204" pitchFamily="34" charset="-122"/>
                <a:ea typeface="微软雅黑" panose="020B0503020204020204" pitchFamily="34" charset="-122"/>
              </a:rPr>
              <a:t>各种软件过程模型的特点</a:t>
            </a:r>
            <a:r>
              <a:rPr lang="zh-CN" altLang="zh-CN" dirty="0"/>
              <a:t> </a:t>
            </a:r>
            <a:endParaRPr lang="zh-CN" altLang="en-US" dirty="0"/>
          </a:p>
        </p:txBody>
      </p:sp>
    </p:spTree>
  </p:cSld>
  <p:clrMapOvr>
    <a:masterClrMapping/>
  </p:clrMapOvr>
  <p:transition spd="med" advClick="0" advTm="0">
    <p:push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32180" y="501015"/>
            <a:ext cx="1992630" cy="583565"/>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资料来源</a:t>
            </a:r>
          </a:p>
        </p:txBody>
      </p:sp>
      <p:sp>
        <p:nvSpPr>
          <p:cNvPr id="4" name="文本框 3"/>
          <p:cNvSpPr txBox="1"/>
          <p:nvPr/>
        </p:nvSpPr>
        <p:spPr>
          <a:xfrm>
            <a:off x="1470660" y="1505585"/>
            <a:ext cx="2237740" cy="368300"/>
          </a:xfrm>
          <a:prstGeom prst="rect">
            <a:avLst/>
          </a:prstGeom>
          <a:noFill/>
        </p:spPr>
        <p:txBody>
          <a:bodyPr wrap="square" rtlCol="0">
            <a:spAutoFit/>
          </a:bodyPr>
          <a:lstStyle/>
          <a:p>
            <a:r>
              <a:rPr lang="en-US" altLang="zh-CN"/>
              <a:t>— </a:t>
            </a:r>
            <a:r>
              <a:rPr lang="zh-CN" altLang="en-US"/>
              <a:t>百度百科</a:t>
            </a:r>
          </a:p>
        </p:txBody>
      </p:sp>
      <p:sp>
        <p:nvSpPr>
          <p:cNvPr id="5" name="文本框 4"/>
          <p:cNvSpPr txBox="1"/>
          <p:nvPr/>
        </p:nvSpPr>
        <p:spPr>
          <a:xfrm>
            <a:off x="1470660" y="2186305"/>
            <a:ext cx="2237740" cy="368300"/>
          </a:xfrm>
          <a:prstGeom prst="rect">
            <a:avLst/>
          </a:prstGeom>
          <a:noFill/>
        </p:spPr>
        <p:txBody>
          <a:bodyPr wrap="square" rtlCol="0">
            <a:spAutoFit/>
          </a:bodyPr>
          <a:lstStyle/>
          <a:p>
            <a:r>
              <a:rPr lang="en-US" altLang="zh-CN"/>
              <a:t>— </a:t>
            </a:r>
            <a:r>
              <a:rPr lang="zh-CN" altLang="en-US"/>
              <a:t>智库百科</a:t>
            </a:r>
          </a:p>
        </p:txBody>
      </p:sp>
      <p:sp>
        <p:nvSpPr>
          <p:cNvPr id="6" name="文本框 5"/>
          <p:cNvSpPr txBox="1"/>
          <p:nvPr/>
        </p:nvSpPr>
        <p:spPr>
          <a:xfrm>
            <a:off x="1470660" y="2830830"/>
            <a:ext cx="2237740" cy="368300"/>
          </a:xfrm>
          <a:prstGeom prst="rect">
            <a:avLst/>
          </a:prstGeom>
          <a:noFill/>
        </p:spPr>
        <p:txBody>
          <a:bodyPr wrap="square" rtlCol="0">
            <a:spAutoFit/>
          </a:bodyPr>
          <a:lstStyle/>
          <a:p>
            <a:r>
              <a:rPr lang="en-US" altLang="zh-CN"/>
              <a:t>— </a:t>
            </a:r>
            <a:r>
              <a:rPr lang="zh-CN" altLang="en-US"/>
              <a:t>豆丁网</a:t>
            </a:r>
          </a:p>
        </p:txBody>
      </p:sp>
      <p:sp>
        <p:nvSpPr>
          <p:cNvPr id="7" name="文本框 6"/>
          <p:cNvSpPr txBox="1"/>
          <p:nvPr/>
        </p:nvSpPr>
        <p:spPr>
          <a:xfrm>
            <a:off x="1470660" y="3470275"/>
            <a:ext cx="2237740" cy="368300"/>
          </a:xfrm>
          <a:prstGeom prst="rect">
            <a:avLst/>
          </a:prstGeom>
          <a:noFill/>
        </p:spPr>
        <p:txBody>
          <a:bodyPr wrap="square" rtlCol="0">
            <a:spAutoFit/>
          </a:bodyPr>
          <a:lstStyle/>
          <a:p>
            <a:r>
              <a:rPr lang="en-US" altLang="zh-CN"/>
              <a:t>— CSDN</a:t>
            </a:r>
          </a:p>
        </p:txBody>
      </p:sp>
      <p:pic>
        <p:nvPicPr>
          <p:cNvPr id="8" name="图片 7" descr="HACK"/>
          <p:cNvPicPr>
            <a:picLocks noChangeAspect="1"/>
          </p:cNvPicPr>
          <p:nvPr/>
        </p:nvPicPr>
        <p:blipFill>
          <a:blip r:embed="rId2"/>
          <a:stretch>
            <a:fillRect/>
          </a:stretch>
        </p:blipFill>
        <p:spPr>
          <a:xfrm>
            <a:off x="4540885" y="1034415"/>
            <a:ext cx="3722370" cy="3075305"/>
          </a:xfrm>
          <a:prstGeom prst="rect">
            <a:avLst/>
          </a:prstGeom>
        </p:spPr>
      </p:pic>
      <p:sp>
        <p:nvSpPr>
          <p:cNvPr id="2" name="文本框 1"/>
          <p:cNvSpPr txBox="1"/>
          <p:nvPr/>
        </p:nvSpPr>
        <p:spPr>
          <a:xfrm>
            <a:off x="1470660" y="4109720"/>
            <a:ext cx="2237740" cy="645160"/>
          </a:xfrm>
          <a:prstGeom prst="rect">
            <a:avLst/>
          </a:prstGeom>
          <a:noFill/>
        </p:spPr>
        <p:txBody>
          <a:bodyPr wrap="square" rtlCol="0">
            <a:spAutoFit/>
          </a:bodyPr>
          <a:lstStyle/>
          <a:p>
            <a:r>
              <a:rPr lang="en-US" altLang="zh-CN"/>
              <a:t>— ITGov</a:t>
            </a:r>
            <a:r>
              <a:rPr lang="zh-CN" altLang="zh-CN"/>
              <a:t>中国</a:t>
            </a:r>
            <a:r>
              <a:rPr lang="en-US" altLang="zh-CN"/>
              <a:t>IT</a:t>
            </a:r>
            <a:r>
              <a:rPr lang="zh-CN" altLang="en-US"/>
              <a:t>研究         治理中心</a:t>
            </a:r>
          </a:p>
        </p:txBody>
      </p:sp>
    </p:spTree>
  </p:cSld>
  <p:clrMapOvr>
    <a:masterClrMapping/>
  </p:clrMapOvr>
  <p:transition spd="slow" advClick="0" advTm="0">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44" y="0"/>
            <a:ext cx="9138700" cy="5145088"/>
          </a:xfrm>
          <a:prstGeom prst="rect">
            <a:avLst/>
          </a:prstGeom>
        </p:spPr>
      </p:pic>
      <p:sp>
        <p:nvSpPr>
          <p:cNvPr id="16" name="TextBox 26"/>
          <p:cNvSpPr txBox="1"/>
          <p:nvPr/>
        </p:nvSpPr>
        <p:spPr>
          <a:xfrm>
            <a:off x="3060001" y="2157961"/>
            <a:ext cx="3230880" cy="829945"/>
          </a:xfrm>
          <a:prstGeom prst="rect">
            <a:avLst/>
          </a:prstGeom>
          <a:noFill/>
        </p:spPr>
        <p:txBody>
          <a:bodyPr wrap="none" rtlCol="0">
            <a:spAutoFit/>
          </a:bodyPr>
          <a:lstStyle/>
          <a:p>
            <a:r>
              <a:rPr lang="zh-CN" altLang="en-US" sz="4800" b="1" dirty="0" smtClean="0">
                <a:solidFill>
                  <a:schemeClr val="tx1">
                    <a:lumMod val="65000"/>
                    <a:lumOff val="35000"/>
                  </a:schemeClr>
                </a:solidFill>
                <a:latin typeface="微软雅黑" panose="020B0503020204020204" pitchFamily="34" charset="-122"/>
                <a:ea typeface="微软雅黑" panose="020B0503020204020204" pitchFamily="34" charset="-122"/>
              </a:rPr>
              <a:t>谢谢观看！</a:t>
            </a:r>
            <a:endPar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16"/>
                                        </p:tgtEl>
                                        <p:attrNameLst>
                                          <p:attrName>style.visibility</p:attrName>
                                        </p:attrNameLst>
                                      </p:cBhvr>
                                      <p:to>
                                        <p:strVal val="visible"/>
                                      </p:to>
                                    </p:set>
                                    <p:anim by="(-#ppt_w*2)" calcmode="lin" valueType="num">
                                      <p:cBhvr rctx="PPT">
                                        <p:cTn id="13" dur="500" autoRev="1" fill="hold">
                                          <p:stCondLst>
                                            <p:cond delay="0"/>
                                          </p:stCondLst>
                                        </p:cTn>
                                        <p:tgtEl>
                                          <p:spTgt spid="16"/>
                                        </p:tgtEl>
                                        <p:attrNameLst>
                                          <p:attrName>ppt_w</p:attrName>
                                        </p:attrNameLst>
                                      </p:cBhvr>
                                    </p:anim>
                                    <p:anim by="(#ppt_w*0.50)" calcmode="lin" valueType="num">
                                      <p:cBhvr>
                                        <p:cTn id="14" dur="500" decel="50000" autoRev="1" fill="hold">
                                          <p:stCondLst>
                                            <p:cond delay="0"/>
                                          </p:stCondLst>
                                        </p:cTn>
                                        <p:tgtEl>
                                          <p:spTgt spid="16"/>
                                        </p:tgtEl>
                                        <p:attrNameLst>
                                          <p:attrName>ppt_x</p:attrName>
                                        </p:attrNameLst>
                                      </p:cBhvr>
                                    </p:anim>
                                    <p:anim from="(-#ppt_h/2)" to="(#ppt_y)" calcmode="lin" valueType="num">
                                      <p:cBhvr>
                                        <p:cTn id="15" dur="1000" fill="hold">
                                          <p:stCondLst>
                                            <p:cond delay="0"/>
                                          </p:stCondLst>
                                        </p:cTn>
                                        <p:tgtEl>
                                          <p:spTgt spid="16"/>
                                        </p:tgtEl>
                                        <p:attrNameLst>
                                          <p:attrName>ppt_y</p:attrName>
                                        </p:attrNameLst>
                                      </p:cBhvr>
                                    </p:anim>
                                    <p:animRot by="21600000">
                                      <p:cBhvr>
                                        <p:cTn id="16"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444" y="-635"/>
            <a:ext cx="9138700" cy="5145088"/>
          </a:xfrm>
          <a:prstGeom prst="rect">
            <a:avLst/>
          </a:prstGeom>
        </p:spPr>
      </p:pic>
      <p:cxnSp>
        <p:nvCxnSpPr>
          <p:cNvPr id="7" name="直接连接符 6"/>
          <p:cNvCxnSpPr/>
          <p:nvPr>
            <p:custDataLst>
              <p:tags r:id="rId2"/>
            </p:custDataLst>
          </p:nvPr>
        </p:nvCxnSpPr>
        <p:spPr>
          <a:xfrm>
            <a:off x="3286910" y="2715420"/>
            <a:ext cx="2947040"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215472" y="2001040"/>
            <a:ext cx="3178239" cy="615315"/>
          </a:xfrm>
          <a:prstGeom prst="rect">
            <a:avLst/>
          </a:prstGeom>
        </p:spPr>
        <p:txBody>
          <a:bodyPr wrap="square" lIns="0" tIns="0" rIns="0" bIns="0">
            <a:spAutoFit/>
          </a:bodyPr>
          <a:lstStyle/>
          <a:p>
            <a:pPr lvl="0">
              <a:buNone/>
            </a:pPr>
            <a:r>
              <a:rPr lang="en-US" altLang="zh-CN" sz="4000" b="1" dirty="0" smtClean="0">
                <a:solidFill>
                  <a:schemeClr val="bg1">
                    <a:lumMod val="50000"/>
                  </a:schemeClr>
                </a:solidFill>
                <a:latin typeface="微软雅黑" panose="020B0503020204020204" pitchFamily="34" charset="-122"/>
                <a:ea typeface="微软雅黑" panose="020B0503020204020204" pitchFamily="34" charset="-122"/>
              </a:rPr>
              <a:t> 1. RUP</a:t>
            </a:r>
            <a:r>
              <a:rPr lang="zh-CN" altLang="en-US" sz="4000" b="1"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zh-CN" sz="4000" b="1" dirty="0">
              <a:solidFill>
                <a:schemeClr val="bg1">
                  <a:lumMod val="50000"/>
                </a:schemeClr>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advClick="0" advTm="0">
        <p15:prstTrans prst="fallOve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3"/>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32"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strVal val="4*#ppt_w"/>
                                          </p:val>
                                        </p:tav>
                                        <p:tav tm="100000">
                                          <p:val>
                                            <p:strVal val="#ppt_w"/>
                                          </p:val>
                                        </p:tav>
                                      </p:tavLst>
                                    </p:anim>
                                    <p:anim calcmode="lin" valueType="num">
                                      <p:cBhvr>
                                        <p:cTn id="15"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786895"/>
            <a:ext cx="1500376" cy="9288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11"/>
          <p:cNvSpPr/>
          <p:nvPr/>
        </p:nvSpPr>
        <p:spPr>
          <a:xfrm>
            <a:off x="0" y="3787140"/>
            <a:ext cx="1500505" cy="1191895"/>
          </a:xfrm>
          <a:prstGeom prst="rect">
            <a:avLst/>
          </a:prstGeom>
          <a:blipFill dpi="0" rotWithShape="1">
            <a:blip r:embed="rId3" cstate="print">
              <a:extLst>
                <a:ext uri="{28A0092B-C50C-407E-A947-70E740481C1C}">
                  <a14:useLocalDpi xmlns:a14="http://schemas.microsoft.com/office/drawing/2010/main" xmlns=""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Rectangle 12"/>
          <p:cNvSpPr/>
          <p:nvPr/>
        </p:nvSpPr>
        <p:spPr>
          <a:xfrm>
            <a:off x="1571625" y="1143635"/>
            <a:ext cx="1500505" cy="3835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13"/>
          <p:cNvSpPr/>
          <p:nvPr/>
        </p:nvSpPr>
        <p:spPr>
          <a:xfrm>
            <a:off x="3156268" y="1143784"/>
            <a:ext cx="5989320" cy="3835400"/>
          </a:xfrm>
          <a:prstGeom prst="rect">
            <a:avLst/>
          </a:prstGeom>
          <a:gradFill>
            <a:gsLst>
              <a:gs pos="0">
                <a:srgbClr val="7B32B2"/>
              </a:gs>
              <a:gs pos="100000">
                <a:srgbClr val="401A5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p:cNvSpPr/>
          <p:nvPr/>
        </p:nvSpPr>
        <p:spPr>
          <a:xfrm>
            <a:off x="0" y="123825"/>
            <a:ext cx="1979930" cy="7200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p:cNvSpPr txBox="1"/>
          <p:nvPr/>
        </p:nvSpPr>
        <p:spPr>
          <a:xfrm>
            <a:off x="361315" y="269875"/>
            <a:ext cx="4997450" cy="706755"/>
          </a:xfrm>
          <a:prstGeom prst="rect">
            <a:avLst/>
          </a:prstGeom>
          <a:noFill/>
        </p:spPr>
        <p:txBody>
          <a:bodyPr wrap="square" rtlCol="0">
            <a:spAutoFit/>
          </a:bodyPr>
          <a:lstStyle/>
          <a:p>
            <a:r>
              <a:rPr lang="zh-CN" altLang="en-US" sz="4000">
                <a:latin typeface="微软雅黑" panose="020B0503020204020204" pitchFamily="34" charset="-122"/>
                <a:ea typeface="微软雅黑" panose="020B0503020204020204" pitchFamily="34" charset="-122"/>
              </a:rPr>
              <a:t>什么是 </a:t>
            </a:r>
            <a:r>
              <a:rPr lang="en-US" altLang="zh-CN" sz="4000">
                <a:latin typeface="微软雅黑" panose="020B0503020204020204" pitchFamily="34" charset="-122"/>
                <a:ea typeface="微软雅黑" panose="020B0503020204020204" pitchFamily="34" charset="-122"/>
              </a:rPr>
              <a:t>RUP</a:t>
            </a:r>
            <a:endParaRPr lang="zh-CN" altLang="en-US" sz="4000">
              <a:latin typeface="微软雅黑" panose="020B0503020204020204" pitchFamily="34" charset="-122"/>
              <a:ea typeface="微软雅黑" panose="020B0503020204020204" pitchFamily="34" charset="-122"/>
            </a:endParaRPr>
          </a:p>
        </p:txBody>
      </p:sp>
      <p:sp>
        <p:nvSpPr>
          <p:cNvPr id="17" name="TextBox 16"/>
          <p:cNvSpPr txBox="1"/>
          <p:nvPr/>
        </p:nvSpPr>
        <p:spPr>
          <a:xfrm>
            <a:off x="3286910" y="1270150"/>
            <a:ext cx="5429288" cy="369332"/>
          </a:xfrm>
          <a:prstGeom prst="rect">
            <a:avLst/>
          </a:prstGeom>
          <a:noFill/>
        </p:spPr>
        <p:txBody>
          <a:bodyPr wrap="square" rtlCol="0">
            <a:spAutoFit/>
          </a:bodyPr>
          <a:lstStyle/>
          <a:p>
            <a:r>
              <a:rPr lang="en-US" altLang="zh-CN" dirty="0" smtClean="0"/>
              <a:t>RUP</a:t>
            </a:r>
            <a:r>
              <a:rPr lang="zh-CN" altLang="en-US" dirty="0" smtClean="0"/>
              <a:t>是一种软件工程的过程框架。</a:t>
            </a:r>
            <a:endParaRPr lang="zh-CN" altLang="en-US" dirty="0"/>
          </a:p>
        </p:txBody>
      </p:sp>
      <p:sp>
        <p:nvSpPr>
          <p:cNvPr id="18" name="TextBox 17"/>
          <p:cNvSpPr txBox="1"/>
          <p:nvPr/>
        </p:nvSpPr>
        <p:spPr>
          <a:xfrm>
            <a:off x="3286910" y="1715288"/>
            <a:ext cx="5000660" cy="369332"/>
          </a:xfrm>
          <a:prstGeom prst="rect">
            <a:avLst/>
          </a:prstGeom>
          <a:noFill/>
        </p:spPr>
        <p:txBody>
          <a:bodyPr wrap="square" rtlCol="0">
            <a:spAutoFit/>
          </a:bodyPr>
          <a:lstStyle/>
          <a:p>
            <a:r>
              <a:rPr lang="en-US" altLang="zh-CN" dirty="0" smtClean="0"/>
              <a:t>RUP</a:t>
            </a:r>
            <a:r>
              <a:rPr lang="zh-CN" altLang="en-US" dirty="0" smtClean="0"/>
              <a:t>是迭代的增量的软件过程</a:t>
            </a:r>
            <a:endParaRPr lang="zh-CN" altLang="en-US" dirty="0"/>
          </a:p>
        </p:txBody>
      </p:sp>
      <p:sp>
        <p:nvSpPr>
          <p:cNvPr id="19" name="TextBox 18"/>
          <p:cNvSpPr txBox="1"/>
          <p:nvPr/>
        </p:nvSpPr>
        <p:spPr>
          <a:xfrm>
            <a:off x="3293577" y="2143916"/>
            <a:ext cx="5715040" cy="369332"/>
          </a:xfrm>
          <a:prstGeom prst="rect">
            <a:avLst/>
          </a:prstGeom>
          <a:noFill/>
        </p:spPr>
        <p:txBody>
          <a:bodyPr wrap="square" rtlCol="0">
            <a:spAutoFit/>
          </a:bodyPr>
          <a:lstStyle/>
          <a:p>
            <a:r>
              <a:rPr lang="en-US" altLang="zh-CN" dirty="0" smtClean="0"/>
              <a:t>RUP</a:t>
            </a:r>
            <a:r>
              <a:rPr lang="zh-CN" altLang="en-US" dirty="0" smtClean="0"/>
              <a:t>明确规定了过程的输入输出工件，并提供参考</a:t>
            </a:r>
            <a:endParaRPr lang="zh-CN" altLang="en-US" dirty="0"/>
          </a:p>
        </p:txBody>
      </p:sp>
      <p:sp>
        <p:nvSpPr>
          <p:cNvPr id="20" name="TextBox 19"/>
          <p:cNvSpPr txBox="1"/>
          <p:nvPr/>
        </p:nvSpPr>
        <p:spPr>
          <a:xfrm>
            <a:off x="3293895" y="2572544"/>
            <a:ext cx="5000660" cy="369332"/>
          </a:xfrm>
          <a:prstGeom prst="rect">
            <a:avLst/>
          </a:prstGeom>
          <a:noFill/>
        </p:spPr>
        <p:txBody>
          <a:bodyPr wrap="square" rtlCol="0">
            <a:spAutoFit/>
          </a:bodyPr>
          <a:lstStyle/>
          <a:p>
            <a:r>
              <a:rPr lang="en-US" altLang="zh-CN" dirty="0" smtClean="0"/>
              <a:t>RUP</a:t>
            </a:r>
            <a:r>
              <a:rPr lang="zh-CN" altLang="en-US" dirty="0" smtClean="0"/>
              <a:t>明确定义了软件过程中的参与者</a:t>
            </a:r>
            <a:endParaRPr lang="zh-CN" altLang="en-US" dirty="0"/>
          </a:p>
        </p:txBody>
      </p:sp>
      <p:sp>
        <p:nvSpPr>
          <p:cNvPr id="21" name="TextBox 20"/>
          <p:cNvSpPr txBox="1"/>
          <p:nvPr/>
        </p:nvSpPr>
        <p:spPr>
          <a:xfrm>
            <a:off x="3293896" y="3417735"/>
            <a:ext cx="5000660" cy="369332"/>
          </a:xfrm>
          <a:prstGeom prst="rect">
            <a:avLst/>
          </a:prstGeom>
          <a:noFill/>
        </p:spPr>
        <p:txBody>
          <a:bodyPr wrap="square" rtlCol="0">
            <a:spAutoFit/>
          </a:bodyPr>
          <a:lstStyle/>
          <a:p>
            <a:r>
              <a:rPr lang="en-US" altLang="zh-CN" dirty="0" smtClean="0"/>
              <a:t>RUP</a:t>
            </a:r>
            <a:r>
              <a:rPr lang="zh-CN" altLang="en-US" dirty="0" smtClean="0"/>
              <a:t>明确定义了软件开发的工作流</a:t>
            </a:r>
            <a:endParaRPr lang="zh-CN" altLang="en-US" dirty="0"/>
          </a:p>
        </p:txBody>
      </p:sp>
      <p:sp>
        <p:nvSpPr>
          <p:cNvPr id="22" name="TextBox 21"/>
          <p:cNvSpPr txBox="1"/>
          <p:nvPr/>
        </p:nvSpPr>
        <p:spPr>
          <a:xfrm>
            <a:off x="3293896" y="2994822"/>
            <a:ext cx="5000660" cy="369332"/>
          </a:xfrm>
          <a:prstGeom prst="rect">
            <a:avLst/>
          </a:prstGeom>
          <a:noFill/>
        </p:spPr>
        <p:txBody>
          <a:bodyPr wrap="square" rtlCol="0">
            <a:spAutoFit/>
          </a:bodyPr>
          <a:lstStyle/>
          <a:p>
            <a:r>
              <a:rPr lang="en-US" altLang="zh-CN" dirty="0" smtClean="0"/>
              <a:t>RUP</a:t>
            </a:r>
            <a:r>
              <a:rPr lang="zh-CN" altLang="en-US" dirty="0" smtClean="0"/>
              <a:t>明确定义了软件的生命周期</a:t>
            </a:r>
            <a:endParaRPr lang="zh-CN" altLang="en-US" dirty="0"/>
          </a:p>
        </p:txBody>
      </p:sp>
      <p:sp>
        <p:nvSpPr>
          <p:cNvPr id="23" name="TextBox 22"/>
          <p:cNvSpPr txBox="1"/>
          <p:nvPr/>
        </p:nvSpPr>
        <p:spPr>
          <a:xfrm>
            <a:off x="3286910" y="3850808"/>
            <a:ext cx="5000660" cy="922020"/>
          </a:xfrm>
          <a:prstGeom prst="rect">
            <a:avLst/>
          </a:prstGeom>
          <a:noFill/>
        </p:spPr>
        <p:txBody>
          <a:bodyPr wrap="square" rtlCol="0">
            <a:spAutoFit/>
          </a:bodyPr>
          <a:lstStyle/>
          <a:p>
            <a:r>
              <a:rPr lang="en-US" altLang="zh-CN" dirty="0" smtClean="0">
                <a:blipFill>
                  <a:blip r:embed="rId4"/>
                  <a:tile tx="0" ty="0" sx="100000" sy="100000" flip="none" algn="tl"/>
                </a:blipFill>
              </a:rPr>
              <a:t>        RUP</a:t>
            </a:r>
            <a:r>
              <a:rPr lang="zh-CN" altLang="en-US" dirty="0" smtClean="0">
                <a:blipFill>
                  <a:blip r:embed="rId4"/>
                  <a:tile tx="0" ty="0" sx="100000" sy="100000" flip="none" algn="tl"/>
                </a:blipFill>
              </a:rPr>
              <a:t>告诉我们，软件开发的各个阶段，不同的角色，应该再什么事时候，做什么事情，并要取得什么样的成果。</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Top)">
                                      <p:cBhvr>
                                        <p:cTn id="11" dur="500"/>
                                        <p:tgtEl>
                                          <p:spTgt spid="12"/>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slide(fromTop)">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bldLvl="0" animBg="1"/>
      <p:bldP spid="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9254113" y="-164584"/>
            <a:ext cx="144022" cy="14404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6" tIns="45723" rIns="91446" bIns="45723" rtlCol="0" anchor="ctr"/>
          <a:lstStyle/>
          <a:p>
            <a:pPr algn="ctr"/>
            <a:endParaRPr lang="zh-CN" altLang="en-US" sz="1800"/>
          </a:p>
        </p:txBody>
      </p:sp>
      <p:pic>
        <p:nvPicPr>
          <p:cNvPr id="68"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500828" y="4144180"/>
            <a:ext cx="2786082" cy="842963"/>
          </a:xfrm>
          <a:prstGeom prst="rect">
            <a:avLst/>
          </a:prstGeom>
          <a:noFill/>
          <a:ln w="19050" cmpd="sng">
            <a:solidFill>
              <a:srgbClr val="F2F2F2"/>
            </a:solidFill>
            <a:bevel/>
          </a:ln>
          <a:extLst>
            <a:ext uri="{909E8E84-426E-40DD-AFC4-6F175D3DCCD1}">
              <a14:hiddenFill xmlns:a14="http://schemas.microsoft.com/office/drawing/2010/main" xmlns="">
                <a:solidFill>
                  <a:srgbClr val="FFFFFF"/>
                </a:solidFill>
              </a14:hiddenFill>
            </a:ext>
          </a:extLst>
        </p:spPr>
      </p:pic>
      <p:sp>
        <p:nvSpPr>
          <p:cNvPr id="73" name="矩形 8"/>
          <p:cNvSpPr>
            <a:spLocks noChangeArrowheads="1"/>
          </p:cNvSpPr>
          <p:nvPr/>
        </p:nvSpPr>
        <p:spPr bwMode="auto">
          <a:xfrm>
            <a:off x="286514" y="1000908"/>
            <a:ext cx="3258867" cy="530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68585" tIns="34292" rIns="68585" bIns="34292">
            <a:spAutoFit/>
          </a:bodyPr>
          <a:lstStyle/>
          <a:p>
            <a:pPr algn="just">
              <a:lnSpc>
                <a:spcPct val="150000"/>
              </a:lnSpc>
            </a:pP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、开发团队没有实现对过程信息集中访问控制（没有集中的数据库）</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矩形 9"/>
          <p:cNvSpPr>
            <a:spLocks noChangeArrowheads="1"/>
          </p:cNvSpPr>
          <p:nvPr/>
        </p:nvSpPr>
        <p:spPr bwMode="auto">
          <a:xfrm>
            <a:off x="286514" y="1643850"/>
            <a:ext cx="3258867" cy="530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68585" tIns="34292" rIns="68585" bIns="34292">
            <a:spAutoFit/>
          </a:bodyPr>
          <a:lstStyle/>
          <a:p>
            <a:pPr algn="just">
              <a:lnSpc>
                <a:spcPct val="150000"/>
              </a:lnSpc>
            </a:pP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、团队缺乏在方法和最佳实践上进行自我培训的最新的知识基础</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0" y="215090"/>
            <a:ext cx="4787108"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RUP</a:t>
            </a:r>
            <a:r>
              <a:rPr lang="zh-CN" altLang="en-US" sz="2800" dirty="0" smtClean="0">
                <a:solidFill>
                  <a:schemeClr val="tx1"/>
                </a:solidFill>
                <a:latin typeface="微软雅黑" panose="020B0503020204020204" pitchFamily="34" charset="-122"/>
                <a:ea typeface="微软雅黑" panose="020B0503020204020204" pitchFamily="34" charset="-122"/>
              </a:rPr>
              <a:t>的发展历程</a:t>
            </a:r>
            <a:r>
              <a:rPr lang="en-US" altLang="zh-CN" sz="2800" dirty="0" smtClean="0">
                <a:solidFill>
                  <a:schemeClr val="tx1"/>
                </a:solidFill>
                <a:latin typeface="微软雅黑" panose="020B0503020204020204" pitchFamily="34" charset="-122"/>
                <a:ea typeface="微软雅黑" panose="020B0503020204020204" pitchFamily="34" charset="-122"/>
              </a:rPr>
              <a:t>-</a:t>
            </a:r>
            <a:r>
              <a:rPr lang="zh-CN" altLang="en-US" sz="2800" dirty="0" smtClean="0">
                <a:solidFill>
                  <a:schemeClr val="tx1"/>
                </a:solidFill>
                <a:latin typeface="微软雅黑" panose="020B0503020204020204" pitchFamily="34" charset="-122"/>
                <a:ea typeface="微软雅黑" panose="020B0503020204020204" pitchFamily="34" charset="-122"/>
              </a:rPr>
              <a:t>面临的问题</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6" name="矩形 9"/>
          <p:cNvSpPr>
            <a:spLocks noChangeArrowheads="1"/>
          </p:cNvSpPr>
          <p:nvPr/>
        </p:nvSpPr>
        <p:spPr bwMode="auto">
          <a:xfrm>
            <a:off x="264924" y="2307113"/>
            <a:ext cx="3258867" cy="530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68585" tIns="34292" rIns="68585" bIns="34292">
            <a:spAutoFit/>
          </a:bodyPr>
          <a:lstStyle/>
          <a:p>
            <a:pPr algn="just">
              <a:lnSpc>
                <a:spcPct val="150000"/>
              </a:lnSpc>
            </a:pP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、团队没有使用统一的方式表达和问题沟通过程工程和过程制定，组织级的过程的描述和裁减缺乏统一方法</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9"/>
          <p:cNvSpPr>
            <a:spLocks noChangeArrowheads="1"/>
          </p:cNvSpPr>
          <p:nvPr/>
        </p:nvSpPr>
        <p:spPr bwMode="auto">
          <a:xfrm>
            <a:off x="264606" y="3061816"/>
            <a:ext cx="3258867" cy="530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lIns="68585" tIns="34292" rIns="68585" bIns="34292">
            <a:spAutoFit/>
          </a:bodyPr>
          <a:lstStyle/>
          <a:p>
            <a:pPr algn="just">
              <a:lnSpc>
                <a:spcPct val="150000"/>
              </a:lnSpc>
            </a:pP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000"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、开发队伍角色未定义，不协调，团队工作和过程绩效由于执行的间隙和冲突而削弱</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0481" name="Picture 1" descr="C:\Users\Administrator\AppData\Roaming\Tencent\Users\1146072889\QQ\WinTemp\RichOle\Y[`X_J{_0O42Q23RJ045BHQ.png"/>
          <p:cNvPicPr>
            <a:picLocks noChangeAspect="1" noChangeArrowheads="1"/>
          </p:cNvPicPr>
          <p:nvPr/>
        </p:nvPicPr>
        <p:blipFill>
          <a:blip r:embed="rId3"/>
          <a:srcRect/>
          <a:stretch>
            <a:fillRect/>
          </a:stretch>
        </p:blipFill>
        <p:spPr bwMode="auto">
          <a:xfrm>
            <a:off x="4358480" y="1000908"/>
            <a:ext cx="3951360" cy="3286148"/>
          </a:xfrm>
          <a:prstGeom prst="rect">
            <a:avLst/>
          </a:prstGeom>
          <a:noFill/>
        </p:spPr>
      </p:pic>
      <p:sp>
        <p:nvSpPr>
          <p:cNvPr id="19" name="TextBox 18"/>
          <p:cNvSpPr txBox="1"/>
          <p:nvPr/>
        </p:nvSpPr>
        <p:spPr>
          <a:xfrm>
            <a:off x="579886" y="3592997"/>
            <a:ext cx="516488" cy="368300"/>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ransition spd="slow" advClick="0" advTm="500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ppt_w</p:attrName>
                                        </p:attrNameLst>
                                      </p:cBhvr>
                                      <p:tavLst>
                                        <p:tav tm="0">
                                          <p:val>
                                            <p:fltVal val="0"/>
                                          </p:val>
                                        </p:tav>
                                        <p:tav tm="100000">
                                          <p:val>
                                            <p:strVal val="#ppt_w"/>
                                          </p:val>
                                        </p:tav>
                                      </p:tavLst>
                                    </p:anim>
                                    <p:anim calcmode="lin" valueType="num">
                                      <p:cBhvr>
                                        <p:cTn id="12" dur="500" fill="hold"/>
                                        <p:tgtEl>
                                          <p:spTgt spid="68"/>
                                        </p:tgtEl>
                                        <p:attrNameLst>
                                          <p:attrName>ppt_h</p:attrName>
                                        </p:attrNameLst>
                                      </p:cBhvr>
                                      <p:tavLst>
                                        <p:tav tm="0">
                                          <p:val>
                                            <p:fltVal val="0"/>
                                          </p:val>
                                        </p:tav>
                                        <p:tav tm="100000">
                                          <p:val>
                                            <p:strVal val="#ppt_h"/>
                                          </p:val>
                                        </p:tav>
                                      </p:tavLst>
                                    </p:anim>
                                    <p:animEffect transition="in" filter="fade">
                                      <p:cBhvr>
                                        <p:cTn id="13" dur="500"/>
                                        <p:tgtEl>
                                          <p:spTgt spid="68"/>
                                        </p:tgtEl>
                                      </p:cBhvr>
                                    </p:animEffect>
                                  </p:childTnLst>
                                </p:cTn>
                              </p:par>
                            </p:childTnLst>
                          </p:cTn>
                        </p:par>
                        <p:par>
                          <p:cTn id="14" fill="hold">
                            <p:stCondLst>
                              <p:cond delay="1500"/>
                            </p:stCondLst>
                            <p:childTnLst>
                              <p:par>
                                <p:cTn id="15" presetID="26" presetClass="emph" presetSubtype="0" fill="hold" nodeType="afterEffect">
                                  <p:stCondLst>
                                    <p:cond delay="0"/>
                                  </p:stCondLst>
                                  <p:childTnLst>
                                    <p:animEffect transition="out" filter="fade">
                                      <p:cBhvr>
                                        <p:cTn id="16" dur="500" tmFilter="0, 0; .2, .5; .8, .5; 1, 0"/>
                                        <p:tgtEl>
                                          <p:spTgt spid="68"/>
                                        </p:tgtEl>
                                      </p:cBhvr>
                                    </p:animEffect>
                                    <p:animScale>
                                      <p:cBhvr>
                                        <p:cTn id="17" dur="250" autoRev="1" fill="hold"/>
                                        <p:tgtEl>
                                          <p:spTgt spid="68"/>
                                        </p:tgtEl>
                                      </p:cBhvr>
                                      <p:by x="105000" y="105000"/>
                                    </p:animScale>
                                  </p:childTnLst>
                                </p:cTn>
                              </p:par>
                              <p:par>
                                <p:cTn id="18" presetID="2" presetClass="entr" presetSubtype="8" decel="100000" fill="hold" grpId="0" nodeType="withEffect">
                                  <p:stCondLst>
                                    <p:cond delay="0"/>
                                  </p:stCondLst>
                                  <p:childTnLst>
                                    <p:set>
                                      <p:cBhvr>
                                        <p:cTn id="19" dur="1" fill="hold">
                                          <p:stCondLst>
                                            <p:cond delay="0"/>
                                          </p:stCondLst>
                                        </p:cTn>
                                        <p:tgtEl>
                                          <p:spTgt spid="73"/>
                                        </p:tgtEl>
                                        <p:attrNameLst>
                                          <p:attrName>style.visibility</p:attrName>
                                        </p:attrNameLst>
                                      </p:cBhvr>
                                      <p:to>
                                        <p:strVal val="visible"/>
                                      </p:to>
                                    </p:set>
                                    <p:anim calcmode="lin" valueType="num">
                                      <p:cBhvr>
                                        <p:cTn id="20" dur="500" fill="hold"/>
                                        <p:tgtEl>
                                          <p:spTgt spid="73"/>
                                        </p:tgtEl>
                                        <p:attrNameLst>
                                          <p:attrName>ppt_x</p:attrName>
                                        </p:attrNameLst>
                                      </p:cBhvr>
                                      <p:tavLst>
                                        <p:tav tm="0">
                                          <p:val>
                                            <p:strVal val="0-#ppt_w/2"/>
                                          </p:val>
                                        </p:tav>
                                        <p:tav tm="100000">
                                          <p:val>
                                            <p:strVal val="#ppt_x"/>
                                          </p:val>
                                        </p:tav>
                                      </p:tavLst>
                                    </p:anim>
                                    <p:anim calcmode="lin" valueType="num">
                                      <p:cBhvr>
                                        <p:cTn id="21" dur="500" fill="hold"/>
                                        <p:tgtEl>
                                          <p:spTgt spid="73"/>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8"/>
                                        </p:tgtEl>
                                        <p:attrNameLst>
                                          <p:attrName>style.visibility</p:attrName>
                                        </p:attrNameLst>
                                      </p:cBhvr>
                                      <p:to>
                                        <p:strVal val="visible"/>
                                      </p:to>
                                    </p:set>
                                    <p:anim calcmode="lin" valueType="num">
                                      <p:cBhvr>
                                        <p:cTn id="24" dur="500" fill="hold"/>
                                        <p:tgtEl>
                                          <p:spTgt spid="78"/>
                                        </p:tgtEl>
                                        <p:attrNameLst>
                                          <p:attrName>ppt_x</p:attrName>
                                        </p:attrNameLst>
                                      </p:cBhvr>
                                      <p:tavLst>
                                        <p:tav tm="0">
                                          <p:val>
                                            <p:strVal val="0-#ppt_w/2"/>
                                          </p:val>
                                        </p:tav>
                                        <p:tav tm="100000">
                                          <p:val>
                                            <p:strVal val="#ppt_x"/>
                                          </p:val>
                                        </p:tav>
                                      </p:tavLst>
                                    </p:anim>
                                    <p:anim calcmode="lin" valueType="num">
                                      <p:cBhvr>
                                        <p:cTn id="25" dur="500" fill="hold"/>
                                        <p:tgtEl>
                                          <p:spTgt spid="78"/>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ppt_x</p:attrName>
                                        </p:attrNameLst>
                                      </p:cBhvr>
                                      <p:tavLst>
                                        <p:tav tm="0">
                                          <p:val>
                                            <p:strVal val="0-#ppt_w/2"/>
                                          </p:val>
                                        </p:tav>
                                        <p:tav tm="100000">
                                          <p:val>
                                            <p:strVal val="#ppt_x"/>
                                          </p:val>
                                        </p:tav>
                                      </p:tavLst>
                                    </p:anim>
                                    <p:anim calcmode="lin" valueType="num">
                                      <p:cBhvr>
                                        <p:cTn id="29" dur="500" fill="hold"/>
                                        <p:tgtEl>
                                          <p:spTgt spid="16"/>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ppt_x</p:attrName>
                                        </p:attrNameLst>
                                      </p:cBhvr>
                                      <p:tavLst>
                                        <p:tav tm="0">
                                          <p:val>
                                            <p:strVal val="0-#ppt_w/2"/>
                                          </p:val>
                                        </p:tav>
                                        <p:tav tm="100000">
                                          <p:val>
                                            <p:strVal val="#ppt_x"/>
                                          </p:val>
                                        </p:tav>
                                      </p:tavLst>
                                    </p:anim>
                                    <p:anim calcmode="lin" valueType="num">
                                      <p:cBhvr>
                                        <p:cTn id="3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3" grpId="0" bldLvl="0" autoUpdateAnimBg="0"/>
      <p:bldP spid="78" grpId="0" bldLvl="0" autoUpdateAnimBg="0"/>
      <p:bldP spid="16" grpId="0" bldLvl="0" autoUpdateAnimBg="0"/>
      <p:bldP spid="17"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81783" y="1390686"/>
            <a:ext cx="1277317" cy="3071642"/>
            <a:chOff x="1362224" y="1837102"/>
            <a:chExt cx="1703319" cy="4095522"/>
          </a:xfrm>
        </p:grpSpPr>
        <p:sp>
          <p:nvSpPr>
            <p:cNvPr id="8" name="Freeform 7"/>
            <p:cNvSpPr/>
            <p:nvPr/>
          </p:nvSpPr>
          <p:spPr>
            <a:xfrm>
              <a:off x="1410447" y="3177519"/>
              <a:ext cx="701664" cy="1069180"/>
            </a:xfrm>
            <a:custGeom>
              <a:avLst/>
              <a:gdLst>
                <a:gd name="connsiteX0" fmla="*/ 476250 w 688975"/>
                <a:gd name="connsiteY0" fmla="*/ 1063625 h 1066800"/>
                <a:gd name="connsiteX1" fmla="*/ 0 w 688975"/>
                <a:gd name="connsiteY1" fmla="*/ 0 h 1066800"/>
                <a:gd name="connsiteX2" fmla="*/ 431800 w 688975"/>
                <a:gd name="connsiteY2" fmla="*/ 3175 h 1066800"/>
                <a:gd name="connsiteX3" fmla="*/ 688975 w 688975"/>
                <a:gd name="connsiteY3" fmla="*/ 1066800 h 1066800"/>
                <a:gd name="connsiteX4" fmla="*/ 476250 w 688975"/>
                <a:gd name="connsiteY4" fmla="*/ 1063625 h 1066800"/>
                <a:gd name="connsiteX0-1" fmla="*/ 476250 w 688975"/>
                <a:gd name="connsiteY0-2" fmla="*/ 1063625 h 1066800"/>
                <a:gd name="connsiteX1-3" fmla="*/ 0 w 688975"/>
                <a:gd name="connsiteY1-4" fmla="*/ 0 h 1066800"/>
                <a:gd name="connsiteX2-5" fmla="*/ 436541 w 688975"/>
                <a:gd name="connsiteY2-6" fmla="*/ 5556 h 1066800"/>
                <a:gd name="connsiteX3-7" fmla="*/ 688975 w 688975"/>
                <a:gd name="connsiteY3-8" fmla="*/ 1066800 h 1066800"/>
                <a:gd name="connsiteX4-9" fmla="*/ 476250 w 688975"/>
                <a:gd name="connsiteY4-10" fmla="*/ 1063625 h 1066800"/>
                <a:gd name="connsiteX0-11" fmla="*/ 476250 w 688975"/>
                <a:gd name="connsiteY0-12" fmla="*/ 1066006 h 1069181"/>
                <a:gd name="connsiteX1-13" fmla="*/ 0 w 688975"/>
                <a:gd name="connsiteY1-14" fmla="*/ 0 h 1069181"/>
                <a:gd name="connsiteX2-15" fmla="*/ 436541 w 688975"/>
                <a:gd name="connsiteY2-16" fmla="*/ 7937 h 1069181"/>
                <a:gd name="connsiteX3-17" fmla="*/ 688975 w 688975"/>
                <a:gd name="connsiteY3-18" fmla="*/ 1069181 h 1069181"/>
                <a:gd name="connsiteX4-19" fmla="*/ 476250 w 688975"/>
                <a:gd name="connsiteY4-20" fmla="*/ 1066006 h 1069181"/>
                <a:gd name="connsiteX0-21" fmla="*/ 476250 w 691345"/>
                <a:gd name="connsiteY0-22" fmla="*/ 1066006 h 1071562"/>
                <a:gd name="connsiteX1-23" fmla="*/ 0 w 691345"/>
                <a:gd name="connsiteY1-24" fmla="*/ 0 h 1071562"/>
                <a:gd name="connsiteX2-25" fmla="*/ 436541 w 691345"/>
                <a:gd name="connsiteY2-26" fmla="*/ 7937 h 1071562"/>
                <a:gd name="connsiteX3-27" fmla="*/ 691345 w 691345"/>
                <a:gd name="connsiteY3-28" fmla="*/ 1071562 h 1071562"/>
                <a:gd name="connsiteX4-29" fmla="*/ 476250 w 691345"/>
                <a:gd name="connsiteY4-30" fmla="*/ 1066006 h 1071562"/>
                <a:gd name="connsiteX0-31" fmla="*/ 473880 w 691345"/>
                <a:gd name="connsiteY0-32" fmla="*/ 1066006 h 1071562"/>
                <a:gd name="connsiteX1-33" fmla="*/ 0 w 691345"/>
                <a:gd name="connsiteY1-34" fmla="*/ 0 h 1071562"/>
                <a:gd name="connsiteX2-35" fmla="*/ 436541 w 691345"/>
                <a:gd name="connsiteY2-36" fmla="*/ 7937 h 1071562"/>
                <a:gd name="connsiteX3-37" fmla="*/ 691345 w 691345"/>
                <a:gd name="connsiteY3-38" fmla="*/ 1071562 h 1071562"/>
                <a:gd name="connsiteX4-39" fmla="*/ 473880 w 691345"/>
                <a:gd name="connsiteY4-40" fmla="*/ 1066006 h 1071562"/>
                <a:gd name="connsiteX0-41" fmla="*/ 473880 w 691345"/>
                <a:gd name="connsiteY0-42" fmla="*/ 1066006 h 1069180"/>
                <a:gd name="connsiteX1-43" fmla="*/ 0 w 691345"/>
                <a:gd name="connsiteY1-44" fmla="*/ 0 h 1069180"/>
                <a:gd name="connsiteX2-45" fmla="*/ 436541 w 691345"/>
                <a:gd name="connsiteY2-46" fmla="*/ 7937 h 1069180"/>
                <a:gd name="connsiteX3-47" fmla="*/ 691345 w 691345"/>
                <a:gd name="connsiteY3-48" fmla="*/ 1069180 h 1069180"/>
                <a:gd name="connsiteX4-49" fmla="*/ 473880 w 691345"/>
                <a:gd name="connsiteY4-50" fmla="*/ 1066006 h 1069180"/>
                <a:gd name="connsiteX0-51" fmla="*/ 473880 w 696085"/>
                <a:gd name="connsiteY0-52" fmla="*/ 1066006 h 1069180"/>
                <a:gd name="connsiteX1-53" fmla="*/ 0 w 696085"/>
                <a:gd name="connsiteY1-54" fmla="*/ 0 h 1069180"/>
                <a:gd name="connsiteX2-55" fmla="*/ 436541 w 696085"/>
                <a:gd name="connsiteY2-56" fmla="*/ 7937 h 1069180"/>
                <a:gd name="connsiteX3-57" fmla="*/ 696085 w 696085"/>
                <a:gd name="connsiteY3-58" fmla="*/ 1069180 h 1069180"/>
                <a:gd name="connsiteX4-59" fmla="*/ 473880 w 696085"/>
                <a:gd name="connsiteY4-60" fmla="*/ 1066006 h 1069180"/>
                <a:gd name="connsiteX0-61" fmla="*/ 476250 w 696085"/>
                <a:gd name="connsiteY0-62" fmla="*/ 1068388 h 1069180"/>
                <a:gd name="connsiteX1-63" fmla="*/ 0 w 696085"/>
                <a:gd name="connsiteY1-64" fmla="*/ 0 h 1069180"/>
                <a:gd name="connsiteX2-65" fmla="*/ 436541 w 696085"/>
                <a:gd name="connsiteY2-66" fmla="*/ 7937 h 1069180"/>
                <a:gd name="connsiteX3-67" fmla="*/ 696085 w 696085"/>
                <a:gd name="connsiteY3-68" fmla="*/ 1069180 h 1069180"/>
                <a:gd name="connsiteX4-69" fmla="*/ 476250 w 696085"/>
                <a:gd name="connsiteY4-70" fmla="*/ 1068388 h 1069180"/>
                <a:gd name="connsiteX0-71" fmla="*/ 478620 w 698455"/>
                <a:gd name="connsiteY0-72" fmla="*/ 1068388 h 1069180"/>
                <a:gd name="connsiteX1-73" fmla="*/ 0 w 698455"/>
                <a:gd name="connsiteY1-74" fmla="*/ 0 h 1069180"/>
                <a:gd name="connsiteX2-75" fmla="*/ 438911 w 698455"/>
                <a:gd name="connsiteY2-76" fmla="*/ 7937 h 1069180"/>
                <a:gd name="connsiteX3-77" fmla="*/ 698455 w 698455"/>
                <a:gd name="connsiteY3-78" fmla="*/ 1069180 h 1069180"/>
                <a:gd name="connsiteX4-79" fmla="*/ 478620 w 698455"/>
                <a:gd name="connsiteY4-80" fmla="*/ 1068388 h 10691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8455" h="1069180">
                  <a:moveTo>
                    <a:pt x="478620" y="1068388"/>
                  </a:moveTo>
                  <a:lnTo>
                    <a:pt x="0" y="0"/>
                  </a:lnTo>
                  <a:lnTo>
                    <a:pt x="438911" y="7937"/>
                  </a:lnTo>
                  <a:lnTo>
                    <a:pt x="698455" y="1069180"/>
                  </a:lnTo>
                  <a:lnTo>
                    <a:pt x="478620" y="10683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8"/>
            <p:cNvSpPr/>
            <p:nvPr/>
          </p:nvSpPr>
          <p:spPr>
            <a:xfrm>
              <a:off x="1998604" y="3179899"/>
              <a:ext cx="434975" cy="1085524"/>
            </a:xfrm>
            <a:custGeom>
              <a:avLst/>
              <a:gdLst>
                <a:gd name="connsiteX0" fmla="*/ 107950 w 434975"/>
                <a:gd name="connsiteY0" fmla="*/ 1057275 h 1063625"/>
                <a:gd name="connsiteX1" fmla="*/ 0 w 434975"/>
                <a:gd name="connsiteY1" fmla="*/ 0 h 1063625"/>
                <a:gd name="connsiteX2" fmla="*/ 434975 w 434975"/>
                <a:gd name="connsiteY2" fmla="*/ 3175 h 1063625"/>
                <a:gd name="connsiteX3" fmla="*/ 323850 w 434975"/>
                <a:gd name="connsiteY3" fmla="*/ 1063625 h 1063625"/>
                <a:gd name="connsiteX4" fmla="*/ 107950 w 434975"/>
                <a:gd name="connsiteY4" fmla="*/ 1057275 h 1063625"/>
                <a:gd name="connsiteX0-1" fmla="*/ 107950 w 434975"/>
                <a:gd name="connsiteY0-2" fmla="*/ 1057275 h 1068315"/>
                <a:gd name="connsiteX1-3" fmla="*/ 0 w 434975"/>
                <a:gd name="connsiteY1-4" fmla="*/ 0 h 1068315"/>
                <a:gd name="connsiteX2-5" fmla="*/ 434975 w 434975"/>
                <a:gd name="connsiteY2-6" fmla="*/ 3175 h 1068315"/>
                <a:gd name="connsiteX3-7" fmla="*/ 328613 w 434975"/>
                <a:gd name="connsiteY3-8" fmla="*/ 1068315 h 1068315"/>
                <a:gd name="connsiteX4-9" fmla="*/ 107950 w 434975"/>
                <a:gd name="connsiteY4-10" fmla="*/ 1057275 h 1068315"/>
                <a:gd name="connsiteX0-11" fmla="*/ 107950 w 434975"/>
                <a:gd name="connsiteY0-12" fmla="*/ 1057275 h 1065969"/>
                <a:gd name="connsiteX1-13" fmla="*/ 0 w 434975"/>
                <a:gd name="connsiteY1-14" fmla="*/ 0 h 1065969"/>
                <a:gd name="connsiteX2-15" fmla="*/ 434975 w 434975"/>
                <a:gd name="connsiteY2-16" fmla="*/ 3175 h 1065969"/>
                <a:gd name="connsiteX3-17" fmla="*/ 328613 w 434975"/>
                <a:gd name="connsiteY3-18" fmla="*/ 1065969 h 1065969"/>
                <a:gd name="connsiteX4-19" fmla="*/ 107950 w 434975"/>
                <a:gd name="connsiteY4-20" fmla="*/ 1057275 h 1065969"/>
                <a:gd name="connsiteX0-21" fmla="*/ 112713 w 434975"/>
                <a:gd name="connsiteY0-22" fmla="*/ 1069000 h 1069000"/>
                <a:gd name="connsiteX1-23" fmla="*/ 0 w 434975"/>
                <a:gd name="connsiteY1-24" fmla="*/ 0 h 1069000"/>
                <a:gd name="connsiteX2-25" fmla="*/ 434975 w 434975"/>
                <a:gd name="connsiteY2-26" fmla="*/ 3175 h 1069000"/>
                <a:gd name="connsiteX3-27" fmla="*/ 328613 w 434975"/>
                <a:gd name="connsiteY3-28" fmla="*/ 1065969 h 1069000"/>
                <a:gd name="connsiteX4-29" fmla="*/ 112713 w 434975"/>
                <a:gd name="connsiteY4-30" fmla="*/ 1069000 h 1069000"/>
                <a:gd name="connsiteX0-31" fmla="*/ 112713 w 434975"/>
                <a:gd name="connsiteY0-32" fmla="*/ 1069000 h 1069000"/>
                <a:gd name="connsiteX1-33" fmla="*/ 0 w 434975"/>
                <a:gd name="connsiteY1-34" fmla="*/ 0 h 1069000"/>
                <a:gd name="connsiteX2-35" fmla="*/ 434975 w 434975"/>
                <a:gd name="connsiteY2-36" fmla="*/ 3175 h 1069000"/>
                <a:gd name="connsiteX3-37" fmla="*/ 326232 w 434975"/>
                <a:gd name="connsiteY3-38" fmla="*/ 1065969 h 1069000"/>
                <a:gd name="connsiteX4-39" fmla="*/ 112713 w 434975"/>
                <a:gd name="connsiteY4-40" fmla="*/ 1069000 h 1069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4975" h="1069000">
                  <a:moveTo>
                    <a:pt x="112713" y="1069000"/>
                  </a:moveTo>
                  <a:lnTo>
                    <a:pt x="0" y="0"/>
                  </a:lnTo>
                  <a:lnTo>
                    <a:pt x="434975" y="3175"/>
                  </a:lnTo>
                  <a:lnTo>
                    <a:pt x="326232" y="1065969"/>
                  </a:lnTo>
                  <a:lnTo>
                    <a:pt x="112713" y="1069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9"/>
            <p:cNvSpPr/>
            <p:nvPr/>
          </p:nvSpPr>
          <p:spPr>
            <a:xfrm>
              <a:off x="2327217" y="3183076"/>
              <a:ext cx="692944" cy="1061581"/>
            </a:xfrm>
            <a:custGeom>
              <a:avLst/>
              <a:gdLst>
                <a:gd name="connsiteX0" fmla="*/ 0 w 695325"/>
                <a:gd name="connsiteY0" fmla="*/ 1057275 h 1066800"/>
                <a:gd name="connsiteX1" fmla="*/ 257175 w 695325"/>
                <a:gd name="connsiteY1" fmla="*/ 0 h 1066800"/>
                <a:gd name="connsiteX2" fmla="*/ 695325 w 695325"/>
                <a:gd name="connsiteY2" fmla="*/ 0 h 1066800"/>
                <a:gd name="connsiteX3" fmla="*/ 215900 w 695325"/>
                <a:gd name="connsiteY3" fmla="*/ 1066800 h 1066800"/>
                <a:gd name="connsiteX4" fmla="*/ 0 w 695325"/>
                <a:gd name="connsiteY4" fmla="*/ 1057275 h 1066800"/>
                <a:gd name="connsiteX0-1" fmla="*/ 0 w 692944"/>
                <a:gd name="connsiteY0-2" fmla="*/ 1057275 h 1066800"/>
                <a:gd name="connsiteX1-3" fmla="*/ 257175 w 692944"/>
                <a:gd name="connsiteY1-4" fmla="*/ 0 h 1066800"/>
                <a:gd name="connsiteX2-5" fmla="*/ 692944 w 692944"/>
                <a:gd name="connsiteY2-6" fmla="*/ 2331 h 1066800"/>
                <a:gd name="connsiteX3-7" fmla="*/ 215900 w 692944"/>
                <a:gd name="connsiteY3-8" fmla="*/ 1066800 h 1066800"/>
                <a:gd name="connsiteX4-9" fmla="*/ 0 w 692944"/>
                <a:gd name="connsiteY4-10" fmla="*/ 1057275 h 1066800"/>
                <a:gd name="connsiteX0-11" fmla="*/ 0 w 692944"/>
                <a:gd name="connsiteY0-12" fmla="*/ 1057275 h 1057275"/>
                <a:gd name="connsiteX1-13" fmla="*/ 257175 w 692944"/>
                <a:gd name="connsiteY1-14" fmla="*/ 0 h 1057275"/>
                <a:gd name="connsiteX2-15" fmla="*/ 692944 w 692944"/>
                <a:gd name="connsiteY2-16" fmla="*/ 2331 h 1057275"/>
                <a:gd name="connsiteX3-17" fmla="*/ 213518 w 692944"/>
                <a:gd name="connsiteY3-18" fmla="*/ 1038837 h 1057275"/>
                <a:gd name="connsiteX4-19" fmla="*/ 0 w 692944"/>
                <a:gd name="connsiteY4-20" fmla="*/ 1057275 h 1057275"/>
                <a:gd name="connsiteX0-21" fmla="*/ 0 w 692944"/>
                <a:gd name="connsiteY0-22" fmla="*/ 1033973 h 1038837"/>
                <a:gd name="connsiteX1-23" fmla="*/ 257175 w 692944"/>
                <a:gd name="connsiteY1-24" fmla="*/ 0 h 1038837"/>
                <a:gd name="connsiteX2-25" fmla="*/ 692944 w 692944"/>
                <a:gd name="connsiteY2-26" fmla="*/ 2331 h 1038837"/>
                <a:gd name="connsiteX3-27" fmla="*/ 213518 w 692944"/>
                <a:gd name="connsiteY3-28" fmla="*/ 1038837 h 1038837"/>
                <a:gd name="connsiteX4-29" fmla="*/ 0 w 692944"/>
                <a:gd name="connsiteY4-30" fmla="*/ 1033973 h 1038837"/>
                <a:gd name="connsiteX0-31" fmla="*/ 0 w 692944"/>
                <a:gd name="connsiteY0-32" fmla="*/ 1033973 h 1033973"/>
                <a:gd name="connsiteX1-33" fmla="*/ 257175 w 692944"/>
                <a:gd name="connsiteY1-34" fmla="*/ 0 h 1033973"/>
                <a:gd name="connsiteX2-35" fmla="*/ 692944 w 692944"/>
                <a:gd name="connsiteY2-36" fmla="*/ 2331 h 1033973"/>
                <a:gd name="connsiteX3-37" fmla="*/ 213518 w 692944"/>
                <a:gd name="connsiteY3-38" fmla="*/ 1013204 h 1033973"/>
                <a:gd name="connsiteX4-39" fmla="*/ 0 w 692944"/>
                <a:gd name="connsiteY4-40" fmla="*/ 1033973 h 1033973"/>
                <a:gd name="connsiteX0-41" fmla="*/ 0 w 692944"/>
                <a:gd name="connsiteY0-42" fmla="*/ 1033973 h 1036507"/>
                <a:gd name="connsiteX1-43" fmla="*/ 257175 w 692944"/>
                <a:gd name="connsiteY1-44" fmla="*/ 0 h 1036507"/>
                <a:gd name="connsiteX2-45" fmla="*/ 692944 w 692944"/>
                <a:gd name="connsiteY2-46" fmla="*/ 2331 h 1036507"/>
                <a:gd name="connsiteX3-47" fmla="*/ 220661 w 692944"/>
                <a:gd name="connsiteY3-48" fmla="*/ 1036507 h 1036507"/>
                <a:gd name="connsiteX4-49" fmla="*/ 0 w 692944"/>
                <a:gd name="connsiteY4-50" fmla="*/ 1033973 h 1036507"/>
                <a:gd name="connsiteX0-51" fmla="*/ 0 w 692944"/>
                <a:gd name="connsiteY0-52" fmla="*/ 1038633 h 1038633"/>
                <a:gd name="connsiteX1-53" fmla="*/ 257175 w 692944"/>
                <a:gd name="connsiteY1-54" fmla="*/ 0 h 1038633"/>
                <a:gd name="connsiteX2-55" fmla="*/ 692944 w 692944"/>
                <a:gd name="connsiteY2-56" fmla="*/ 2331 h 1038633"/>
                <a:gd name="connsiteX3-57" fmla="*/ 220661 w 692944"/>
                <a:gd name="connsiteY3-58" fmla="*/ 1036507 h 1038633"/>
                <a:gd name="connsiteX4-59" fmla="*/ 0 w 692944"/>
                <a:gd name="connsiteY4-60" fmla="*/ 1038633 h 1038633"/>
                <a:gd name="connsiteX0-61" fmla="*/ 0 w 692944"/>
                <a:gd name="connsiteY0-62" fmla="*/ 1038633 h 1038839"/>
                <a:gd name="connsiteX1-63" fmla="*/ 257175 w 692944"/>
                <a:gd name="connsiteY1-64" fmla="*/ 0 h 1038839"/>
                <a:gd name="connsiteX2-65" fmla="*/ 692944 w 692944"/>
                <a:gd name="connsiteY2-66" fmla="*/ 2331 h 1038839"/>
                <a:gd name="connsiteX3-67" fmla="*/ 213517 w 692944"/>
                <a:gd name="connsiteY3-68" fmla="*/ 1038839 h 1038839"/>
                <a:gd name="connsiteX4-69" fmla="*/ 0 w 692944"/>
                <a:gd name="connsiteY4-70" fmla="*/ 1038633 h 1038839"/>
                <a:gd name="connsiteX0-71" fmla="*/ 0 w 692944"/>
                <a:gd name="connsiteY0-72" fmla="*/ 1038633 h 1038839"/>
                <a:gd name="connsiteX1-73" fmla="*/ 257175 w 692944"/>
                <a:gd name="connsiteY1-74" fmla="*/ 0 h 1038839"/>
                <a:gd name="connsiteX2-75" fmla="*/ 692944 w 692944"/>
                <a:gd name="connsiteY2-76" fmla="*/ 2331 h 1038839"/>
                <a:gd name="connsiteX3-77" fmla="*/ 215898 w 692944"/>
                <a:gd name="connsiteY3-78" fmla="*/ 1038839 h 1038839"/>
                <a:gd name="connsiteX4-79" fmla="*/ 0 w 692944"/>
                <a:gd name="connsiteY4-80" fmla="*/ 1038633 h 1038839"/>
                <a:gd name="connsiteX0-81" fmla="*/ 0 w 692944"/>
                <a:gd name="connsiteY0-82" fmla="*/ 1038633 h 1038839"/>
                <a:gd name="connsiteX1-83" fmla="*/ 257175 w 692944"/>
                <a:gd name="connsiteY1-84" fmla="*/ 0 h 1038839"/>
                <a:gd name="connsiteX2-85" fmla="*/ 692944 w 692944"/>
                <a:gd name="connsiteY2-86" fmla="*/ 2331 h 1038839"/>
                <a:gd name="connsiteX3-87" fmla="*/ 220661 w 692944"/>
                <a:gd name="connsiteY3-88" fmla="*/ 1038839 h 1038839"/>
                <a:gd name="connsiteX4-89" fmla="*/ 0 w 692944"/>
                <a:gd name="connsiteY4-90" fmla="*/ 1038633 h 10388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2944" h="1038839">
                  <a:moveTo>
                    <a:pt x="0" y="1038633"/>
                  </a:moveTo>
                  <a:lnTo>
                    <a:pt x="257175" y="0"/>
                  </a:lnTo>
                  <a:lnTo>
                    <a:pt x="692944" y="2331"/>
                  </a:lnTo>
                  <a:lnTo>
                    <a:pt x="220661" y="1038839"/>
                  </a:lnTo>
                  <a:lnTo>
                    <a:pt x="0" y="103863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1" name="Isosceles Triangle 10"/>
            <p:cNvSpPr/>
            <p:nvPr/>
          </p:nvSpPr>
          <p:spPr>
            <a:xfrm flipV="1">
              <a:off x="1889202" y="5078275"/>
              <a:ext cx="658368" cy="854349"/>
            </a:xfrm>
            <a:prstGeom prst="triangle">
              <a:avLst/>
            </a:prstGeom>
            <a:solidFill>
              <a:srgbClr val="D3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2" name="Isosceles Triangle 11"/>
            <p:cNvSpPr/>
            <p:nvPr/>
          </p:nvSpPr>
          <p:spPr>
            <a:xfrm flipV="1">
              <a:off x="2089565" y="5588128"/>
              <a:ext cx="265471" cy="34449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3" name="Rectangle 12"/>
            <p:cNvSpPr/>
            <p:nvPr/>
          </p:nvSpPr>
          <p:spPr>
            <a:xfrm>
              <a:off x="1889201" y="4242050"/>
              <a:ext cx="219456" cy="82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13"/>
            <p:cNvSpPr/>
            <p:nvPr/>
          </p:nvSpPr>
          <p:spPr>
            <a:xfrm>
              <a:off x="2108657" y="4242052"/>
              <a:ext cx="219456"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5" name="Rectangle 14"/>
            <p:cNvSpPr/>
            <p:nvPr/>
          </p:nvSpPr>
          <p:spPr>
            <a:xfrm>
              <a:off x="2328113" y="4242051"/>
              <a:ext cx="219456"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5"/>
            <p:cNvSpPr/>
            <p:nvPr/>
          </p:nvSpPr>
          <p:spPr>
            <a:xfrm>
              <a:off x="1412827" y="2224936"/>
              <a:ext cx="439260" cy="9621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 name="Rectangle 16"/>
            <p:cNvSpPr/>
            <p:nvPr/>
          </p:nvSpPr>
          <p:spPr>
            <a:xfrm>
              <a:off x="1997695" y="2224936"/>
              <a:ext cx="439260" cy="9621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8" name="Rectangle 17"/>
            <p:cNvSpPr/>
            <p:nvPr/>
          </p:nvSpPr>
          <p:spPr>
            <a:xfrm>
              <a:off x="2582563" y="2224936"/>
              <a:ext cx="439260" cy="96218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1885746" y="4947164"/>
              <a:ext cx="220736" cy="2229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0" name="Oval 19"/>
            <p:cNvSpPr/>
            <p:nvPr/>
          </p:nvSpPr>
          <p:spPr>
            <a:xfrm>
              <a:off x="2108717" y="4947164"/>
              <a:ext cx="220291" cy="2229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1" name="Oval 20"/>
            <p:cNvSpPr/>
            <p:nvPr/>
          </p:nvSpPr>
          <p:spPr>
            <a:xfrm>
              <a:off x="2329008" y="4947164"/>
              <a:ext cx="222017" cy="2229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2" name="Oval 21"/>
            <p:cNvSpPr/>
            <p:nvPr/>
          </p:nvSpPr>
          <p:spPr>
            <a:xfrm>
              <a:off x="2538842" y="1837102"/>
              <a:ext cx="526701" cy="526701"/>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latin typeface="Arial" panose="020B0604020202020204" pitchFamily="34" charset="0"/>
                  <a:ea typeface="微软雅黑" panose="020B0503020204020204" pitchFamily="34" charset="-122"/>
                  <a:sym typeface="Arial" panose="020B0604020202020204" pitchFamily="34" charset="0"/>
                </a:rPr>
                <a:t>A</a:t>
              </a:r>
            </a:p>
          </p:txBody>
        </p:sp>
        <p:sp>
          <p:nvSpPr>
            <p:cNvPr id="23" name="Oval 22"/>
            <p:cNvSpPr/>
            <p:nvPr/>
          </p:nvSpPr>
          <p:spPr>
            <a:xfrm>
              <a:off x="1961729" y="1837102"/>
              <a:ext cx="526701" cy="52670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800">
                  <a:solidFill>
                    <a:prstClr val="white"/>
                  </a:solidFill>
                  <a:latin typeface="Arial" panose="020B0604020202020204" pitchFamily="34" charset="0"/>
                  <a:ea typeface="微软雅黑" panose="020B0503020204020204" pitchFamily="34" charset="-122"/>
                  <a:sym typeface="Arial" panose="020B0604020202020204" pitchFamily="34" charset="0"/>
                </a:rPr>
                <a:t>B</a:t>
              </a:r>
            </a:p>
          </p:txBody>
        </p:sp>
        <p:sp>
          <p:nvSpPr>
            <p:cNvPr id="24" name="Oval 23"/>
            <p:cNvSpPr/>
            <p:nvPr/>
          </p:nvSpPr>
          <p:spPr>
            <a:xfrm>
              <a:off x="1362224" y="1837102"/>
              <a:ext cx="526701" cy="526701"/>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800">
                  <a:solidFill>
                    <a:prstClr val="white"/>
                  </a:solidFill>
                  <a:latin typeface="Arial" panose="020B0604020202020204" pitchFamily="34" charset="0"/>
                  <a:ea typeface="微软雅黑" panose="020B0503020204020204" pitchFamily="34" charset="-122"/>
                  <a:sym typeface="Arial" panose="020B0604020202020204" pitchFamily="34" charset="0"/>
                </a:rPr>
                <a:t>C</a:t>
              </a:r>
            </a:p>
          </p:txBody>
        </p:sp>
      </p:grpSp>
      <p:sp>
        <p:nvSpPr>
          <p:cNvPr id="26" name="Oval 25"/>
          <p:cNvSpPr/>
          <p:nvPr/>
        </p:nvSpPr>
        <p:spPr>
          <a:xfrm>
            <a:off x="4033423" y="1811912"/>
            <a:ext cx="394972" cy="395026"/>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lvl="0" algn="ctr"/>
            <a:r>
              <a:rPr lang="en-US" altLang="zh-CN"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1</a:t>
            </a:r>
            <a:endParaRPr lang="en-US" altLang="zh-CN" sz="18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Oval 26"/>
          <p:cNvSpPr/>
          <p:nvPr/>
        </p:nvSpPr>
        <p:spPr>
          <a:xfrm>
            <a:off x="4033421" y="2703056"/>
            <a:ext cx="394972" cy="395026"/>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lvl="0" algn="ctr"/>
            <a:r>
              <a:rPr lang="en-US" altLang="zh-CN" dirty="0">
                <a:solidFill>
                  <a:prstClr val="white"/>
                </a:solidFill>
                <a:latin typeface="Arial" panose="020B0604020202020204" pitchFamily="34" charset="0"/>
                <a:ea typeface="微软雅黑" panose="020B0503020204020204" pitchFamily="34" charset="-122"/>
                <a:sym typeface="Arial" panose="020B0604020202020204" pitchFamily="34" charset="0"/>
              </a:rPr>
              <a:t>2</a:t>
            </a:r>
            <a:endParaRPr lang="en-US" altLang="zh-CN" sz="18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Oval 27"/>
          <p:cNvSpPr/>
          <p:nvPr/>
        </p:nvSpPr>
        <p:spPr>
          <a:xfrm>
            <a:off x="4033422" y="3594199"/>
            <a:ext cx="394972" cy="395026"/>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lvl="0" algn="ctr"/>
            <a:r>
              <a:rPr lang="en-US" altLang="zh-CN" dirty="0">
                <a:solidFill>
                  <a:prstClr val="white"/>
                </a:solidFill>
                <a:latin typeface="Arial" panose="020B0604020202020204" pitchFamily="34" charset="0"/>
                <a:ea typeface="微软雅黑" panose="020B0503020204020204" pitchFamily="34" charset="-122"/>
                <a:sym typeface="Arial" panose="020B0604020202020204" pitchFamily="34" charset="0"/>
              </a:rPr>
              <a:t>3</a:t>
            </a:r>
            <a:endParaRPr lang="en-US" altLang="zh-CN" sz="18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28"/>
          <p:cNvSpPr txBox="1"/>
          <p:nvPr/>
        </p:nvSpPr>
        <p:spPr>
          <a:xfrm>
            <a:off x="4482990" y="1853572"/>
            <a:ext cx="3518828" cy="377014"/>
          </a:xfrm>
          <a:prstGeom prst="rect">
            <a:avLst/>
          </a:prstGeom>
          <a:noFill/>
        </p:spPr>
        <p:txBody>
          <a:bodyPr wrap="square" lIns="68568" tIns="34284" rIns="68568" bIns="34284" rtlCol="0">
            <a:spAutoFit/>
          </a:bodyPr>
          <a:lstStyle/>
          <a:p>
            <a:r>
              <a:rPr lang="zh-CN" altLang="en-US" sz="2000" dirty="0" smtClean="0"/>
              <a:t>软件开发是一个迭代过程。</a:t>
            </a:r>
            <a:endParaRPr lang="en-US" sz="20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30" name="TextBox 29"/>
          <p:cNvSpPr txBox="1"/>
          <p:nvPr/>
        </p:nvSpPr>
        <p:spPr>
          <a:xfrm>
            <a:off x="4479002" y="2750528"/>
            <a:ext cx="4022882" cy="377014"/>
          </a:xfrm>
          <a:prstGeom prst="rect">
            <a:avLst/>
          </a:prstGeom>
          <a:noFill/>
        </p:spPr>
        <p:txBody>
          <a:bodyPr wrap="square" lIns="68568" tIns="34284" rIns="68568" bIns="34284" rtlCol="0">
            <a:spAutoFit/>
          </a:bodyPr>
          <a:lstStyle/>
          <a:p>
            <a:r>
              <a:rPr lang="zh-CN" altLang="en-US" sz="2000" dirty="0" smtClean="0"/>
              <a:t>软件开发是由</a:t>
            </a:r>
            <a:r>
              <a:rPr lang="en-US" altLang="zh-CN" sz="2000" dirty="0" smtClean="0"/>
              <a:t>Use Case</a:t>
            </a:r>
            <a:r>
              <a:rPr lang="zh-CN" altLang="en-US" sz="2000" dirty="0" smtClean="0"/>
              <a:t>驱动的。</a:t>
            </a:r>
            <a:r>
              <a:rPr lang="en-US" sz="2000" dirty="0" smtClean="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rPr>
              <a:t> </a:t>
            </a:r>
            <a:endParaRPr lang="en-US" sz="20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31" name="TextBox 30"/>
          <p:cNvSpPr txBox="1"/>
          <p:nvPr/>
        </p:nvSpPr>
        <p:spPr>
          <a:xfrm>
            <a:off x="4481186" y="3616009"/>
            <a:ext cx="4664401" cy="684791"/>
          </a:xfrm>
          <a:prstGeom prst="rect">
            <a:avLst/>
          </a:prstGeom>
          <a:noFill/>
        </p:spPr>
        <p:txBody>
          <a:bodyPr wrap="square" lIns="68568" tIns="34284" rIns="68568" bIns="34284" rtlCol="0">
            <a:spAutoFit/>
          </a:bodyPr>
          <a:lstStyle/>
          <a:p>
            <a:r>
              <a:rPr lang="zh-CN" altLang="en-US" sz="2000" dirty="0" smtClean="0"/>
              <a:t>软件开发是以架构设计（</a:t>
            </a:r>
            <a:r>
              <a:rPr lang="en-US" altLang="zh-CN" sz="2000" dirty="0" smtClean="0"/>
              <a:t>Architectural Design</a:t>
            </a:r>
            <a:r>
              <a:rPr lang="zh-CN" altLang="en-US" sz="2000" dirty="0" smtClean="0"/>
              <a:t>）为中心的。</a:t>
            </a:r>
            <a:endParaRPr lang="en-US" sz="20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20204" pitchFamily="34" charset="0"/>
            </a:endParaRPr>
          </a:p>
        </p:txBody>
      </p:sp>
      <p:sp>
        <p:nvSpPr>
          <p:cNvPr id="33" name="矩形 32"/>
          <p:cNvSpPr/>
          <p:nvPr/>
        </p:nvSpPr>
        <p:spPr>
          <a:xfrm>
            <a:off x="0" y="215090"/>
            <a:ext cx="1858150" cy="500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
          <p:cNvSpPr txBox="1"/>
          <p:nvPr/>
        </p:nvSpPr>
        <p:spPr>
          <a:xfrm>
            <a:off x="631825" y="272240"/>
            <a:ext cx="4997450" cy="706755"/>
          </a:xfrm>
          <a:prstGeom prst="rect">
            <a:avLst/>
          </a:prstGeom>
          <a:noFill/>
        </p:spPr>
        <p:txBody>
          <a:bodyPr wrap="square" rtlCol="0">
            <a:spAutoFit/>
          </a:bodyPr>
          <a:lstStyle/>
          <a:p>
            <a:r>
              <a:rPr lang="en-US" altLang="zh-CN" sz="4000" dirty="0" smtClean="0">
                <a:latin typeface="微软雅黑" panose="020B0503020204020204" pitchFamily="34" charset="-122"/>
                <a:ea typeface="微软雅黑" panose="020B0503020204020204" pitchFamily="34" charset="-122"/>
              </a:rPr>
              <a:t>RUP</a:t>
            </a:r>
            <a:r>
              <a:rPr lang="zh-CN" altLang="en-US" sz="4000" dirty="0" smtClean="0">
                <a:latin typeface="微软雅黑" panose="020B0503020204020204" pitchFamily="34" charset="-122"/>
                <a:ea typeface="微软雅黑" panose="020B0503020204020204" pitchFamily="34" charset="-122"/>
              </a:rPr>
              <a:t>的三大特点</a:t>
            </a:r>
            <a:endParaRPr lang="zh-CN" altLang="en-US" sz="40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circle(in)">
                                      <p:cBhvr>
                                        <p:cTn id="14" dur="2000"/>
                                        <p:tgtEl>
                                          <p:spTgt spid="26"/>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circle(in)">
                                      <p:cBhvr>
                                        <p:cTn id="17" dur="2000"/>
                                        <p:tgtEl>
                                          <p:spTgt spid="27"/>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circle(in)">
                                      <p:cBhvr>
                                        <p:cTn id="20" dur="20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9"/>
                                        </p:tgtEl>
                                        <p:attrNameLst>
                                          <p:attrName>ppt_y</p:attrName>
                                        </p:attrNameLst>
                                      </p:cBhvr>
                                      <p:tavLst>
                                        <p:tav tm="0">
                                          <p:val>
                                            <p:strVal val="#ppt_y"/>
                                          </p:val>
                                        </p:tav>
                                        <p:tav tm="100000">
                                          <p:val>
                                            <p:strVal val="#ppt_y"/>
                                          </p:val>
                                        </p:tav>
                                      </p:tavLst>
                                    </p:anim>
                                    <p:anim calcmode="lin" valueType="num">
                                      <p:cBhvr>
                                        <p:cTn id="27"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9"/>
                                        </p:tgtEl>
                                      </p:cBhvr>
                                    </p:animEffect>
                                  </p:childTnLst>
                                </p:cTn>
                              </p:par>
                              <p:par>
                                <p:cTn id="30" presetID="41" presetClass="entr" presetSubtype="0" fill="hold" grpId="0" nodeType="withEffect">
                                  <p:stCondLst>
                                    <p:cond delay="0"/>
                                  </p:stCondLst>
                                  <p:iterate type="lt">
                                    <p:tmPct val="10000"/>
                                  </p:iterate>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0"/>
                                        </p:tgtEl>
                                        <p:attrNameLst>
                                          <p:attrName>ppt_y</p:attrName>
                                        </p:attrNameLst>
                                      </p:cBhvr>
                                      <p:tavLst>
                                        <p:tav tm="0">
                                          <p:val>
                                            <p:strVal val="#ppt_y"/>
                                          </p:val>
                                        </p:tav>
                                        <p:tav tm="100000">
                                          <p:val>
                                            <p:strVal val="#ppt_y"/>
                                          </p:val>
                                        </p:tav>
                                      </p:tavLst>
                                    </p:anim>
                                    <p:anim calcmode="lin" valueType="num">
                                      <p:cBhvr>
                                        <p:cTn id="3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0"/>
                                        </p:tgtEl>
                                      </p:cBhvr>
                                    </p:animEffect>
                                  </p:childTnLst>
                                </p:cTn>
                              </p:par>
                              <p:par>
                                <p:cTn id="37" presetID="41" presetClass="entr" presetSubtype="0" fill="hold" grpId="0" nodeType="withEffect">
                                  <p:stCondLst>
                                    <p:cond delay="0"/>
                                  </p:stCondLst>
                                  <p:iterate type="lt">
                                    <p:tmPct val="10000"/>
                                  </p:iterate>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31"/>
                                        </p:tgtEl>
                                        <p:attrNameLst>
                                          <p:attrName>ppt_y</p:attrName>
                                        </p:attrNameLst>
                                      </p:cBhvr>
                                      <p:tavLst>
                                        <p:tav tm="0">
                                          <p:val>
                                            <p:strVal val="#ppt_y"/>
                                          </p:val>
                                        </p:tav>
                                        <p:tav tm="100000">
                                          <p:val>
                                            <p:strVal val="#ppt_y"/>
                                          </p:val>
                                        </p:tav>
                                      </p:tavLst>
                                    </p:anim>
                                    <p:anim calcmode="lin" valueType="num">
                                      <p:cBhvr>
                                        <p:cTn id="41"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90160" y="1640142"/>
            <a:ext cx="1074638" cy="1241611"/>
            <a:chOff x="8362480" y="3523424"/>
            <a:chExt cx="3600797" cy="4158988"/>
          </a:xfrm>
        </p:grpSpPr>
        <p:sp>
          <p:nvSpPr>
            <p:cNvPr id="3" name="Freeform 1"/>
            <p:cNvSpPr>
              <a:spLocks noChangeArrowheads="1"/>
            </p:cNvSpPr>
            <p:nvPr/>
          </p:nvSpPr>
          <p:spPr bwMode="auto">
            <a:xfrm>
              <a:off x="8362480" y="3523424"/>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4"/>
            </a:solidFill>
            <a:ln>
              <a:noFill/>
            </a:ln>
            <a:effectLst/>
          </p:spPr>
          <p:txBody>
            <a:bodyPr wrap="none" anchor="ctr"/>
            <a:lstStyle/>
            <a:p>
              <a:endParaRPr lang="en-US" sz="1200">
                <a:solidFill>
                  <a:schemeClr val="bg1"/>
                </a:solidFill>
                <a:latin typeface="微软雅黑" panose="020B0503020204020204" pitchFamily="34" charset="-122"/>
                <a:ea typeface="微软雅黑" panose="020B0503020204020204" pitchFamily="34" charset="-122"/>
              </a:endParaRPr>
            </a:p>
          </p:txBody>
        </p:sp>
        <p:sp>
          <p:nvSpPr>
            <p:cNvPr id="4" name="TextBox 73"/>
            <p:cNvSpPr txBox="1"/>
            <p:nvPr/>
          </p:nvSpPr>
          <p:spPr>
            <a:xfrm>
              <a:off x="9193330" y="4074843"/>
              <a:ext cx="1904312" cy="2783192"/>
            </a:xfrm>
            <a:prstGeom prst="rect">
              <a:avLst/>
            </a:prstGeom>
            <a:noFill/>
          </p:spPr>
          <p:txBody>
            <a:bodyPr wrap="square" rtlCol="0">
              <a:spAutoFit/>
            </a:bodyPr>
            <a:lstStyle/>
            <a:p>
              <a:pPr algn="ctr"/>
              <a:r>
                <a:rPr lang="en-US" sz="4800" b="1" dirty="0">
                  <a:solidFill>
                    <a:schemeClr val="bg1"/>
                  </a:solidFill>
                  <a:latin typeface="微软雅黑" panose="020B0503020204020204" pitchFamily="34" charset="-122"/>
                  <a:ea typeface="微软雅黑" panose="020B0503020204020204" pitchFamily="34" charset="-122"/>
                  <a:cs typeface="Lato Regular"/>
                </a:rPr>
                <a:t>1</a:t>
              </a:r>
            </a:p>
          </p:txBody>
        </p:sp>
      </p:grpSp>
      <p:grpSp>
        <p:nvGrpSpPr>
          <p:cNvPr id="5" name="组合 4"/>
          <p:cNvGrpSpPr/>
          <p:nvPr/>
        </p:nvGrpSpPr>
        <p:grpSpPr>
          <a:xfrm>
            <a:off x="4506133" y="1640142"/>
            <a:ext cx="1074638" cy="1241611"/>
            <a:chOff x="12110219" y="3523424"/>
            <a:chExt cx="3600797" cy="4158988"/>
          </a:xfrm>
        </p:grpSpPr>
        <p:sp>
          <p:nvSpPr>
            <p:cNvPr id="6" name="Freeform 1"/>
            <p:cNvSpPr>
              <a:spLocks noChangeArrowheads="1"/>
            </p:cNvSpPr>
            <p:nvPr/>
          </p:nvSpPr>
          <p:spPr bwMode="auto">
            <a:xfrm>
              <a:off x="12110219" y="3523424"/>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3"/>
            </a:solidFill>
            <a:ln>
              <a:noFill/>
            </a:ln>
            <a:effectLst/>
          </p:spPr>
          <p:txBody>
            <a:bodyPr wrap="none" anchor="ctr"/>
            <a:lstStyle/>
            <a:p>
              <a:endParaRPr lang="en-US" sz="120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7" name="TextBox 74"/>
            <p:cNvSpPr txBox="1"/>
            <p:nvPr/>
          </p:nvSpPr>
          <p:spPr>
            <a:xfrm>
              <a:off x="12597882" y="4148111"/>
              <a:ext cx="2569743" cy="2783192"/>
            </a:xfrm>
            <a:prstGeom prst="rect">
              <a:avLst/>
            </a:prstGeom>
            <a:noFill/>
          </p:spPr>
          <p:txBody>
            <a:bodyPr wrap="square" rtlCol="0">
              <a:spAutoFit/>
            </a:bodyPr>
            <a:lstStyle/>
            <a:p>
              <a:pPr algn="ctr"/>
              <a:r>
                <a:rPr lang="en-US" sz="4800" b="1" dirty="0">
                  <a:solidFill>
                    <a:schemeClr val="bg1"/>
                  </a:solidFill>
                  <a:latin typeface="微软雅黑" panose="020B0503020204020204" pitchFamily="34" charset="-122"/>
                  <a:ea typeface="微软雅黑" panose="020B0503020204020204" pitchFamily="34" charset="-122"/>
                  <a:cs typeface="Lato Regular"/>
                </a:rPr>
                <a:t>2</a:t>
              </a:r>
            </a:p>
          </p:txBody>
        </p:sp>
      </p:grpSp>
      <p:grpSp>
        <p:nvGrpSpPr>
          <p:cNvPr id="8" name="组合 7"/>
          <p:cNvGrpSpPr/>
          <p:nvPr/>
        </p:nvGrpSpPr>
        <p:grpSpPr>
          <a:xfrm>
            <a:off x="3384823" y="2896536"/>
            <a:ext cx="1074638" cy="1241611"/>
            <a:chOff x="8362480" y="7682412"/>
            <a:chExt cx="3600797" cy="4158988"/>
          </a:xfrm>
        </p:grpSpPr>
        <p:sp>
          <p:nvSpPr>
            <p:cNvPr id="9" name="Freeform 1"/>
            <p:cNvSpPr>
              <a:spLocks noChangeArrowheads="1"/>
            </p:cNvSpPr>
            <p:nvPr/>
          </p:nvSpPr>
          <p:spPr bwMode="auto">
            <a:xfrm>
              <a:off x="8362480" y="7682412"/>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2"/>
            </a:solidFill>
            <a:ln>
              <a:noFill/>
            </a:ln>
            <a:effectLst/>
          </p:spPr>
          <p:txBody>
            <a:bodyPr wrap="none" anchor="ctr"/>
            <a:lstStyle/>
            <a:p>
              <a:endParaRPr lang="en-US" sz="1200">
                <a:solidFill>
                  <a:schemeClr val="bg1"/>
                </a:solidFill>
                <a:latin typeface="微软雅黑" panose="020B0503020204020204" pitchFamily="34" charset="-122"/>
                <a:ea typeface="微软雅黑" panose="020B0503020204020204" pitchFamily="34" charset="-122"/>
              </a:endParaRPr>
            </a:p>
          </p:txBody>
        </p:sp>
        <p:sp>
          <p:nvSpPr>
            <p:cNvPr id="10" name="TextBox 75"/>
            <p:cNvSpPr txBox="1"/>
            <p:nvPr/>
          </p:nvSpPr>
          <p:spPr>
            <a:xfrm>
              <a:off x="9219881" y="8284143"/>
              <a:ext cx="1904312" cy="2783192"/>
            </a:xfrm>
            <a:prstGeom prst="rect">
              <a:avLst/>
            </a:prstGeom>
            <a:noFill/>
          </p:spPr>
          <p:txBody>
            <a:bodyPr wrap="square" rtlCol="0">
              <a:spAutoFit/>
            </a:bodyPr>
            <a:lstStyle/>
            <a:p>
              <a:pPr algn="ctr"/>
              <a:r>
                <a:rPr lang="en-US" sz="4800" b="1" dirty="0" smtClean="0">
                  <a:solidFill>
                    <a:schemeClr val="bg1"/>
                  </a:solidFill>
                  <a:latin typeface="微软雅黑" panose="020B0503020204020204" pitchFamily="34" charset="-122"/>
                  <a:ea typeface="微软雅黑" panose="020B0503020204020204" pitchFamily="34" charset="-122"/>
                  <a:cs typeface="Lato Regular"/>
                </a:rPr>
                <a:t>3</a:t>
              </a:r>
              <a:endParaRPr lang="en-US" sz="48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11" name="组合 10"/>
          <p:cNvGrpSpPr/>
          <p:nvPr/>
        </p:nvGrpSpPr>
        <p:grpSpPr>
          <a:xfrm>
            <a:off x="4500797" y="2896536"/>
            <a:ext cx="1074638" cy="1241611"/>
            <a:chOff x="12110219" y="7682412"/>
            <a:chExt cx="3600797" cy="4158988"/>
          </a:xfrm>
        </p:grpSpPr>
        <p:sp>
          <p:nvSpPr>
            <p:cNvPr id="12" name="Freeform 1"/>
            <p:cNvSpPr>
              <a:spLocks noChangeArrowheads="1"/>
            </p:cNvSpPr>
            <p:nvPr/>
          </p:nvSpPr>
          <p:spPr bwMode="auto">
            <a:xfrm>
              <a:off x="12110219" y="7682412"/>
              <a:ext cx="3600797" cy="4158988"/>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1"/>
            </a:solidFill>
            <a:ln>
              <a:noFill/>
            </a:ln>
            <a:effectLst/>
          </p:spPr>
          <p:txBody>
            <a:bodyPr wrap="none" anchor="ctr"/>
            <a:lstStyle/>
            <a:p>
              <a:endParaRPr lang="en-US" sz="1200" dirty="0">
                <a:solidFill>
                  <a:schemeClr val="bg1"/>
                </a:solidFill>
                <a:latin typeface="微软雅黑" panose="020B0503020204020204" pitchFamily="34" charset="-122"/>
                <a:ea typeface="微软雅黑" panose="020B0503020204020204" pitchFamily="34" charset="-122"/>
              </a:endParaRPr>
            </a:p>
          </p:txBody>
        </p:sp>
        <p:sp>
          <p:nvSpPr>
            <p:cNvPr id="13" name="TextBox 76"/>
            <p:cNvSpPr txBox="1"/>
            <p:nvPr/>
          </p:nvSpPr>
          <p:spPr>
            <a:xfrm>
              <a:off x="12907670" y="8282003"/>
              <a:ext cx="1904312" cy="2783192"/>
            </a:xfrm>
            <a:prstGeom prst="rect">
              <a:avLst/>
            </a:prstGeom>
            <a:noFill/>
          </p:spPr>
          <p:txBody>
            <a:bodyPr wrap="square" rtlCol="0">
              <a:spAutoFit/>
            </a:bodyPr>
            <a:lstStyle/>
            <a:p>
              <a:pPr algn="ctr"/>
              <a:r>
                <a:rPr lang="en-US" sz="4800" b="1" dirty="0">
                  <a:solidFill>
                    <a:schemeClr val="bg1"/>
                  </a:solidFill>
                  <a:latin typeface="微软雅黑" panose="020B0503020204020204" pitchFamily="34" charset="-122"/>
                  <a:ea typeface="微软雅黑" panose="020B0503020204020204" pitchFamily="34" charset="-122"/>
                  <a:cs typeface="Lato Regular"/>
                </a:rPr>
                <a:t>4</a:t>
              </a:r>
            </a:p>
          </p:txBody>
        </p:sp>
      </p:grpSp>
      <p:grpSp>
        <p:nvGrpSpPr>
          <p:cNvPr id="14" name="组合 6"/>
          <p:cNvGrpSpPr/>
          <p:nvPr/>
        </p:nvGrpSpPr>
        <p:grpSpPr>
          <a:xfrm>
            <a:off x="885765" y="3092140"/>
            <a:ext cx="3039045" cy="1276443"/>
            <a:chOff x="2062553" y="9127136"/>
            <a:chExt cx="8105213" cy="3403257"/>
          </a:xfrm>
        </p:grpSpPr>
        <p:sp>
          <p:nvSpPr>
            <p:cNvPr id="15" name="Freeform 1"/>
            <p:cNvSpPr>
              <a:spLocks noChangeArrowheads="1"/>
            </p:cNvSpPr>
            <p:nvPr/>
          </p:nvSpPr>
          <p:spPr bwMode="auto">
            <a:xfrm>
              <a:off x="2062553" y="9127136"/>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2"/>
            </a:solidFill>
            <a:ln>
              <a:noFill/>
            </a:ln>
            <a:effectLst/>
          </p:spPr>
          <p:txBody>
            <a:bodyPr wrap="none" anchor="ctr"/>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nvGrpSpPr>
            <p:cNvPr id="18" name="Group 45"/>
            <p:cNvGrpSpPr/>
            <p:nvPr/>
          </p:nvGrpSpPr>
          <p:grpSpPr>
            <a:xfrm flipV="1">
              <a:off x="2595320" y="10730503"/>
              <a:ext cx="7572446" cy="1799890"/>
              <a:chOff x="2751796" y="2924341"/>
              <a:chExt cx="7572446" cy="1550438"/>
            </a:xfrm>
          </p:grpSpPr>
          <p:cxnSp>
            <p:nvCxnSpPr>
              <p:cNvPr id="20" name="Straight Connector 46"/>
              <p:cNvCxnSpPr/>
              <p:nvPr/>
            </p:nvCxnSpPr>
            <p:spPr>
              <a:xfrm flipH="1">
                <a:off x="2918048"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47"/>
              <p:cNvCxnSpPr>
                <a:stCxn id="15" idx="1"/>
              </p:cNvCxnSpPr>
              <p:nvPr/>
            </p:nvCxnSpPr>
            <p:spPr>
              <a:xfrm flipV="1">
                <a:off x="2751796" y="2924341"/>
                <a:ext cx="4888" cy="155043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48"/>
              <p:cNvCxnSpPr/>
              <p:nvPr/>
            </p:nvCxnSpPr>
            <p:spPr>
              <a:xfrm flipV="1">
                <a:off x="10324242"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19" name="Freeform 204"/>
            <p:cNvSpPr>
              <a:spLocks noEditPoints="1"/>
            </p:cNvSpPr>
            <p:nvPr/>
          </p:nvSpPr>
          <p:spPr bwMode="auto">
            <a:xfrm>
              <a:off x="2293420" y="9572812"/>
              <a:ext cx="936302" cy="622785"/>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rgbClr val="FFFFFF"/>
            </a:solidFill>
            <a:ln w="9525">
              <a:noFill/>
              <a:round/>
            </a:ln>
          </p:spPr>
          <p:txBody>
            <a:bodyPr vert="horz" wrap="square" lIns="91428" tIns="45714" rIns="91428" bIns="45714" numCol="1" anchor="t" anchorCtr="0" compatLnSpc="1"/>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040783" y="3085269"/>
            <a:ext cx="3142249" cy="1276443"/>
            <a:chOff x="13879972" y="9127136"/>
            <a:chExt cx="8380464" cy="3403257"/>
          </a:xfrm>
        </p:grpSpPr>
        <p:sp>
          <p:nvSpPr>
            <p:cNvPr id="24" name="Freeform 1"/>
            <p:cNvSpPr>
              <a:spLocks noChangeArrowheads="1"/>
            </p:cNvSpPr>
            <p:nvPr/>
          </p:nvSpPr>
          <p:spPr bwMode="auto">
            <a:xfrm>
              <a:off x="20872173" y="9127136"/>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1"/>
            </a:solidFill>
            <a:ln>
              <a:noFill/>
            </a:ln>
            <a:effectLst/>
          </p:spPr>
          <p:txBody>
            <a:bodyPr wrap="none" anchor="ctr"/>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nvGrpSpPr>
            <p:cNvPr id="27" name="Group 51"/>
            <p:cNvGrpSpPr/>
            <p:nvPr/>
          </p:nvGrpSpPr>
          <p:grpSpPr>
            <a:xfrm flipH="1" flipV="1">
              <a:off x="13879972" y="10730503"/>
              <a:ext cx="7715545" cy="1799890"/>
              <a:chOff x="2913160" y="2924341"/>
              <a:chExt cx="7411082" cy="1550438"/>
            </a:xfrm>
          </p:grpSpPr>
          <p:cxnSp>
            <p:nvCxnSpPr>
              <p:cNvPr id="29" name="Straight Connector 52"/>
              <p:cNvCxnSpPr/>
              <p:nvPr/>
            </p:nvCxnSpPr>
            <p:spPr>
              <a:xfrm flipH="1">
                <a:off x="2918048"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54"/>
              <p:cNvCxnSpPr/>
              <p:nvPr/>
            </p:nvCxnSpPr>
            <p:spPr>
              <a:xfrm flipV="1">
                <a:off x="2913160" y="2924341"/>
                <a:ext cx="4888" cy="155043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57"/>
              <p:cNvCxnSpPr/>
              <p:nvPr/>
            </p:nvCxnSpPr>
            <p:spPr>
              <a:xfrm flipV="1">
                <a:off x="10324242"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28" name="Freeform 154"/>
            <p:cNvSpPr>
              <a:spLocks noEditPoints="1"/>
            </p:cNvSpPr>
            <p:nvPr/>
          </p:nvSpPr>
          <p:spPr bwMode="auto">
            <a:xfrm>
              <a:off x="21183613" y="9507419"/>
              <a:ext cx="677322" cy="732395"/>
            </a:xfrm>
            <a:custGeom>
              <a:avLst/>
              <a:gdLst/>
              <a:ahLst/>
              <a:cxnLst>
                <a:cxn ang="0">
                  <a:pos x="58" y="58"/>
                </a:cxn>
                <a:cxn ang="0">
                  <a:pos x="41" y="58"/>
                </a:cxn>
                <a:cxn ang="0">
                  <a:pos x="31" y="68"/>
                </a:cxn>
                <a:cxn ang="0">
                  <a:pos x="22" y="58"/>
                </a:cxn>
                <a:cxn ang="0">
                  <a:pos x="5" y="58"/>
                </a:cxn>
                <a:cxn ang="0">
                  <a:pos x="0" y="53"/>
                </a:cxn>
                <a:cxn ang="0">
                  <a:pos x="12" y="22"/>
                </a:cxn>
                <a:cxn ang="0">
                  <a:pos x="28" y="5"/>
                </a:cxn>
                <a:cxn ang="0">
                  <a:pos x="28" y="3"/>
                </a:cxn>
                <a:cxn ang="0">
                  <a:pos x="31" y="0"/>
                </a:cxn>
                <a:cxn ang="0">
                  <a:pos x="35" y="3"/>
                </a:cxn>
                <a:cxn ang="0">
                  <a:pos x="35" y="5"/>
                </a:cxn>
                <a:cxn ang="0">
                  <a:pos x="51" y="22"/>
                </a:cxn>
                <a:cxn ang="0">
                  <a:pos x="63" y="53"/>
                </a:cxn>
                <a:cxn ang="0">
                  <a:pos x="58" y="58"/>
                </a:cxn>
                <a:cxn ang="0">
                  <a:pos x="31" y="63"/>
                </a:cxn>
                <a:cxn ang="0">
                  <a:pos x="26" y="58"/>
                </a:cxn>
                <a:cxn ang="0">
                  <a:pos x="25" y="57"/>
                </a:cxn>
                <a:cxn ang="0">
                  <a:pos x="25" y="58"/>
                </a:cxn>
                <a:cxn ang="0">
                  <a:pos x="31" y="65"/>
                </a:cxn>
                <a:cxn ang="0">
                  <a:pos x="32" y="64"/>
                </a:cxn>
                <a:cxn ang="0">
                  <a:pos x="31" y="63"/>
                </a:cxn>
              </a:cxnLst>
              <a:rect l="0" t="0" r="r" b="b"/>
              <a:pathLst>
                <a:path w="63" h="68">
                  <a:moveTo>
                    <a:pt x="58" y="58"/>
                  </a:moveTo>
                  <a:cubicBezTo>
                    <a:pt x="41" y="58"/>
                    <a:pt x="41" y="58"/>
                    <a:pt x="41" y="58"/>
                  </a:cubicBezTo>
                  <a:cubicBezTo>
                    <a:pt x="41" y="63"/>
                    <a:pt x="37" y="68"/>
                    <a:pt x="31" y="68"/>
                  </a:cubicBezTo>
                  <a:cubicBezTo>
                    <a:pt x="26" y="68"/>
                    <a:pt x="22" y="63"/>
                    <a:pt x="22" y="58"/>
                  </a:cubicBezTo>
                  <a:cubicBezTo>
                    <a:pt x="5" y="58"/>
                    <a:pt x="5" y="58"/>
                    <a:pt x="5" y="58"/>
                  </a:cubicBezTo>
                  <a:cubicBezTo>
                    <a:pt x="2" y="58"/>
                    <a:pt x="0" y="56"/>
                    <a:pt x="0" y="53"/>
                  </a:cubicBezTo>
                  <a:cubicBezTo>
                    <a:pt x="5" y="48"/>
                    <a:pt x="12" y="40"/>
                    <a:pt x="12" y="22"/>
                  </a:cubicBezTo>
                  <a:cubicBezTo>
                    <a:pt x="12" y="14"/>
                    <a:pt x="18" y="6"/>
                    <a:pt x="28" y="5"/>
                  </a:cubicBezTo>
                  <a:cubicBezTo>
                    <a:pt x="28" y="4"/>
                    <a:pt x="28" y="4"/>
                    <a:pt x="28" y="3"/>
                  </a:cubicBezTo>
                  <a:cubicBezTo>
                    <a:pt x="28" y="1"/>
                    <a:pt x="29" y="0"/>
                    <a:pt x="31" y="0"/>
                  </a:cubicBezTo>
                  <a:cubicBezTo>
                    <a:pt x="33" y="0"/>
                    <a:pt x="35" y="1"/>
                    <a:pt x="35" y="3"/>
                  </a:cubicBezTo>
                  <a:cubicBezTo>
                    <a:pt x="35" y="4"/>
                    <a:pt x="35" y="4"/>
                    <a:pt x="35" y="5"/>
                  </a:cubicBezTo>
                  <a:cubicBezTo>
                    <a:pt x="45" y="6"/>
                    <a:pt x="51" y="14"/>
                    <a:pt x="51" y="22"/>
                  </a:cubicBezTo>
                  <a:cubicBezTo>
                    <a:pt x="51" y="40"/>
                    <a:pt x="57" y="48"/>
                    <a:pt x="63" y="53"/>
                  </a:cubicBezTo>
                  <a:cubicBezTo>
                    <a:pt x="63" y="56"/>
                    <a:pt x="61" y="58"/>
                    <a:pt x="58" y="58"/>
                  </a:cubicBezTo>
                  <a:close/>
                  <a:moveTo>
                    <a:pt x="31" y="63"/>
                  </a:moveTo>
                  <a:cubicBezTo>
                    <a:pt x="28" y="63"/>
                    <a:pt x="26" y="61"/>
                    <a:pt x="26" y="58"/>
                  </a:cubicBezTo>
                  <a:cubicBezTo>
                    <a:pt x="26" y="58"/>
                    <a:pt x="26" y="57"/>
                    <a:pt x="25" y="57"/>
                  </a:cubicBezTo>
                  <a:cubicBezTo>
                    <a:pt x="25" y="57"/>
                    <a:pt x="25" y="58"/>
                    <a:pt x="25" y="58"/>
                  </a:cubicBezTo>
                  <a:cubicBezTo>
                    <a:pt x="25" y="62"/>
                    <a:pt x="28" y="65"/>
                    <a:pt x="31" y="65"/>
                  </a:cubicBezTo>
                  <a:cubicBezTo>
                    <a:pt x="32" y="65"/>
                    <a:pt x="32" y="64"/>
                    <a:pt x="32" y="64"/>
                  </a:cubicBezTo>
                  <a:cubicBezTo>
                    <a:pt x="32" y="64"/>
                    <a:pt x="32" y="63"/>
                    <a:pt x="31" y="63"/>
                  </a:cubicBezTo>
                  <a:close/>
                </a:path>
              </a:pathLst>
            </a:custGeom>
            <a:solidFill>
              <a:srgbClr val="FFFFFF"/>
            </a:solidFill>
            <a:ln w="9525">
              <a:noFill/>
              <a:round/>
            </a:ln>
          </p:spPr>
          <p:txBody>
            <a:bodyPr vert="horz" wrap="square" lIns="91428" tIns="45714" rIns="91428" bIns="45714" numCol="1" anchor="t" anchorCtr="0" compatLnSpc="1"/>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grpSp>
        <p:nvGrpSpPr>
          <p:cNvPr id="32" name="组合 8"/>
          <p:cNvGrpSpPr/>
          <p:nvPr/>
        </p:nvGrpSpPr>
        <p:grpSpPr>
          <a:xfrm>
            <a:off x="5040783" y="1384573"/>
            <a:ext cx="3142249" cy="1260461"/>
            <a:chOff x="13879972" y="2924342"/>
            <a:chExt cx="8380464" cy="3360646"/>
          </a:xfrm>
        </p:grpSpPr>
        <p:sp>
          <p:nvSpPr>
            <p:cNvPr id="33" name="Freeform 1"/>
            <p:cNvSpPr>
              <a:spLocks noChangeArrowheads="1"/>
            </p:cNvSpPr>
            <p:nvPr/>
          </p:nvSpPr>
          <p:spPr bwMode="auto">
            <a:xfrm>
              <a:off x="20872173" y="4681518"/>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3"/>
            </a:solidFill>
            <a:ln>
              <a:noFill/>
            </a:ln>
            <a:effectLst/>
          </p:spPr>
          <p:txBody>
            <a:bodyPr wrap="none" anchor="ctr"/>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nvGrpSpPr>
            <p:cNvPr id="36" name="Group 64"/>
            <p:cNvGrpSpPr/>
            <p:nvPr/>
          </p:nvGrpSpPr>
          <p:grpSpPr>
            <a:xfrm flipH="1">
              <a:off x="13879972" y="2924342"/>
              <a:ext cx="7715545" cy="1757177"/>
              <a:chOff x="2918048" y="2924341"/>
              <a:chExt cx="7406194" cy="1757177"/>
            </a:xfrm>
          </p:grpSpPr>
          <p:cxnSp>
            <p:nvCxnSpPr>
              <p:cNvPr id="38" name="Straight Connector 65"/>
              <p:cNvCxnSpPr/>
              <p:nvPr/>
            </p:nvCxnSpPr>
            <p:spPr>
              <a:xfrm flipH="1">
                <a:off x="2918048"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66"/>
              <p:cNvCxnSpPr/>
              <p:nvPr/>
            </p:nvCxnSpPr>
            <p:spPr>
              <a:xfrm flipV="1">
                <a:off x="2918048" y="2924341"/>
                <a:ext cx="0" cy="1757177"/>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67"/>
              <p:cNvCxnSpPr/>
              <p:nvPr/>
            </p:nvCxnSpPr>
            <p:spPr>
              <a:xfrm flipV="1">
                <a:off x="10324242"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37" name="Freeform 166"/>
            <p:cNvSpPr>
              <a:spLocks noEditPoints="1"/>
            </p:cNvSpPr>
            <p:nvPr/>
          </p:nvSpPr>
          <p:spPr bwMode="auto">
            <a:xfrm>
              <a:off x="21167196" y="5080751"/>
              <a:ext cx="730459" cy="736118"/>
            </a:xfrm>
            <a:custGeom>
              <a:avLst/>
              <a:gdLst/>
              <a:ahLst/>
              <a:cxnLst>
                <a:cxn ang="0">
                  <a:pos x="1" y="42"/>
                </a:cxn>
                <a:cxn ang="0">
                  <a:pos x="1" y="40"/>
                </a:cxn>
                <a:cxn ang="0">
                  <a:pos x="14" y="41"/>
                </a:cxn>
                <a:cxn ang="0">
                  <a:pos x="30" y="19"/>
                </a:cxn>
                <a:cxn ang="0">
                  <a:pos x="17" y="8"/>
                </a:cxn>
                <a:cxn ang="0">
                  <a:pos x="9" y="14"/>
                </a:cxn>
                <a:cxn ang="0">
                  <a:pos x="9" y="19"/>
                </a:cxn>
                <a:cxn ang="0">
                  <a:pos x="18" y="39"/>
                </a:cxn>
                <a:cxn ang="0">
                  <a:pos x="4" y="24"/>
                </a:cxn>
                <a:cxn ang="0">
                  <a:pos x="4" y="9"/>
                </a:cxn>
                <a:cxn ang="0">
                  <a:pos x="17" y="0"/>
                </a:cxn>
                <a:cxn ang="0">
                  <a:pos x="37" y="16"/>
                </a:cxn>
                <a:cxn ang="0">
                  <a:pos x="30" y="19"/>
                </a:cxn>
                <a:cxn ang="0">
                  <a:pos x="6" y="58"/>
                </a:cxn>
                <a:cxn ang="0">
                  <a:pos x="5" y="56"/>
                </a:cxn>
                <a:cxn ang="0">
                  <a:pos x="16" y="46"/>
                </a:cxn>
                <a:cxn ang="0">
                  <a:pos x="7" y="58"/>
                </a:cxn>
                <a:cxn ang="0">
                  <a:pos x="22" y="63"/>
                </a:cxn>
                <a:cxn ang="0">
                  <a:pos x="20" y="49"/>
                </a:cxn>
                <a:cxn ang="0">
                  <a:pos x="23" y="49"/>
                </a:cxn>
                <a:cxn ang="0">
                  <a:pos x="59" y="54"/>
                </a:cxn>
                <a:cxn ang="0">
                  <a:pos x="46" y="62"/>
                </a:cxn>
                <a:cxn ang="0">
                  <a:pos x="25" y="46"/>
                </a:cxn>
                <a:cxn ang="0">
                  <a:pos x="33" y="43"/>
                </a:cxn>
                <a:cxn ang="0">
                  <a:pos x="48" y="54"/>
                </a:cxn>
                <a:cxn ang="0">
                  <a:pos x="55" y="46"/>
                </a:cxn>
                <a:cxn ang="0">
                  <a:pos x="44" y="33"/>
                </a:cxn>
                <a:cxn ang="0">
                  <a:pos x="46" y="25"/>
                </a:cxn>
                <a:cxn ang="0">
                  <a:pos x="62" y="46"/>
                </a:cxn>
                <a:cxn ang="0">
                  <a:pos x="42" y="13"/>
                </a:cxn>
                <a:cxn ang="0">
                  <a:pos x="40" y="13"/>
                </a:cxn>
                <a:cxn ang="0">
                  <a:pos x="41" y="0"/>
                </a:cxn>
                <a:cxn ang="0">
                  <a:pos x="42" y="13"/>
                </a:cxn>
                <a:cxn ang="0">
                  <a:pos x="47" y="17"/>
                </a:cxn>
                <a:cxn ang="0">
                  <a:pos x="46" y="15"/>
                </a:cxn>
                <a:cxn ang="0">
                  <a:pos x="58" y="5"/>
                </a:cxn>
                <a:cxn ang="0">
                  <a:pos x="48" y="16"/>
                </a:cxn>
                <a:cxn ang="0">
                  <a:pos x="50" y="23"/>
                </a:cxn>
                <a:cxn ang="0">
                  <a:pos x="50" y="20"/>
                </a:cxn>
                <a:cxn ang="0">
                  <a:pos x="63" y="22"/>
                </a:cxn>
              </a:cxnLst>
              <a:rect l="0" t="0" r="r" b="b"/>
              <a:pathLst>
                <a:path w="63" h="63">
                  <a:moveTo>
                    <a:pt x="13" y="42"/>
                  </a:moveTo>
                  <a:cubicBezTo>
                    <a:pt x="1" y="42"/>
                    <a:pt x="1" y="42"/>
                    <a:pt x="1" y="42"/>
                  </a:cubicBezTo>
                  <a:cubicBezTo>
                    <a:pt x="0" y="42"/>
                    <a:pt x="0" y="42"/>
                    <a:pt x="0" y="41"/>
                  </a:cubicBezTo>
                  <a:cubicBezTo>
                    <a:pt x="0" y="40"/>
                    <a:pt x="0" y="40"/>
                    <a:pt x="1" y="40"/>
                  </a:cubicBezTo>
                  <a:cubicBezTo>
                    <a:pt x="13" y="40"/>
                    <a:pt x="13" y="40"/>
                    <a:pt x="13" y="40"/>
                  </a:cubicBezTo>
                  <a:cubicBezTo>
                    <a:pt x="14" y="40"/>
                    <a:pt x="14" y="40"/>
                    <a:pt x="14" y="41"/>
                  </a:cubicBezTo>
                  <a:cubicBezTo>
                    <a:pt x="14" y="42"/>
                    <a:pt x="14" y="42"/>
                    <a:pt x="13" y="42"/>
                  </a:cubicBezTo>
                  <a:close/>
                  <a:moveTo>
                    <a:pt x="30" y="19"/>
                  </a:moveTo>
                  <a:cubicBezTo>
                    <a:pt x="19" y="9"/>
                    <a:pt x="19" y="9"/>
                    <a:pt x="19" y="9"/>
                  </a:cubicBezTo>
                  <a:cubicBezTo>
                    <a:pt x="19" y="8"/>
                    <a:pt x="18" y="8"/>
                    <a:pt x="17" y="8"/>
                  </a:cubicBezTo>
                  <a:cubicBezTo>
                    <a:pt x="16" y="8"/>
                    <a:pt x="15" y="8"/>
                    <a:pt x="14" y="9"/>
                  </a:cubicBezTo>
                  <a:cubicBezTo>
                    <a:pt x="9" y="14"/>
                    <a:pt x="9" y="14"/>
                    <a:pt x="9" y="14"/>
                  </a:cubicBezTo>
                  <a:cubicBezTo>
                    <a:pt x="8" y="15"/>
                    <a:pt x="8" y="16"/>
                    <a:pt x="8" y="17"/>
                  </a:cubicBezTo>
                  <a:cubicBezTo>
                    <a:pt x="8" y="18"/>
                    <a:pt x="8" y="19"/>
                    <a:pt x="9" y="19"/>
                  </a:cubicBezTo>
                  <a:cubicBezTo>
                    <a:pt x="19" y="30"/>
                    <a:pt x="19" y="30"/>
                    <a:pt x="19" y="30"/>
                  </a:cubicBezTo>
                  <a:cubicBezTo>
                    <a:pt x="18" y="39"/>
                    <a:pt x="18" y="39"/>
                    <a:pt x="18" y="39"/>
                  </a:cubicBezTo>
                  <a:cubicBezTo>
                    <a:pt x="18" y="38"/>
                    <a:pt x="17" y="38"/>
                    <a:pt x="16" y="37"/>
                  </a:cubicBezTo>
                  <a:cubicBezTo>
                    <a:pt x="4" y="24"/>
                    <a:pt x="4" y="24"/>
                    <a:pt x="4" y="24"/>
                  </a:cubicBezTo>
                  <a:cubicBezTo>
                    <a:pt x="2" y="22"/>
                    <a:pt x="0" y="20"/>
                    <a:pt x="0" y="17"/>
                  </a:cubicBezTo>
                  <a:cubicBezTo>
                    <a:pt x="0" y="14"/>
                    <a:pt x="2" y="11"/>
                    <a:pt x="4" y="9"/>
                  </a:cubicBezTo>
                  <a:cubicBezTo>
                    <a:pt x="9" y="3"/>
                    <a:pt x="9" y="3"/>
                    <a:pt x="9" y="3"/>
                  </a:cubicBezTo>
                  <a:cubicBezTo>
                    <a:pt x="11" y="1"/>
                    <a:pt x="14" y="0"/>
                    <a:pt x="17" y="0"/>
                  </a:cubicBezTo>
                  <a:cubicBezTo>
                    <a:pt x="20" y="0"/>
                    <a:pt x="23" y="1"/>
                    <a:pt x="25" y="4"/>
                  </a:cubicBezTo>
                  <a:cubicBezTo>
                    <a:pt x="37" y="16"/>
                    <a:pt x="37" y="16"/>
                    <a:pt x="37" y="16"/>
                  </a:cubicBezTo>
                  <a:cubicBezTo>
                    <a:pt x="38" y="17"/>
                    <a:pt x="38" y="18"/>
                    <a:pt x="39" y="18"/>
                  </a:cubicBezTo>
                  <a:lnTo>
                    <a:pt x="30" y="19"/>
                  </a:lnTo>
                  <a:close/>
                  <a:moveTo>
                    <a:pt x="7" y="58"/>
                  </a:moveTo>
                  <a:cubicBezTo>
                    <a:pt x="6" y="58"/>
                    <a:pt x="6" y="58"/>
                    <a:pt x="6" y="58"/>
                  </a:cubicBezTo>
                  <a:cubicBezTo>
                    <a:pt x="6" y="58"/>
                    <a:pt x="5" y="58"/>
                    <a:pt x="5" y="58"/>
                  </a:cubicBezTo>
                  <a:cubicBezTo>
                    <a:pt x="5" y="57"/>
                    <a:pt x="5" y="56"/>
                    <a:pt x="5" y="56"/>
                  </a:cubicBezTo>
                  <a:cubicBezTo>
                    <a:pt x="15" y="46"/>
                    <a:pt x="15" y="46"/>
                    <a:pt x="15" y="46"/>
                  </a:cubicBezTo>
                  <a:cubicBezTo>
                    <a:pt x="15" y="46"/>
                    <a:pt x="16" y="46"/>
                    <a:pt x="16" y="46"/>
                  </a:cubicBezTo>
                  <a:cubicBezTo>
                    <a:pt x="17" y="47"/>
                    <a:pt x="17" y="47"/>
                    <a:pt x="16" y="48"/>
                  </a:cubicBezTo>
                  <a:lnTo>
                    <a:pt x="7" y="58"/>
                  </a:lnTo>
                  <a:close/>
                  <a:moveTo>
                    <a:pt x="23" y="62"/>
                  </a:moveTo>
                  <a:cubicBezTo>
                    <a:pt x="23" y="62"/>
                    <a:pt x="22" y="63"/>
                    <a:pt x="22" y="63"/>
                  </a:cubicBezTo>
                  <a:cubicBezTo>
                    <a:pt x="21" y="63"/>
                    <a:pt x="20" y="62"/>
                    <a:pt x="20" y="62"/>
                  </a:cubicBezTo>
                  <a:cubicBezTo>
                    <a:pt x="20" y="49"/>
                    <a:pt x="20" y="49"/>
                    <a:pt x="20" y="49"/>
                  </a:cubicBezTo>
                  <a:cubicBezTo>
                    <a:pt x="20" y="49"/>
                    <a:pt x="21" y="48"/>
                    <a:pt x="22" y="48"/>
                  </a:cubicBezTo>
                  <a:cubicBezTo>
                    <a:pt x="22" y="48"/>
                    <a:pt x="23" y="49"/>
                    <a:pt x="23" y="49"/>
                  </a:cubicBezTo>
                  <a:lnTo>
                    <a:pt x="23" y="62"/>
                  </a:lnTo>
                  <a:close/>
                  <a:moveTo>
                    <a:pt x="59" y="54"/>
                  </a:moveTo>
                  <a:cubicBezTo>
                    <a:pt x="54" y="59"/>
                    <a:pt x="54" y="59"/>
                    <a:pt x="54" y="59"/>
                  </a:cubicBezTo>
                  <a:cubicBezTo>
                    <a:pt x="51" y="61"/>
                    <a:pt x="49" y="62"/>
                    <a:pt x="46" y="62"/>
                  </a:cubicBezTo>
                  <a:cubicBezTo>
                    <a:pt x="43" y="62"/>
                    <a:pt x="40" y="61"/>
                    <a:pt x="38" y="59"/>
                  </a:cubicBezTo>
                  <a:cubicBezTo>
                    <a:pt x="25" y="46"/>
                    <a:pt x="25" y="46"/>
                    <a:pt x="25" y="46"/>
                  </a:cubicBezTo>
                  <a:cubicBezTo>
                    <a:pt x="25" y="46"/>
                    <a:pt x="24" y="45"/>
                    <a:pt x="24" y="44"/>
                  </a:cubicBezTo>
                  <a:cubicBezTo>
                    <a:pt x="33" y="43"/>
                    <a:pt x="33" y="43"/>
                    <a:pt x="33" y="43"/>
                  </a:cubicBezTo>
                  <a:cubicBezTo>
                    <a:pt x="43" y="54"/>
                    <a:pt x="43" y="54"/>
                    <a:pt x="43" y="54"/>
                  </a:cubicBezTo>
                  <a:cubicBezTo>
                    <a:pt x="45" y="55"/>
                    <a:pt x="47" y="55"/>
                    <a:pt x="48" y="54"/>
                  </a:cubicBezTo>
                  <a:cubicBezTo>
                    <a:pt x="54" y="48"/>
                    <a:pt x="54" y="48"/>
                    <a:pt x="54" y="48"/>
                  </a:cubicBezTo>
                  <a:cubicBezTo>
                    <a:pt x="55" y="48"/>
                    <a:pt x="55" y="47"/>
                    <a:pt x="55" y="46"/>
                  </a:cubicBezTo>
                  <a:cubicBezTo>
                    <a:pt x="55" y="45"/>
                    <a:pt x="55" y="44"/>
                    <a:pt x="54" y="43"/>
                  </a:cubicBezTo>
                  <a:cubicBezTo>
                    <a:pt x="44" y="33"/>
                    <a:pt x="44" y="33"/>
                    <a:pt x="44" y="33"/>
                  </a:cubicBezTo>
                  <a:cubicBezTo>
                    <a:pt x="44" y="24"/>
                    <a:pt x="44" y="24"/>
                    <a:pt x="44" y="24"/>
                  </a:cubicBezTo>
                  <a:cubicBezTo>
                    <a:pt x="45" y="24"/>
                    <a:pt x="46" y="25"/>
                    <a:pt x="46" y="25"/>
                  </a:cubicBezTo>
                  <a:cubicBezTo>
                    <a:pt x="59" y="38"/>
                    <a:pt x="59" y="38"/>
                    <a:pt x="59" y="38"/>
                  </a:cubicBezTo>
                  <a:cubicBezTo>
                    <a:pt x="61" y="40"/>
                    <a:pt x="62" y="43"/>
                    <a:pt x="62" y="46"/>
                  </a:cubicBezTo>
                  <a:cubicBezTo>
                    <a:pt x="62" y="49"/>
                    <a:pt x="61" y="52"/>
                    <a:pt x="59" y="54"/>
                  </a:cubicBezTo>
                  <a:close/>
                  <a:moveTo>
                    <a:pt x="42" y="13"/>
                  </a:moveTo>
                  <a:cubicBezTo>
                    <a:pt x="42" y="14"/>
                    <a:pt x="42" y="14"/>
                    <a:pt x="41" y="14"/>
                  </a:cubicBezTo>
                  <a:cubicBezTo>
                    <a:pt x="40" y="14"/>
                    <a:pt x="40" y="14"/>
                    <a:pt x="40" y="13"/>
                  </a:cubicBezTo>
                  <a:cubicBezTo>
                    <a:pt x="40" y="1"/>
                    <a:pt x="40" y="1"/>
                    <a:pt x="40" y="1"/>
                  </a:cubicBezTo>
                  <a:cubicBezTo>
                    <a:pt x="40" y="0"/>
                    <a:pt x="40" y="0"/>
                    <a:pt x="41" y="0"/>
                  </a:cubicBezTo>
                  <a:cubicBezTo>
                    <a:pt x="42" y="0"/>
                    <a:pt x="42" y="0"/>
                    <a:pt x="42" y="1"/>
                  </a:cubicBezTo>
                  <a:lnTo>
                    <a:pt x="42" y="13"/>
                  </a:lnTo>
                  <a:close/>
                  <a:moveTo>
                    <a:pt x="48" y="16"/>
                  </a:moveTo>
                  <a:cubicBezTo>
                    <a:pt x="48" y="17"/>
                    <a:pt x="47" y="17"/>
                    <a:pt x="47" y="17"/>
                  </a:cubicBezTo>
                  <a:cubicBezTo>
                    <a:pt x="47" y="17"/>
                    <a:pt x="47" y="17"/>
                    <a:pt x="46" y="16"/>
                  </a:cubicBezTo>
                  <a:cubicBezTo>
                    <a:pt x="46" y="16"/>
                    <a:pt x="46" y="15"/>
                    <a:pt x="46" y="15"/>
                  </a:cubicBezTo>
                  <a:cubicBezTo>
                    <a:pt x="56" y="5"/>
                    <a:pt x="56" y="5"/>
                    <a:pt x="56" y="5"/>
                  </a:cubicBezTo>
                  <a:cubicBezTo>
                    <a:pt x="56" y="4"/>
                    <a:pt x="57" y="4"/>
                    <a:pt x="58" y="5"/>
                  </a:cubicBezTo>
                  <a:cubicBezTo>
                    <a:pt x="58" y="5"/>
                    <a:pt x="58" y="6"/>
                    <a:pt x="58" y="7"/>
                  </a:cubicBezTo>
                  <a:lnTo>
                    <a:pt x="48" y="16"/>
                  </a:lnTo>
                  <a:close/>
                  <a:moveTo>
                    <a:pt x="62" y="23"/>
                  </a:moveTo>
                  <a:cubicBezTo>
                    <a:pt x="50" y="23"/>
                    <a:pt x="50" y="23"/>
                    <a:pt x="50" y="23"/>
                  </a:cubicBezTo>
                  <a:cubicBezTo>
                    <a:pt x="49" y="23"/>
                    <a:pt x="48" y="22"/>
                    <a:pt x="48" y="22"/>
                  </a:cubicBezTo>
                  <a:cubicBezTo>
                    <a:pt x="48" y="21"/>
                    <a:pt x="49" y="20"/>
                    <a:pt x="50" y="20"/>
                  </a:cubicBezTo>
                  <a:cubicBezTo>
                    <a:pt x="62" y="20"/>
                    <a:pt x="62" y="20"/>
                    <a:pt x="62" y="20"/>
                  </a:cubicBezTo>
                  <a:cubicBezTo>
                    <a:pt x="62" y="20"/>
                    <a:pt x="63" y="21"/>
                    <a:pt x="63" y="22"/>
                  </a:cubicBezTo>
                  <a:cubicBezTo>
                    <a:pt x="63" y="22"/>
                    <a:pt x="62" y="23"/>
                    <a:pt x="62" y="23"/>
                  </a:cubicBezTo>
                  <a:close/>
                </a:path>
              </a:pathLst>
            </a:custGeom>
            <a:solidFill>
              <a:srgbClr val="FFFFFF"/>
            </a:solidFill>
            <a:ln w="9525">
              <a:noFill/>
              <a:round/>
            </a:ln>
          </p:spPr>
          <p:txBody>
            <a:bodyPr vert="horz" wrap="square" lIns="91428" tIns="45714" rIns="91428" bIns="45714" numCol="1" anchor="t" anchorCtr="0" compatLnSpc="1"/>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grpSp>
        <p:nvGrpSpPr>
          <p:cNvPr id="41" name="组合 5"/>
          <p:cNvGrpSpPr/>
          <p:nvPr/>
        </p:nvGrpSpPr>
        <p:grpSpPr>
          <a:xfrm>
            <a:off x="774766" y="1341927"/>
            <a:ext cx="3152713" cy="1260461"/>
            <a:chOff x="2062553" y="2924342"/>
            <a:chExt cx="8408371" cy="3360646"/>
          </a:xfrm>
        </p:grpSpPr>
        <p:sp>
          <p:nvSpPr>
            <p:cNvPr id="42" name="Freeform 1"/>
            <p:cNvSpPr>
              <a:spLocks noChangeArrowheads="1"/>
            </p:cNvSpPr>
            <p:nvPr/>
          </p:nvSpPr>
          <p:spPr bwMode="auto">
            <a:xfrm>
              <a:off x="2062553" y="4681518"/>
              <a:ext cx="1388263" cy="1603470"/>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4"/>
            </a:solidFill>
            <a:ln>
              <a:noFill/>
            </a:ln>
            <a:effectLst/>
          </p:spPr>
          <p:txBody>
            <a:bodyPr wrap="none" anchor="ctr"/>
            <a:lstStyle/>
            <a:p>
              <a:endParaRPr lang="en-US" sz="180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43" name="TextBox 49"/>
            <p:cNvSpPr txBox="1"/>
            <p:nvPr/>
          </p:nvSpPr>
          <p:spPr>
            <a:xfrm>
              <a:off x="3618278" y="4110267"/>
              <a:ext cx="5525285" cy="1887368"/>
            </a:xfrm>
            <a:prstGeom prst="rect">
              <a:avLst/>
            </a:prstGeom>
            <a:noFill/>
          </p:spPr>
          <p:txBody>
            <a:bodyPr wrap="square" rtlCol="0">
              <a:spAutoFit/>
            </a:bodyPr>
            <a:lstStyle/>
            <a:p>
              <a:r>
                <a:rPr lang="zh-CN" altLang="en-US" sz="2000" b="1" dirty="0" smtClean="0"/>
                <a:t>为开发团队的活动顺序提供指导。</a:t>
              </a:r>
              <a:endParaRPr lang="zh-CN" altLang="en-US" sz="2000" b="1" dirty="0"/>
            </a:p>
          </p:txBody>
        </p:sp>
        <p:grpSp>
          <p:nvGrpSpPr>
            <p:cNvPr id="45" name="Group 55"/>
            <p:cNvGrpSpPr/>
            <p:nvPr/>
          </p:nvGrpSpPr>
          <p:grpSpPr>
            <a:xfrm>
              <a:off x="2570063" y="2924342"/>
              <a:ext cx="7900861" cy="1757177"/>
              <a:chOff x="2731427" y="2924341"/>
              <a:chExt cx="7900861" cy="1757177"/>
            </a:xfrm>
          </p:grpSpPr>
          <p:cxnSp>
            <p:nvCxnSpPr>
              <p:cNvPr id="47" name="Straight Connector 7"/>
              <p:cNvCxnSpPr/>
              <p:nvPr/>
            </p:nvCxnSpPr>
            <p:spPr>
              <a:xfrm flipH="1">
                <a:off x="2731427" y="2924341"/>
                <a:ext cx="7900861"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4"/>
              <p:cNvCxnSpPr>
                <a:stCxn id="42" idx="4"/>
              </p:cNvCxnSpPr>
              <p:nvPr/>
            </p:nvCxnSpPr>
            <p:spPr>
              <a:xfrm flipV="1">
                <a:off x="2756684" y="2924341"/>
                <a:ext cx="0" cy="1757177"/>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56"/>
              <p:cNvCxnSpPr/>
              <p:nvPr/>
            </p:nvCxnSpPr>
            <p:spPr>
              <a:xfrm flipV="1">
                <a:off x="10632288" y="2932531"/>
                <a:ext cx="0" cy="681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46" name="Freeform 81"/>
            <p:cNvSpPr>
              <a:spLocks noEditPoints="1"/>
            </p:cNvSpPr>
            <p:nvPr/>
          </p:nvSpPr>
          <p:spPr bwMode="auto">
            <a:xfrm>
              <a:off x="2381378" y="5053205"/>
              <a:ext cx="760387" cy="763664"/>
            </a:xfrm>
            <a:custGeom>
              <a:avLst/>
              <a:gdLst/>
              <a:ahLst/>
              <a:cxnLst>
                <a:cxn ang="0">
                  <a:pos x="231" y="86"/>
                </a:cxn>
                <a:cxn ang="0">
                  <a:pos x="198" y="119"/>
                </a:cxn>
                <a:cxn ang="0">
                  <a:pos x="152" y="131"/>
                </a:cxn>
                <a:cxn ang="0">
                  <a:pos x="180" y="103"/>
                </a:cxn>
                <a:cxn ang="0">
                  <a:pos x="181" y="102"/>
                </a:cxn>
                <a:cxn ang="0">
                  <a:pos x="214" y="69"/>
                </a:cxn>
                <a:cxn ang="0">
                  <a:pos x="214" y="35"/>
                </a:cxn>
                <a:cxn ang="0">
                  <a:pos x="181" y="35"/>
                </a:cxn>
                <a:cxn ang="0">
                  <a:pos x="147" y="69"/>
                </a:cxn>
                <a:cxn ang="0">
                  <a:pos x="147" y="69"/>
                </a:cxn>
                <a:cxn ang="0">
                  <a:pos x="147" y="69"/>
                </a:cxn>
                <a:cxn ang="0">
                  <a:pos x="119" y="98"/>
                </a:cxn>
                <a:cxn ang="0">
                  <a:pos x="131" y="52"/>
                </a:cxn>
                <a:cxn ang="0">
                  <a:pos x="164" y="19"/>
                </a:cxn>
                <a:cxn ang="0">
                  <a:pos x="231" y="19"/>
                </a:cxn>
                <a:cxn ang="0">
                  <a:pos x="231" y="86"/>
                </a:cxn>
                <a:cxn ang="0">
                  <a:pos x="94" y="173"/>
                </a:cxn>
                <a:cxn ang="0">
                  <a:pos x="94" y="173"/>
                </a:cxn>
                <a:cxn ang="0">
                  <a:pos x="85" y="177"/>
                </a:cxn>
                <a:cxn ang="0">
                  <a:pos x="73" y="165"/>
                </a:cxn>
                <a:cxn ang="0">
                  <a:pos x="77" y="156"/>
                </a:cxn>
                <a:cxn ang="0">
                  <a:pos x="156" y="77"/>
                </a:cxn>
                <a:cxn ang="0">
                  <a:pos x="165" y="73"/>
                </a:cxn>
                <a:cxn ang="0">
                  <a:pos x="177" y="85"/>
                </a:cxn>
                <a:cxn ang="0">
                  <a:pos x="174" y="93"/>
                </a:cxn>
                <a:cxn ang="0">
                  <a:pos x="174" y="93"/>
                </a:cxn>
                <a:cxn ang="0">
                  <a:pos x="94" y="173"/>
                </a:cxn>
                <a:cxn ang="0">
                  <a:pos x="69" y="147"/>
                </a:cxn>
                <a:cxn ang="0">
                  <a:pos x="35" y="181"/>
                </a:cxn>
                <a:cxn ang="0">
                  <a:pos x="35" y="214"/>
                </a:cxn>
                <a:cxn ang="0">
                  <a:pos x="69" y="214"/>
                </a:cxn>
                <a:cxn ang="0">
                  <a:pos x="102" y="181"/>
                </a:cxn>
                <a:cxn ang="0">
                  <a:pos x="103" y="180"/>
                </a:cxn>
                <a:cxn ang="0">
                  <a:pos x="131" y="152"/>
                </a:cxn>
                <a:cxn ang="0">
                  <a:pos x="119" y="198"/>
                </a:cxn>
                <a:cxn ang="0">
                  <a:pos x="86" y="231"/>
                </a:cxn>
                <a:cxn ang="0">
                  <a:pos x="19" y="231"/>
                </a:cxn>
                <a:cxn ang="0">
                  <a:pos x="19" y="164"/>
                </a:cxn>
                <a:cxn ang="0">
                  <a:pos x="52" y="131"/>
                </a:cxn>
                <a:cxn ang="0">
                  <a:pos x="98" y="118"/>
                </a:cxn>
                <a:cxn ang="0">
                  <a:pos x="69" y="147"/>
                </a:cxn>
                <a:cxn ang="0">
                  <a:pos x="69" y="147"/>
                </a:cxn>
              </a:cxnLst>
              <a:rect l="0" t="0" r="r" b="b"/>
              <a:pathLst>
                <a:path w="249" h="250">
                  <a:moveTo>
                    <a:pt x="231" y="86"/>
                  </a:moveTo>
                  <a:cubicBezTo>
                    <a:pt x="198" y="119"/>
                    <a:pt x="198" y="119"/>
                    <a:pt x="198" y="119"/>
                  </a:cubicBezTo>
                  <a:cubicBezTo>
                    <a:pt x="185" y="131"/>
                    <a:pt x="168" y="136"/>
                    <a:pt x="152" y="131"/>
                  </a:cubicBezTo>
                  <a:cubicBezTo>
                    <a:pt x="180" y="103"/>
                    <a:pt x="180" y="103"/>
                    <a:pt x="180" y="103"/>
                  </a:cubicBezTo>
                  <a:cubicBezTo>
                    <a:pt x="180" y="103"/>
                    <a:pt x="180" y="103"/>
                    <a:pt x="181" y="102"/>
                  </a:cubicBezTo>
                  <a:cubicBezTo>
                    <a:pt x="214" y="69"/>
                    <a:pt x="214" y="69"/>
                    <a:pt x="214" y="69"/>
                  </a:cubicBezTo>
                  <a:cubicBezTo>
                    <a:pt x="223" y="60"/>
                    <a:pt x="223" y="45"/>
                    <a:pt x="214" y="35"/>
                  </a:cubicBezTo>
                  <a:cubicBezTo>
                    <a:pt x="205" y="26"/>
                    <a:pt x="190" y="26"/>
                    <a:pt x="181" y="35"/>
                  </a:cubicBezTo>
                  <a:cubicBezTo>
                    <a:pt x="147" y="69"/>
                    <a:pt x="147" y="69"/>
                    <a:pt x="147" y="69"/>
                  </a:cubicBezTo>
                  <a:cubicBezTo>
                    <a:pt x="147" y="69"/>
                    <a:pt x="147" y="69"/>
                    <a:pt x="147" y="69"/>
                  </a:cubicBezTo>
                  <a:cubicBezTo>
                    <a:pt x="147" y="69"/>
                    <a:pt x="147" y="69"/>
                    <a:pt x="147" y="69"/>
                  </a:cubicBezTo>
                  <a:cubicBezTo>
                    <a:pt x="119" y="98"/>
                    <a:pt x="119" y="98"/>
                    <a:pt x="119" y="98"/>
                  </a:cubicBezTo>
                  <a:cubicBezTo>
                    <a:pt x="114" y="82"/>
                    <a:pt x="118" y="64"/>
                    <a:pt x="131" y="52"/>
                  </a:cubicBezTo>
                  <a:cubicBezTo>
                    <a:pt x="164" y="19"/>
                    <a:pt x="164" y="19"/>
                    <a:pt x="164" y="19"/>
                  </a:cubicBezTo>
                  <a:cubicBezTo>
                    <a:pt x="183" y="0"/>
                    <a:pt x="212" y="0"/>
                    <a:pt x="231" y="19"/>
                  </a:cubicBezTo>
                  <a:cubicBezTo>
                    <a:pt x="249" y="37"/>
                    <a:pt x="249" y="67"/>
                    <a:pt x="231" y="86"/>
                  </a:cubicBezTo>
                  <a:moveTo>
                    <a:pt x="94" y="173"/>
                  </a:moveTo>
                  <a:cubicBezTo>
                    <a:pt x="94" y="173"/>
                    <a:pt x="94" y="173"/>
                    <a:pt x="94" y="173"/>
                  </a:cubicBezTo>
                  <a:cubicBezTo>
                    <a:pt x="91" y="176"/>
                    <a:pt x="88" y="177"/>
                    <a:pt x="85" y="177"/>
                  </a:cubicBezTo>
                  <a:cubicBezTo>
                    <a:pt x="78" y="177"/>
                    <a:pt x="73" y="172"/>
                    <a:pt x="73" y="165"/>
                  </a:cubicBezTo>
                  <a:cubicBezTo>
                    <a:pt x="73" y="162"/>
                    <a:pt x="75" y="158"/>
                    <a:pt x="77" y="156"/>
                  </a:cubicBezTo>
                  <a:cubicBezTo>
                    <a:pt x="156" y="77"/>
                    <a:pt x="156" y="77"/>
                    <a:pt x="156" y="77"/>
                  </a:cubicBezTo>
                  <a:cubicBezTo>
                    <a:pt x="158" y="75"/>
                    <a:pt x="162" y="73"/>
                    <a:pt x="165" y="73"/>
                  </a:cubicBezTo>
                  <a:cubicBezTo>
                    <a:pt x="172" y="73"/>
                    <a:pt x="177" y="78"/>
                    <a:pt x="177" y="85"/>
                  </a:cubicBezTo>
                  <a:cubicBezTo>
                    <a:pt x="177" y="88"/>
                    <a:pt x="176" y="91"/>
                    <a:pt x="174" y="93"/>
                  </a:cubicBezTo>
                  <a:cubicBezTo>
                    <a:pt x="174" y="93"/>
                    <a:pt x="174" y="93"/>
                    <a:pt x="174" y="93"/>
                  </a:cubicBezTo>
                  <a:lnTo>
                    <a:pt x="94" y="173"/>
                  </a:lnTo>
                  <a:close/>
                  <a:moveTo>
                    <a:pt x="69" y="147"/>
                  </a:moveTo>
                  <a:cubicBezTo>
                    <a:pt x="35" y="181"/>
                    <a:pt x="35" y="181"/>
                    <a:pt x="35" y="181"/>
                  </a:cubicBezTo>
                  <a:cubicBezTo>
                    <a:pt x="26" y="190"/>
                    <a:pt x="26" y="205"/>
                    <a:pt x="35" y="214"/>
                  </a:cubicBezTo>
                  <a:cubicBezTo>
                    <a:pt x="45" y="224"/>
                    <a:pt x="60" y="224"/>
                    <a:pt x="69" y="214"/>
                  </a:cubicBezTo>
                  <a:cubicBezTo>
                    <a:pt x="102" y="181"/>
                    <a:pt x="102" y="181"/>
                    <a:pt x="102" y="181"/>
                  </a:cubicBezTo>
                  <a:cubicBezTo>
                    <a:pt x="102" y="181"/>
                    <a:pt x="103" y="180"/>
                    <a:pt x="103" y="180"/>
                  </a:cubicBezTo>
                  <a:cubicBezTo>
                    <a:pt x="131" y="152"/>
                    <a:pt x="131" y="152"/>
                    <a:pt x="131" y="152"/>
                  </a:cubicBezTo>
                  <a:cubicBezTo>
                    <a:pt x="135" y="168"/>
                    <a:pt x="131" y="185"/>
                    <a:pt x="119" y="198"/>
                  </a:cubicBezTo>
                  <a:cubicBezTo>
                    <a:pt x="86" y="231"/>
                    <a:pt x="86" y="231"/>
                    <a:pt x="86" y="231"/>
                  </a:cubicBezTo>
                  <a:cubicBezTo>
                    <a:pt x="67" y="250"/>
                    <a:pt x="37" y="250"/>
                    <a:pt x="19" y="231"/>
                  </a:cubicBezTo>
                  <a:cubicBezTo>
                    <a:pt x="0" y="213"/>
                    <a:pt x="0" y="183"/>
                    <a:pt x="19" y="164"/>
                  </a:cubicBezTo>
                  <a:cubicBezTo>
                    <a:pt x="52" y="131"/>
                    <a:pt x="52" y="131"/>
                    <a:pt x="52" y="131"/>
                  </a:cubicBezTo>
                  <a:cubicBezTo>
                    <a:pt x="65" y="118"/>
                    <a:pt x="82" y="114"/>
                    <a:pt x="98" y="118"/>
                  </a:cubicBezTo>
                  <a:cubicBezTo>
                    <a:pt x="69" y="147"/>
                    <a:pt x="69" y="147"/>
                    <a:pt x="69" y="147"/>
                  </a:cubicBezTo>
                  <a:cubicBezTo>
                    <a:pt x="69" y="147"/>
                    <a:pt x="69" y="147"/>
                    <a:pt x="69" y="147"/>
                  </a:cubicBezTo>
                </a:path>
              </a:pathLst>
            </a:custGeom>
            <a:solidFill>
              <a:srgbClr val="FFFFFF"/>
            </a:solidFill>
            <a:ln w="9525">
              <a:noFill/>
              <a:round/>
            </a:ln>
          </p:spPr>
          <p:txBody>
            <a:bodyPr vert="horz" wrap="square" lIns="91428" tIns="45714" rIns="91428" bIns="45714" numCol="1" anchor="t" anchorCtr="0" compatLnSpc="1"/>
            <a:lstStyle/>
            <a:p>
              <a:endParaRPr lang="en-US" sz="18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grpSp>
      <p:sp>
        <p:nvSpPr>
          <p:cNvPr id="50" name="矩形 49"/>
          <p:cNvSpPr/>
          <p:nvPr/>
        </p:nvSpPr>
        <p:spPr>
          <a:xfrm>
            <a:off x="0" y="215090"/>
            <a:ext cx="1786712"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RUPRUP</a:t>
            </a:r>
            <a:r>
              <a:rPr lang="zh-CN" altLang="en-US" dirty="0" smtClean="0"/>
              <a:t>的四个作用</a:t>
            </a:r>
          </a:p>
          <a:p>
            <a:r>
              <a:rPr lang="zh-CN" altLang="en-US" dirty="0" smtClean="0"/>
              <a:t>的四个作用</a:t>
            </a:r>
            <a:endParaRPr lang="zh-CN" altLang="en-US" dirty="0"/>
          </a:p>
        </p:txBody>
      </p:sp>
      <p:sp>
        <p:nvSpPr>
          <p:cNvPr id="51" name="TextBox 49"/>
          <p:cNvSpPr txBox="1"/>
          <p:nvPr/>
        </p:nvSpPr>
        <p:spPr>
          <a:xfrm>
            <a:off x="5572926" y="1786726"/>
            <a:ext cx="2071702" cy="1015663"/>
          </a:xfrm>
          <a:prstGeom prst="rect">
            <a:avLst/>
          </a:prstGeom>
          <a:noFill/>
        </p:spPr>
        <p:txBody>
          <a:bodyPr wrap="square" rtlCol="0">
            <a:spAutoFit/>
          </a:bodyPr>
          <a:lstStyle/>
          <a:p>
            <a:r>
              <a:rPr lang="zh-CN" altLang="en-US" sz="2000" b="1" dirty="0" smtClean="0"/>
              <a:t>详细说明开发涉及哪些制品以及何时开发。</a:t>
            </a:r>
            <a:endParaRPr lang="zh-CN" altLang="en-US" sz="2000" b="1" dirty="0"/>
          </a:p>
        </p:txBody>
      </p:sp>
      <p:sp>
        <p:nvSpPr>
          <p:cNvPr id="52" name="TextBox 49"/>
          <p:cNvSpPr txBox="1"/>
          <p:nvPr/>
        </p:nvSpPr>
        <p:spPr>
          <a:xfrm>
            <a:off x="5572926" y="3358362"/>
            <a:ext cx="2071702" cy="1015663"/>
          </a:xfrm>
          <a:prstGeom prst="rect">
            <a:avLst/>
          </a:prstGeom>
          <a:noFill/>
        </p:spPr>
        <p:txBody>
          <a:bodyPr wrap="square" rtlCol="0">
            <a:spAutoFit/>
          </a:bodyPr>
          <a:lstStyle/>
          <a:p>
            <a:r>
              <a:rPr lang="zh-CN" altLang="en-US" sz="2000" b="1" dirty="0" smtClean="0"/>
              <a:t>为监控和度量项目的产品和活动提供标准</a:t>
            </a:r>
            <a:endParaRPr lang="zh-CN" altLang="en-US" sz="2000" b="1" dirty="0"/>
          </a:p>
        </p:txBody>
      </p:sp>
      <p:sp>
        <p:nvSpPr>
          <p:cNvPr id="53" name="TextBox 49"/>
          <p:cNvSpPr txBox="1"/>
          <p:nvPr/>
        </p:nvSpPr>
        <p:spPr>
          <a:xfrm>
            <a:off x="1429522" y="3286924"/>
            <a:ext cx="2071702" cy="1015663"/>
          </a:xfrm>
          <a:prstGeom prst="rect">
            <a:avLst/>
          </a:prstGeom>
          <a:noFill/>
        </p:spPr>
        <p:txBody>
          <a:bodyPr wrap="square" rtlCol="0">
            <a:spAutoFit/>
          </a:bodyPr>
          <a:lstStyle/>
          <a:p>
            <a:r>
              <a:rPr lang="zh-CN" altLang="en-US" sz="2000" b="1" dirty="0" smtClean="0"/>
              <a:t>指导每一个开发人员和整个开发团队的任务</a:t>
            </a:r>
            <a:endParaRPr lang="zh-CN" altLang="en-US" sz="2000" b="1" dirty="0"/>
          </a:p>
        </p:txBody>
      </p:sp>
      <p:sp>
        <p:nvSpPr>
          <p:cNvPr id="54" name="文本框 3"/>
          <p:cNvSpPr txBox="1"/>
          <p:nvPr/>
        </p:nvSpPr>
        <p:spPr>
          <a:xfrm>
            <a:off x="216535" y="299720"/>
            <a:ext cx="4997450" cy="706755"/>
          </a:xfrm>
          <a:prstGeom prst="rect">
            <a:avLst/>
          </a:prstGeom>
          <a:noFill/>
        </p:spPr>
        <p:txBody>
          <a:bodyPr wrap="square" rtlCol="0">
            <a:spAutoFit/>
          </a:bodyPr>
          <a:lstStyle/>
          <a:p>
            <a:r>
              <a:rPr lang="en-US" altLang="zh-CN" sz="4000" dirty="0" smtClean="0">
                <a:latin typeface="微软雅黑" panose="020B0503020204020204" pitchFamily="34" charset="-122"/>
                <a:ea typeface="微软雅黑" panose="020B0503020204020204" pitchFamily="34" charset="-122"/>
              </a:rPr>
              <a:t>RUP</a:t>
            </a:r>
            <a:r>
              <a:rPr lang="zh-CN" altLang="en-US" sz="4000" dirty="0" smtClean="0">
                <a:latin typeface="微软雅黑" panose="020B0503020204020204" pitchFamily="34" charset="-122"/>
                <a:ea typeface="微软雅黑" panose="020B0503020204020204" pitchFamily="34" charset="-122"/>
              </a:rPr>
              <a:t>的四个作用</a:t>
            </a:r>
            <a:endParaRPr lang="zh-CN" altLang="en-US" sz="40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5"/>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50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8"/>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1"/>
                                        </p:tgtEl>
                                        <p:attrNameLst>
                                          <p:attrName>ppt_y</p:attrName>
                                        </p:attrNameLst>
                                      </p:cBhvr>
                                      <p:tavLst>
                                        <p:tav tm="0" fmla="#ppt_y+(sin(-2*pi*(1-$))*-#ppt_x+cos(-2*pi*(1-$))*(1-#ppt_y))*(1-$)">
                                          <p:val>
                                            <p:fltVal val="0"/>
                                          </p:val>
                                        </p:tav>
                                        <p:tav tm="100000">
                                          <p:val>
                                            <p:fltVal val="1"/>
                                          </p:val>
                                        </p:tav>
                                      </p:tavLst>
                                    </p:anim>
                                  </p:childTnLst>
                                </p:cTn>
                              </p:par>
                              <p:par>
                                <p:cTn id="29" presetID="2" presetClass="entr" presetSubtype="4" fill="hold" nodeType="withEffect">
                                  <p:stCondLst>
                                    <p:cond delay="125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50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18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220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1365083"/>
            <a:ext cx="5144298" cy="378699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p:cNvSpPr/>
          <p:nvPr/>
        </p:nvSpPr>
        <p:spPr>
          <a:xfrm>
            <a:off x="0" y="123825"/>
            <a:ext cx="1979930" cy="7200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p:cNvSpPr txBox="1"/>
          <p:nvPr/>
        </p:nvSpPr>
        <p:spPr>
          <a:xfrm>
            <a:off x="216535" y="299720"/>
            <a:ext cx="4997450" cy="706755"/>
          </a:xfrm>
          <a:prstGeom prst="rect">
            <a:avLst/>
          </a:prstGeom>
          <a:noFill/>
        </p:spPr>
        <p:txBody>
          <a:bodyPr wrap="square" rtlCol="0">
            <a:spAutoFit/>
          </a:bodyPr>
          <a:lstStyle/>
          <a:p>
            <a:r>
              <a:rPr lang="en-US" altLang="zh-CN" sz="4000" dirty="0" smtClean="0"/>
              <a:t>  </a:t>
            </a:r>
            <a:r>
              <a:rPr lang="en-US" altLang="zh-CN" sz="4000" dirty="0" smtClean="0">
                <a:latin typeface="微软雅黑" panose="020B0503020204020204" pitchFamily="34" charset="-122"/>
                <a:ea typeface="微软雅黑" panose="020B0503020204020204" pitchFamily="34" charset="-122"/>
              </a:rPr>
              <a:t> RUP</a:t>
            </a:r>
            <a:r>
              <a:rPr lang="zh-CN" altLang="en-US" sz="4000" dirty="0" smtClean="0">
                <a:latin typeface="微软雅黑" panose="020B0503020204020204" pitchFamily="34" charset="-122"/>
                <a:ea typeface="微软雅黑" panose="020B0503020204020204" pitchFamily="34" charset="-122"/>
              </a:rPr>
              <a:t>的核心概念</a:t>
            </a:r>
            <a:endParaRPr lang="zh-CN" altLang="en-US" sz="40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71883" y="2008656"/>
            <a:ext cx="5000660" cy="646331"/>
          </a:xfrm>
          <a:prstGeom prst="rect">
            <a:avLst/>
          </a:prstGeom>
          <a:noFill/>
        </p:spPr>
        <p:txBody>
          <a:bodyPr wrap="square" rtlCol="0">
            <a:spAutoFit/>
          </a:bodyPr>
          <a:lstStyle/>
          <a:p>
            <a:r>
              <a:rPr lang="zh-CN" altLang="en-US" dirty="0" smtClean="0"/>
              <a:t>角色：描述某个人或者一个小组的行为与职责。</a:t>
            </a:r>
            <a:r>
              <a:rPr lang="en-US" altLang="zh-CN" dirty="0" smtClean="0"/>
              <a:t>RUP</a:t>
            </a:r>
            <a:r>
              <a:rPr lang="zh-CN" altLang="en-US" dirty="0" smtClean="0"/>
              <a:t>预先定义了很多角色。</a:t>
            </a:r>
            <a:endParaRPr lang="zh-CN" altLang="en-US" dirty="0"/>
          </a:p>
        </p:txBody>
      </p:sp>
      <p:sp>
        <p:nvSpPr>
          <p:cNvPr id="21" name="TextBox 20"/>
          <p:cNvSpPr txBox="1"/>
          <p:nvPr/>
        </p:nvSpPr>
        <p:spPr>
          <a:xfrm>
            <a:off x="71566" y="4100360"/>
            <a:ext cx="5000660" cy="369332"/>
          </a:xfrm>
          <a:prstGeom prst="rect">
            <a:avLst/>
          </a:prstGeom>
          <a:noFill/>
        </p:spPr>
        <p:txBody>
          <a:bodyPr wrap="square" rtlCol="0">
            <a:spAutoFit/>
          </a:bodyPr>
          <a:lstStyle/>
          <a:p>
            <a:r>
              <a:rPr lang="zh-CN" altLang="en-US" dirty="0" smtClean="0"/>
              <a:t>工件：是活动生成、创建或修改的一段信息。</a:t>
            </a:r>
            <a:endParaRPr lang="zh-CN" altLang="en-US" dirty="0"/>
          </a:p>
        </p:txBody>
      </p:sp>
      <p:sp>
        <p:nvSpPr>
          <p:cNvPr id="22" name="TextBox 21"/>
          <p:cNvSpPr txBox="1"/>
          <p:nvPr/>
        </p:nvSpPr>
        <p:spPr>
          <a:xfrm>
            <a:off x="71755" y="3188811"/>
            <a:ext cx="5000660" cy="369332"/>
          </a:xfrm>
          <a:prstGeom prst="rect">
            <a:avLst/>
          </a:prstGeom>
          <a:noFill/>
        </p:spPr>
        <p:txBody>
          <a:bodyPr wrap="square" rtlCol="0">
            <a:spAutoFit/>
          </a:bodyPr>
          <a:lstStyle/>
          <a:p>
            <a:r>
              <a:rPr lang="zh-CN" altLang="en-US" dirty="0" smtClean="0"/>
              <a:t>活动：是一个有明确目的的独立工作单元。</a:t>
            </a:r>
            <a:endParaRPr lang="zh-CN" altLang="en-US" dirty="0"/>
          </a:p>
        </p:txBody>
      </p:sp>
      <p:pic>
        <p:nvPicPr>
          <p:cNvPr id="2049" name="Picture 1" descr="G:\QQ\新建文件夹\1146072889\Image\C2C\FR42FAW(8B9XT0XC{5N4C)Q.png"/>
          <p:cNvPicPr>
            <a:picLocks noChangeAspect="1" noChangeArrowheads="1"/>
          </p:cNvPicPr>
          <p:nvPr/>
        </p:nvPicPr>
        <p:blipFill>
          <a:blip r:embed="rId3"/>
          <a:srcRect/>
          <a:stretch>
            <a:fillRect/>
          </a:stretch>
        </p:blipFill>
        <p:spPr bwMode="auto">
          <a:xfrm>
            <a:off x="5366232" y="584489"/>
            <a:ext cx="3643338" cy="4143404"/>
          </a:xfrm>
          <a:prstGeom prst="rect">
            <a:avLst/>
          </a:prstGeom>
          <a:noFill/>
        </p:spPr>
      </p:pic>
    </p:spTree>
  </p:cSld>
  <p:clrMapOvr>
    <a:masterClrMapping/>
  </p:clrMapOvr>
  <p:transition spd="slow" advClick="0" advTm="3000">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192475" y="4159773"/>
            <a:ext cx="743226" cy="743224"/>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5025313" y="762269"/>
            <a:ext cx="3014938" cy="277047"/>
          </a:xfrm>
          <a:prstGeom prst="rect">
            <a:avLst/>
          </a:prstGeom>
        </p:spPr>
        <p:txBody>
          <a:bodyPr wrap="none">
            <a:noAutofit/>
          </a:bodyPr>
          <a:lstStyle/>
          <a:p>
            <a:pPr algn="l"/>
            <a:r>
              <a:rPr lang="zh-CN" altLang="en-US" sz="2500" b="1">
                <a:solidFill>
                  <a:schemeClr val="bg1">
                    <a:lumMod val="50000"/>
                  </a:schemeClr>
                </a:solidFill>
                <a:latin typeface="微软雅黑" panose="020B0503020204020204" pitchFamily="34" charset="-122"/>
                <a:ea typeface="微软雅黑" panose="020B0503020204020204" pitchFamily="34" charset="-122"/>
              </a:rPr>
              <a:t>先启阶段（Inception）</a:t>
            </a:r>
          </a:p>
        </p:txBody>
      </p:sp>
      <p:sp>
        <p:nvSpPr>
          <p:cNvPr id="6" name="椭圆 5"/>
          <p:cNvSpPr/>
          <p:nvPr/>
        </p:nvSpPr>
        <p:spPr>
          <a:xfrm>
            <a:off x="4167710" y="1847930"/>
            <a:ext cx="743226" cy="743224"/>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椭圆 7"/>
          <p:cNvSpPr/>
          <p:nvPr/>
        </p:nvSpPr>
        <p:spPr>
          <a:xfrm>
            <a:off x="4168345" y="591220"/>
            <a:ext cx="743226" cy="743224"/>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任意多边形: 形状 8"/>
          <p:cNvSpPr/>
          <p:nvPr/>
        </p:nvSpPr>
        <p:spPr bwMode="auto">
          <a:xfrm>
            <a:off x="4338995" y="2019316"/>
            <a:ext cx="400657" cy="400452"/>
          </a:xfrm>
          <a:custGeom>
            <a:avLst/>
            <a:gdLst>
              <a:gd name="connsiteX0" fmla="*/ 92075 w 329801"/>
              <a:gd name="connsiteY0" fmla="*/ 220095 h 329633"/>
              <a:gd name="connsiteX1" fmla="*/ 92075 w 329801"/>
              <a:gd name="connsiteY1" fmla="*/ 228033 h 329633"/>
              <a:gd name="connsiteX2" fmla="*/ 100013 w 329801"/>
              <a:gd name="connsiteY2" fmla="*/ 228033 h 329633"/>
              <a:gd name="connsiteX3" fmla="*/ 92075 w 329801"/>
              <a:gd name="connsiteY3" fmla="*/ 202632 h 329633"/>
              <a:gd name="connsiteX4" fmla="*/ 92075 w 329801"/>
              <a:gd name="connsiteY4" fmla="*/ 210570 h 329633"/>
              <a:gd name="connsiteX5" fmla="*/ 107950 w 329801"/>
              <a:gd name="connsiteY5" fmla="*/ 228032 h 329633"/>
              <a:gd name="connsiteX6" fmla="*/ 117475 w 329801"/>
              <a:gd name="connsiteY6" fmla="*/ 228032 h 329633"/>
              <a:gd name="connsiteX7" fmla="*/ 92075 w 329801"/>
              <a:gd name="connsiteY7" fmla="*/ 185170 h 329633"/>
              <a:gd name="connsiteX8" fmla="*/ 92075 w 329801"/>
              <a:gd name="connsiteY8" fmla="*/ 194695 h 329633"/>
              <a:gd name="connsiteX9" fmla="*/ 117475 w 329801"/>
              <a:gd name="connsiteY9" fmla="*/ 220095 h 329633"/>
              <a:gd name="connsiteX10" fmla="*/ 117475 w 329801"/>
              <a:gd name="connsiteY10" fmla="*/ 210570 h 329633"/>
              <a:gd name="connsiteX11" fmla="*/ 32288 w 329801"/>
              <a:gd name="connsiteY11" fmla="*/ 177232 h 329633"/>
              <a:gd name="connsiteX12" fmla="*/ 152400 w 329801"/>
              <a:gd name="connsiteY12" fmla="*/ 298635 h 329633"/>
              <a:gd name="connsiteX13" fmla="*/ 149817 w 329801"/>
              <a:gd name="connsiteY13" fmla="*/ 329632 h 329633"/>
              <a:gd name="connsiteX14" fmla="*/ 0 w 329801"/>
              <a:gd name="connsiteY14" fmla="*/ 179815 h 329633"/>
              <a:gd name="connsiteX15" fmla="*/ 32288 w 329801"/>
              <a:gd name="connsiteY15" fmla="*/ 177232 h 329633"/>
              <a:gd name="connsiteX16" fmla="*/ 92075 w 329801"/>
              <a:gd name="connsiteY16" fmla="*/ 167707 h 329633"/>
              <a:gd name="connsiteX17" fmla="*/ 92075 w 329801"/>
              <a:gd name="connsiteY17" fmla="*/ 177232 h 329633"/>
              <a:gd name="connsiteX18" fmla="*/ 117475 w 329801"/>
              <a:gd name="connsiteY18" fmla="*/ 202632 h 329633"/>
              <a:gd name="connsiteX19" fmla="*/ 117475 w 329801"/>
              <a:gd name="connsiteY19" fmla="*/ 194695 h 329633"/>
              <a:gd name="connsiteX20" fmla="*/ 109538 w 329801"/>
              <a:gd name="connsiteY20" fmla="*/ 161357 h 329633"/>
              <a:gd name="connsiteX21" fmla="*/ 117476 w 329801"/>
              <a:gd name="connsiteY21" fmla="*/ 169295 h 329633"/>
              <a:gd name="connsiteX22" fmla="*/ 117476 w 329801"/>
              <a:gd name="connsiteY22" fmla="*/ 161357 h 329633"/>
              <a:gd name="connsiteX23" fmla="*/ 92075 w 329801"/>
              <a:gd name="connsiteY23" fmla="*/ 161357 h 329633"/>
              <a:gd name="connsiteX24" fmla="*/ 117475 w 329801"/>
              <a:gd name="connsiteY24" fmla="*/ 186757 h 329633"/>
              <a:gd name="connsiteX25" fmla="*/ 117475 w 329801"/>
              <a:gd name="connsiteY25" fmla="*/ 177232 h 329633"/>
              <a:gd name="connsiteX26" fmla="*/ 100012 w 329801"/>
              <a:gd name="connsiteY26" fmla="*/ 161357 h 329633"/>
              <a:gd name="connsiteX27" fmla="*/ 86111 w 329801"/>
              <a:gd name="connsiteY27" fmla="*/ 150245 h 329633"/>
              <a:gd name="connsiteX28" fmla="*/ 123439 w 329801"/>
              <a:gd name="connsiteY28" fmla="*/ 150245 h 329633"/>
              <a:gd name="connsiteX29" fmla="*/ 128588 w 329801"/>
              <a:gd name="connsiteY29" fmla="*/ 155381 h 329633"/>
              <a:gd name="connsiteX30" fmla="*/ 128588 w 329801"/>
              <a:gd name="connsiteY30" fmla="*/ 232422 h 329633"/>
              <a:gd name="connsiteX31" fmla="*/ 123439 w 329801"/>
              <a:gd name="connsiteY31" fmla="*/ 237558 h 329633"/>
              <a:gd name="connsiteX32" fmla="*/ 86111 w 329801"/>
              <a:gd name="connsiteY32" fmla="*/ 237558 h 329633"/>
              <a:gd name="connsiteX33" fmla="*/ 80963 w 329801"/>
              <a:gd name="connsiteY33" fmla="*/ 232422 h 329633"/>
              <a:gd name="connsiteX34" fmla="*/ 80963 w 329801"/>
              <a:gd name="connsiteY34" fmla="*/ 155381 h 329633"/>
              <a:gd name="connsiteX35" fmla="*/ 86111 w 329801"/>
              <a:gd name="connsiteY35" fmla="*/ 150245 h 329633"/>
              <a:gd name="connsiteX36" fmla="*/ 327661 w 329801"/>
              <a:gd name="connsiteY36" fmla="*/ 137545 h 329633"/>
              <a:gd name="connsiteX37" fmla="*/ 178802 w 329801"/>
              <a:gd name="connsiteY37" fmla="*/ 329633 h 329633"/>
              <a:gd name="connsiteX38" fmla="*/ 176213 w 329801"/>
              <a:gd name="connsiteY38" fmla="*/ 297404 h 329633"/>
              <a:gd name="connsiteX39" fmla="*/ 269412 w 329801"/>
              <a:gd name="connsiteY39" fmla="*/ 247125 h 329633"/>
              <a:gd name="connsiteX40" fmla="*/ 295300 w 329801"/>
              <a:gd name="connsiteY40" fmla="*/ 143991 h 329633"/>
              <a:gd name="connsiteX41" fmla="*/ 327661 w 329801"/>
              <a:gd name="connsiteY41" fmla="*/ 137545 h 329633"/>
              <a:gd name="connsiteX42" fmla="*/ 211138 w 329801"/>
              <a:gd name="connsiteY42" fmla="*/ 132782 h 329633"/>
              <a:gd name="connsiteX43" fmla="*/ 211138 w 329801"/>
              <a:gd name="connsiteY43" fmla="*/ 228032 h 329633"/>
              <a:gd name="connsiteX44" fmla="*/ 236538 w 329801"/>
              <a:gd name="connsiteY44" fmla="*/ 228032 h 329633"/>
              <a:gd name="connsiteX45" fmla="*/ 236538 w 329801"/>
              <a:gd name="connsiteY45" fmla="*/ 132782 h 329633"/>
              <a:gd name="connsiteX46" fmla="*/ 203587 w 329801"/>
              <a:gd name="connsiteY46" fmla="*/ 121670 h 329633"/>
              <a:gd name="connsiteX47" fmla="*/ 240915 w 329801"/>
              <a:gd name="connsiteY47" fmla="*/ 121670 h 329633"/>
              <a:gd name="connsiteX48" fmla="*/ 246063 w 329801"/>
              <a:gd name="connsiteY48" fmla="*/ 126821 h 329633"/>
              <a:gd name="connsiteX49" fmla="*/ 246063 w 329801"/>
              <a:gd name="connsiteY49" fmla="*/ 232407 h 329633"/>
              <a:gd name="connsiteX50" fmla="*/ 240915 w 329801"/>
              <a:gd name="connsiteY50" fmla="*/ 237558 h 329633"/>
              <a:gd name="connsiteX51" fmla="*/ 203587 w 329801"/>
              <a:gd name="connsiteY51" fmla="*/ 237558 h 329633"/>
              <a:gd name="connsiteX52" fmla="*/ 198438 w 329801"/>
              <a:gd name="connsiteY52" fmla="*/ 232407 h 329633"/>
              <a:gd name="connsiteX53" fmla="*/ 198438 w 329801"/>
              <a:gd name="connsiteY53" fmla="*/ 126821 h 329633"/>
              <a:gd name="connsiteX54" fmla="*/ 203587 w 329801"/>
              <a:gd name="connsiteY54" fmla="*/ 121670 h 329633"/>
              <a:gd name="connsiteX55" fmla="*/ 146403 w 329801"/>
              <a:gd name="connsiteY55" fmla="*/ 78807 h 329633"/>
              <a:gd name="connsiteX56" fmla="*/ 182211 w 329801"/>
              <a:gd name="connsiteY56" fmla="*/ 78807 h 329633"/>
              <a:gd name="connsiteX57" fmla="*/ 187326 w 329801"/>
              <a:gd name="connsiteY57" fmla="*/ 83970 h 329633"/>
              <a:gd name="connsiteX58" fmla="*/ 187326 w 329801"/>
              <a:gd name="connsiteY58" fmla="*/ 232394 h 329633"/>
              <a:gd name="connsiteX59" fmla="*/ 182211 w 329801"/>
              <a:gd name="connsiteY59" fmla="*/ 237557 h 329633"/>
              <a:gd name="connsiteX60" fmla="*/ 146403 w 329801"/>
              <a:gd name="connsiteY60" fmla="*/ 237557 h 329633"/>
              <a:gd name="connsiteX61" fmla="*/ 141288 w 329801"/>
              <a:gd name="connsiteY61" fmla="*/ 232394 h 329633"/>
              <a:gd name="connsiteX62" fmla="*/ 141288 w 329801"/>
              <a:gd name="connsiteY62" fmla="*/ 83970 h 329633"/>
              <a:gd name="connsiteX63" fmla="*/ 146403 w 329801"/>
              <a:gd name="connsiteY63" fmla="*/ 78807 h 329633"/>
              <a:gd name="connsiteX64" fmla="*/ 257930 w 329801"/>
              <a:gd name="connsiteY64" fmla="*/ 31182 h 329633"/>
              <a:gd name="connsiteX65" fmla="*/ 319088 w 329801"/>
              <a:gd name="connsiteY65" fmla="*/ 109775 h 329633"/>
              <a:gd name="connsiteX66" fmla="*/ 287859 w 329801"/>
              <a:gd name="connsiteY66" fmla="*/ 120082 h 329633"/>
              <a:gd name="connsiteX67" fmla="*/ 268340 w 329801"/>
              <a:gd name="connsiteY67" fmla="*/ 85295 h 329633"/>
              <a:gd name="connsiteX68" fmla="*/ 239713 w 329801"/>
              <a:gd name="connsiteY68" fmla="*/ 58238 h 329633"/>
              <a:gd name="connsiteX69" fmla="*/ 257930 w 329801"/>
              <a:gd name="connsiteY69" fmla="*/ 31182 h 329633"/>
              <a:gd name="connsiteX70" fmla="*/ 155199 w 329801"/>
              <a:gd name="connsiteY70" fmla="*/ 194 h 329633"/>
              <a:gd name="connsiteX71" fmla="*/ 233363 w 329801"/>
              <a:gd name="connsiteY71" fmla="*/ 15064 h 329633"/>
              <a:gd name="connsiteX72" fmla="*/ 219181 w 329801"/>
              <a:gd name="connsiteY72" fmla="*/ 46097 h 329633"/>
              <a:gd name="connsiteX73" fmla="*/ 32232 w 329801"/>
              <a:gd name="connsiteY73" fmla="*/ 153420 h 329633"/>
              <a:gd name="connsiteX74" fmla="*/ 0 w 329801"/>
              <a:gd name="connsiteY74" fmla="*/ 150834 h 329633"/>
              <a:gd name="connsiteX75" fmla="*/ 79936 w 329801"/>
              <a:gd name="connsiteY75" fmla="*/ 24115 h 329633"/>
              <a:gd name="connsiteX76" fmla="*/ 155199 w 329801"/>
              <a:gd name="connsiteY76" fmla="*/ 194 h 32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29801" h="329633">
                <a:moveTo>
                  <a:pt x="92075" y="220095"/>
                </a:moveTo>
                <a:lnTo>
                  <a:pt x="92075" y="228033"/>
                </a:lnTo>
                <a:lnTo>
                  <a:pt x="100013" y="228033"/>
                </a:lnTo>
                <a:close/>
                <a:moveTo>
                  <a:pt x="92075" y="202632"/>
                </a:moveTo>
                <a:lnTo>
                  <a:pt x="92075" y="210570"/>
                </a:lnTo>
                <a:lnTo>
                  <a:pt x="107950" y="228032"/>
                </a:lnTo>
                <a:lnTo>
                  <a:pt x="117475" y="228032"/>
                </a:lnTo>
                <a:close/>
                <a:moveTo>
                  <a:pt x="92075" y="185170"/>
                </a:moveTo>
                <a:lnTo>
                  <a:pt x="92075" y="194695"/>
                </a:lnTo>
                <a:lnTo>
                  <a:pt x="117475" y="220095"/>
                </a:lnTo>
                <a:lnTo>
                  <a:pt x="117475" y="210570"/>
                </a:lnTo>
                <a:close/>
                <a:moveTo>
                  <a:pt x="32288" y="177232"/>
                </a:moveTo>
                <a:cubicBezTo>
                  <a:pt x="43912" y="246974"/>
                  <a:pt x="83949" y="287012"/>
                  <a:pt x="152400" y="298635"/>
                </a:cubicBezTo>
                <a:cubicBezTo>
                  <a:pt x="151108" y="308968"/>
                  <a:pt x="151108" y="319300"/>
                  <a:pt x="149817" y="329632"/>
                </a:cubicBezTo>
                <a:cubicBezTo>
                  <a:pt x="61993" y="323174"/>
                  <a:pt x="2583" y="246974"/>
                  <a:pt x="0" y="179815"/>
                </a:cubicBezTo>
                <a:cubicBezTo>
                  <a:pt x="10332" y="179815"/>
                  <a:pt x="21956" y="178524"/>
                  <a:pt x="32288" y="177232"/>
                </a:cubicBezTo>
                <a:close/>
                <a:moveTo>
                  <a:pt x="92075" y="167707"/>
                </a:moveTo>
                <a:lnTo>
                  <a:pt x="92075" y="177232"/>
                </a:lnTo>
                <a:lnTo>
                  <a:pt x="117475" y="202632"/>
                </a:lnTo>
                <a:lnTo>
                  <a:pt x="117475" y="194695"/>
                </a:lnTo>
                <a:close/>
                <a:moveTo>
                  <a:pt x="109538" y="161357"/>
                </a:moveTo>
                <a:lnTo>
                  <a:pt x="117476" y="169295"/>
                </a:lnTo>
                <a:lnTo>
                  <a:pt x="117476" y="161357"/>
                </a:lnTo>
                <a:close/>
                <a:moveTo>
                  <a:pt x="92075" y="161357"/>
                </a:moveTo>
                <a:lnTo>
                  <a:pt x="117475" y="186757"/>
                </a:lnTo>
                <a:lnTo>
                  <a:pt x="117475" y="177232"/>
                </a:lnTo>
                <a:lnTo>
                  <a:pt x="100012" y="161357"/>
                </a:lnTo>
                <a:close/>
                <a:moveTo>
                  <a:pt x="86111" y="150245"/>
                </a:moveTo>
                <a:lnTo>
                  <a:pt x="123439" y="150245"/>
                </a:lnTo>
                <a:cubicBezTo>
                  <a:pt x="126013" y="150245"/>
                  <a:pt x="128588" y="152813"/>
                  <a:pt x="128588" y="155381"/>
                </a:cubicBezTo>
                <a:cubicBezTo>
                  <a:pt x="128588" y="155381"/>
                  <a:pt x="128588" y="155381"/>
                  <a:pt x="128588" y="232422"/>
                </a:cubicBezTo>
                <a:cubicBezTo>
                  <a:pt x="128588" y="236274"/>
                  <a:pt x="126013" y="237558"/>
                  <a:pt x="123439" y="237558"/>
                </a:cubicBezTo>
                <a:cubicBezTo>
                  <a:pt x="123439" y="237558"/>
                  <a:pt x="123439" y="237558"/>
                  <a:pt x="86111" y="237558"/>
                </a:cubicBezTo>
                <a:cubicBezTo>
                  <a:pt x="83537" y="237558"/>
                  <a:pt x="80963" y="236274"/>
                  <a:pt x="80963" y="232422"/>
                </a:cubicBezTo>
                <a:cubicBezTo>
                  <a:pt x="80963" y="232422"/>
                  <a:pt x="80963" y="232422"/>
                  <a:pt x="80963" y="155381"/>
                </a:cubicBezTo>
                <a:cubicBezTo>
                  <a:pt x="80963" y="152813"/>
                  <a:pt x="83537" y="150245"/>
                  <a:pt x="86111" y="150245"/>
                </a:cubicBezTo>
                <a:close/>
                <a:moveTo>
                  <a:pt x="327661" y="137545"/>
                </a:moveTo>
                <a:cubicBezTo>
                  <a:pt x="344488" y="247125"/>
                  <a:pt x="259056" y="327055"/>
                  <a:pt x="178802" y="329633"/>
                </a:cubicBezTo>
                <a:cubicBezTo>
                  <a:pt x="177508" y="319320"/>
                  <a:pt x="177508" y="309006"/>
                  <a:pt x="176213" y="297404"/>
                </a:cubicBezTo>
                <a:cubicBezTo>
                  <a:pt x="213752" y="293536"/>
                  <a:pt x="246112" y="276777"/>
                  <a:pt x="269412" y="247125"/>
                </a:cubicBezTo>
                <a:cubicBezTo>
                  <a:pt x="292711" y="216185"/>
                  <a:pt x="300478" y="181377"/>
                  <a:pt x="295300" y="143991"/>
                </a:cubicBezTo>
                <a:cubicBezTo>
                  <a:pt x="305656" y="141413"/>
                  <a:pt x="316011" y="140123"/>
                  <a:pt x="327661" y="137545"/>
                </a:cubicBezTo>
                <a:close/>
                <a:moveTo>
                  <a:pt x="211138" y="132782"/>
                </a:moveTo>
                <a:lnTo>
                  <a:pt x="211138" y="228032"/>
                </a:lnTo>
                <a:lnTo>
                  <a:pt x="236538" y="228032"/>
                </a:lnTo>
                <a:lnTo>
                  <a:pt x="236538" y="132782"/>
                </a:lnTo>
                <a:close/>
                <a:moveTo>
                  <a:pt x="203587" y="121670"/>
                </a:moveTo>
                <a:lnTo>
                  <a:pt x="240915" y="121670"/>
                </a:lnTo>
                <a:cubicBezTo>
                  <a:pt x="243489" y="121670"/>
                  <a:pt x="246063" y="124245"/>
                  <a:pt x="246063" y="126821"/>
                </a:cubicBezTo>
                <a:cubicBezTo>
                  <a:pt x="246063" y="126821"/>
                  <a:pt x="246063" y="126821"/>
                  <a:pt x="246063" y="232407"/>
                </a:cubicBezTo>
                <a:cubicBezTo>
                  <a:pt x="246063" y="236270"/>
                  <a:pt x="243489" y="237558"/>
                  <a:pt x="240915" y="237558"/>
                </a:cubicBezTo>
                <a:cubicBezTo>
                  <a:pt x="240915" y="237558"/>
                  <a:pt x="240915" y="237558"/>
                  <a:pt x="203587" y="237558"/>
                </a:cubicBezTo>
                <a:cubicBezTo>
                  <a:pt x="201013" y="237558"/>
                  <a:pt x="198438" y="236270"/>
                  <a:pt x="198438" y="232407"/>
                </a:cubicBezTo>
                <a:cubicBezTo>
                  <a:pt x="198438" y="232407"/>
                  <a:pt x="198438" y="232407"/>
                  <a:pt x="198438" y="126821"/>
                </a:cubicBezTo>
                <a:cubicBezTo>
                  <a:pt x="198438" y="124245"/>
                  <a:pt x="201013" y="121670"/>
                  <a:pt x="203587" y="121670"/>
                </a:cubicBezTo>
                <a:close/>
                <a:moveTo>
                  <a:pt x="146403" y="78807"/>
                </a:moveTo>
                <a:lnTo>
                  <a:pt x="182211" y="78807"/>
                </a:lnTo>
                <a:cubicBezTo>
                  <a:pt x="186047" y="78807"/>
                  <a:pt x="187326" y="80098"/>
                  <a:pt x="187326" y="83970"/>
                </a:cubicBezTo>
                <a:cubicBezTo>
                  <a:pt x="187326" y="83970"/>
                  <a:pt x="187326" y="83970"/>
                  <a:pt x="187326" y="232394"/>
                </a:cubicBezTo>
                <a:cubicBezTo>
                  <a:pt x="187326" y="236266"/>
                  <a:pt x="186047" y="237557"/>
                  <a:pt x="182211" y="237557"/>
                </a:cubicBezTo>
                <a:cubicBezTo>
                  <a:pt x="182211" y="237557"/>
                  <a:pt x="182211" y="237557"/>
                  <a:pt x="146403" y="237557"/>
                </a:cubicBezTo>
                <a:cubicBezTo>
                  <a:pt x="142567" y="237557"/>
                  <a:pt x="141288" y="236266"/>
                  <a:pt x="141288" y="232394"/>
                </a:cubicBezTo>
                <a:cubicBezTo>
                  <a:pt x="141288" y="232394"/>
                  <a:pt x="141288" y="232394"/>
                  <a:pt x="141288" y="83970"/>
                </a:cubicBezTo>
                <a:cubicBezTo>
                  <a:pt x="141288" y="80098"/>
                  <a:pt x="142567" y="78807"/>
                  <a:pt x="146403" y="78807"/>
                </a:cubicBezTo>
                <a:close/>
                <a:moveTo>
                  <a:pt x="257930" y="31182"/>
                </a:moveTo>
                <a:cubicBezTo>
                  <a:pt x="286558" y="51796"/>
                  <a:pt x="306076" y="77565"/>
                  <a:pt x="319088" y="109775"/>
                </a:cubicBezTo>
                <a:cubicBezTo>
                  <a:pt x="308678" y="113640"/>
                  <a:pt x="298269" y="117505"/>
                  <a:pt x="287859" y="120082"/>
                </a:cubicBezTo>
                <a:cubicBezTo>
                  <a:pt x="282654" y="107198"/>
                  <a:pt x="276148" y="95602"/>
                  <a:pt x="268340" y="85295"/>
                </a:cubicBezTo>
                <a:cubicBezTo>
                  <a:pt x="259232" y="74988"/>
                  <a:pt x="250123" y="65969"/>
                  <a:pt x="239713" y="58238"/>
                </a:cubicBezTo>
                <a:cubicBezTo>
                  <a:pt x="244918" y="49220"/>
                  <a:pt x="251424" y="40201"/>
                  <a:pt x="257930" y="31182"/>
                </a:cubicBezTo>
                <a:close/>
                <a:moveTo>
                  <a:pt x="155199" y="194"/>
                </a:moveTo>
                <a:cubicBezTo>
                  <a:pt x="180825" y="-1099"/>
                  <a:pt x="206933" y="4073"/>
                  <a:pt x="233363" y="15064"/>
                </a:cubicBezTo>
                <a:cubicBezTo>
                  <a:pt x="228206" y="25408"/>
                  <a:pt x="224338" y="35753"/>
                  <a:pt x="219181" y="46097"/>
                </a:cubicBezTo>
                <a:cubicBezTo>
                  <a:pt x="130219" y="6012"/>
                  <a:pt x="37389" y="69372"/>
                  <a:pt x="32232" y="153420"/>
                </a:cubicBezTo>
                <a:cubicBezTo>
                  <a:pt x="21918" y="153420"/>
                  <a:pt x="10314" y="152127"/>
                  <a:pt x="0" y="150834"/>
                </a:cubicBezTo>
                <a:cubicBezTo>
                  <a:pt x="6446" y="95233"/>
                  <a:pt x="32232" y="52562"/>
                  <a:pt x="79936" y="24115"/>
                </a:cubicBezTo>
                <a:cubicBezTo>
                  <a:pt x="104433" y="9245"/>
                  <a:pt x="129574" y="1487"/>
                  <a:pt x="155199" y="19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5025313" y="1942444"/>
            <a:ext cx="3014938" cy="277047"/>
          </a:xfrm>
          <a:prstGeom prst="rect">
            <a:avLst/>
          </a:prstGeom>
        </p:spPr>
        <p:txBody>
          <a:bodyPr wrap="none">
            <a:noAutofit/>
          </a:bodyPr>
          <a:lstStyle/>
          <a:p>
            <a:pPr algn="l"/>
            <a:r>
              <a:rPr lang="zh-CN" altLang="en-US" sz="2800" b="1">
                <a:solidFill>
                  <a:schemeClr val="bg1">
                    <a:lumMod val="50000"/>
                  </a:schemeClr>
                </a:solidFill>
                <a:latin typeface="微软雅黑" panose="020B0503020204020204" pitchFamily="34" charset="-122"/>
                <a:ea typeface="微软雅黑" panose="020B0503020204020204" pitchFamily="34" charset="-122"/>
              </a:rPr>
              <a:t>精化阶段（Elaboration）</a:t>
            </a:r>
          </a:p>
        </p:txBody>
      </p:sp>
      <p:sp>
        <p:nvSpPr>
          <p:cNvPr id="12" name="矩形 11"/>
          <p:cNvSpPr/>
          <p:nvPr/>
        </p:nvSpPr>
        <p:spPr>
          <a:xfrm>
            <a:off x="5025313" y="4254211"/>
            <a:ext cx="3014938" cy="277047"/>
          </a:xfrm>
          <a:prstGeom prst="rect">
            <a:avLst/>
          </a:prstGeom>
        </p:spPr>
        <p:txBody>
          <a:bodyPr wrap="none">
            <a:noAutofit/>
          </a:bodyPr>
          <a:lstStyle/>
          <a:p>
            <a:pPr algn="l"/>
            <a:r>
              <a:rPr lang="zh-CN" altLang="en-US" sz="2500" b="1">
                <a:solidFill>
                  <a:schemeClr val="bg1">
                    <a:lumMod val="50000"/>
                  </a:schemeClr>
                </a:solidFill>
                <a:latin typeface="微软雅黑" panose="020B0503020204020204" pitchFamily="34" charset="-122"/>
                <a:ea typeface="微软雅黑" panose="020B0503020204020204" pitchFamily="34" charset="-122"/>
              </a:rPr>
              <a:t>产品化阶段（Transition）</a:t>
            </a:r>
          </a:p>
        </p:txBody>
      </p:sp>
      <p:sp>
        <p:nvSpPr>
          <p:cNvPr id="14" name="椭圆 13"/>
          <p:cNvSpPr/>
          <p:nvPr/>
        </p:nvSpPr>
        <p:spPr>
          <a:xfrm>
            <a:off x="579120" y="1654175"/>
            <a:ext cx="2756535" cy="2130425"/>
          </a:xfrm>
          <a:prstGeom prst="ellips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anchor="ctr" anchorCtr="1">
            <a:normAutofit/>
          </a:bodyPr>
          <a:lstStyle/>
          <a:p>
            <a:pPr algn="ctr"/>
            <a:r>
              <a:rPr lang="en-US" altLang="zh-CN" sz="3200">
                <a:solidFill>
                  <a:schemeClr val="bg1">
                    <a:lumMod val="50000"/>
                  </a:schemeClr>
                </a:solidFill>
                <a:latin typeface="微软雅黑" panose="020B0503020204020204" pitchFamily="34" charset="-122"/>
                <a:ea typeface="微软雅黑" panose="020B0503020204020204" pitchFamily="34" charset="-122"/>
              </a:rPr>
              <a:t>RUP</a:t>
            </a:r>
          </a:p>
          <a:p>
            <a:pPr algn="ctr"/>
            <a:r>
              <a:rPr lang="zh-CN" altLang="zh-CN" sz="3200">
                <a:solidFill>
                  <a:schemeClr val="bg1">
                    <a:lumMod val="50000"/>
                  </a:schemeClr>
                </a:solidFill>
                <a:latin typeface="微软雅黑" panose="020B0503020204020204" pitchFamily="34" charset="-122"/>
                <a:ea typeface="微软雅黑" panose="020B0503020204020204" pitchFamily="34" charset="-122"/>
              </a:rPr>
              <a:t>生命周期</a:t>
            </a:r>
          </a:p>
        </p:txBody>
      </p:sp>
      <p:grpSp>
        <p:nvGrpSpPr>
          <p:cNvPr id="15" name="组合 14"/>
          <p:cNvGrpSpPr/>
          <p:nvPr/>
        </p:nvGrpSpPr>
        <p:grpSpPr>
          <a:xfrm>
            <a:off x="579120" y="1317625"/>
            <a:ext cx="2753995" cy="2842260"/>
            <a:chOff x="989863" y="2466975"/>
            <a:chExt cx="2151074" cy="2151070"/>
          </a:xfrm>
        </p:grpSpPr>
        <p:sp>
          <p:nvSpPr>
            <p:cNvPr id="21" name="圆: 空心 20"/>
            <p:cNvSpPr/>
            <p:nvPr/>
          </p:nvSpPr>
          <p:spPr>
            <a:xfrm>
              <a:off x="989863" y="2466975"/>
              <a:ext cx="2151074" cy="2151070"/>
            </a:xfrm>
            <a:prstGeom prst="donut">
              <a:avLst>
                <a:gd name="adj" fmla="val 17000"/>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空心弧 21"/>
            <p:cNvSpPr/>
            <p:nvPr/>
          </p:nvSpPr>
          <p:spPr>
            <a:xfrm>
              <a:off x="989863" y="2466975"/>
              <a:ext cx="2151074" cy="2151070"/>
            </a:xfrm>
            <a:prstGeom prst="blockArc">
              <a:avLst>
                <a:gd name="adj1" fmla="val 21117331"/>
                <a:gd name="adj2" fmla="val 9071983"/>
                <a:gd name="adj3" fmla="val 17000"/>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空心弧 22"/>
            <p:cNvSpPr/>
            <p:nvPr/>
          </p:nvSpPr>
          <p:spPr>
            <a:xfrm>
              <a:off x="989863" y="2466975"/>
              <a:ext cx="2151074" cy="2151070"/>
            </a:xfrm>
            <a:prstGeom prst="blockArc">
              <a:avLst>
                <a:gd name="adj1" fmla="val 17895101"/>
                <a:gd name="adj2" fmla="val 2443215"/>
                <a:gd name="adj3" fmla="val 17000"/>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grpSp>
      <p:cxnSp>
        <p:nvCxnSpPr>
          <p:cNvPr id="16" name="直接连接符 15"/>
          <p:cNvCxnSpPr>
            <a:stCxn id="6" idx="2"/>
          </p:cNvCxnSpPr>
          <p:nvPr/>
        </p:nvCxnSpPr>
        <p:spPr>
          <a:xfrm flipH="1">
            <a:off x="3132455" y="2219325"/>
            <a:ext cx="1035050" cy="35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连接符: 肘形 16"/>
          <p:cNvCxnSpPr>
            <a:stCxn id="8" idx="2"/>
            <a:endCxn id="14" idx="0"/>
          </p:cNvCxnSpPr>
          <p:nvPr/>
        </p:nvCxnSpPr>
        <p:spPr>
          <a:xfrm rot="10800000" flipV="1">
            <a:off x="1957705" y="962660"/>
            <a:ext cx="2210435" cy="69151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连接符: 肘形 17"/>
          <p:cNvCxnSpPr>
            <a:stCxn id="4" idx="2"/>
            <a:endCxn id="14" idx="4"/>
          </p:cNvCxnSpPr>
          <p:nvPr/>
        </p:nvCxnSpPr>
        <p:spPr>
          <a:xfrm rot="10800000">
            <a:off x="1957070" y="3784600"/>
            <a:ext cx="2234565" cy="746760"/>
          </a:xfrm>
          <a:prstGeom prst="bentConnector2">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任意多边形: 形状 18"/>
          <p:cNvSpPr/>
          <p:nvPr/>
        </p:nvSpPr>
        <p:spPr bwMode="auto">
          <a:xfrm>
            <a:off x="4338995" y="761971"/>
            <a:ext cx="400657" cy="400452"/>
          </a:xfrm>
          <a:custGeom>
            <a:avLst/>
            <a:gdLst>
              <a:gd name="connsiteX0" fmla="*/ 92075 w 329801"/>
              <a:gd name="connsiteY0" fmla="*/ 220095 h 329633"/>
              <a:gd name="connsiteX1" fmla="*/ 92075 w 329801"/>
              <a:gd name="connsiteY1" fmla="*/ 228033 h 329633"/>
              <a:gd name="connsiteX2" fmla="*/ 100013 w 329801"/>
              <a:gd name="connsiteY2" fmla="*/ 228033 h 329633"/>
              <a:gd name="connsiteX3" fmla="*/ 92075 w 329801"/>
              <a:gd name="connsiteY3" fmla="*/ 202632 h 329633"/>
              <a:gd name="connsiteX4" fmla="*/ 92075 w 329801"/>
              <a:gd name="connsiteY4" fmla="*/ 210570 h 329633"/>
              <a:gd name="connsiteX5" fmla="*/ 107950 w 329801"/>
              <a:gd name="connsiteY5" fmla="*/ 228032 h 329633"/>
              <a:gd name="connsiteX6" fmla="*/ 117475 w 329801"/>
              <a:gd name="connsiteY6" fmla="*/ 228032 h 329633"/>
              <a:gd name="connsiteX7" fmla="*/ 92075 w 329801"/>
              <a:gd name="connsiteY7" fmla="*/ 185170 h 329633"/>
              <a:gd name="connsiteX8" fmla="*/ 92075 w 329801"/>
              <a:gd name="connsiteY8" fmla="*/ 194695 h 329633"/>
              <a:gd name="connsiteX9" fmla="*/ 117475 w 329801"/>
              <a:gd name="connsiteY9" fmla="*/ 220095 h 329633"/>
              <a:gd name="connsiteX10" fmla="*/ 117475 w 329801"/>
              <a:gd name="connsiteY10" fmla="*/ 210570 h 329633"/>
              <a:gd name="connsiteX11" fmla="*/ 32288 w 329801"/>
              <a:gd name="connsiteY11" fmla="*/ 177232 h 329633"/>
              <a:gd name="connsiteX12" fmla="*/ 152400 w 329801"/>
              <a:gd name="connsiteY12" fmla="*/ 298635 h 329633"/>
              <a:gd name="connsiteX13" fmla="*/ 149817 w 329801"/>
              <a:gd name="connsiteY13" fmla="*/ 329632 h 329633"/>
              <a:gd name="connsiteX14" fmla="*/ 0 w 329801"/>
              <a:gd name="connsiteY14" fmla="*/ 179815 h 329633"/>
              <a:gd name="connsiteX15" fmla="*/ 32288 w 329801"/>
              <a:gd name="connsiteY15" fmla="*/ 177232 h 329633"/>
              <a:gd name="connsiteX16" fmla="*/ 92075 w 329801"/>
              <a:gd name="connsiteY16" fmla="*/ 167707 h 329633"/>
              <a:gd name="connsiteX17" fmla="*/ 92075 w 329801"/>
              <a:gd name="connsiteY17" fmla="*/ 177232 h 329633"/>
              <a:gd name="connsiteX18" fmla="*/ 117475 w 329801"/>
              <a:gd name="connsiteY18" fmla="*/ 202632 h 329633"/>
              <a:gd name="connsiteX19" fmla="*/ 117475 w 329801"/>
              <a:gd name="connsiteY19" fmla="*/ 194695 h 329633"/>
              <a:gd name="connsiteX20" fmla="*/ 109538 w 329801"/>
              <a:gd name="connsiteY20" fmla="*/ 161357 h 329633"/>
              <a:gd name="connsiteX21" fmla="*/ 117476 w 329801"/>
              <a:gd name="connsiteY21" fmla="*/ 169295 h 329633"/>
              <a:gd name="connsiteX22" fmla="*/ 117476 w 329801"/>
              <a:gd name="connsiteY22" fmla="*/ 161357 h 329633"/>
              <a:gd name="connsiteX23" fmla="*/ 92075 w 329801"/>
              <a:gd name="connsiteY23" fmla="*/ 161357 h 329633"/>
              <a:gd name="connsiteX24" fmla="*/ 117475 w 329801"/>
              <a:gd name="connsiteY24" fmla="*/ 186757 h 329633"/>
              <a:gd name="connsiteX25" fmla="*/ 117475 w 329801"/>
              <a:gd name="connsiteY25" fmla="*/ 177232 h 329633"/>
              <a:gd name="connsiteX26" fmla="*/ 100012 w 329801"/>
              <a:gd name="connsiteY26" fmla="*/ 161357 h 329633"/>
              <a:gd name="connsiteX27" fmla="*/ 86111 w 329801"/>
              <a:gd name="connsiteY27" fmla="*/ 150245 h 329633"/>
              <a:gd name="connsiteX28" fmla="*/ 123439 w 329801"/>
              <a:gd name="connsiteY28" fmla="*/ 150245 h 329633"/>
              <a:gd name="connsiteX29" fmla="*/ 128588 w 329801"/>
              <a:gd name="connsiteY29" fmla="*/ 155381 h 329633"/>
              <a:gd name="connsiteX30" fmla="*/ 128588 w 329801"/>
              <a:gd name="connsiteY30" fmla="*/ 232422 h 329633"/>
              <a:gd name="connsiteX31" fmla="*/ 123439 w 329801"/>
              <a:gd name="connsiteY31" fmla="*/ 237558 h 329633"/>
              <a:gd name="connsiteX32" fmla="*/ 86111 w 329801"/>
              <a:gd name="connsiteY32" fmla="*/ 237558 h 329633"/>
              <a:gd name="connsiteX33" fmla="*/ 80963 w 329801"/>
              <a:gd name="connsiteY33" fmla="*/ 232422 h 329633"/>
              <a:gd name="connsiteX34" fmla="*/ 80963 w 329801"/>
              <a:gd name="connsiteY34" fmla="*/ 155381 h 329633"/>
              <a:gd name="connsiteX35" fmla="*/ 86111 w 329801"/>
              <a:gd name="connsiteY35" fmla="*/ 150245 h 329633"/>
              <a:gd name="connsiteX36" fmla="*/ 327661 w 329801"/>
              <a:gd name="connsiteY36" fmla="*/ 137545 h 329633"/>
              <a:gd name="connsiteX37" fmla="*/ 178802 w 329801"/>
              <a:gd name="connsiteY37" fmla="*/ 329633 h 329633"/>
              <a:gd name="connsiteX38" fmla="*/ 176213 w 329801"/>
              <a:gd name="connsiteY38" fmla="*/ 297404 h 329633"/>
              <a:gd name="connsiteX39" fmla="*/ 269412 w 329801"/>
              <a:gd name="connsiteY39" fmla="*/ 247125 h 329633"/>
              <a:gd name="connsiteX40" fmla="*/ 295300 w 329801"/>
              <a:gd name="connsiteY40" fmla="*/ 143991 h 329633"/>
              <a:gd name="connsiteX41" fmla="*/ 327661 w 329801"/>
              <a:gd name="connsiteY41" fmla="*/ 137545 h 329633"/>
              <a:gd name="connsiteX42" fmla="*/ 211138 w 329801"/>
              <a:gd name="connsiteY42" fmla="*/ 132782 h 329633"/>
              <a:gd name="connsiteX43" fmla="*/ 211138 w 329801"/>
              <a:gd name="connsiteY43" fmla="*/ 228032 h 329633"/>
              <a:gd name="connsiteX44" fmla="*/ 236538 w 329801"/>
              <a:gd name="connsiteY44" fmla="*/ 228032 h 329633"/>
              <a:gd name="connsiteX45" fmla="*/ 236538 w 329801"/>
              <a:gd name="connsiteY45" fmla="*/ 132782 h 329633"/>
              <a:gd name="connsiteX46" fmla="*/ 203587 w 329801"/>
              <a:gd name="connsiteY46" fmla="*/ 121670 h 329633"/>
              <a:gd name="connsiteX47" fmla="*/ 240915 w 329801"/>
              <a:gd name="connsiteY47" fmla="*/ 121670 h 329633"/>
              <a:gd name="connsiteX48" fmla="*/ 246063 w 329801"/>
              <a:gd name="connsiteY48" fmla="*/ 126821 h 329633"/>
              <a:gd name="connsiteX49" fmla="*/ 246063 w 329801"/>
              <a:gd name="connsiteY49" fmla="*/ 232407 h 329633"/>
              <a:gd name="connsiteX50" fmla="*/ 240915 w 329801"/>
              <a:gd name="connsiteY50" fmla="*/ 237558 h 329633"/>
              <a:gd name="connsiteX51" fmla="*/ 203587 w 329801"/>
              <a:gd name="connsiteY51" fmla="*/ 237558 h 329633"/>
              <a:gd name="connsiteX52" fmla="*/ 198438 w 329801"/>
              <a:gd name="connsiteY52" fmla="*/ 232407 h 329633"/>
              <a:gd name="connsiteX53" fmla="*/ 198438 w 329801"/>
              <a:gd name="connsiteY53" fmla="*/ 126821 h 329633"/>
              <a:gd name="connsiteX54" fmla="*/ 203587 w 329801"/>
              <a:gd name="connsiteY54" fmla="*/ 121670 h 329633"/>
              <a:gd name="connsiteX55" fmla="*/ 146403 w 329801"/>
              <a:gd name="connsiteY55" fmla="*/ 78807 h 329633"/>
              <a:gd name="connsiteX56" fmla="*/ 182211 w 329801"/>
              <a:gd name="connsiteY56" fmla="*/ 78807 h 329633"/>
              <a:gd name="connsiteX57" fmla="*/ 187326 w 329801"/>
              <a:gd name="connsiteY57" fmla="*/ 83970 h 329633"/>
              <a:gd name="connsiteX58" fmla="*/ 187326 w 329801"/>
              <a:gd name="connsiteY58" fmla="*/ 232394 h 329633"/>
              <a:gd name="connsiteX59" fmla="*/ 182211 w 329801"/>
              <a:gd name="connsiteY59" fmla="*/ 237557 h 329633"/>
              <a:gd name="connsiteX60" fmla="*/ 146403 w 329801"/>
              <a:gd name="connsiteY60" fmla="*/ 237557 h 329633"/>
              <a:gd name="connsiteX61" fmla="*/ 141288 w 329801"/>
              <a:gd name="connsiteY61" fmla="*/ 232394 h 329633"/>
              <a:gd name="connsiteX62" fmla="*/ 141288 w 329801"/>
              <a:gd name="connsiteY62" fmla="*/ 83970 h 329633"/>
              <a:gd name="connsiteX63" fmla="*/ 146403 w 329801"/>
              <a:gd name="connsiteY63" fmla="*/ 78807 h 329633"/>
              <a:gd name="connsiteX64" fmla="*/ 257930 w 329801"/>
              <a:gd name="connsiteY64" fmla="*/ 31182 h 329633"/>
              <a:gd name="connsiteX65" fmla="*/ 319088 w 329801"/>
              <a:gd name="connsiteY65" fmla="*/ 109775 h 329633"/>
              <a:gd name="connsiteX66" fmla="*/ 287859 w 329801"/>
              <a:gd name="connsiteY66" fmla="*/ 120082 h 329633"/>
              <a:gd name="connsiteX67" fmla="*/ 268340 w 329801"/>
              <a:gd name="connsiteY67" fmla="*/ 85295 h 329633"/>
              <a:gd name="connsiteX68" fmla="*/ 239713 w 329801"/>
              <a:gd name="connsiteY68" fmla="*/ 58238 h 329633"/>
              <a:gd name="connsiteX69" fmla="*/ 257930 w 329801"/>
              <a:gd name="connsiteY69" fmla="*/ 31182 h 329633"/>
              <a:gd name="connsiteX70" fmla="*/ 155199 w 329801"/>
              <a:gd name="connsiteY70" fmla="*/ 194 h 329633"/>
              <a:gd name="connsiteX71" fmla="*/ 233363 w 329801"/>
              <a:gd name="connsiteY71" fmla="*/ 15064 h 329633"/>
              <a:gd name="connsiteX72" fmla="*/ 219181 w 329801"/>
              <a:gd name="connsiteY72" fmla="*/ 46097 h 329633"/>
              <a:gd name="connsiteX73" fmla="*/ 32232 w 329801"/>
              <a:gd name="connsiteY73" fmla="*/ 153420 h 329633"/>
              <a:gd name="connsiteX74" fmla="*/ 0 w 329801"/>
              <a:gd name="connsiteY74" fmla="*/ 150834 h 329633"/>
              <a:gd name="connsiteX75" fmla="*/ 79936 w 329801"/>
              <a:gd name="connsiteY75" fmla="*/ 24115 h 329633"/>
              <a:gd name="connsiteX76" fmla="*/ 155199 w 329801"/>
              <a:gd name="connsiteY76" fmla="*/ 194 h 32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29801" h="329633">
                <a:moveTo>
                  <a:pt x="92075" y="220095"/>
                </a:moveTo>
                <a:lnTo>
                  <a:pt x="92075" y="228033"/>
                </a:lnTo>
                <a:lnTo>
                  <a:pt x="100013" y="228033"/>
                </a:lnTo>
                <a:close/>
                <a:moveTo>
                  <a:pt x="92075" y="202632"/>
                </a:moveTo>
                <a:lnTo>
                  <a:pt x="92075" y="210570"/>
                </a:lnTo>
                <a:lnTo>
                  <a:pt x="107950" y="228032"/>
                </a:lnTo>
                <a:lnTo>
                  <a:pt x="117475" y="228032"/>
                </a:lnTo>
                <a:close/>
                <a:moveTo>
                  <a:pt x="92075" y="185170"/>
                </a:moveTo>
                <a:lnTo>
                  <a:pt x="92075" y="194695"/>
                </a:lnTo>
                <a:lnTo>
                  <a:pt x="117475" y="220095"/>
                </a:lnTo>
                <a:lnTo>
                  <a:pt x="117475" y="210570"/>
                </a:lnTo>
                <a:close/>
                <a:moveTo>
                  <a:pt x="32288" y="177232"/>
                </a:moveTo>
                <a:cubicBezTo>
                  <a:pt x="43912" y="246974"/>
                  <a:pt x="83949" y="287012"/>
                  <a:pt x="152400" y="298635"/>
                </a:cubicBezTo>
                <a:cubicBezTo>
                  <a:pt x="151108" y="308968"/>
                  <a:pt x="151108" y="319300"/>
                  <a:pt x="149817" y="329632"/>
                </a:cubicBezTo>
                <a:cubicBezTo>
                  <a:pt x="61993" y="323174"/>
                  <a:pt x="2583" y="246974"/>
                  <a:pt x="0" y="179815"/>
                </a:cubicBezTo>
                <a:cubicBezTo>
                  <a:pt x="10332" y="179815"/>
                  <a:pt x="21956" y="178524"/>
                  <a:pt x="32288" y="177232"/>
                </a:cubicBezTo>
                <a:close/>
                <a:moveTo>
                  <a:pt x="92075" y="167707"/>
                </a:moveTo>
                <a:lnTo>
                  <a:pt x="92075" y="177232"/>
                </a:lnTo>
                <a:lnTo>
                  <a:pt x="117475" y="202632"/>
                </a:lnTo>
                <a:lnTo>
                  <a:pt x="117475" y="194695"/>
                </a:lnTo>
                <a:close/>
                <a:moveTo>
                  <a:pt x="109538" y="161357"/>
                </a:moveTo>
                <a:lnTo>
                  <a:pt x="117476" y="169295"/>
                </a:lnTo>
                <a:lnTo>
                  <a:pt x="117476" y="161357"/>
                </a:lnTo>
                <a:close/>
                <a:moveTo>
                  <a:pt x="92075" y="161357"/>
                </a:moveTo>
                <a:lnTo>
                  <a:pt x="117475" y="186757"/>
                </a:lnTo>
                <a:lnTo>
                  <a:pt x="117475" y="177232"/>
                </a:lnTo>
                <a:lnTo>
                  <a:pt x="100012" y="161357"/>
                </a:lnTo>
                <a:close/>
                <a:moveTo>
                  <a:pt x="86111" y="150245"/>
                </a:moveTo>
                <a:lnTo>
                  <a:pt x="123439" y="150245"/>
                </a:lnTo>
                <a:cubicBezTo>
                  <a:pt x="126013" y="150245"/>
                  <a:pt x="128588" y="152813"/>
                  <a:pt x="128588" y="155381"/>
                </a:cubicBezTo>
                <a:cubicBezTo>
                  <a:pt x="128588" y="155381"/>
                  <a:pt x="128588" y="155381"/>
                  <a:pt x="128588" y="232422"/>
                </a:cubicBezTo>
                <a:cubicBezTo>
                  <a:pt x="128588" y="236274"/>
                  <a:pt x="126013" y="237558"/>
                  <a:pt x="123439" y="237558"/>
                </a:cubicBezTo>
                <a:cubicBezTo>
                  <a:pt x="123439" y="237558"/>
                  <a:pt x="123439" y="237558"/>
                  <a:pt x="86111" y="237558"/>
                </a:cubicBezTo>
                <a:cubicBezTo>
                  <a:pt x="83537" y="237558"/>
                  <a:pt x="80963" y="236274"/>
                  <a:pt x="80963" y="232422"/>
                </a:cubicBezTo>
                <a:cubicBezTo>
                  <a:pt x="80963" y="232422"/>
                  <a:pt x="80963" y="232422"/>
                  <a:pt x="80963" y="155381"/>
                </a:cubicBezTo>
                <a:cubicBezTo>
                  <a:pt x="80963" y="152813"/>
                  <a:pt x="83537" y="150245"/>
                  <a:pt x="86111" y="150245"/>
                </a:cubicBezTo>
                <a:close/>
                <a:moveTo>
                  <a:pt x="327661" y="137545"/>
                </a:moveTo>
                <a:cubicBezTo>
                  <a:pt x="344488" y="247125"/>
                  <a:pt x="259056" y="327055"/>
                  <a:pt x="178802" y="329633"/>
                </a:cubicBezTo>
                <a:cubicBezTo>
                  <a:pt x="177508" y="319320"/>
                  <a:pt x="177508" y="309006"/>
                  <a:pt x="176213" y="297404"/>
                </a:cubicBezTo>
                <a:cubicBezTo>
                  <a:pt x="213752" y="293536"/>
                  <a:pt x="246112" y="276777"/>
                  <a:pt x="269412" y="247125"/>
                </a:cubicBezTo>
                <a:cubicBezTo>
                  <a:pt x="292711" y="216185"/>
                  <a:pt x="300478" y="181377"/>
                  <a:pt x="295300" y="143991"/>
                </a:cubicBezTo>
                <a:cubicBezTo>
                  <a:pt x="305656" y="141413"/>
                  <a:pt x="316011" y="140123"/>
                  <a:pt x="327661" y="137545"/>
                </a:cubicBezTo>
                <a:close/>
                <a:moveTo>
                  <a:pt x="211138" y="132782"/>
                </a:moveTo>
                <a:lnTo>
                  <a:pt x="211138" y="228032"/>
                </a:lnTo>
                <a:lnTo>
                  <a:pt x="236538" y="228032"/>
                </a:lnTo>
                <a:lnTo>
                  <a:pt x="236538" y="132782"/>
                </a:lnTo>
                <a:close/>
                <a:moveTo>
                  <a:pt x="203587" y="121670"/>
                </a:moveTo>
                <a:lnTo>
                  <a:pt x="240915" y="121670"/>
                </a:lnTo>
                <a:cubicBezTo>
                  <a:pt x="243489" y="121670"/>
                  <a:pt x="246063" y="124245"/>
                  <a:pt x="246063" y="126821"/>
                </a:cubicBezTo>
                <a:cubicBezTo>
                  <a:pt x="246063" y="126821"/>
                  <a:pt x="246063" y="126821"/>
                  <a:pt x="246063" y="232407"/>
                </a:cubicBezTo>
                <a:cubicBezTo>
                  <a:pt x="246063" y="236270"/>
                  <a:pt x="243489" y="237558"/>
                  <a:pt x="240915" y="237558"/>
                </a:cubicBezTo>
                <a:cubicBezTo>
                  <a:pt x="240915" y="237558"/>
                  <a:pt x="240915" y="237558"/>
                  <a:pt x="203587" y="237558"/>
                </a:cubicBezTo>
                <a:cubicBezTo>
                  <a:pt x="201013" y="237558"/>
                  <a:pt x="198438" y="236270"/>
                  <a:pt x="198438" y="232407"/>
                </a:cubicBezTo>
                <a:cubicBezTo>
                  <a:pt x="198438" y="232407"/>
                  <a:pt x="198438" y="232407"/>
                  <a:pt x="198438" y="126821"/>
                </a:cubicBezTo>
                <a:cubicBezTo>
                  <a:pt x="198438" y="124245"/>
                  <a:pt x="201013" y="121670"/>
                  <a:pt x="203587" y="121670"/>
                </a:cubicBezTo>
                <a:close/>
                <a:moveTo>
                  <a:pt x="146403" y="78807"/>
                </a:moveTo>
                <a:lnTo>
                  <a:pt x="182211" y="78807"/>
                </a:lnTo>
                <a:cubicBezTo>
                  <a:pt x="186047" y="78807"/>
                  <a:pt x="187326" y="80098"/>
                  <a:pt x="187326" y="83970"/>
                </a:cubicBezTo>
                <a:cubicBezTo>
                  <a:pt x="187326" y="83970"/>
                  <a:pt x="187326" y="83970"/>
                  <a:pt x="187326" y="232394"/>
                </a:cubicBezTo>
                <a:cubicBezTo>
                  <a:pt x="187326" y="236266"/>
                  <a:pt x="186047" y="237557"/>
                  <a:pt x="182211" y="237557"/>
                </a:cubicBezTo>
                <a:cubicBezTo>
                  <a:pt x="182211" y="237557"/>
                  <a:pt x="182211" y="237557"/>
                  <a:pt x="146403" y="237557"/>
                </a:cubicBezTo>
                <a:cubicBezTo>
                  <a:pt x="142567" y="237557"/>
                  <a:pt x="141288" y="236266"/>
                  <a:pt x="141288" y="232394"/>
                </a:cubicBezTo>
                <a:cubicBezTo>
                  <a:pt x="141288" y="232394"/>
                  <a:pt x="141288" y="232394"/>
                  <a:pt x="141288" y="83970"/>
                </a:cubicBezTo>
                <a:cubicBezTo>
                  <a:pt x="141288" y="80098"/>
                  <a:pt x="142567" y="78807"/>
                  <a:pt x="146403" y="78807"/>
                </a:cubicBezTo>
                <a:close/>
                <a:moveTo>
                  <a:pt x="257930" y="31182"/>
                </a:moveTo>
                <a:cubicBezTo>
                  <a:pt x="286558" y="51796"/>
                  <a:pt x="306076" y="77565"/>
                  <a:pt x="319088" y="109775"/>
                </a:cubicBezTo>
                <a:cubicBezTo>
                  <a:pt x="308678" y="113640"/>
                  <a:pt x="298269" y="117505"/>
                  <a:pt x="287859" y="120082"/>
                </a:cubicBezTo>
                <a:cubicBezTo>
                  <a:pt x="282654" y="107198"/>
                  <a:pt x="276148" y="95602"/>
                  <a:pt x="268340" y="85295"/>
                </a:cubicBezTo>
                <a:cubicBezTo>
                  <a:pt x="259232" y="74988"/>
                  <a:pt x="250123" y="65969"/>
                  <a:pt x="239713" y="58238"/>
                </a:cubicBezTo>
                <a:cubicBezTo>
                  <a:pt x="244918" y="49220"/>
                  <a:pt x="251424" y="40201"/>
                  <a:pt x="257930" y="31182"/>
                </a:cubicBezTo>
                <a:close/>
                <a:moveTo>
                  <a:pt x="155199" y="194"/>
                </a:moveTo>
                <a:cubicBezTo>
                  <a:pt x="180825" y="-1099"/>
                  <a:pt x="206933" y="4073"/>
                  <a:pt x="233363" y="15064"/>
                </a:cubicBezTo>
                <a:cubicBezTo>
                  <a:pt x="228206" y="25408"/>
                  <a:pt x="224338" y="35753"/>
                  <a:pt x="219181" y="46097"/>
                </a:cubicBezTo>
                <a:cubicBezTo>
                  <a:pt x="130219" y="6012"/>
                  <a:pt x="37389" y="69372"/>
                  <a:pt x="32232" y="153420"/>
                </a:cubicBezTo>
                <a:cubicBezTo>
                  <a:pt x="21918" y="153420"/>
                  <a:pt x="10314" y="152127"/>
                  <a:pt x="0" y="150834"/>
                </a:cubicBezTo>
                <a:cubicBezTo>
                  <a:pt x="6446" y="95233"/>
                  <a:pt x="32232" y="52562"/>
                  <a:pt x="79936" y="24115"/>
                </a:cubicBezTo>
                <a:cubicBezTo>
                  <a:pt x="104433" y="9245"/>
                  <a:pt x="129574" y="1487"/>
                  <a:pt x="155199" y="19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任意多边形: 形状 19"/>
          <p:cNvSpPr/>
          <p:nvPr/>
        </p:nvSpPr>
        <p:spPr bwMode="auto">
          <a:xfrm>
            <a:off x="4363760" y="4331159"/>
            <a:ext cx="400657" cy="400452"/>
          </a:xfrm>
          <a:custGeom>
            <a:avLst/>
            <a:gdLst>
              <a:gd name="connsiteX0" fmla="*/ 92075 w 329801"/>
              <a:gd name="connsiteY0" fmla="*/ 220095 h 329633"/>
              <a:gd name="connsiteX1" fmla="*/ 92075 w 329801"/>
              <a:gd name="connsiteY1" fmla="*/ 228033 h 329633"/>
              <a:gd name="connsiteX2" fmla="*/ 100013 w 329801"/>
              <a:gd name="connsiteY2" fmla="*/ 228033 h 329633"/>
              <a:gd name="connsiteX3" fmla="*/ 92075 w 329801"/>
              <a:gd name="connsiteY3" fmla="*/ 202632 h 329633"/>
              <a:gd name="connsiteX4" fmla="*/ 92075 w 329801"/>
              <a:gd name="connsiteY4" fmla="*/ 210570 h 329633"/>
              <a:gd name="connsiteX5" fmla="*/ 107950 w 329801"/>
              <a:gd name="connsiteY5" fmla="*/ 228032 h 329633"/>
              <a:gd name="connsiteX6" fmla="*/ 117475 w 329801"/>
              <a:gd name="connsiteY6" fmla="*/ 228032 h 329633"/>
              <a:gd name="connsiteX7" fmla="*/ 92075 w 329801"/>
              <a:gd name="connsiteY7" fmla="*/ 185170 h 329633"/>
              <a:gd name="connsiteX8" fmla="*/ 92075 w 329801"/>
              <a:gd name="connsiteY8" fmla="*/ 194695 h 329633"/>
              <a:gd name="connsiteX9" fmla="*/ 117475 w 329801"/>
              <a:gd name="connsiteY9" fmla="*/ 220095 h 329633"/>
              <a:gd name="connsiteX10" fmla="*/ 117475 w 329801"/>
              <a:gd name="connsiteY10" fmla="*/ 210570 h 329633"/>
              <a:gd name="connsiteX11" fmla="*/ 32288 w 329801"/>
              <a:gd name="connsiteY11" fmla="*/ 177232 h 329633"/>
              <a:gd name="connsiteX12" fmla="*/ 152400 w 329801"/>
              <a:gd name="connsiteY12" fmla="*/ 298635 h 329633"/>
              <a:gd name="connsiteX13" fmla="*/ 149817 w 329801"/>
              <a:gd name="connsiteY13" fmla="*/ 329632 h 329633"/>
              <a:gd name="connsiteX14" fmla="*/ 0 w 329801"/>
              <a:gd name="connsiteY14" fmla="*/ 179815 h 329633"/>
              <a:gd name="connsiteX15" fmla="*/ 32288 w 329801"/>
              <a:gd name="connsiteY15" fmla="*/ 177232 h 329633"/>
              <a:gd name="connsiteX16" fmla="*/ 92075 w 329801"/>
              <a:gd name="connsiteY16" fmla="*/ 167707 h 329633"/>
              <a:gd name="connsiteX17" fmla="*/ 92075 w 329801"/>
              <a:gd name="connsiteY17" fmla="*/ 177232 h 329633"/>
              <a:gd name="connsiteX18" fmla="*/ 117475 w 329801"/>
              <a:gd name="connsiteY18" fmla="*/ 202632 h 329633"/>
              <a:gd name="connsiteX19" fmla="*/ 117475 w 329801"/>
              <a:gd name="connsiteY19" fmla="*/ 194695 h 329633"/>
              <a:gd name="connsiteX20" fmla="*/ 109538 w 329801"/>
              <a:gd name="connsiteY20" fmla="*/ 161357 h 329633"/>
              <a:gd name="connsiteX21" fmla="*/ 117476 w 329801"/>
              <a:gd name="connsiteY21" fmla="*/ 169295 h 329633"/>
              <a:gd name="connsiteX22" fmla="*/ 117476 w 329801"/>
              <a:gd name="connsiteY22" fmla="*/ 161357 h 329633"/>
              <a:gd name="connsiteX23" fmla="*/ 92075 w 329801"/>
              <a:gd name="connsiteY23" fmla="*/ 161357 h 329633"/>
              <a:gd name="connsiteX24" fmla="*/ 117475 w 329801"/>
              <a:gd name="connsiteY24" fmla="*/ 186757 h 329633"/>
              <a:gd name="connsiteX25" fmla="*/ 117475 w 329801"/>
              <a:gd name="connsiteY25" fmla="*/ 177232 h 329633"/>
              <a:gd name="connsiteX26" fmla="*/ 100012 w 329801"/>
              <a:gd name="connsiteY26" fmla="*/ 161357 h 329633"/>
              <a:gd name="connsiteX27" fmla="*/ 86111 w 329801"/>
              <a:gd name="connsiteY27" fmla="*/ 150245 h 329633"/>
              <a:gd name="connsiteX28" fmla="*/ 123439 w 329801"/>
              <a:gd name="connsiteY28" fmla="*/ 150245 h 329633"/>
              <a:gd name="connsiteX29" fmla="*/ 128588 w 329801"/>
              <a:gd name="connsiteY29" fmla="*/ 155381 h 329633"/>
              <a:gd name="connsiteX30" fmla="*/ 128588 w 329801"/>
              <a:gd name="connsiteY30" fmla="*/ 232422 h 329633"/>
              <a:gd name="connsiteX31" fmla="*/ 123439 w 329801"/>
              <a:gd name="connsiteY31" fmla="*/ 237558 h 329633"/>
              <a:gd name="connsiteX32" fmla="*/ 86111 w 329801"/>
              <a:gd name="connsiteY32" fmla="*/ 237558 h 329633"/>
              <a:gd name="connsiteX33" fmla="*/ 80963 w 329801"/>
              <a:gd name="connsiteY33" fmla="*/ 232422 h 329633"/>
              <a:gd name="connsiteX34" fmla="*/ 80963 w 329801"/>
              <a:gd name="connsiteY34" fmla="*/ 155381 h 329633"/>
              <a:gd name="connsiteX35" fmla="*/ 86111 w 329801"/>
              <a:gd name="connsiteY35" fmla="*/ 150245 h 329633"/>
              <a:gd name="connsiteX36" fmla="*/ 327661 w 329801"/>
              <a:gd name="connsiteY36" fmla="*/ 137545 h 329633"/>
              <a:gd name="connsiteX37" fmla="*/ 178802 w 329801"/>
              <a:gd name="connsiteY37" fmla="*/ 329633 h 329633"/>
              <a:gd name="connsiteX38" fmla="*/ 176213 w 329801"/>
              <a:gd name="connsiteY38" fmla="*/ 297404 h 329633"/>
              <a:gd name="connsiteX39" fmla="*/ 269412 w 329801"/>
              <a:gd name="connsiteY39" fmla="*/ 247125 h 329633"/>
              <a:gd name="connsiteX40" fmla="*/ 295300 w 329801"/>
              <a:gd name="connsiteY40" fmla="*/ 143991 h 329633"/>
              <a:gd name="connsiteX41" fmla="*/ 327661 w 329801"/>
              <a:gd name="connsiteY41" fmla="*/ 137545 h 329633"/>
              <a:gd name="connsiteX42" fmla="*/ 211138 w 329801"/>
              <a:gd name="connsiteY42" fmla="*/ 132782 h 329633"/>
              <a:gd name="connsiteX43" fmla="*/ 211138 w 329801"/>
              <a:gd name="connsiteY43" fmla="*/ 228032 h 329633"/>
              <a:gd name="connsiteX44" fmla="*/ 236538 w 329801"/>
              <a:gd name="connsiteY44" fmla="*/ 228032 h 329633"/>
              <a:gd name="connsiteX45" fmla="*/ 236538 w 329801"/>
              <a:gd name="connsiteY45" fmla="*/ 132782 h 329633"/>
              <a:gd name="connsiteX46" fmla="*/ 203587 w 329801"/>
              <a:gd name="connsiteY46" fmla="*/ 121670 h 329633"/>
              <a:gd name="connsiteX47" fmla="*/ 240915 w 329801"/>
              <a:gd name="connsiteY47" fmla="*/ 121670 h 329633"/>
              <a:gd name="connsiteX48" fmla="*/ 246063 w 329801"/>
              <a:gd name="connsiteY48" fmla="*/ 126821 h 329633"/>
              <a:gd name="connsiteX49" fmla="*/ 246063 w 329801"/>
              <a:gd name="connsiteY49" fmla="*/ 232407 h 329633"/>
              <a:gd name="connsiteX50" fmla="*/ 240915 w 329801"/>
              <a:gd name="connsiteY50" fmla="*/ 237558 h 329633"/>
              <a:gd name="connsiteX51" fmla="*/ 203587 w 329801"/>
              <a:gd name="connsiteY51" fmla="*/ 237558 h 329633"/>
              <a:gd name="connsiteX52" fmla="*/ 198438 w 329801"/>
              <a:gd name="connsiteY52" fmla="*/ 232407 h 329633"/>
              <a:gd name="connsiteX53" fmla="*/ 198438 w 329801"/>
              <a:gd name="connsiteY53" fmla="*/ 126821 h 329633"/>
              <a:gd name="connsiteX54" fmla="*/ 203587 w 329801"/>
              <a:gd name="connsiteY54" fmla="*/ 121670 h 329633"/>
              <a:gd name="connsiteX55" fmla="*/ 146403 w 329801"/>
              <a:gd name="connsiteY55" fmla="*/ 78807 h 329633"/>
              <a:gd name="connsiteX56" fmla="*/ 182211 w 329801"/>
              <a:gd name="connsiteY56" fmla="*/ 78807 h 329633"/>
              <a:gd name="connsiteX57" fmla="*/ 187326 w 329801"/>
              <a:gd name="connsiteY57" fmla="*/ 83970 h 329633"/>
              <a:gd name="connsiteX58" fmla="*/ 187326 w 329801"/>
              <a:gd name="connsiteY58" fmla="*/ 232394 h 329633"/>
              <a:gd name="connsiteX59" fmla="*/ 182211 w 329801"/>
              <a:gd name="connsiteY59" fmla="*/ 237557 h 329633"/>
              <a:gd name="connsiteX60" fmla="*/ 146403 w 329801"/>
              <a:gd name="connsiteY60" fmla="*/ 237557 h 329633"/>
              <a:gd name="connsiteX61" fmla="*/ 141288 w 329801"/>
              <a:gd name="connsiteY61" fmla="*/ 232394 h 329633"/>
              <a:gd name="connsiteX62" fmla="*/ 141288 w 329801"/>
              <a:gd name="connsiteY62" fmla="*/ 83970 h 329633"/>
              <a:gd name="connsiteX63" fmla="*/ 146403 w 329801"/>
              <a:gd name="connsiteY63" fmla="*/ 78807 h 329633"/>
              <a:gd name="connsiteX64" fmla="*/ 257930 w 329801"/>
              <a:gd name="connsiteY64" fmla="*/ 31182 h 329633"/>
              <a:gd name="connsiteX65" fmla="*/ 319088 w 329801"/>
              <a:gd name="connsiteY65" fmla="*/ 109775 h 329633"/>
              <a:gd name="connsiteX66" fmla="*/ 287859 w 329801"/>
              <a:gd name="connsiteY66" fmla="*/ 120082 h 329633"/>
              <a:gd name="connsiteX67" fmla="*/ 268340 w 329801"/>
              <a:gd name="connsiteY67" fmla="*/ 85295 h 329633"/>
              <a:gd name="connsiteX68" fmla="*/ 239713 w 329801"/>
              <a:gd name="connsiteY68" fmla="*/ 58238 h 329633"/>
              <a:gd name="connsiteX69" fmla="*/ 257930 w 329801"/>
              <a:gd name="connsiteY69" fmla="*/ 31182 h 329633"/>
              <a:gd name="connsiteX70" fmla="*/ 155199 w 329801"/>
              <a:gd name="connsiteY70" fmla="*/ 194 h 329633"/>
              <a:gd name="connsiteX71" fmla="*/ 233363 w 329801"/>
              <a:gd name="connsiteY71" fmla="*/ 15064 h 329633"/>
              <a:gd name="connsiteX72" fmla="*/ 219181 w 329801"/>
              <a:gd name="connsiteY72" fmla="*/ 46097 h 329633"/>
              <a:gd name="connsiteX73" fmla="*/ 32232 w 329801"/>
              <a:gd name="connsiteY73" fmla="*/ 153420 h 329633"/>
              <a:gd name="connsiteX74" fmla="*/ 0 w 329801"/>
              <a:gd name="connsiteY74" fmla="*/ 150834 h 329633"/>
              <a:gd name="connsiteX75" fmla="*/ 79936 w 329801"/>
              <a:gd name="connsiteY75" fmla="*/ 24115 h 329633"/>
              <a:gd name="connsiteX76" fmla="*/ 155199 w 329801"/>
              <a:gd name="connsiteY76" fmla="*/ 194 h 32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29801" h="329633">
                <a:moveTo>
                  <a:pt x="92075" y="220095"/>
                </a:moveTo>
                <a:lnTo>
                  <a:pt x="92075" y="228033"/>
                </a:lnTo>
                <a:lnTo>
                  <a:pt x="100013" y="228033"/>
                </a:lnTo>
                <a:close/>
                <a:moveTo>
                  <a:pt x="92075" y="202632"/>
                </a:moveTo>
                <a:lnTo>
                  <a:pt x="92075" y="210570"/>
                </a:lnTo>
                <a:lnTo>
                  <a:pt x="107950" y="228032"/>
                </a:lnTo>
                <a:lnTo>
                  <a:pt x="117475" y="228032"/>
                </a:lnTo>
                <a:close/>
                <a:moveTo>
                  <a:pt x="92075" y="185170"/>
                </a:moveTo>
                <a:lnTo>
                  <a:pt x="92075" y="194695"/>
                </a:lnTo>
                <a:lnTo>
                  <a:pt x="117475" y="220095"/>
                </a:lnTo>
                <a:lnTo>
                  <a:pt x="117475" y="210570"/>
                </a:lnTo>
                <a:close/>
                <a:moveTo>
                  <a:pt x="32288" y="177232"/>
                </a:moveTo>
                <a:cubicBezTo>
                  <a:pt x="43912" y="246974"/>
                  <a:pt x="83949" y="287012"/>
                  <a:pt x="152400" y="298635"/>
                </a:cubicBezTo>
                <a:cubicBezTo>
                  <a:pt x="151108" y="308968"/>
                  <a:pt x="151108" y="319300"/>
                  <a:pt x="149817" y="329632"/>
                </a:cubicBezTo>
                <a:cubicBezTo>
                  <a:pt x="61993" y="323174"/>
                  <a:pt x="2583" y="246974"/>
                  <a:pt x="0" y="179815"/>
                </a:cubicBezTo>
                <a:cubicBezTo>
                  <a:pt x="10332" y="179815"/>
                  <a:pt x="21956" y="178524"/>
                  <a:pt x="32288" y="177232"/>
                </a:cubicBezTo>
                <a:close/>
                <a:moveTo>
                  <a:pt x="92075" y="167707"/>
                </a:moveTo>
                <a:lnTo>
                  <a:pt x="92075" y="177232"/>
                </a:lnTo>
                <a:lnTo>
                  <a:pt x="117475" y="202632"/>
                </a:lnTo>
                <a:lnTo>
                  <a:pt x="117475" y="194695"/>
                </a:lnTo>
                <a:close/>
                <a:moveTo>
                  <a:pt x="109538" y="161357"/>
                </a:moveTo>
                <a:lnTo>
                  <a:pt x="117476" y="169295"/>
                </a:lnTo>
                <a:lnTo>
                  <a:pt x="117476" y="161357"/>
                </a:lnTo>
                <a:close/>
                <a:moveTo>
                  <a:pt x="92075" y="161357"/>
                </a:moveTo>
                <a:lnTo>
                  <a:pt x="117475" y="186757"/>
                </a:lnTo>
                <a:lnTo>
                  <a:pt x="117475" y="177232"/>
                </a:lnTo>
                <a:lnTo>
                  <a:pt x="100012" y="161357"/>
                </a:lnTo>
                <a:close/>
                <a:moveTo>
                  <a:pt x="86111" y="150245"/>
                </a:moveTo>
                <a:lnTo>
                  <a:pt x="123439" y="150245"/>
                </a:lnTo>
                <a:cubicBezTo>
                  <a:pt x="126013" y="150245"/>
                  <a:pt x="128588" y="152813"/>
                  <a:pt x="128588" y="155381"/>
                </a:cubicBezTo>
                <a:cubicBezTo>
                  <a:pt x="128588" y="155381"/>
                  <a:pt x="128588" y="155381"/>
                  <a:pt x="128588" y="232422"/>
                </a:cubicBezTo>
                <a:cubicBezTo>
                  <a:pt x="128588" y="236274"/>
                  <a:pt x="126013" y="237558"/>
                  <a:pt x="123439" y="237558"/>
                </a:cubicBezTo>
                <a:cubicBezTo>
                  <a:pt x="123439" y="237558"/>
                  <a:pt x="123439" y="237558"/>
                  <a:pt x="86111" y="237558"/>
                </a:cubicBezTo>
                <a:cubicBezTo>
                  <a:pt x="83537" y="237558"/>
                  <a:pt x="80963" y="236274"/>
                  <a:pt x="80963" y="232422"/>
                </a:cubicBezTo>
                <a:cubicBezTo>
                  <a:pt x="80963" y="232422"/>
                  <a:pt x="80963" y="232422"/>
                  <a:pt x="80963" y="155381"/>
                </a:cubicBezTo>
                <a:cubicBezTo>
                  <a:pt x="80963" y="152813"/>
                  <a:pt x="83537" y="150245"/>
                  <a:pt x="86111" y="150245"/>
                </a:cubicBezTo>
                <a:close/>
                <a:moveTo>
                  <a:pt x="327661" y="137545"/>
                </a:moveTo>
                <a:cubicBezTo>
                  <a:pt x="344488" y="247125"/>
                  <a:pt x="259056" y="327055"/>
                  <a:pt x="178802" y="329633"/>
                </a:cubicBezTo>
                <a:cubicBezTo>
                  <a:pt x="177508" y="319320"/>
                  <a:pt x="177508" y="309006"/>
                  <a:pt x="176213" y="297404"/>
                </a:cubicBezTo>
                <a:cubicBezTo>
                  <a:pt x="213752" y="293536"/>
                  <a:pt x="246112" y="276777"/>
                  <a:pt x="269412" y="247125"/>
                </a:cubicBezTo>
                <a:cubicBezTo>
                  <a:pt x="292711" y="216185"/>
                  <a:pt x="300478" y="181377"/>
                  <a:pt x="295300" y="143991"/>
                </a:cubicBezTo>
                <a:cubicBezTo>
                  <a:pt x="305656" y="141413"/>
                  <a:pt x="316011" y="140123"/>
                  <a:pt x="327661" y="137545"/>
                </a:cubicBezTo>
                <a:close/>
                <a:moveTo>
                  <a:pt x="211138" y="132782"/>
                </a:moveTo>
                <a:lnTo>
                  <a:pt x="211138" y="228032"/>
                </a:lnTo>
                <a:lnTo>
                  <a:pt x="236538" y="228032"/>
                </a:lnTo>
                <a:lnTo>
                  <a:pt x="236538" y="132782"/>
                </a:lnTo>
                <a:close/>
                <a:moveTo>
                  <a:pt x="203587" y="121670"/>
                </a:moveTo>
                <a:lnTo>
                  <a:pt x="240915" y="121670"/>
                </a:lnTo>
                <a:cubicBezTo>
                  <a:pt x="243489" y="121670"/>
                  <a:pt x="246063" y="124245"/>
                  <a:pt x="246063" y="126821"/>
                </a:cubicBezTo>
                <a:cubicBezTo>
                  <a:pt x="246063" y="126821"/>
                  <a:pt x="246063" y="126821"/>
                  <a:pt x="246063" y="232407"/>
                </a:cubicBezTo>
                <a:cubicBezTo>
                  <a:pt x="246063" y="236270"/>
                  <a:pt x="243489" y="237558"/>
                  <a:pt x="240915" y="237558"/>
                </a:cubicBezTo>
                <a:cubicBezTo>
                  <a:pt x="240915" y="237558"/>
                  <a:pt x="240915" y="237558"/>
                  <a:pt x="203587" y="237558"/>
                </a:cubicBezTo>
                <a:cubicBezTo>
                  <a:pt x="201013" y="237558"/>
                  <a:pt x="198438" y="236270"/>
                  <a:pt x="198438" y="232407"/>
                </a:cubicBezTo>
                <a:cubicBezTo>
                  <a:pt x="198438" y="232407"/>
                  <a:pt x="198438" y="232407"/>
                  <a:pt x="198438" y="126821"/>
                </a:cubicBezTo>
                <a:cubicBezTo>
                  <a:pt x="198438" y="124245"/>
                  <a:pt x="201013" y="121670"/>
                  <a:pt x="203587" y="121670"/>
                </a:cubicBezTo>
                <a:close/>
                <a:moveTo>
                  <a:pt x="146403" y="78807"/>
                </a:moveTo>
                <a:lnTo>
                  <a:pt x="182211" y="78807"/>
                </a:lnTo>
                <a:cubicBezTo>
                  <a:pt x="186047" y="78807"/>
                  <a:pt x="187326" y="80098"/>
                  <a:pt x="187326" y="83970"/>
                </a:cubicBezTo>
                <a:cubicBezTo>
                  <a:pt x="187326" y="83970"/>
                  <a:pt x="187326" y="83970"/>
                  <a:pt x="187326" y="232394"/>
                </a:cubicBezTo>
                <a:cubicBezTo>
                  <a:pt x="187326" y="236266"/>
                  <a:pt x="186047" y="237557"/>
                  <a:pt x="182211" y="237557"/>
                </a:cubicBezTo>
                <a:cubicBezTo>
                  <a:pt x="182211" y="237557"/>
                  <a:pt x="182211" y="237557"/>
                  <a:pt x="146403" y="237557"/>
                </a:cubicBezTo>
                <a:cubicBezTo>
                  <a:pt x="142567" y="237557"/>
                  <a:pt x="141288" y="236266"/>
                  <a:pt x="141288" y="232394"/>
                </a:cubicBezTo>
                <a:cubicBezTo>
                  <a:pt x="141288" y="232394"/>
                  <a:pt x="141288" y="232394"/>
                  <a:pt x="141288" y="83970"/>
                </a:cubicBezTo>
                <a:cubicBezTo>
                  <a:pt x="141288" y="80098"/>
                  <a:pt x="142567" y="78807"/>
                  <a:pt x="146403" y="78807"/>
                </a:cubicBezTo>
                <a:close/>
                <a:moveTo>
                  <a:pt x="257930" y="31182"/>
                </a:moveTo>
                <a:cubicBezTo>
                  <a:pt x="286558" y="51796"/>
                  <a:pt x="306076" y="77565"/>
                  <a:pt x="319088" y="109775"/>
                </a:cubicBezTo>
                <a:cubicBezTo>
                  <a:pt x="308678" y="113640"/>
                  <a:pt x="298269" y="117505"/>
                  <a:pt x="287859" y="120082"/>
                </a:cubicBezTo>
                <a:cubicBezTo>
                  <a:pt x="282654" y="107198"/>
                  <a:pt x="276148" y="95602"/>
                  <a:pt x="268340" y="85295"/>
                </a:cubicBezTo>
                <a:cubicBezTo>
                  <a:pt x="259232" y="74988"/>
                  <a:pt x="250123" y="65969"/>
                  <a:pt x="239713" y="58238"/>
                </a:cubicBezTo>
                <a:cubicBezTo>
                  <a:pt x="244918" y="49220"/>
                  <a:pt x="251424" y="40201"/>
                  <a:pt x="257930" y="31182"/>
                </a:cubicBezTo>
                <a:close/>
                <a:moveTo>
                  <a:pt x="155199" y="194"/>
                </a:moveTo>
                <a:cubicBezTo>
                  <a:pt x="180825" y="-1099"/>
                  <a:pt x="206933" y="4073"/>
                  <a:pt x="233363" y="15064"/>
                </a:cubicBezTo>
                <a:cubicBezTo>
                  <a:pt x="228206" y="25408"/>
                  <a:pt x="224338" y="35753"/>
                  <a:pt x="219181" y="46097"/>
                </a:cubicBezTo>
                <a:cubicBezTo>
                  <a:pt x="130219" y="6012"/>
                  <a:pt x="37389" y="69372"/>
                  <a:pt x="32232" y="153420"/>
                </a:cubicBezTo>
                <a:cubicBezTo>
                  <a:pt x="21918" y="153420"/>
                  <a:pt x="10314" y="152127"/>
                  <a:pt x="0" y="150834"/>
                </a:cubicBezTo>
                <a:cubicBezTo>
                  <a:pt x="6446" y="95233"/>
                  <a:pt x="32232" y="52562"/>
                  <a:pt x="79936" y="24115"/>
                </a:cubicBezTo>
                <a:cubicBezTo>
                  <a:pt x="104433" y="9245"/>
                  <a:pt x="129574" y="1487"/>
                  <a:pt x="155199" y="19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椭圆 1"/>
          <p:cNvSpPr/>
          <p:nvPr/>
        </p:nvSpPr>
        <p:spPr>
          <a:xfrm>
            <a:off x="4201365" y="3089355"/>
            <a:ext cx="743226" cy="743224"/>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任意多边形: 形状 8"/>
          <p:cNvSpPr/>
          <p:nvPr/>
        </p:nvSpPr>
        <p:spPr bwMode="auto">
          <a:xfrm>
            <a:off x="4372650" y="3260741"/>
            <a:ext cx="400657" cy="400452"/>
          </a:xfrm>
          <a:custGeom>
            <a:avLst/>
            <a:gdLst>
              <a:gd name="connsiteX0" fmla="*/ 92075 w 329801"/>
              <a:gd name="connsiteY0" fmla="*/ 220095 h 329633"/>
              <a:gd name="connsiteX1" fmla="*/ 92075 w 329801"/>
              <a:gd name="connsiteY1" fmla="*/ 228033 h 329633"/>
              <a:gd name="connsiteX2" fmla="*/ 100013 w 329801"/>
              <a:gd name="connsiteY2" fmla="*/ 228033 h 329633"/>
              <a:gd name="connsiteX3" fmla="*/ 92075 w 329801"/>
              <a:gd name="connsiteY3" fmla="*/ 202632 h 329633"/>
              <a:gd name="connsiteX4" fmla="*/ 92075 w 329801"/>
              <a:gd name="connsiteY4" fmla="*/ 210570 h 329633"/>
              <a:gd name="connsiteX5" fmla="*/ 107950 w 329801"/>
              <a:gd name="connsiteY5" fmla="*/ 228032 h 329633"/>
              <a:gd name="connsiteX6" fmla="*/ 117475 w 329801"/>
              <a:gd name="connsiteY6" fmla="*/ 228032 h 329633"/>
              <a:gd name="connsiteX7" fmla="*/ 92075 w 329801"/>
              <a:gd name="connsiteY7" fmla="*/ 185170 h 329633"/>
              <a:gd name="connsiteX8" fmla="*/ 92075 w 329801"/>
              <a:gd name="connsiteY8" fmla="*/ 194695 h 329633"/>
              <a:gd name="connsiteX9" fmla="*/ 117475 w 329801"/>
              <a:gd name="connsiteY9" fmla="*/ 220095 h 329633"/>
              <a:gd name="connsiteX10" fmla="*/ 117475 w 329801"/>
              <a:gd name="connsiteY10" fmla="*/ 210570 h 329633"/>
              <a:gd name="connsiteX11" fmla="*/ 32288 w 329801"/>
              <a:gd name="connsiteY11" fmla="*/ 177232 h 329633"/>
              <a:gd name="connsiteX12" fmla="*/ 152400 w 329801"/>
              <a:gd name="connsiteY12" fmla="*/ 298635 h 329633"/>
              <a:gd name="connsiteX13" fmla="*/ 149817 w 329801"/>
              <a:gd name="connsiteY13" fmla="*/ 329632 h 329633"/>
              <a:gd name="connsiteX14" fmla="*/ 0 w 329801"/>
              <a:gd name="connsiteY14" fmla="*/ 179815 h 329633"/>
              <a:gd name="connsiteX15" fmla="*/ 32288 w 329801"/>
              <a:gd name="connsiteY15" fmla="*/ 177232 h 329633"/>
              <a:gd name="connsiteX16" fmla="*/ 92075 w 329801"/>
              <a:gd name="connsiteY16" fmla="*/ 167707 h 329633"/>
              <a:gd name="connsiteX17" fmla="*/ 92075 w 329801"/>
              <a:gd name="connsiteY17" fmla="*/ 177232 h 329633"/>
              <a:gd name="connsiteX18" fmla="*/ 117475 w 329801"/>
              <a:gd name="connsiteY18" fmla="*/ 202632 h 329633"/>
              <a:gd name="connsiteX19" fmla="*/ 117475 w 329801"/>
              <a:gd name="connsiteY19" fmla="*/ 194695 h 329633"/>
              <a:gd name="connsiteX20" fmla="*/ 109538 w 329801"/>
              <a:gd name="connsiteY20" fmla="*/ 161357 h 329633"/>
              <a:gd name="connsiteX21" fmla="*/ 117476 w 329801"/>
              <a:gd name="connsiteY21" fmla="*/ 169295 h 329633"/>
              <a:gd name="connsiteX22" fmla="*/ 117476 w 329801"/>
              <a:gd name="connsiteY22" fmla="*/ 161357 h 329633"/>
              <a:gd name="connsiteX23" fmla="*/ 92075 w 329801"/>
              <a:gd name="connsiteY23" fmla="*/ 161357 h 329633"/>
              <a:gd name="connsiteX24" fmla="*/ 117475 w 329801"/>
              <a:gd name="connsiteY24" fmla="*/ 186757 h 329633"/>
              <a:gd name="connsiteX25" fmla="*/ 117475 w 329801"/>
              <a:gd name="connsiteY25" fmla="*/ 177232 h 329633"/>
              <a:gd name="connsiteX26" fmla="*/ 100012 w 329801"/>
              <a:gd name="connsiteY26" fmla="*/ 161357 h 329633"/>
              <a:gd name="connsiteX27" fmla="*/ 86111 w 329801"/>
              <a:gd name="connsiteY27" fmla="*/ 150245 h 329633"/>
              <a:gd name="connsiteX28" fmla="*/ 123439 w 329801"/>
              <a:gd name="connsiteY28" fmla="*/ 150245 h 329633"/>
              <a:gd name="connsiteX29" fmla="*/ 128588 w 329801"/>
              <a:gd name="connsiteY29" fmla="*/ 155381 h 329633"/>
              <a:gd name="connsiteX30" fmla="*/ 128588 w 329801"/>
              <a:gd name="connsiteY30" fmla="*/ 232422 h 329633"/>
              <a:gd name="connsiteX31" fmla="*/ 123439 w 329801"/>
              <a:gd name="connsiteY31" fmla="*/ 237558 h 329633"/>
              <a:gd name="connsiteX32" fmla="*/ 86111 w 329801"/>
              <a:gd name="connsiteY32" fmla="*/ 237558 h 329633"/>
              <a:gd name="connsiteX33" fmla="*/ 80963 w 329801"/>
              <a:gd name="connsiteY33" fmla="*/ 232422 h 329633"/>
              <a:gd name="connsiteX34" fmla="*/ 80963 w 329801"/>
              <a:gd name="connsiteY34" fmla="*/ 155381 h 329633"/>
              <a:gd name="connsiteX35" fmla="*/ 86111 w 329801"/>
              <a:gd name="connsiteY35" fmla="*/ 150245 h 329633"/>
              <a:gd name="connsiteX36" fmla="*/ 327661 w 329801"/>
              <a:gd name="connsiteY36" fmla="*/ 137545 h 329633"/>
              <a:gd name="connsiteX37" fmla="*/ 178802 w 329801"/>
              <a:gd name="connsiteY37" fmla="*/ 329633 h 329633"/>
              <a:gd name="connsiteX38" fmla="*/ 176213 w 329801"/>
              <a:gd name="connsiteY38" fmla="*/ 297404 h 329633"/>
              <a:gd name="connsiteX39" fmla="*/ 269412 w 329801"/>
              <a:gd name="connsiteY39" fmla="*/ 247125 h 329633"/>
              <a:gd name="connsiteX40" fmla="*/ 295300 w 329801"/>
              <a:gd name="connsiteY40" fmla="*/ 143991 h 329633"/>
              <a:gd name="connsiteX41" fmla="*/ 327661 w 329801"/>
              <a:gd name="connsiteY41" fmla="*/ 137545 h 329633"/>
              <a:gd name="connsiteX42" fmla="*/ 211138 w 329801"/>
              <a:gd name="connsiteY42" fmla="*/ 132782 h 329633"/>
              <a:gd name="connsiteX43" fmla="*/ 211138 w 329801"/>
              <a:gd name="connsiteY43" fmla="*/ 228032 h 329633"/>
              <a:gd name="connsiteX44" fmla="*/ 236538 w 329801"/>
              <a:gd name="connsiteY44" fmla="*/ 228032 h 329633"/>
              <a:gd name="connsiteX45" fmla="*/ 236538 w 329801"/>
              <a:gd name="connsiteY45" fmla="*/ 132782 h 329633"/>
              <a:gd name="connsiteX46" fmla="*/ 203587 w 329801"/>
              <a:gd name="connsiteY46" fmla="*/ 121670 h 329633"/>
              <a:gd name="connsiteX47" fmla="*/ 240915 w 329801"/>
              <a:gd name="connsiteY47" fmla="*/ 121670 h 329633"/>
              <a:gd name="connsiteX48" fmla="*/ 246063 w 329801"/>
              <a:gd name="connsiteY48" fmla="*/ 126821 h 329633"/>
              <a:gd name="connsiteX49" fmla="*/ 246063 w 329801"/>
              <a:gd name="connsiteY49" fmla="*/ 232407 h 329633"/>
              <a:gd name="connsiteX50" fmla="*/ 240915 w 329801"/>
              <a:gd name="connsiteY50" fmla="*/ 237558 h 329633"/>
              <a:gd name="connsiteX51" fmla="*/ 203587 w 329801"/>
              <a:gd name="connsiteY51" fmla="*/ 237558 h 329633"/>
              <a:gd name="connsiteX52" fmla="*/ 198438 w 329801"/>
              <a:gd name="connsiteY52" fmla="*/ 232407 h 329633"/>
              <a:gd name="connsiteX53" fmla="*/ 198438 w 329801"/>
              <a:gd name="connsiteY53" fmla="*/ 126821 h 329633"/>
              <a:gd name="connsiteX54" fmla="*/ 203587 w 329801"/>
              <a:gd name="connsiteY54" fmla="*/ 121670 h 329633"/>
              <a:gd name="connsiteX55" fmla="*/ 146403 w 329801"/>
              <a:gd name="connsiteY55" fmla="*/ 78807 h 329633"/>
              <a:gd name="connsiteX56" fmla="*/ 182211 w 329801"/>
              <a:gd name="connsiteY56" fmla="*/ 78807 h 329633"/>
              <a:gd name="connsiteX57" fmla="*/ 187326 w 329801"/>
              <a:gd name="connsiteY57" fmla="*/ 83970 h 329633"/>
              <a:gd name="connsiteX58" fmla="*/ 187326 w 329801"/>
              <a:gd name="connsiteY58" fmla="*/ 232394 h 329633"/>
              <a:gd name="connsiteX59" fmla="*/ 182211 w 329801"/>
              <a:gd name="connsiteY59" fmla="*/ 237557 h 329633"/>
              <a:gd name="connsiteX60" fmla="*/ 146403 w 329801"/>
              <a:gd name="connsiteY60" fmla="*/ 237557 h 329633"/>
              <a:gd name="connsiteX61" fmla="*/ 141288 w 329801"/>
              <a:gd name="connsiteY61" fmla="*/ 232394 h 329633"/>
              <a:gd name="connsiteX62" fmla="*/ 141288 w 329801"/>
              <a:gd name="connsiteY62" fmla="*/ 83970 h 329633"/>
              <a:gd name="connsiteX63" fmla="*/ 146403 w 329801"/>
              <a:gd name="connsiteY63" fmla="*/ 78807 h 329633"/>
              <a:gd name="connsiteX64" fmla="*/ 257930 w 329801"/>
              <a:gd name="connsiteY64" fmla="*/ 31182 h 329633"/>
              <a:gd name="connsiteX65" fmla="*/ 319088 w 329801"/>
              <a:gd name="connsiteY65" fmla="*/ 109775 h 329633"/>
              <a:gd name="connsiteX66" fmla="*/ 287859 w 329801"/>
              <a:gd name="connsiteY66" fmla="*/ 120082 h 329633"/>
              <a:gd name="connsiteX67" fmla="*/ 268340 w 329801"/>
              <a:gd name="connsiteY67" fmla="*/ 85295 h 329633"/>
              <a:gd name="connsiteX68" fmla="*/ 239713 w 329801"/>
              <a:gd name="connsiteY68" fmla="*/ 58238 h 329633"/>
              <a:gd name="connsiteX69" fmla="*/ 257930 w 329801"/>
              <a:gd name="connsiteY69" fmla="*/ 31182 h 329633"/>
              <a:gd name="connsiteX70" fmla="*/ 155199 w 329801"/>
              <a:gd name="connsiteY70" fmla="*/ 194 h 329633"/>
              <a:gd name="connsiteX71" fmla="*/ 233363 w 329801"/>
              <a:gd name="connsiteY71" fmla="*/ 15064 h 329633"/>
              <a:gd name="connsiteX72" fmla="*/ 219181 w 329801"/>
              <a:gd name="connsiteY72" fmla="*/ 46097 h 329633"/>
              <a:gd name="connsiteX73" fmla="*/ 32232 w 329801"/>
              <a:gd name="connsiteY73" fmla="*/ 153420 h 329633"/>
              <a:gd name="connsiteX74" fmla="*/ 0 w 329801"/>
              <a:gd name="connsiteY74" fmla="*/ 150834 h 329633"/>
              <a:gd name="connsiteX75" fmla="*/ 79936 w 329801"/>
              <a:gd name="connsiteY75" fmla="*/ 24115 h 329633"/>
              <a:gd name="connsiteX76" fmla="*/ 155199 w 329801"/>
              <a:gd name="connsiteY76" fmla="*/ 194 h 32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29801" h="329633">
                <a:moveTo>
                  <a:pt x="92075" y="220095"/>
                </a:moveTo>
                <a:lnTo>
                  <a:pt x="92075" y="228033"/>
                </a:lnTo>
                <a:lnTo>
                  <a:pt x="100013" y="228033"/>
                </a:lnTo>
                <a:close/>
                <a:moveTo>
                  <a:pt x="92075" y="202632"/>
                </a:moveTo>
                <a:lnTo>
                  <a:pt x="92075" y="210570"/>
                </a:lnTo>
                <a:lnTo>
                  <a:pt x="107950" y="228032"/>
                </a:lnTo>
                <a:lnTo>
                  <a:pt x="117475" y="228032"/>
                </a:lnTo>
                <a:close/>
                <a:moveTo>
                  <a:pt x="92075" y="185170"/>
                </a:moveTo>
                <a:lnTo>
                  <a:pt x="92075" y="194695"/>
                </a:lnTo>
                <a:lnTo>
                  <a:pt x="117475" y="220095"/>
                </a:lnTo>
                <a:lnTo>
                  <a:pt x="117475" y="210570"/>
                </a:lnTo>
                <a:close/>
                <a:moveTo>
                  <a:pt x="32288" y="177232"/>
                </a:moveTo>
                <a:cubicBezTo>
                  <a:pt x="43912" y="246974"/>
                  <a:pt x="83949" y="287012"/>
                  <a:pt x="152400" y="298635"/>
                </a:cubicBezTo>
                <a:cubicBezTo>
                  <a:pt x="151108" y="308968"/>
                  <a:pt x="151108" y="319300"/>
                  <a:pt x="149817" y="329632"/>
                </a:cubicBezTo>
                <a:cubicBezTo>
                  <a:pt x="61993" y="323174"/>
                  <a:pt x="2583" y="246974"/>
                  <a:pt x="0" y="179815"/>
                </a:cubicBezTo>
                <a:cubicBezTo>
                  <a:pt x="10332" y="179815"/>
                  <a:pt x="21956" y="178524"/>
                  <a:pt x="32288" y="177232"/>
                </a:cubicBezTo>
                <a:close/>
                <a:moveTo>
                  <a:pt x="92075" y="167707"/>
                </a:moveTo>
                <a:lnTo>
                  <a:pt x="92075" y="177232"/>
                </a:lnTo>
                <a:lnTo>
                  <a:pt x="117475" y="202632"/>
                </a:lnTo>
                <a:lnTo>
                  <a:pt x="117475" y="194695"/>
                </a:lnTo>
                <a:close/>
                <a:moveTo>
                  <a:pt x="109538" y="161357"/>
                </a:moveTo>
                <a:lnTo>
                  <a:pt x="117476" y="169295"/>
                </a:lnTo>
                <a:lnTo>
                  <a:pt x="117476" y="161357"/>
                </a:lnTo>
                <a:close/>
                <a:moveTo>
                  <a:pt x="92075" y="161357"/>
                </a:moveTo>
                <a:lnTo>
                  <a:pt x="117475" y="186757"/>
                </a:lnTo>
                <a:lnTo>
                  <a:pt x="117475" y="177232"/>
                </a:lnTo>
                <a:lnTo>
                  <a:pt x="100012" y="161357"/>
                </a:lnTo>
                <a:close/>
                <a:moveTo>
                  <a:pt x="86111" y="150245"/>
                </a:moveTo>
                <a:lnTo>
                  <a:pt x="123439" y="150245"/>
                </a:lnTo>
                <a:cubicBezTo>
                  <a:pt x="126013" y="150245"/>
                  <a:pt x="128588" y="152813"/>
                  <a:pt x="128588" y="155381"/>
                </a:cubicBezTo>
                <a:cubicBezTo>
                  <a:pt x="128588" y="155381"/>
                  <a:pt x="128588" y="155381"/>
                  <a:pt x="128588" y="232422"/>
                </a:cubicBezTo>
                <a:cubicBezTo>
                  <a:pt x="128588" y="236274"/>
                  <a:pt x="126013" y="237558"/>
                  <a:pt x="123439" y="237558"/>
                </a:cubicBezTo>
                <a:cubicBezTo>
                  <a:pt x="123439" y="237558"/>
                  <a:pt x="123439" y="237558"/>
                  <a:pt x="86111" y="237558"/>
                </a:cubicBezTo>
                <a:cubicBezTo>
                  <a:pt x="83537" y="237558"/>
                  <a:pt x="80963" y="236274"/>
                  <a:pt x="80963" y="232422"/>
                </a:cubicBezTo>
                <a:cubicBezTo>
                  <a:pt x="80963" y="232422"/>
                  <a:pt x="80963" y="232422"/>
                  <a:pt x="80963" y="155381"/>
                </a:cubicBezTo>
                <a:cubicBezTo>
                  <a:pt x="80963" y="152813"/>
                  <a:pt x="83537" y="150245"/>
                  <a:pt x="86111" y="150245"/>
                </a:cubicBezTo>
                <a:close/>
                <a:moveTo>
                  <a:pt x="327661" y="137545"/>
                </a:moveTo>
                <a:cubicBezTo>
                  <a:pt x="344488" y="247125"/>
                  <a:pt x="259056" y="327055"/>
                  <a:pt x="178802" y="329633"/>
                </a:cubicBezTo>
                <a:cubicBezTo>
                  <a:pt x="177508" y="319320"/>
                  <a:pt x="177508" y="309006"/>
                  <a:pt x="176213" y="297404"/>
                </a:cubicBezTo>
                <a:cubicBezTo>
                  <a:pt x="213752" y="293536"/>
                  <a:pt x="246112" y="276777"/>
                  <a:pt x="269412" y="247125"/>
                </a:cubicBezTo>
                <a:cubicBezTo>
                  <a:pt x="292711" y="216185"/>
                  <a:pt x="300478" y="181377"/>
                  <a:pt x="295300" y="143991"/>
                </a:cubicBezTo>
                <a:cubicBezTo>
                  <a:pt x="305656" y="141413"/>
                  <a:pt x="316011" y="140123"/>
                  <a:pt x="327661" y="137545"/>
                </a:cubicBezTo>
                <a:close/>
                <a:moveTo>
                  <a:pt x="211138" y="132782"/>
                </a:moveTo>
                <a:lnTo>
                  <a:pt x="211138" y="228032"/>
                </a:lnTo>
                <a:lnTo>
                  <a:pt x="236538" y="228032"/>
                </a:lnTo>
                <a:lnTo>
                  <a:pt x="236538" y="132782"/>
                </a:lnTo>
                <a:close/>
                <a:moveTo>
                  <a:pt x="203587" y="121670"/>
                </a:moveTo>
                <a:lnTo>
                  <a:pt x="240915" y="121670"/>
                </a:lnTo>
                <a:cubicBezTo>
                  <a:pt x="243489" y="121670"/>
                  <a:pt x="246063" y="124245"/>
                  <a:pt x="246063" y="126821"/>
                </a:cubicBezTo>
                <a:cubicBezTo>
                  <a:pt x="246063" y="126821"/>
                  <a:pt x="246063" y="126821"/>
                  <a:pt x="246063" y="232407"/>
                </a:cubicBezTo>
                <a:cubicBezTo>
                  <a:pt x="246063" y="236270"/>
                  <a:pt x="243489" y="237558"/>
                  <a:pt x="240915" y="237558"/>
                </a:cubicBezTo>
                <a:cubicBezTo>
                  <a:pt x="240915" y="237558"/>
                  <a:pt x="240915" y="237558"/>
                  <a:pt x="203587" y="237558"/>
                </a:cubicBezTo>
                <a:cubicBezTo>
                  <a:pt x="201013" y="237558"/>
                  <a:pt x="198438" y="236270"/>
                  <a:pt x="198438" y="232407"/>
                </a:cubicBezTo>
                <a:cubicBezTo>
                  <a:pt x="198438" y="232407"/>
                  <a:pt x="198438" y="232407"/>
                  <a:pt x="198438" y="126821"/>
                </a:cubicBezTo>
                <a:cubicBezTo>
                  <a:pt x="198438" y="124245"/>
                  <a:pt x="201013" y="121670"/>
                  <a:pt x="203587" y="121670"/>
                </a:cubicBezTo>
                <a:close/>
                <a:moveTo>
                  <a:pt x="146403" y="78807"/>
                </a:moveTo>
                <a:lnTo>
                  <a:pt x="182211" y="78807"/>
                </a:lnTo>
                <a:cubicBezTo>
                  <a:pt x="186047" y="78807"/>
                  <a:pt x="187326" y="80098"/>
                  <a:pt x="187326" y="83970"/>
                </a:cubicBezTo>
                <a:cubicBezTo>
                  <a:pt x="187326" y="83970"/>
                  <a:pt x="187326" y="83970"/>
                  <a:pt x="187326" y="232394"/>
                </a:cubicBezTo>
                <a:cubicBezTo>
                  <a:pt x="187326" y="236266"/>
                  <a:pt x="186047" y="237557"/>
                  <a:pt x="182211" y="237557"/>
                </a:cubicBezTo>
                <a:cubicBezTo>
                  <a:pt x="182211" y="237557"/>
                  <a:pt x="182211" y="237557"/>
                  <a:pt x="146403" y="237557"/>
                </a:cubicBezTo>
                <a:cubicBezTo>
                  <a:pt x="142567" y="237557"/>
                  <a:pt x="141288" y="236266"/>
                  <a:pt x="141288" y="232394"/>
                </a:cubicBezTo>
                <a:cubicBezTo>
                  <a:pt x="141288" y="232394"/>
                  <a:pt x="141288" y="232394"/>
                  <a:pt x="141288" y="83970"/>
                </a:cubicBezTo>
                <a:cubicBezTo>
                  <a:pt x="141288" y="80098"/>
                  <a:pt x="142567" y="78807"/>
                  <a:pt x="146403" y="78807"/>
                </a:cubicBezTo>
                <a:close/>
                <a:moveTo>
                  <a:pt x="257930" y="31182"/>
                </a:moveTo>
                <a:cubicBezTo>
                  <a:pt x="286558" y="51796"/>
                  <a:pt x="306076" y="77565"/>
                  <a:pt x="319088" y="109775"/>
                </a:cubicBezTo>
                <a:cubicBezTo>
                  <a:pt x="308678" y="113640"/>
                  <a:pt x="298269" y="117505"/>
                  <a:pt x="287859" y="120082"/>
                </a:cubicBezTo>
                <a:cubicBezTo>
                  <a:pt x="282654" y="107198"/>
                  <a:pt x="276148" y="95602"/>
                  <a:pt x="268340" y="85295"/>
                </a:cubicBezTo>
                <a:cubicBezTo>
                  <a:pt x="259232" y="74988"/>
                  <a:pt x="250123" y="65969"/>
                  <a:pt x="239713" y="58238"/>
                </a:cubicBezTo>
                <a:cubicBezTo>
                  <a:pt x="244918" y="49220"/>
                  <a:pt x="251424" y="40201"/>
                  <a:pt x="257930" y="31182"/>
                </a:cubicBezTo>
                <a:close/>
                <a:moveTo>
                  <a:pt x="155199" y="194"/>
                </a:moveTo>
                <a:cubicBezTo>
                  <a:pt x="180825" y="-1099"/>
                  <a:pt x="206933" y="4073"/>
                  <a:pt x="233363" y="15064"/>
                </a:cubicBezTo>
                <a:cubicBezTo>
                  <a:pt x="228206" y="25408"/>
                  <a:pt x="224338" y="35753"/>
                  <a:pt x="219181" y="46097"/>
                </a:cubicBezTo>
                <a:cubicBezTo>
                  <a:pt x="130219" y="6012"/>
                  <a:pt x="37389" y="69372"/>
                  <a:pt x="32232" y="153420"/>
                </a:cubicBezTo>
                <a:cubicBezTo>
                  <a:pt x="21918" y="153420"/>
                  <a:pt x="10314" y="152127"/>
                  <a:pt x="0" y="150834"/>
                </a:cubicBezTo>
                <a:cubicBezTo>
                  <a:pt x="6446" y="95233"/>
                  <a:pt x="32232" y="52562"/>
                  <a:pt x="79936" y="24115"/>
                </a:cubicBezTo>
                <a:cubicBezTo>
                  <a:pt x="104433" y="9245"/>
                  <a:pt x="129574" y="1487"/>
                  <a:pt x="155199" y="19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sz="140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直接连接符 23"/>
          <p:cNvCxnSpPr>
            <a:stCxn id="2" idx="2"/>
          </p:cNvCxnSpPr>
          <p:nvPr/>
        </p:nvCxnSpPr>
        <p:spPr>
          <a:xfrm flipH="1" flipV="1">
            <a:off x="2916555" y="2860040"/>
            <a:ext cx="1284605" cy="600710"/>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025313" y="3089254"/>
            <a:ext cx="3014938" cy="277047"/>
          </a:xfrm>
          <a:prstGeom prst="rect">
            <a:avLst/>
          </a:prstGeom>
        </p:spPr>
        <p:txBody>
          <a:bodyPr wrap="none">
            <a:noAutofit/>
          </a:bodyPr>
          <a:lstStyle/>
          <a:p>
            <a:pPr algn="l"/>
            <a:r>
              <a:rPr lang="zh-CN" altLang="en-US" sz="2500" b="1">
                <a:solidFill>
                  <a:schemeClr val="bg1">
                    <a:lumMod val="50000"/>
                  </a:schemeClr>
                </a:solidFill>
                <a:latin typeface="微软雅黑" panose="020B0503020204020204" pitchFamily="34" charset="-122"/>
                <a:ea typeface="微软雅黑" panose="020B0503020204020204" pitchFamily="34" charset="-122"/>
              </a:rPr>
              <a:t>构建阶段（Construction）</a:t>
            </a:r>
          </a:p>
        </p:txBody>
      </p:sp>
      <p:sp>
        <p:nvSpPr>
          <p:cNvPr id="37" name="矩形 36"/>
          <p:cNvSpPr/>
          <p:nvPr/>
        </p:nvSpPr>
        <p:spPr>
          <a:xfrm>
            <a:off x="-22860" y="112395"/>
            <a:ext cx="1979930" cy="7200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8"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1000"/>
                                        <p:tgtEl>
                                          <p:spTgt spid="19"/>
                                        </p:tgtEl>
                                      </p:cBhvr>
                                    </p:animEffect>
                                    <p:anim calcmode="lin" valueType="num">
                                      <p:cBhvr>
                                        <p:cTn id="66" dur="1000" fill="hold"/>
                                        <p:tgtEl>
                                          <p:spTgt spid="19"/>
                                        </p:tgtEl>
                                        <p:attrNameLst>
                                          <p:attrName>ppt_x</p:attrName>
                                        </p:attrNameLst>
                                      </p:cBhvr>
                                      <p:tavLst>
                                        <p:tav tm="0">
                                          <p:val>
                                            <p:strVal val="#ppt_x"/>
                                          </p:val>
                                        </p:tav>
                                        <p:tav tm="100000">
                                          <p:val>
                                            <p:strVal val="#ppt_x"/>
                                          </p:val>
                                        </p:tav>
                                      </p:tavLst>
                                    </p:anim>
                                    <p:anim calcmode="lin" valueType="num">
                                      <p:cBhvr>
                                        <p:cTn id="67" dur="1000" fill="hold"/>
                                        <p:tgtEl>
                                          <p:spTgt spid="19"/>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par>
                                <p:cTn id="73" presetID="22" presetClass="entr" presetSubtype="8"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42" presetClass="entr" presetSubtype="0" fill="hold" grpId="0" nodeType="with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1000"/>
                                        <p:tgtEl>
                                          <p:spTgt spid="2"/>
                                        </p:tgtEl>
                                      </p:cBhvr>
                                    </p:animEffect>
                                    <p:anim calcmode="lin" valueType="num">
                                      <p:cBhvr>
                                        <p:cTn id="79" dur="1000" fill="hold"/>
                                        <p:tgtEl>
                                          <p:spTgt spid="2"/>
                                        </p:tgtEl>
                                        <p:attrNameLst>
                                          <p:attrName>ppt_x</p:attrName>
                                        </p:attrNameLst>
                                      </p:cBhvr>
                                      <p:tavLst>
                                        <p:tav tm="0">
                                          <p:val>
                                            <p:strVal val="#ppt_x"/>
                                          </p:val>
                                        </p:tav>
                                        <p:tav tm="100000">
                                          <p:val>
                                            <p:strVal val="#ppt_x"/>
                                          </p:val>
                                        </p:tav>
                                      </p:tavLst>
                                    </p:anim>
                                    <p:anim calcmode="lin" valueType="num">
                                      <p:cBhvr>
                                        <p:cTn id="80" dur="1000" fill="hold"/>
                                        <p:tgtEl>
                                          <p:spTgt spid="2"/>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fade">
                                      <p:cBhvr>
                                        <p:cTn id="83" dur="1000"/>
                                        <p:tgtEl>
                                          <p:spTgt spid="3"/>
                                        </p:tgtEl>
                                      </p:cBhvr>
                                    </p:animEffect>
                                    <p:anim calcmode="lin" valueType="num">
                                      <p:cBhvr>
                                        <p:cTn id="84" dur="1000" fill="hold"/>
                                        <p:tgtEl>
                                          <p:spTgt spid="3"/>
                                        </p:tgtEl>
                                        <p:attrNameLst>
                                          <p:attrName>ppt_x</p:attrName>
                                        </p:attrNameLst>
                                      </p:cBhvr>
                                      <p:tavLst>
                                        <p:tav tm="0">
                                          <p:val>
                                            <p:strVal val="#ppt_x"/>
                                          </p:val>
                                        </p:tav>
                                        <p:tav tm="100000">
                                          <p:val>
                                            <p:strVal val="#ppt_x"/>
                                          </p:val>
                                        </p:tav>
                                      </p:tavLst>
                                    </p:anim>
                                    <p:anim calcmode="lin" valueType="num">
                                      <p:cBhvr>
                                        <p:cTn id="85" dur="1000" fill="hold"/>
                                        <p:tgtEl>
                                          <p:spTgt spid="3"/>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1000"/>
                                        <p:tgtEl>
                                          <p:spTgt spid="25"/>
                                        </p:tgtEl>
                                      </p:cBhvr>
                                    </p:animEffect>
                                    <p:anim calcmode="lin" valueType="num">
                                      <p:cBhvr>
                                        <p:cTn id="89" dur="1000" fill="hold"/>
                                        <p:tgtEl>
                                          <p:spTgt spid="25"/>
                                        </p:tgtEl>
                                        <p:attrNameLst>
                                          <p:attrName>ppt_x</p:attrName>
                                        </p:attrNameLst>
                                      </p:cBhvr>
                                      <p:tavLst>
                                        <p:tav tm="0">
                                          <p:val>
                                            <p:strVal val="#ppt_x"/>
                                          </p:val>
                                        </p:tav>
                                        <p:tav tm="100000">
                                          <p:val>
                                            <p:strVal val="#ppt_x"/>
                                          </p:val>
                                        </p:tav>
                                      </p:tavLst>
                                    </p:anim>
                                    <p:anim calcmode="lin" valueType="num">
                                      <p:cBhvr>
                                        <p:cTn id="9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8" grpId="0" bldLvl="0" animBg="1"/>
      <p:bldP spid="9" grpId="0" bldLvl="0" animBg="1"/>
      <p:bldP spid="10" grpId="0"/>
      <p:bldP spid="12" grpId="0"/>
      <p:bldP spid="14" grpId="0" bldLvl="0" animBg="1"/>
      <p:bldP spid="19" grpId="0" bldLvl="0" animBg="1"/>
      <p:bldP spid="20" grpId="0" bldLvl="0" animBg="1"/>
      <p:bldP spid="2" grpId="0" bldLvl="0" animBg="1"/>
      <p:bldP spid="3" grpId="0" bldLvl="0" animBg="1"/>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OTHERS"/>
  <p:tag name="ID" val="547130"/>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OTHERS"/>
  <p:tag name="ID" val="547130"/>
</p:tagLst>
</file>

<file path=ppt/theme/theme1.xml><?xml version="1.0" encoding="utf-8"?>
<a:theme xmlns:a="http://schemas.openxmlformats.org/drawingml/2006/main" name="1_自定义设计方案">
  <a:themeElements>
    <a:clrScheme name="自定义 330">
      <a:dk1>
        <a:sysClr val="windowText" lastClr="000000"/>
      </a:dk1>
      <a:lt1>
        <a:sysClr val="window" lastClr="FFFFFF"/>
      </a:lt1>
      <a:dk2>
        <a:srgbClr val="323232"/>
      </a:dk2>
      <a:lt2>
        <a:srgbClr val="E3DED1"/>
      </a:lt2>
      <a:accent1>
        <a:srgbClr val="005390"/>
      </a:accent1>
      <a:accent2>
        <a:srgbClr val="40AFFF"/>
      </a:accent2>
      <a:accent3>
        <a:srgbClr val="005390"/>
      </a:accent3>
      <a:accent4>
        <a:srgbClr val="40AFFF"/>
      </a:accent4>
      <a:accent5>
        <a:srgbClr val="005390"/>
      </a:accent5>
      <a:accent6>
        <a:srgbClr val="40AFFF"/>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2749</Words>
  <Application>WPS 演示</Application>
  <PresentationFormat>自定义</PresentationFormat>
  <Paragraphs>219</Paragraphs>
  <Slides>29</Slides>
  <Notes>19</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1_自定义设计方案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bt641.pptx</dc:title>
  <dc:creator/>
  <cp:lastModifiedBy/>
  <cp:revision>12</cp:revision>
  <dcterms:created xsi:type="dcterms:W3CDTF">2016-10-17T14:00:00Z</dcterms:created>
  <dcterms:modified xsi:type="dcterms:W3CDTF">2017-09-30T14:16:29Z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