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 snapToObjects="1">
      <p:cViewPr varScale="1">
        <p:scale>
          <a:sx n="81" d="100"/>
          <a:sy n="81" d="100"/>
        </p:scale>
        <p:origin x="84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EEE5-8D21-B14E-85C8-742381DC4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3AD16-A0A6-E84E-B0BA-DD430DA7A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1205-7BFA-7E4C-B83B-87571859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FC81-7A9C-344A-AB9B-646B0822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5154-D731-0048-A812-AAE20518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E909-5049-6649-A4CC-500AAD0F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F95F6-D27C-F447-A981-4A7BC97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4482-5BC5-984C-AF93-3FA312E1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28752-9C9D-8449-8748-48B7B0DE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1599A-E301-9848-9722-6B09F8B1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5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8E682-922E-E74C-BBD0-CEB6CD116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EBF53-486A-664E-8A2C-717EE16BC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5D997-6F5A-D646-A6FD-8F594D1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B7DC-E303-884C-96D6-9E2A6884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27D4-C4F2-7747-A627-709263C8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B39A-F03C-D14B-AD63-2ED358B3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7A96-2429-234A-A9B9-2CDBAA57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B5542-082C-A142-A077-AED064EB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5918-CC18-0845-8F55-A4EB51BB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58C1-B79F-1C4E-B9F2-A1BC167C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4C6F-6ACE-5E44-895E-67659922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7590-80F5-624D-B8D5-FCA02969B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94BC7-CDE0-AD49-9A14-A2A55F64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633D3-CA58-684C-B55B-D3D91D7A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A030-E1A8-8445-89FD-3F43439B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A5ED-50E5-AA4C-8EA0-A557C0C4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22A6-65B7-0948-A821-DCD709475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A4E6C-4CB9-0D43-95AA-0CA229B10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06A67-DD85-514A-9599-FD7906B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0C5C-97C3-F846-AB8F-8FAD768C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4B013-D511-C04C-A18A-C6F958F1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7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6515-34D6-F14F-9B2E-0BA1B83A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DC34-053E-A54C-BB04-6500C930A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06D43-4518-4D48-82BD-E2BD78981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33FB2-C042-1B49-B779-82432C88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ED67E-B320-594F-BC39-7BFB65D8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40521-008E-9148-99F1-4F09FFE0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833A4-3E8C-1040-9ED7-A50EF1C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0B221-38C2-7443-B37D-5B34857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9F08-6A24-A445-9FBD-E2CDC0A7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2A13F-1034-DA4D-BA68-86E92CE8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67D1E-763C-984E-B979-584FD57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2BE26-33FB-DE4B-8D01-58136FA9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118C4-51E4-A447-872F-1D8048AF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67B92-E3C7-5A44-A95E-ADE879D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75AFF-75BA-D843-85AC-1E174084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8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4CE1-BA70-5345-8EAD-A49E26F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D776-346A-1442-931A-A66D5A3C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3478F-31C4-F942-BE8F-ADBA6076E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87CED-05AB-FB42-A323-A9A18F2A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4F28-8428-0940-8B1E-46A84C27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38804-02F8-7449-804E-CF3D0BE2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25DC-4E01-8742-B2E7-1EAE71C6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03F49-F66B-C04C-8CE9-6CDBF3F96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5FED1-DCEB-E74F-A6F1-D6945270F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F694F-AF8E-AD46-A719-D43692CE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71CBB-25A1-9D40-96ED-FE85BE96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3DB9C-9C27-6E41-981B-667FD6FD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CB42D-5D4E-7143-A112-47B22E78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78C9-3255-8A48-B2A4-5862266EE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B5BD-0D0F-8549-955F-C05B09883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653D-2E3E-FD45-AC83-52A985ABD24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61A8-9253-F042-955E-977675340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5B31-3F86-9E40-BCEE-63930B4DC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3484-BA2D-8549-8B45-1A3F8A0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9AF9B-BA82-0047-A57D-59F178B27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Improve customer experience of THE LELAND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E20B0-8A22-A14F-9896-E937415C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Shengjie xia, Ziyue Wang, Nick Chen,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Shuanghanyue Li, Lin Li, Zhendong Yin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1194D-93FB-9E4E-8885-309659831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98" r="9040" b="1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138" name="Rectangle 134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0096-D97D-3347-B561-FBF6650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A342-DE61-D04D-BE5A-2ED078E7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OVERVIEW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Long history: founded in1879</a:t>
            </a:r>
          </a:p>
          <a:p>
            <a:r>
              <a:rPr lang="en-US" sz="2000" dirty="0">
                <a:solidFill>
                  <a:schemeClr val="bg1"/>
                </a:solidFill>
              </a:rPr>
              <a:t>Target group: serve seniors(older than 62)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Home like service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Daily assistance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CHALLENGE</a:t>
            </a:r>
          </a:p>
          <a:p>
            <a:r>
              <a:rPr lang="en-US" sz="2200" dirty="0">
                <a:solidFill>
                  <a:schemeClr val="bg1"/>
                </a:solidFill>
              </a:rPr>
              <a:t>Confusion: </a:t>
            </a:r>
            <a:r>
              <a:rPr lang="en-US" altLang="zh-CN" sz="2200" dirty="0">
                <a:solidFill>
                  <a:schemeClr val="bg1"/>
                </a:solidFill>
              </a:rPr>
              <a:t>inadequate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>
                <a:solidFill>
                  <a:schemeClr val="bg1"/>
                </a:solidFill>
              </a:rPr>
              <a:t>information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Covid-19</a:t>
            </a:r>
          </a:p>
          <a:p>
            <a:r>
              <a:rPr lang="en-US" altLang="zh-CN" sz="2200" dirty="0">
                <a:solidFill>
                  <a:schemeClr val="bg1"/>
                </a:solidFill>
              </a:rPr>
              <a:t>Lack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>
                <a:solidFill>
                  <a:schemeClr val="bg1"/>
                </a:solidFill>
              </a:rPr>
              <a:t>of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Feedback</a:t>
            </a:r>
          </a:p>
          <a:p>
            <a:r>
              <a:rPr lang="en-US" altLang="zh-CN" sz="2200" dirty="0">
                <a:solidFill>
                  <a:schemeClr val="bg1"/>
                </a:solidFill>
              </a:rPr>
              <a:t>Not</a:t>
            </a:r>
            <a:r>
              <a:rPr lang="en-US" sz="2200" dirty="0">
                <a:solidFill>
                  <a:schemeClr val="bg1"/>
                </a:solidFill>
              </a:rPr>
              <a:t> suitable for elderly communication and guidance</a:t>
            </a:r>
          </a:p>
          <a:p>
            <a:r>
              <a:rPr lang="en-US" sz="2200" dirty="0">
                <a:solidFill>
                  <a:schemeClr val="bg1"/>
                </a:solidFill>
              </a:rPr>
              <a:t>Customer experience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30598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E4ECA-E3AA-9947-9B58-C7A6738F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EF9E-17D1-C94E-9B42-120D4ACC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7" y="886265"/>
            <a:ext cx="6049953" cy="168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SERVICE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Website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Features and Amenities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Service process &amp;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4D91F-7704-5A49-84FB-BD65178C2D58}"/>
              </a:ext>
            </a:extLst>
          </p:cNvPr>
          <p:cNvSpPr txBox="1"/>
          <p:nvPr/>
        </p:nvSpPr>
        <p:spPr>
          <a:xfrm>
            <a:off x="5284907" y="3221151"/>
            <a:ext cx="6059423" cy="250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PROBLEMS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Confusing website drive</a:t>
            </a:r>
            <a:r>
              <a:rPr lang="en-US" altLang="zh-CN" sz="2000" dirty="0"/>
              <a:t>s</a:t>
            </a:r>
            <a:r>
              <a:rPr lang="en-US" sz="2000" dirty="0"/>
              <a:t> customer away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Inadequate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538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2">
            <a:extLst>
              <a:ext uri="{FF2B5EF4-FFF2-40B4-BE49-F238E27FC236}">
                <a16:creationId xmlns:a16="http://schemas.microsoft.com/office/drawing/2014/main" id="{A703274F-8B92-EA45-9F26-C9ACA3A4D0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" b="2310"/>
          <a:stretch/>
        </p:blipFill>
        <p:spPr>
          <a:xfrm>
            <a:off x="0" y="-15754"/>
            <a:ext cx="1219200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9BF4-D69C-864B-AA4C-A42E29B9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125562-FC84-4EE5-84C8-68E7A42BFDDD}"/>
              </a:ext>
            </a:extLst>
          </p:cNvPr>
          <p:cNvSpPr/>
          <p:nvPr/>
        </p:nvSpPr>
        <p:spPr>
          <a:xfrm>
            <a:off x="157655" y="1143000"/>
            <a:ext cx="3026979" cy="214411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38F927-01F0-4358-B735-620C0CBA72D4}"/>
              </a:ext>
            </a:extLst>
          </p:cNvPr>
          <p:cNvSpPr/>
          <p:nvPr/>
        </p:nvSpPr>
        <p:spPr>
          <a:xfrm>
            <a:off x="3400099" y="1103584"/>
            <a:ext cx="1321675" cy="322404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0727848-CDA8-481D-9D43-E03931302873}"/>
              </a:ext>
            </a:extLst>
          </p:cNvPr>
          <p:cNvSpPr/>
          <p:nvPr/>
        </p:nvSpPr>
        <p:spPr>
          <a:xfrm>
            <a:off x="5586249" y="3417573"/>
            <a:ext cx="1757856" cy="205306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5923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BEF0D-A083-5E44-97D4-6BF83100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SOLUTION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A335-A1ED-944F-A5D0-5FBED80E2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4377" y="640080"/>
            <a:ext cx="6049953" cy="2523854"/>
          </a:xfrm>
        </p:spPr>
        <p:txBody>
          <a:bodyPr anchor="b">
            <a:normAutofit fontScale="70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Customer Journey Mapping</a:t>
            </a:r>
          </a:p>
          <a:p>
            <a:r>
              <a:rPr lang="en-US" sz="2200" dirty="0"/>
              <a:t>Guide the entire process</a:t>
            </a:r>
          </a:p>
          <a:p>
            <a:r>
              <a:rPr lang="en-US" sz="2200" dirty="0"/>
              <a:t>Customer sentiment analysis</a:t>
            </a:r>
          </a:p>
          <a:p>
            <a:r>
              <a:rPr lang="en-US" sz="2200" dirty="0"/>
              <a:t>Detect the pain point of the customer searching experience</a:t>
            </a:r>
          </a:p>
          <a:p>
            <a:endParaRPr lang="en-US" sz="2000" dirty="0"/>
          </a:p>
          <a:p>
            <a:r>
              <a:rPr lang="en-US" dirty="0">
                <a:solidFill>
                  <a:schemeClr val="accent2"/>
                </a:solidFill>
              </a:rPr>
              <a:t>Voice service</a:t>
            </a:r>
          </a:p>
          <a:p>
            <a:r>
              <a:rPr lang="en-US" sz="2200" dirty="0"/>
              <a:t>Help the elderly who have difficulty</a:t>
            </a:r>
            <a:r>
              <a:rPr lang="zh-CN" altLang="en-US" sz="2200" dirty="0"/>
              <a:t> </a:t>
            </a:r>
            <a:r>
              <a:rPr lang="en-US" altLang="zh-CN" sz="2200" dirty="0"/>
              <a:t>reading the content</a:t>
            </a:r>
            <a:endParaRPr lang="en-US" sz="2200" strike="sngStri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8B51C-21D6-0345-AD10-A154A6E12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84907" y="3578720"/>
            <a:ext cx="6059423" cy="250564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Different language choices</a:t>
            </a:r>
          </a:p>
          <a:p>
            <a:r>
              <a:rPr lang="en-US" altLang="zh-CN" sz="2200" dirty="0"/>
              <a:t>Provide</a:t>
            </a:r>
            <a:r>
              <a:rPr lang="zh-CN" altLang="en-US" sz="2200" dirty="0"/>
              <a:t> </a:t>
            </a:r>
            <a:r>
              <a:rPr lang="en-US" altLang="zh-CN" sz="2200" dirty="0"/>
              <a:t>translation</a:t>
            </a:r>
            <a:r>
              <a:rPr lang="zh-CN" altLang="en-US" sz="2200" dirty="0"/>
              <a:t> </a:t>
            </a:r>
            <a:r>
              <a:rPr lang="en-US" altLang="zh-CN" sz="2200" dirty="0"/>
              <a:t>tool</a:t>
            </a:r>
            <a:r>
              <a:rPr lang="zh-CN" altLang="en-US" sz="2200" dirty="0"/>
              <a:t> </a:t>
            </a:r>
            <a:endParaRPr lang="en-US" sz="1700" dirty="0"/>
          </a:p>
          <a:p>
            <a:endParaRPr lang="en-US" sz="1700" dirty="0"/>
          </a:p>
          <a:p>
            <a:r>
              <a:rPr lang="en-US" altLang="zh-CN" dirty="0">
                <a:solidFill>
                  <a:schemeClr val="accent2"/>
                </a:solidFill>
              </a:rPr>
              <a:t>Search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Engine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optimization</a:t>
            </a:r>
            <a:r>
              <a:rPr lang="zh-CN" altLang="en-US" dirty="0">
                <a:solidFill>
                  <a:schemeClr val="accent2"/>
                </a:solidFill>
              </a:rPr>
              <a:t>  </a:t>
            </a:r>
            <a:r>
              <a:rPr lang="en-US" altLang="zh-CN" dirty="0">
                <a:solidFill>
                  <a:schemeClr val="accent2"/>
                </a:solidFill>
              </a:rPr>
              <a:t>&amp;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content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Strategy</a:t>
            </a:r>
          </a:p>
          <a:p>
            <a:r>
              <a:rPr lang="en-US" altLang="zh-CN" sz="2200" dirty="0"/>
              <a:t>Develop</a:t>
            </a:r>
            <a:r>
              <a:rPr lang="zh-CN" altLang="en-US" sz="2200" dirty="0"/>
              <a:t> </a:t>
            </a:r>
            <a:r>
              <a:rPr lang="en-US" altLang="zh-CN" sz="2200" dirty="0"/>
              <a:t>blog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post</a:t>
            </a:r>
            <a:r>
              <a:rPr lang="zh-CN" altLang="en-US" sz="2200" dirty="0"/>
              <a:t> </a:t>
            </a:r>
            <a:r>
              <a:rPr lang="en-US" altLang="zh-CN" sz="2200" dirty="0"/>
              <a:t>events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activity</a:t>
            </a:r>
            <a:r>
              <a:rPr lang="zh-CN" altLang="en-US" sz="2200" dirty="0"/>
              <a:t> </a:t>
            </a:r>
            <a:r>
              <a:rPr lang="en-US" altLang="zh-CN" sz="2200" dirty="0"/>
              <a:t>regarding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daily</a:t>
            </a:r>
            <a:r>
              <a:rPr lang="zh-CN" altLang="en-US" sz="2200" dirty="0"/>
              <a:t> </a:t>
            </a:r>
            <a:r>
              <a:rPr lang="en-US" altLang="zh-CN" sz="2200" dirty="0"/>
              <a:t>life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 </a:t>
            </a:r>
            <a:r>
              <a:rPr lang="en-US" altLang="zh-CN" sz="2200" dirty="0"/>
              <a:t>older</a:t>
            </a:r>
          </a:p>
          <a:p>
            <a:r>
              <a:rPr lang="en-US" altLang="zh-CN" sz="2200" dirty="0"/>
              <a:t>Maintain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add</a:t>
            </a:r>
            <a:r>
              <a:rPr lang="zh-CN" altLang="en-US" sz="2200" dirty="0"/>
              <a:t> </a:t>
            </a:r>
            <a:r>
              <a:rPr lang="en-US" altLang="zh-CN" sz="2200" dirty="0"/>
              <a:t>additional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regarding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services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profile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professional</a:t>
            </a:r>
            <a:r>
              <a:rPr lang="zh-CN" altLang="en-US" sz="2200" dirty="0"/>
              <a:t> </a:t>
            </a:r>
            <a:r>
              <a:rPr lang="en-US" altLang="zh-CN" sz="2200" dirty="0"/>
              <a:t>team</a:t>
            </a:r>
            <a:r>
              <a:rPr lang="zh-CN" altLang="en-US" sz="2200" dirty="0"/>
              <a:t> </a:t>
            </a:r>
            <a:r>
              <a:rPr lang="en-US" altLang="zh-CN" sz="2200" dirty="0"/>
              <a:t>on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website</a:t>
            </a:r>
          </a:p>
          <a:p>
            <a:r>
              <a:rPr lang="en-US" altLang="zh-CN" sz="2200" dirty="0"/>
              <a:t>Matches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content</a:t>
            </a:r>
            <a:r>
              <a:rPr lang="zh-CN" altLang="en-US" sz="2200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/>
              <a:t>search</a:t>
            </a:r>
            <a:r>
              <a:rPr lang="zh-CN" altLang="en-US" sz="2200" dirty="0"/>
              <a:t> </a:t>
            </a:r>
            <a:r>
              <a:rPr lang="en-US" altLang="zh-CN" sz="2200" dirty="0"/>
              <a:t>engine</a:t>
            </a:r>
            <a:r>
              <a:rPr lang="zh-CN" altLang="en-US" sz="2200" dirty="0"/>
              <a:t> </a:t>
            </a:r>
            <a:r>
              <a:rPr lang="en-US" altLang="zh-CN" sz="2200" dirty="0"/>
              <a:t>keywords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48021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3B3BF-FB44-B244-B807-BAA23E41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994D-7F06-884C-AEC0-7105AC1B1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Attracting and simpler pages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More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details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the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website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Presence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Customer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Feedback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age-friendly audio Tours</a:t>
            </a:r>
          </a:p>
          <a:p>
            <a:r>
              <a:rPr lang="en-US" dirty="0">
                <a:solidFill>
                  <a:schemeClr val="bg1"/>
                </a:solidFill>
              </a:rPr>
              <a:t>Counseling professionals</a:t>
            </a:r>
          </a:p>
          <a:p>
            <a:pPr marL="0" indent="0">
              <a:buNone/>
            </a:pPr>
            <a:endParaRPr lang="en-US" strike="sngStrik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8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CF7D8-71A6-724A-8FF2-D855DC48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246BD8D-C4FB-4B39-8DAD-B8C42A5A8D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684" y="1057275"/>
            <a:ext cx="4743450" cy="4743450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187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Improve customer experience of THE LELAND HOME</vt:lpstr>
      <vt:lpstr>BACKGROUND</vt:lpstr>
      <vt:lpstr>RESEARCH</vt:lpstr>
      <vt:lpstr>PowerPoint 演示文稿</vt:lpstr>
      <vt:lpstr>SOLUTION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customer experience of THE LELAND HOME</dc:title>
  <dc:creator>Shengjie Xia</dc:creator>
  <cp:lastModifiedBy>MT Y</cp:lastModifiedBy>
  <cp:revision>7</cp:revision>
  <dcterms:created xsi:type="dcterms:W3CDTF">2022-02-05T23:02:10Z</dcterms:created>
  <dcterms:modified xsi:type="dcterms:W3CDTF">2022-02-06T03:25:10Z</dcterms:modified>
</cp:coreProperties>
</file>