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30CF1DA-091D-4DF4-87CE-C21D85CB5FB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7"/>
            <p14:sldId id="269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未命名的章節" id="{75AED7F7-504C-4212-8AD2-7E5401E03B3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9AE"/>
    <a:srgbClr val="CCECFF"/>
    <a:srgbClr val="F1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>
      <p:cViewPr varScale="1">
        <p:scale>
          <a:sx n="109" d="100"/>
          <a:sy n="109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02AA9C-3E27-4828-ABA4-A7ACFD71E703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350D43-171B-4316-B942-6FA52A15FA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blogs.net/a/5c8a47e6bd9eee35fc14b19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bussy.im.nuu.edu.tw/sjchen/BigData/Applicatio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/>
              <a:t>推薦系統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 透過分析使用者的歷史記錄來瞭解使用者的喜好，從而主 動為使用者推薦其感興趣的資訊，滿足使用者的個性化推 薦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推薦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協同過濾</a:t>
            </a:r>
            <a:r>
              <a:rPr lang="en-US" altLang="zh-TW" dirty="0"/>
              <a:t>(Collaborative Filtering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基於內容的推薦算法（</a:t>
            </a:r>
            <a:r>
              <a:rPr lang="en-US" altLang="zh-TW" dirty="0"/>
              <a:t>Content-Based Recommendations,</a:t>
            </a:r>
            <a:r>
              <a:rPr lang="zh-TW" altLang="en-US" dirty="0"/>
              <a:t>簡稱</a:t>
            </a:r>
            <a:r>
              <a:rPr lang="en-US" altLang="zh-TW" dirty="0"/>
              <a:t>CB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混合式演算法</a:t>
            </a:r>
            <a:r>
              <a:rPr lang="en-US" altLang="zh-TW" dirty="0"/>
              <a:t>(Hybrid recommender system)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基於內容的推薦算法</a:t>
            </a:r>
            <a:r>
              <a:rPr lang="zh-TW" altLang="en-US" dirty="0" smtClean="0"/>
              <a:t>（</a:t>
            </a:r>
            <a:r>
              <a:rPr lang="en-US" altLang="zh-TW" dirty="0" smtClean="0"/>
              <a:t>CB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r>
              <a:rPr lang="zh-TW" altLang="en-US" dirty="0"/>
              <a:t>根據</a:t>
            </a:r>
            <a:r>
              <a:rPr lang="zh-TW" altLang="en-US" dirty="0">
                <a:solidFill>
                  <a:srgbClr val="FF0000"/>
                </a:solidFill>
              </a:rPr>
              <a:t>過往顧客喜好</a:t>
            </a:r>
            <a:r>
              <a:rPr lang="zh-TW" altLang="en-US" dirty="0"/>
              <a:t>的商品資料，從中找出特徵相似的商品，建立顧客的喜好輪廓， 以推薦與顧客喜好相類似的產品為目的。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透過分析被顧客評分過的商品特徵，找出其他具有相同特徵的商品做為推薦。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7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56312"/>
          </a:xfrm>
        </p:spPr>
        <p:txBody>
          <a:bodyPr/>
          <a:lstStyle/>
          <a:p>
            <a:r>
              <a:rPr lang="zh-TW" altLang="en-US" dirty="0"/>
              <a:t>分為三個步驟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4" y="1772816"/>
            <a:ext cx="822050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3" y="468559"/>
            <a:ext cx="8446175" cy="620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雲朵形 1"/>
          <p:cNvSpPr/>
          <p:nvPr/>
        </p:nvSpPr>
        <p:spPr>
          <a:xfrm>
            <a:off x="107504" y="180526"/>
            <a:ext cx="1728192" cy="800201"/>
          </a:xfrm>
          <a:prstGeom prst="cloud">
            <a:avLst/>
          </a:prstGeom>
          <a:solidFill>
            <a:srgbClr val="CCE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DFA9AE"/>
                </a:solidFill>
              </a:rPr>
              <a:t>英文版</a:t>
            </a:r>
            <a:endParaRPr lang="zh-TW" altLang="en-US" dirty="0">
              <a:solidFill>
                <a:srgbClr val="DFA9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9" y="905725"/>
            <a:ext cx="8882422" cy="518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雲朵形 3"/>
          <p:cNvSpPr/>
          <p:nvPr/>
        </p:nvSpPr>
        <p:spPr>
          <a:xfrm>
            <a:off x="130789" y="505624"/>
            <a:ext cx="1728192" cy="800201"/>
          </a:xfrm>
          <a:prstGeom prst="cloud">
            <a:avLst/>
          </a:prstGeom>
          <a:solidFill>
            <a:srgbClr val="CCE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DFA9AE"/>
                </a:solidFill>
              </a:rPr>
              <a:t>中</a:t>
            </a:r>
            <a:r>
              <a:rPr lang="zh-TW" altLang="en-US" dirty="0">
                <a:solidFill>
                  <a:srgbClr val="DFA9AE"/>
                </a:solidFill>
              </a:rPr>
              <a:t>文</a:t>
            </a:r>
            <a:r>
              <a:rPr lang="zh-TW" altLang="en-US" dirty="0" smtClean="0">
                <a:solidFill>
                  <a:srgbClr val="DFA9AE"/>
                </a:solidFill>
              </a:rPr>
              <a:t>版</a:t>
            </a:r>
            <a:endParaRPr lang="zh-TW" altLang="en-US" dirty="0">
              <a:solidFill>
                <a:srgbClr val="DFA9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/>
          <a:lstStyle/>
          <a:p>
            <a:r>
              <a:rPr lang="zh-TW" altLang="en-US" dirty="0" smtClean="0"/>
              <a:t>參考資料：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hlinkClick r:id="rId2"/>
              </a:rPr>
              <a:t>https://www.twblogs.net/a/5c8a47e6bd9eee35fc14b19f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5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混合式演算法</a:t>
            </a:r>
            <a:r>
              <a:rPr lang="en-US" altLang="zh-TW" dirty="0"/>
              <a:t>(Hybrid recommender system)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混合</a:t>
            </a:r>
            <a:r>
              <a:rPr lang="zh-TW" altLang="en-US" dirty="0"/>
              <a:t>式演算法</a:t>
            </a:r>
            <a:r>
              <a:rPr lang="en-US" altLang="zh-TW" dirty="0"/>
              <a:t>(Hybrid recommender system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是指將</a:t>
            </a:r>
            <a:r>
              <a:rPr lang="zh-TW" altLang="en-US" dirty="0"/>
              <a:t>多種推薦技術進行</a:t>
            </a:r>
            <a:r>
              <a:rPr lang="zh-TW" altLang="en-US" dirty="0" smtClean="0"/>
              <a:t>混合，實現</a:t>
            </a:r>
            <a:r>
              <a:rPr lang="zh-TW" altLang="en-US" dirty="0"/>
              <a:t>結合不同系統的優點，同時又能克服各自的</a:t>
            </a:r>
            <a:r>
              <a:rPr lang="zh-TW" altLang="en-US" dirty="0" smtClean="0"/>
              <a:t>缺點</a:t>
            </a:r>
            <a:r>
              <a:rPr lang="zh-TW" altLang="en-US" dirty="0"/>
              <a:t>，從而可以獲得更好的推薦效果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混合式推薦系統可採用的技術</a:t>
            </a:r>
            <a:r>
              <a:rPr lang="en-US" altLang="zh-TW" dirty="0" smtClean="0"/>
              <a:t>:</a:t>
            </a:r>
          </a:p>
          <a:p>
            <a:pPr marL="731520" lvl="1" indent="-457200">
              <a:buFont typeface="+mj-lt"/>
              <a:buAutoNum type="arabicParenR"/>
            </a:pPr>
            <a:r>
              <a:rPr lang="zh-TW" altLang="en-US" dirty="0" smtClean="0"/>
              <a:t>加權式</a:t>
            </a:r>
            <a:r>
              <a:rPr lang="en-US" altLang="zh-TW" dirty="0" smtClean="0"/>
              <a:t>(Weighted)</a:t>
            </a:r>
          </a:p>
          <a:p>
            <a:pPr marL="731520" lvl="1" indent="-457200">
              <a:buFont typeface="+mj-lt"/>
              <a:buAutoNum type="arabicParenR"/>
            </a:pPr>
            <a:r>
              <a:rPr lang="zh-TW" altLang="en-US" dirty="0" smtClean="0"/>
              <a:t>切換式</a:t>
            </a:r>
            <a:r>
              <a:rPr lang="en-US" altLang="zh-TW" dirty="0" smtClean="0"/>
              <a:t>(</a:t>
            </a:r>
            <a:r>
              <a:rPr lang="en-US" altLang="zh-TW" dirty="0"/>
              <a:t>Switching</a:t>
            </a:r>
            <a:r>
              <a:rPr lang="en-US" altLang="zh-TW" dirty="0" smtClean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zh-TW" altLang="en-US" dirty="0" smtClean="0"/>
              <a:t>混合式</a:t>
            </a:r>
            <a:r>
              <a:rPr lang="en-US" altLang="zh-TW" dirty="0" smtClean="0"/>
              <a:t>(</a:t>
            </a:r>
            <a:r>
              <a:rPr lang="en-US" altLang="zh-TW" dirty="0"/>
              <a:t>Mixed</a:t>
            </a:r>
            <a:r>
              <a:rPr lang="en-US" altLang="zh-TW" dirty="0" smtClean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zh-TW" altLang="en-US" dirty="0" smtClean="0"/>
              <a:t>特徵值組合</a:t>
            </a:r>
            <a:r>
              <a:rPr lang="en-US" altLang="zh-TW" dirty="0"/>
              <a:t>(Feature Combination</a:t>
            </a:r>
            <a:r>
              <a:rPr lang="en-US" altLang="zh-TW" dirty="0" smtClean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zh-TW" altLang="en-US" dirty="0" smtClean="0"/>
              <a:t>特徵</a:t>
            </a:r>
            <a:r>
              <a:rPr lang="zh-TW" altLang="en-US" dirty="0"/>
              <a:t>值</a:t>
            </a:r>
            <a:r>
              <a:rPr lang="zh-TW" altLang="en-US" dirty="0" smtClean="0"/>
              <a:t>增強</a:t>
            </a:r>
            <a:r>
              <a:rPr lang="en-US" altLang="zh-TW" dirty="0"/>
              <a:t>((Feature </a:t>
            </a:r>
            <a:r>
              <a:rPr lang="en-US" altLang="zh-TW" dirty="0" err="1"/>
              <a:t>Agumentation</a:t>
            </a:r>
            <a:r>
              <a:rPr lang="en-US" altLang="zh-TW" dirty="0" smtClean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zh-TW" altLang="en-US" dirty="0"/>
              <a:t>串</a:t>
            </a:r>
            <a:r>
              <a:rPr lang="zh-TW" altLang="en-US" dirty="0" smtClean="0"/>
              <a:t>聯</a:t>
            </a:r>
            <a:r>
              <a:rPr lang="en-US" altLang="zh-TW" dirty="0"/>
              <a:t>(Cascade</a:t>
            </a:r>
            <a:r>
              <a:rPr lang="en-US" altLang="zh-TW" dirty="0" smtClean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zh-TW" altLang="en-US" dirty="0"/>
              <a:t>元級混合</a:t>
            </a:r>
            <a:r>
              <a:rPr lang="en-US" altLang="zh-TW" dirty="0"/>
              <a:t>(Meta-level)</a:t>
            </a:r>
            <a:endParaRPr lang="zh-TW" altLang="en-US" dirty="0"/>
          </a:p>
          <a:p>
            <a:pPr marL="731520" lvl="1" indent="-457200"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0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j-ea"/>
              </a:rPr>
              <a:t>加權式</a:t>
            </a:r>
            <a:r>
              <a:rPr lang="en-US" altLang="zh-TW" dirty="0">
                <a:latin typeface="+mj-ea"/>
              </a:rPr>
              <a:t>(Weighted</a:t>
            </a:r>
            <a:r>
              <a:rPr lang="en-US" altLang="zh-TW" dirty="0" smtClean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zh-TW" altLang="en-US" dirty="0"/>
              <a:t>各個推薦系統的</a:t>
            </a:r>
            <a:r>
              <a:rPr lang="zh-TW" altLang="en-US" dirty="0">
                <a:solidFill>
                  <a:srgbClr val="FF0000"/>
                </a:solidFill>
              </a:rPr>
              <a:t>結果評分</a:t>
            </a:r>
            <a:r>
              <a:rPr lang="zh-TW" altLang="en-US" dirty="0"/>
              <a:t>施加</a:t>
            </a:r>
            <a:r>
              <a:rPr lang="zh-TW" altLang="en-US" dirty="0">
                <a:solidFill>
                  <a:srgbClr val="FF0000"/>
                </a:solidFill>
              </a:rPr>
              <a:t>不同的權重</a:t>
            </a:r>
            <a:r>
              <a:rPr lang="zh-TW" altLang="en-US" dirty="0"/>
              <a:t>進行混合產生</a:t>
            </a:r>
            <a:r>
              <a:rPr lang="zh-TW" altLang="en-US" dirty="0" smtClean="0"/>
              <a:t>推薦，可逐步</a:t>
            </a:r>
            <a:r>
              <a:rPr lang="zh-TW" altLang="en-US" dirty="0" smtClean="0">
                <a:solidFill>
                  <a:srgbClr val="FF0000"/>
                </a:solidFill>
              </a:rPr>
              <a:t>調整權重來獲取最佳效能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</a:t>
            </a:r>
            <a:r>
              <a:rPr lang="zh-TW" altLang="en-US" dirty="0"/>
              <a:t>，如果結合的推薦方法「推薦方向」不一致，反而可能影響了推薦效果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解釋</a:t>
            </a:r>
            <a:r>
              <a:rPr lang="en-US" altLang="zh-TW" dirty="0" smtClean="0"/>
              <a:t>:</a:t>
            </a:r>
          </a:p>
          <a:p>
            <a:pPr marL="27432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比如，協同過濾對於物品評分稀疏的推薦效果很差，那麼本來採用基於內容的推薦能夠實現對這些物品準確推薦的結果，會由於和協同過濾混合而受影響。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+mj-ea"/>
              </a:rPr>
              <a:t>切換</a:t>
            </a:r>
            <a:r>
              <a:rPr lang="en-US" altLang="zh-TW" sz="4400" dirty="0">
                <a:latin typeface="+mj-ea"/>
              </a:rPr>
              <a:t>(Switching</a:t>
            </a:r>
            <a:r>
              <a:rPr lang="en-US" altLang="zh-TW" sz="4400" dirty="0" smtClean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設定一個</a:t>
            </a:r>
            <a:r>
              <a:rPr lang="zh-TW" altLang="en-US" dirty="0" smtClean="0">
                <a:solidFill>
                  <a:srgbClr val="FF0000"/>
                </a:solidFill>
              </a:rPr>
              <a:t>門</a:t>
            </a:r>
            <a:r>
              <a:rPr lang="zh-TW" altLang="en-US" dirty="0">
                <a:solidFill>
                  <a:srgbClr val="FF0000"/>
                </a:solidFill>
              </a:rPr>
              <a:t>檻</a:t>
            </a:r>
            <a:r>
              <a:rPr lang="zh-TW" altLang="en-US" dirty="0" smtClean="0"/>
              <a:t>，</a:t>
            </a:r>
            <a:r>
              <a:rPr lang="zh-TW" altLang="en-US" dirty="0"/>
              <a:t>不同場合用不同</a:t>
            </a:r>
            <a:r>
              <a:rPr lang="zh-TW" altLang="en-US" dirty="0" smtClean="0"/>
              <a:t>方法。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解釋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比如，先使用基於內容過濾演算法，並即時統計檢定之，若推薦效能不到先前設定的門檻，則使用協同過濾來執行。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50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+mj-ea"/>
              </a:rPr>
              <a:t>混合式</a:t>
            </a:r>
            <a:r>
              <a:rPr lang="en-US" altLang="zh-TW" sz="4400" dirty="0">
                <a:latin typeface="+mj-ea"/>
              </a:rPr>
              <a:t>(Mixed</a:t>
            </a:r>
            <a:r>
              <a:rPr lang="en-US" altLang="zh-TW" sz="4400" dirty="0" smtClean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zh-TW" altLang="en-US" dirty="0" smtClean="0">
                <a:solidFill>
                  <a:srgbClr val="FF0000"/>
                </a:solidFill>
              </a:rPr>
              <a:t>不同的</a:t>
            </a:r>
            <a:r>
              <a:rPr lang="zh-TW" altLang="en-US" dirty="0" smtClean="0"/>
              <a:t>推薦系統所得出</a:t>
            </a:r>
            <a:r>
              <a:rPr lang="zh-TW" altLang="en-US" dirty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結果同時呈現</a:t>
            </a:r>
            <a:r>
              <a:rPr lang="zh-TW" altLang="en-US" dirty="0" smtClean="0"/>
              <a:t>在</a:t>
            </a:r>
            <a:r>
              <a:rPr lang="zh-TW" altLang="en-US" dirty="0"/>
              <a:t>一起推薦給</a:t>
            </a:r>
            <a:r>
              <a:rPr lang="zh-TW" altLang="en-US" dirty="0" smtClean="0"/>
              <a:t>使用者，通常可</a:t>
            </a:r>
            <a:r>
              <a:rPr lang="zh-TW" altLang="en-US" dirty="0" smtClean="0">
                <a:solidFill>
                  <a:srgbClr val="FF0000"/>
                </a:solidFill>
              </a:rPr>
              <a:t>避免新項目</a:t>
            </a:r>
            <a:r>
              <a:rPr lang="zh-TW" altLang="en-US" dirty="0" smtClean="0"/>
              <a:t>的問題。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該方法非常簡單、直接，但同樣存在如何對這些推薦排序的問題。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latin typeface="+mj-ea"/>
              </a:rPr>
              <a:t>特徵值組合</a:t>
            </a:r>
            <a:r>
              <a:rPr lang="en-US" altLang="zh-TW" dirty="0">
                <a:latin typeface="+mj-ea"/>
              </a:rPr>
              <a:t>(Feature Combination</a:t>
            </a:r>
            <a:r>
              <a:rPr lang="en-US" altLang="zh-TW" dirty="0" smtClean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</a:t>
            </a:r>
            <a:r>
              <a:rPr lang="zh-TW" altLang="en-US" dirty="0" smtClean="0">
                <a:solidFill>
                  <a:srgbClr val="FF0000"/>
                </a:solidFill>
              </a:rPr>
              <a:t>不同</a:t>
            </a:r>
            <a:r>
              <a:rPr lang="zh-TW" altLang="en-US" dirty="0" smtClean="0"/>
              <a:t>推薦系統的</a:t>
            </a:r>
            <a:r>
              <a:rPr lang="zh-TW" altLang="en-US" dirty="0" smtClean="0">
                <a:solidFill>
                  <a:srgbClr val="FF0000"/>
                </a:solidFill>
              </a:rPr>
              <a:t>特徵數據組合</a:t>
            </a:r>
            <a:r>
              <a:rPr lang="zh-TW" altLang="en-US" dirty="0" smtClean="0"/>
              <a:t>起來，</a:t>
            </a:r>
            <a:r>
              <a:rPr lang="zh-TW" altLang="en-US" dirty="0"/>
              <a:t>再將這些特徵</a:t>
            </a:r>
            <a:r>
              <a:rPr lang="zh-TW" altLang="en-US" dirty="0">
                <a:solidFill>
                  <a:srgbClr val="FF0000"/>
                </a:solidFill>
              </a:rPr>
              <a:t>輸入</a:t>
            </a:r>
            <a:r>
              <a:rPr lang="zh-TW" altLang="en-US" dirty="0" smtClean="0"/>
              <a:t>另一個推薦系統進行推薦。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特徵</a:t>
            </a:r>
            <a:r>
              <a:rPr lang="zh-TW" altLang="en-US" dirty="0"/>
              <a:t>組合的推薦系統中只存在一個推薦模塊。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解說：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範例</a:t>
            </a:r>
            <a:r>
              <a:rPr lang="en-US" altLang="zh-TW" sz="2000" dirty="0" smtClean="0"/>
              <a:t>1:</a:t>
            </a:r>
            <a:r>
              <a:rPr lang="zh-TW" altLang="en-US" sz="2000" dirty="0" smtClean="0"/>
              <a:t>一般是將</a:t>
            </a:r>
            <a:r>
              <a:rPr lang="zh-TW" altLang="en-US" sz="2000" dirty="0"/>
              <a:t>協同過濾</a:t>
            </a:r>
            <a:r>
              <a:rPr lang="zh-TW" altLang="en-US" sz="2000" dirty="0" smtClean="0"/>
              <a:t>的資訊作為</a:t>
            </a:r>
            <a:r>
              <a:rPr lang="zh-TW" altLang="en-US" sz="2000" dirty="0"/>
              <a:t>增加的特徵向量</a:t>
            </a:r>
            <a:r>
              <a:rPr lang="zh-TW" altLang="en-US" sz="2000" dirty="0" smtClean="0"/>
              <a:t>，也就是所收集到的</a:t>
            </a:r>
            <a:r>
              <a:rPr lang="en-US" altLang="zh-TW" sz="2000" dirty="0" smtClean="0"/>
              <a:t>User-Item Matrix </a:t>
            </a:r>
            <a:r>
              <a:rPr lang="zh-TW" altLang="en-US" sz="2000" dirty="0" smtClean="0"/>
              <a:t>視為基於內容的過濾的特徵值的一部分，在執行基於內容推薦演算法。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範例</a:t>
            </a:r>
            <a:r>
              <a:rPr lang="en-US" altLang="zh-TW" sz="2000" dirty="0" smtClean="0"/>
              <a:t>2:</a:t>
            </a:r>
            <a:r>
              <a:rPr lang="zh-TW" altLang="en-US" sz="2000" dirty="0" smtClean="0">
                <a:latin typeface="+mn-ea"/>
              </a:rPr>
              <a:t>如果</a:t>
            </a:r>
            <a:r>
              <a:rPr lang="zh-TW" altLang="en-US" sz="2000" dirty="0">
                <a:latin typeface="+mn-ea"/>
              </a:rPr>
              <a:t>用戶主要購買的是</a:t>
            </a:r>
            <a:r>
              <a:rPr lang="en-US" altLang="zh-TW" sz="2000" dirty="0" smtClean="0">
                <a:latin typeface="+mn-ea"/>
              </a:rPr>
              <a:t>X</a:t>
            </a:r>
            <a:r>
              <a:rPr lang="zh-TW" altLang="en-US" sz="2000" dirty="0" smtClean="0">
                <a:latin typeface="+mn-ea"/>
              </a:rPr>
              <a:t>風</a:t>
            </a:r>
            <a:r>
              <a:rPr lang="zh-TW" altLang="en-US" sz="2000" dirty="0">
                <a:latin typeface="+mn-ea"/>
              </a:rPr>
              <a:t>格</a:t>
            </a:r>
            <a:r>
              <a:rPr lang="zh-TW" altLang="en-US" sz="2000" dirty="0" smtClean="0">
                <a:latin typeface="+mn-ea"/>
              </a:rPr>
              <a:t>的書，</a:t>
            </a:r>
            <a:r>
              <a:rPr lang="zh-TW" altLang="en-US" sz="2000" dirty="0">
                <a:latin typeface="+mn-ea"/>
              </a:rPr>
              <a:t>我們就設置用戶的特徵：用戶喜歡很多</a:t>
            </a:r>
            <a:r>
              <a:rPr lang="en-US" altLang="zh-TW" sz="2000" dirty="0" smtClean="0">
                <a:latin typeface="+mn-ea"/>
              </a:rPr>
              <a:t>X</a:t>
            </a:r>
            <a:r>
              <a:rPr lang="zh-TW" altLang="en-US" sz="2000" dirty="0" smtClean="0">
                <a:latin typeface="+mn-ea"/>
              </a:rPr>
              <a:t>風格的</a:t>
            </a:r>
            <a:r>
              <a:rPr lang="zh-TW" altLang="en-US" sz="2000" dirty="0">
                <a:latin typeface="+mn-ea"/>
              </a:rPr>
              <a:t>書為</a:t>
            </a:r>
            <a:r>
              <a:rPr lang="zh-TW" altLang="en-US" sz="2000" dirty="0" smtClean="0">
                <a:latin typeface="+mn-ea"/>
              </a:rPr>
              <a:t>真，</a:t>
            </a:r>
            <a:r>
              <a:rPr lang="zh-TW" altLang="en-US" sz="2000" dirty="0">
                <a:latin typeface="+mn-ea"/>
              </a:rPr>
              <a:t>同時要求其占用戶購買量的</a:t>
            </a:r>
            <a:r>
              <a:rPr lang="en-US" altLang="zh-TW" sz="2000" dirty="0" smtClean="0">
                <a:latin typeface="+mn-ea"/>
              </a:rPr>
              <a:t>1/3(</a:t>
            </a:r>
            <a:r>
              <a:rPr lang="zh-TW" altLang="en-US" sz="2000" dirty="0" smtClean="0">
                <a:latin typeface="+mn-ea"/>
              </a:rPr>
              <a:t>其他特徵</a:t>
            </a:r>
            <a:r>
              <a:rPr lang="en-US" altLang="zh-TW" sz="2000" dirty="0" smtClean="0">
                <a:latin typeface="+mn-ea"/>
              </a:rPr>
              <a:t>)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zh-TW" altLang="en-US" sz="2000" dirty="0">
                <a:latin typeface="+mn-ea"/>
              </a:rPr>
              <a:t>或者在絕對數量上至少有</a:t>
            </a:r>
            <a:r>
              <a:rPr lang="en-US" altLang="zh-TW" sz="2000" dirty="0">
                <a:latin typeface="+mn-ea"/>
              </a:rPr>
              <a:t>1</a:t>
            </a:r>
            <a:r>
              <a:rPr lang="zh-TW" altLang="en-US" sz="2000" dirty="0" smtClean="0">
                <a:latin typeface="+mn-ea"/>
              </a:rPr>
              <a:t>本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en-US" sz="2000" dirty="0">
                <a:latin typeface="+mn-ea"/>
              </a:rPr>
              <a:t>其他特徵</a:t>
            </a:r>
            <a:r>
              <a:rPr lang="en-US" altLang="zh-TW" sz="2000" dirty="0">
                <a:latin typeface="+mn-ea"/>
              </a:rPr>
              <a:t>) </a:t>
            </a:r>
            <a:r>
              <a:rPr lang="zh-TW" altLang="en-US" sz="2000" dirty="0" smtClean="0">
                <a:latin typeface="+mn-ea"/>
              </a:rPr>
              <a:t>，全部組合起來放入推薦系統進行推薦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協同過</a:t>
            </a:r>
            <a:r>
              <a:rPr lang="zh-TW" altLang="en-US" dirty="0" smtClean="0"/>
              <a:t>濾</a:t>
            </a:r>
            <a:r>
              <a:rPr lang="en-US" altLang="zh-TW" dirty="0" smtClean="0"/>
              <a:t>(CF)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分為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基於使用者的協同過濾（</a:t>
            </a:r>
            <a:r>
              <a:rPr lang="en-US" altLang="zh-TW" dirty="0" err="1"/>
              <a:t>UserCF</a:t>
            </a:r>
            <a:r>
              <a:rPr lang="zh-TW" altLang="en-US" dirty="0"/>
              <a:t>） 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基於</a:t>
            </a:r>
            <a:r>
              <a:rPr lang="zh-TW" altLang="en-US" dirty="0"/>
              <a:t>物品的協同過濾（</a:t>
            </a:r>
            <a:r>
              <a:rPr lang="en-US" altLang="zh-TW" dirty="0" err="1"/>
              <a:t>ItemCF</a:t>
            </a:r>
            <a:r>
              <a:rPr lang="zh-TW" altLang="en-US" dirty="0"/>
              <a:t>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5892">
            <a:off x="4564684" y="3403042"/>
            <a:ext cx="4269318" cy="30154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7" y="3270100"/>
            <a:ext cx="4104456" cy="3289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241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138343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400" dirty="0">
                <a:latin typeface="+mj-ea"/>
              </a:rPr>
              <a:t>特徵值增強</a:t>
            </a:r>
            <a:r>
              <a:rPr lang="en-US" altLang="zh-TW" sz="4400" dirty="0">
                <a:latin typeface="+mj-ea"/>
              </a:rPr>
              <a:t>((Feature </a:t>
            </a:r>
            <a:r>
              <a:rPr lang="en-US" altLang="zh-TW" sz="4400" dirty="0" err="1" smtClean="0">
                <a:latin typeface="+mj-ea"/>
              </a:rPr>
              <a:t>Agumentation</a:t>
            </a:r>
            <a:r>
              <a:rPr lang="en-US" altLang="zh-TW" sz="4400" dirty="0" smtClean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將一個推薦技術演算後的</a:t>
            </a:r>
            <a:r>
              <a:rPr lang="zh-TW" altLang="en-US" dirty="0" smtClean="0">
                <a:solidFill>
                  <a:srgbClr val="FF0000"/>
                </a:solidFill>
              </a:rPr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)</a:t>
            </a:r>
            <a:r>
              <a:rPr lang="zh-TW" altLang="en-US" dirty="0" smtClean="0"/>
              <a:t>當成特徵值，再放</a:t>
            </a:r>
            <a:r>
              <a:rPr lang="zh-TW" altLang="en-US" dirty="0"/>
              <a:t>入</a:t>
            </a:r>
            <a:r>
              <a:rPr lang="zh-TW" altLang="en-US" dirty="0" smtClean="0"/>
              <a:t>另一種推薦技術計算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輸入的一部分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解說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822960" lvl="3" indent="0">
              <a:buNone/>
            </a:pPr>
            <a:r>
              <a:rPr lang="zh-TW" altLang="en-US" sz="2000" dirty="0">
                <a:latin typeface="+mn-ea"/>
              </a:rPr>
              <a:t>第一個算法可能事先預處理第二個算法依賴的數據，生成中間可用的特徵或者數據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en-US" sz="2000" dirty="0">
                <a:latin typeface="+mn-ea"/>
              </a:rPr>
              <a:t>中間態</a:t>
            </a:r>
            <a:r>
              <a:rPr lang="en-US" altLang="zh-TW" sz="2000" dirty="0">
                <a:latin typeface="+mn-ea"/>
              </a:rPr>
              <a:t>)</a:t>
            </a:r>
            <a:r>
              <a:rPr lang="zh-TW" altLang="en-US" sz="2000" dirty="0">
                <a:latin typeface="+mn-ea"/>
              </a:rPr>
              <a:t>，再供第二個算法使用最終生成推薦結果。</a:t>
            </a:r>
            <a:endParaRPr lang="en-US" altLang="zh-TW" sz="2000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zh-TW" altLang="en-US" dirty="0" smtClean="0">
                <a:latin typeface="+mj-ea"/>
              </a:rPr>
              <a:t>串聯不同</a:t>
            </a:r>
            <a:r>
              <a:rPr lang="zh-TW" altLang="en-US" dirty="0">
                <a:latin typeface="+mj-ea"/>
              </a:rPr>
              <a:t>的</a:t>
            </a:r>
            <a:r>
              <a:rPr lang="zh-TW" altLang="en-US" dirty="0" smtClean="0">
                <a:latin typeface="+mj-ea"/>
              </a:rPr>
              <a:t>地方是</a:t>
            </a:r>
            <a:r>
              <a:rPr lang="en-US" altLang="zh-TW" dirty="0" smtClean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			</a:t>
            </a:r>
            <a:r>
              <a:rPr lang="zh-TW" altLang="en-US" dirty="0" smtClean="0"/>
              <a:t>   </a:t>
            </a:r>
            <a:r>
              <a:rPr lang="zh-TW" altLang="en-US" sz="2000" dirty="0" smtClean="0">
                <a:latin typeface="+mj-ea"/>
              </a:rPr>
              <a:t>特徵值</a:t>
            </a:r>
            <a:r>
              <a:rPr lang="zh-TW" altLang="en-US" sz="2000" dirty="0">
                <a:latin typeface="+mj-ea"/>
              </a:rPr>
              <a:t>增強</a:t>
            </a:r>
            <a:r>
              <a:rPr lang="zh-TW" altLang="en-US" sz="2000" dirty="0" smtClean="0">
                <a:latin typeface="+mn-ea"/>
              </a:rPr>
              <a:t>第二</a:t>
            </a:r>
            <a:r>
              <a:rPr lang="zh-TW" altLang="en-US" sz="2000" dirty="0">
                <a:latin typeface="+mn-ea"/>
              </a:rPr>
              <a:t>種推薦方法使用的特徵包括了第一種的</a:t>
            </a:r>
            <a:r>
              <a:rPr lang="zh-TW" altLang="en-US" sz="2000" dirty="0" smtClean="0">
                <a:latin typeface="+mn-ea"/>
              </a:rPr>
              <a:t>輸出。</a:t>
            </a:r>
            <a:endParaRPr lang="en-US" altLang="zh-TW" sz="2000" dirty="0" smtClean="0">
              <a:latin typeface="+mn-ea"/>
            </a:endParaRPr>
          </a:p>
          <a:p>
            <a:pPr marL="0" indent="0">
              <a:buNone/>
            </a:pPr>
            <a:endParaRPr lang="en-US" altLang="zh-TW" sz="2000" dirty="0">
              <a:latin typeface="+mn-ea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1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+mj-ea"/>
              </a:rPr>
              <a:t>串聯</a:t>
            </a:r>
            <a:r>
              <a:rPr lang="en-US" altLang="zh-TW" sz="4400" dirty="0">
                <a:latin typeface="+mj-ea"/>
              </a:rPr>
              <a:t>(Cascade</a:t>
            </a:r>
            <a:r>
              <a:rPr lang="en-US" altLang="zh-TW" sz="4400" dirty="0" smtClean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是一種 後面的推薦</a:t>
            </a:r>
            <a:r>
              <a:rPr lang="zh-TW" altLang="en-US" dirty="0"/>
              <a:t>方法</a:t>
            </a:r>
            <a:r>
              <a:rPr lang="zh-TW" altLang="en-US" dirty="0">
                <a:solidFill>
                  <a:srgbClr val="FF0000"/>
                </a:solidFill>
              </a:rPr>
              <a:t>優化</a:t>
            </a:r>
            <a:r>
              <a:rPr lang="zh-TW" altLang="en-US" dirty="0" smtClean="0"/>
              <a:t>前面的推薦方法。</a:t>
            </a:r>
            <a:endParaRPr lang="en-US" altLang="zh-TW" dirty="0"/>
          </a:p>
          <a:p>
            <a:r>
              <a:rPr lang="zh-TW" altLang="en-US" dirty="0" smtClean="0"/>
              <a:t>首先</a:t>
            </a:r>
            <a:r>
              <a:rPr lang="zh-TW" altLang="en-US" dirty="0"/>
              <a:t>用一種推薦</a:t>
            </a:r>
            <a:r>
              <a:rPr lang="zh-TW" altLang="en-US" dirty="0" smtClean="0"/>
              <a:t>技術演算產生一個</a:t>
            </a:r>
            <a:r>
              <a:rPr lang="zh-TW" altLang="en-US" dirty="0">
                <a:solidFill>
                  <a:srgbClr val="FF0000"/>
                </a:solidFill>
              </a:rPr>
              <a:t>初步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粗略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的推薦項目</a:t>
            </a:r>
            <a:r>
              <a:rPr lang="zh-TW" altLang="en-US" dirty="0" smtClean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在此基礎</a:t>
            </a:r>
            <a:r>
              <a:rPr lang="zh-TW" altLang="en-US" dirty="0"/>
              <a:t>上使用第二種推薦</a:t>
            </a:r>
            <a:r>
              <a:rPr lang="zh-TW" altLang="en-US" dirty="0" smtClean="0"/>
              <a:t>技術對前一部的推薦項目作出</a:t>
            </a:r>
            <a:r>
              <a:rPr lang="zh-TW" altLang="en-US" dirty="0"/>
              <a:t>進一步</a:t>
            </a:r>
            <a:r>
              <a:rPr lang="zh-TW" altLang="en-US" dirty="0">
                <a:solidFill>
                  <a:srgbClr val="FF0000"/>
                </a:solidFill>
              </a:rPr>
              <a:t>精確地推薦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latin typeface="+mn-ea"/>
              </a:rPr>
              <a:t>因此</a:t>
            </a:r>
            <a:r>
              <a:rPr lang="zh-TW" altLang="en-US" dirty="0">
                <a:latin typeface="+mn-ea"/>
              </a:rPr>
              <a:t>後面方法的推薦列表就會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嚴格限定</a:t>
            </a:r>
            <a:r>
              <a:rPr lang="zh-TW" altLang="en-US" dirty="0">
                <a:latin typeface="+mn-ea"/>
              </a:rPr>
              <a:t>在前面方法已經推薦的物品範圍內</a:t>
            </a:r>
            <a:endParaRPr lang="en-US" altLang="zh-TW" dirty="0" smtClean="0">
              <a:latin typeface="+mn-ea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zh-TW" altLang="en-US" dirty="0">
                <a:latin typeface="+mj-ea"/>
              </a:rPr>
              <a:t>特徵值</a:t>
            </a:r>
            <a:r>
              <a:rPr lang="zh-TW" altLang="en-US" dirty="0" smtClean="0">
                <a:latin typeface="+mj-ea"/>
              </a:rPr>
              <a:t>增強不同的地方是</a:t>
            </a:r>
            <a:r>
              <a:rPr lang="en-US" altLang="zh-TW" dirty="0" smtClean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</a:rPr>
              <a:t>串聯</a:t>
            </a:r>
            <a:r>
              <a:rPr lang="zh-TW" altLang="en-US" sz="2000" dirty="0" smtClean="0"/>
              <a:t>第二種推薦方法並沒有使用第一種產生的輸出，其兩種推薦方法的結果以一種優化的方式進行混合。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559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latin typeface="+mj-ea"/>
              </a:rPr>
              <a:t>元級混合</a:t>
            </a:r>
            <a:r>
              <a:rPr lang="en-US" altLang="zh-TW" dirty="0">
                <a:latin typeface="+mj-ea"/>
              </a:rPr>
              <a:t>(Meta-level</a:t>
            </a:r>
            <a:r>
              <a:rPr lang="en-US" altLang="zh-TW" dirty="0" smtClean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用一種</a:t>
            </a:r>
            <a:r>
              <a:rPr lang="zh-TW" altLang="en-US" dirty="0" smtClean="0"/>
              <a:t>推薦技術產生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模型</a:t>
            </a:r>
            <a:r>
              <a:rPr lang="zh-TW" altLang="en-US" dirty="0"/>
              <a:t>作為另一種</a:t>
            </a:r>
            <a:r>
              <a:rPr lang="zh-TW" altLang="en-US" dirty="0" smtClean="0"/>
              <a:t>推薦</a:t>
            </a:r>
            <a:r>
              <a:rPr lang="zh-TW" altLang="en-US" dirty="0"/>
              <a:t>技術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r>
              <a:rPr lang="zh-TW" altLang="en-US" dirty="0" smtClean="0"/>
              <a:t>。然而，但並不是</a:t>
            </a:r>
            <a:r>
              <a:rPr lang="zh-TW" altLang="en-US" dirty="0"/>
              <a:t>任何推薦方法都能夠產生適合輸入其他方法的</a:t>
            </a:r>
            <a:r>
              <a:rPr lang="zh-TW" altLang="en-US" dirty="0" smtClean="0"/>
              <a:t>模型。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類似</a:t>
            </a:r>
            <a:r>
              <a:rPr lang="zh-TW" altLang="en-US" dirty="0"/>
              <a:t>函數式編程中</a:t>
            </a:r>
            <a:r>
              <a:rPr lang="zh-TW" altLang="en-US" dirty="0">
                <a:solidFill>
                  <a:srgbClr val="FF0000"/>
                </a:solidFill>
              </a:rPr>
              <a:t>函數</a:t>
            </a:r>
            <a:r>
              <a:rPr lang="zh-TW" altLang="en-US" dirty="0"/>
              <a:t>作為</a:t>
            </a:r>
            <a:r>
              <a:rPr lang="zh-TW" altLang="en-US" dirty="0">
                <a:solidFill>
                  <a:srgbClr val="FF0000"/>
                </a:solidFill>
              </a:rPr>
              <a:t>另一個函數的輸入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元</a:t>
            </a:r>
            <a:r>
              <a:rPr lang="zh-TW" altLang="en-US" dirty="0"/>
              <a:t>級混合</a:t>
            </a:r>
            <a:r>
              <a:rPr lang="zh-TW" altLang="en-US" dirty="0" smtClean="0"/>
              <a:t>和</a:t>
            </a:r>
            <a:r>
              <a:rPr lang="zh-TW" altLang="en-US" dirty="0"/>
              <a:t>特徵值</a:t>
            </a:r>
            <a:r>
              <a:rPr lang="zh-TW" altLang="en-US" dirty="0">
                <a:latin typeface="+mj-ea"/>
              </a:rPr>
              <a:t>增強</a:t>
            </a:r>
            <a:r>
              <a:rPr lang="zh-TW" altLang="en-US" dirty="0" smtClean="0"/>
              <a:t>的</a:t>
            </a:r>
            <a:r>
              <a:rPr lang="zh-TW" altLang="en-US" dirty="0"/>
              <a:t>區別</a:t>
            </a:r>
            <a:r>
              <a:rPr lang="zh-TW" altLang="en-US" dirty="0" smtClean="0"/>
              <a:t>在於</a:t>
            </a:r>
            <a:r>
              <a:rPr lang="zh-TW" altLang="en-US" dirty="0"/>
              <a:t>：</a:t>
            </a:r>
          </a:p>
          <a:p>
            <a:pPr marL="457200" indent="-457200">
              <a:buFont typeface="+mj-lt"/>
              <a:buAutoNum type="alphaLcParenR"/>
            </a:pPr>
            <a:r>
              <a:rPr lang="zh-TW" altLang="en-US" sz="2000" dirty="0">
                <a:latin typeface="+mn-ea"/>
              </a:rPr>
              <a:t>元級混合</a:t>
            </a:r>
            <a:r>
              <a:rPr lang="zh-TW" altLang="en-US" sz="2000" dirty="0" smtClean="0">
                <a:latin typeface="+mn-ea"/>
              </a:rPr>
              <a:t>是第</a:t>
            </a:r>
            <a:r>
              <a:rPr lang="zh-TW" altLang="en-US" sz="2000" dirty="0">
                <a:latin typeface="+mn-ea"/>
              </a:rPr>
              <a:t>一種方法產生的模型作為下一種方法的</a:t>
            </a:r>
            <a:r>
              <a:rPr lang="zh-TW" altLang="en-US" sz="2000" dirty="0" smtClean="0">
                <a:latin typeface="+mn-ea"/>
              </a:rPr>
              <a:t>輸入。</a:t>
            </a:r>
            <a:endParaRPr lang="en-US" altLang="zh-TW" sz="2000" dirty="0">
              <a:latin typeface="+mn-ea"/>
            </a:endParaRPr>
          </a:p>
          <a:p>
            <a:pPr marL="457200" indent="-457200">
              <a:buFont typeface="+mj-lt"/>
              <a:buAutoNum type="alphaLcParenR"/>
            </a:pPr>
            <a:r>
              <a:rPr lang="zh-TW" altLang="en-US" sz="2000" dirty="0" smtClean="0">
                <a:latin typeface="+mn-ea"/>
              </a:rPr>
              <a:t>特徵值</a:t>
            </a:r>
            <a:r>
              <a:rPr lang="zh-TW" altLang="en-US" sz="2000" dirty="0">
                <a:latin typeface="+mn-ea"/>
              </a:rPr>
              <a:t>增強</a:t>
            </a:r>
            <a:r>
              <a:rPr lang="zh-TW" altLang="en-US" sz="2000" dirty="0" smtClean="0">
                <a:latin typeface="+mn-ea"/>
              </a:rPr>
              <a:t>是將</a:t>
            </a:r>
            <a:r>
              <a:rPr lang="zh-TW" altLang="en-US" sz="2000" dirty="0">
                <a:latin typeface="+mn-ea"/>
              </a:rPr>
              <a:t>模型生成的特徵</a:t>
            </a:r>
            <a:r>
              <a:rPr lang="zh-TW" altLang="en-US" sz="2000" dirty="0" smtClean="0">
                <a:latin typeface="+mn-ea"/>
              </a:rPr>
              <a:t>作為下</a:t>
            </a:r>
            <a:r>
              <a:rPr lang="zh-TW" altLang="en-US" sz="2000" dirty="0">
                <a:latin typeface="+mn-ea"/>
              </a:rPr>
              <a:t>一種技術的輸入</a:t>
            </a:r>
            <a:r>
              <a:rPr lang="zh-TW" altLang="en-US" sz="2000" dirty="0" smtClean="0">
                <a:latin typeface="+mn-ea"/>
              </a:rPr>
              <a:t>。</a:t>
            </a:r>
            <a:endParaRPr lang="en-US" altLang="zh-TW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72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混合推薦系統的設計結構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將以</a:t>
            </a:r>
            <a:r>
              <a:rPr lang="zh-TW" altLang="en-US" dirty="0"/>
              <a:t>上</a:t>
            </a:r>
            <a:r>
              <a:rPr lang="zh-TW" altLang="en-US" dirty="0" smtClean="0"/>
              <a:t>七</a:t>
            </a:r>
            <a:r>
              <a:rPr lang="zh-TW" altLang="en-US" dirty="0"/>
              <a:t>種混合</a:t>
            </a:r>
            <a:r>
              <a:rPr lang="zh-TW" altLang="en-US" dirty="0" smtClean="0"/>
              <a:t>策略整理分為</a:t>
            </a:r>
            <a:r>
              <a:rPr lang="zh-TW" altLang="en-US" dirty="0"/>
              <a:t>三大</a:t>
            </a:r>
            <a:r>
              <a:rPr lang="zh-TW" altLang="en-US" dirty="0" smtClean="0"/>
              <a:t>類流程：</a:t>
            </a:r>
            <a:endParaRPr lang="en-US" altLang="zh-TW" dirty="0" smtClean="0"/>
          </a:p>
          <a:p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整體式混合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並行式</a:t>
            </a:r>
            <a:r>
              <a:rPr lang="zh-TW" altLang="en-US" dirty="0" smtClean="0"/>
              <a:t>混合設計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流水線式混合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42890"/>
            <a:ext cx="7411484" cy="31151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latin typeface="+mj-ea"/>
              </a:rPr>
              <a:t>整體式混合</a:t>
            </a:r>
            <a:r>
              <a:rPr lang="zh-TW" altLang="en-US" dirty="0" smtClean="0">
                <a:latin typeface="+mj-ea"/>
              </a:rPr>
              <a:t>設計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只包含一個</a:t>
            </a:r>
            <a:r>
              <a:rPr lang="zh-TW" altLang="en-US" dirty="0" smtClean="0"/>
              <a:t>推薦系</a:t>
            </a:r>
            <a:r>
              <a:rPr lang="zh-TW" altLang="en-US" dirty="0"/>
              <a:t>統</a:t>
            </a:r>
            <a:r>
              <a:rPr lang="zh-TW" altLang="en-US" dirty="0" smtClean="0"/>
              <a:t>，</a:t>
            </a:r>
            <a:r>
              <a:rPr lang="zh-TW" altLang="en-US" dirty="0"/>
              <a:t>通過對多個推薦技術處理和組合來實現將不同的推薦技術組合到</a:t>
            </a:r>
            <a:r>
              <a:rPr lang="zh-TW" altLang="en-US" dirty="0" smtClean="0"/>
              <a:t>一起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b="1" dirty="0"/>
              <a:t>  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特徵</a:t>
            </a:r>
            <a:r>
              <a:rPr lang="zh-TW" altLang="en-US" dirty="0">
                <a:latin typeface="+mn-ea"/>
              </a:rPr>
              <a:t>組合</a:t>
            </a:r>
            <a:r>
              <a:rPr lang="en-US" altLang="zh-TW" dirty="0">
                <a:latin typeface="+mn-ea"/>
              </a:rPr>
              <a:t>(Feature Combination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特徵</a:t>
            </a:r>
            <a:r>
              <a:rPr lang="zh-TW" altLang="en-US" dirty="0">
                <a:latin typeface="+mn-ea"/>
              </a:rPr>
              <a:t>增強</a:t>
            </a:r>
            <a:r>
              <a:rPr lang="en-US" altLang="zh-TW" dirty="0">
                <a:latin typeface="+mn-ea"/>
              </a:rPr>
              <a:t>(Feature Augmentation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4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11" y="3979985"/>
            <a:ext cx="6529578" cy="287966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>
                <a:latin typeface="+mj-ea"/>
              </a:rPr>
              <a:t>並行式混合</a:t>
            </a:r>
            <a:r>
              <a:rPr lang="zh-TW" altLang="en-US" dirty="0" smtClean="0">
                <a:latin typeface="+mj-ea"/>
              </a:rPr>
              <a:t>設計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通過</a:t>
            </a:r>
            <a:r>
              <a:rPr lang="zh-TW" altLang="en-US" dirty="0" smtClean="0"/>
              <a:t>利用多個獨立推薦</a:t>
            </a:r>
            <a:r>
              <a:rPr lang="zh-TW" altLang="en-US" dirty="0"/>
              <a:t>系統的推薦</a:t>
            </a:r>
            <a:r>
              <a:rPr lang="zh-TW" altLang="en-US" dirty="0" smtClean="0"/>
              <a:t>結果，在混合</a:t>
            </a:r>
            <a:r>
              <a:rPr lang="zh-TW" altLang="en-US" dirty="0"/>
              <a:t>階段將這些推薦</a:t>
            </a:r>
            <a:r>
              <a:rPr lang="zh-TW" altLang="en-US" dirty="0" smtClean="0"/>
              <a:t>結果</a:t>
            </a:r>
            <a:r>
              <a:rPr lang="zh-TW" altLang="en-US" dirty="0"/>
              <a:t>整合到一起</a:t>
            </a:r>
            <a:r>
              <a:rPr lang="zh-TW" altLang="en-US" dirty="0" smtClean="0"/>
              <a:t>，</a:t>
            </a:r>
            <a:r>
              <a:rPr lang="zh-TW" altLang="en-US" dirty="0"/>
              <a:t>生成最終的推薦結果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j-ea"/>
              </a:rPr>
              <a:t>加權</a:t>
            </a:r>
            <a:r>
              <a:rPr lang="zh-TW" altLang="en-US" dirty="0">
                <a:latin typeface="+mj-ea"/>
              </a:rPr>
              <a:t>式</a:t>
            </a:r>
            <a:r>
              <a:rPr lang="en-US" altLang="zh-TW" dirty="0">
                <a:latin typeface="+mj-ea"/>
              </a:rPr>
              <a:t>(Weighted</a:t>
            </a:r>
            <a:r>
              <a:rPr lang="en-US" altLang="zh-TW" dirty="0" smtClean="0">
                <a:latin typeface="+mj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j-ea"/>
              </a:rPr>
              <a:t>切換</a:t>
            </a:r>
            <a:r>
              <a:rPr lang="en-US" altLang="zh-TW" dirty="0">
                <a:latin typeface="+mj-ea"/>
              </a:rPr>
              <a:t>(Switching</a:t>
            </a:r>
            <a:r>
              <a:rPr lang="en-US" altLang="zh-TW" dirty="0" smtClean="0">
                <a:latin typeface="+mj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j-ea"/>
              </a:rPr>
              <a:t>混合</a:t>
            </a:r>
            <a:r>
              <a:rPr lang="zh-TW" altLang="en-US" dirty="0">
                <a:latin typeface="+mj-ea"/>
              </a:rPr>
              <a:t>式</a:t>
            </a:r>
            <a:r>
              <a:rPr lang="en-US" altLang="zh-TW" dirty="0">
                <a:latin typeface="+mj-ea"/>
              </a:rPr>
              <a:t>(Mixed)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690343"/>
            <a:ext cx="7106642" cy="31817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流水線式混合</a:t>
            </a:r>
            <a:r>
              <a:rPr lang="zh-TW" altLang="en-US" sz="4400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將整個推薦系統分成多個階段，多種技術順序執行，處在前面的推薦技術的輸出作為後一種推薦技術的輸入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</a:rPr>
              <a:t>串聯</a:t>
            </a:r>
            <a:r>
              <a:rPr lang="en-US" altLang="zh-TW" dirty="0">
                <a:latin typeface="+mj-ea"/>
              </a:rPr>
              <a:t>(Cascade</a:t>
            </a:r>
            <a:r>
              <a:rPr lang="en-US" altLang="zh-TW" dirty="0" smtClean="0">
                <a:latin typeface="+mj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</a:rPr>
              <a:t>元級混合</a:t>
            </a:r>
            <a:r>
              <a:rPr lang="en-US" altLang="zh-TW" dirty="0">
                <a:latin typeface="+mj-ea"/>
              </a:rPr>
              <a:t>(Meta-level)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基於使用者的協同過濾（</a:t>
            </a:r>
            <a:r>
              <a:rPr lang="en-US" altLang="zh-TW" dirty="0" err="1"/>
              <a:t>UserCF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基於用戶的協同式過濾推薦是根據所有用戶對於商品的偏好，加以分析，並進行</a:t>
            </a:r>
            <a:r>
              <a:rPr lang="zh-TW" altLang="en-US" dirty="0" smtClean="0"/>
              <a:t>相似</a:t>
            </a:r>
            <a:r>
              <a:rPr lang="zh-TW" altLang="en-US" dirty="0"/>
              <a:t>度比對，</a:t>
            </a:r>
            <a:r>
              <a:rPr lang="zh-TW" altLang="en-US" dirty="0">
                <a:solidFill>
                  <a:srgbClr val="FF0000"/>
                </a:solidFill>
              </a:rPr>
              <a:t>找出與當前</a:t>
            </a:r>
            <a:r>
              <a:rPr lang="zh-TW" altLang="en-US" dirty="0" smtClean="0">
                <a:solidFill>
                  <a:srgbClr val="FF0000"/>
                </a:solidFill>
              </a:rPr>
              <a:t>用戶</a:t>
            </a:r>
            <a:r>
              <a:rPr lang="zh-TW" altLang="en-US" dirty="0">
                <a:solidFill>
                  <a:srgbClr val="FF0000"/>
                </a:solidFill>
              </a:rPr>
              <a:t>興趣</a:t>
            </a:r>
            <a:r>
              <a:rPr lang="zh-TW" altLang="en-US" dirty="0" smtClean="0">
                <a:solidFill>
                  <a:srgbClr val="FF0000"/>
                </a:solidFill>
              </a:rPr>
              <a:t>相似</a:t>
            </a:r>
            <a:r>
              <a:rPr lang="zh-TW" altLang="en-US" dirty="0">
                <a:solidFill>
                  <a:srgbClr val="FF0000"/>
                </a:solidFill>
              </a:rPr>
              <a:t>的鄰居用戶群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符合</a:t>
            </a:r>
            <a:r>
              <a:rPr lang="zh-TW" altLang="en-US" dirty="0"/>
              <a:t>人們對於“</a:t>
            </a:r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趣味相投</a:t>
            </a:r>
            <a:r>
              <a:rPr lang="zh-TW" altLang="en-US" dirty="0"/>
              <a:t>”的</a:t>
            </a:r>
            <a:r>
              <a:rPr lang="zh-TW" altLang="en-US" dirty="0" smtClean="0"/>
              <a:t>認知。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分為</a:t>
            </a:r>
            <a:r>
              <a:rPr lang="zh-TW" altLang="en-US" dirty="0" smtClean="0"/>
              <a:t>兩</a:t>
            </a:r>
            <a:r>
              <a:rPr lang="zh-TW" altLang="en-US" dirty="0"/>
              <a:t>個步驟： 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找到</a:t>
            </a:r>
            <a:r>
              <a:rPr lang="zh-TW" altLang="en-US" dirty="0"/>
              <a:t>和目標使用者興趣相似的</a:t>
            </a:r>
            <a:r>
              <a:rPr lang="zh-TW" altLang="en-US" dirty="0" smtClean="0"/>
              <a:t>使用者集合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找到</a:t>
            </a:r>
            <a:r>
              <a:rPr lang="zh-TW" altLang="en-US" dirty="0"/>
              <a:t>該集合中的使用者所喜歡的、且目標使用者沒有 聽說過的物品推薦給目標使用者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0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5631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計算使用者與使用者</a:t>
            </a:r>
            <a:r>
              <a:rPr lang="zh-TW" altLang="en-US" dirty="0" smtClean="0"/>
              <a:t>之間</a:t>
            </a:r>
            <a:r>
              <a:rPr lang="zh-TW" altLang="en-US" dirty="0"/>
              <a:t>的興趣相似</a:t>
            </a:r>
            <a:r>
              <a:rPr lang="zh-TW" altLang="en-US" dirty="0" smtClean="0"/>
              <a:t>度</a:t>
            </a:r>
            <a:r>
              <a:rPr lang="en-US" altLang="zh-TW" dirty="0" smtClean="0"/>
              <a:t>(</a:t>
            </a:r>
            <a:r>
              <a:rPr lang="zh-TW" altLang="en-US" dirty="0"/>
              <a:t>使用</a:t>
            </a:r>
            <a:r>
              <a:rPr lang="zh-TW" altLang="en-US" dirty="0" smtClean="0"/>
              <a:t>餘弦相似度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也可以</a:t>
            </a:r>
            <a:r>
              <a:rPr lang="zh-TW" altLang="en-US" dirty="0"/>
              <a:t>利用物品到使用者的轉置</a:t>
            </a:r>
            <a:r>
              <a:rPr lang="zh-TW" altLang="en-US" dirty="0" smtClean="0"/>
              <a:t>表來計算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23241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2" y="3399284"/>
            <a:ext cx="725963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355976" y="1196752"/>
            <a:ext cx="3864893" cy="10287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N(u)</a:t>
            </a:r>
            <a:r>
              <a:rPr lang="en-US" altLang="zh-TW" dirty="0"/>
              <a:t>: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u</a:t>
            </a:r>
            <a:r>
              <a:rPr lang="zh-TW" altLang="en-US" dirty="0" smtClean="0"/>
              <a:t>感興趣的物品集合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N(v)</a:t>
            </a:r>
            <a:r>
              <a:rPr lang="en-US" altLang="zh-TW" dirty="0"/>
              <a:t>: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v</a:t>
            </a:r>
            <a:r>
              <a:rPr lang="zh-TW" altLang="en-US" dirty="0" smtClean="0"/>
              <a:t>感興趣的物品集合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6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計算</a:t>
            </a:r>
            <a:r>
              <a:rPr lang="zh-TW" altLang="en-US" dirty="0" smtClean="0"/>
              <a:t>使用者</a:t>
            </a:r>
            <a:r>
              <a:rPr lang="en-US" altLang="zh-TW" dirty="0"/>
              <a:t>u</a:t>
            </a:r>
            <a:r>
              <a:rPr lang="zh-TW" altLang="en-US" dirty="0"/>
              <a:t>對物品</a:t>
            </a:r>
            <a:r>
              <a:rPr lang="en-US" altLang="zh-TW" dirty="0" err="1"/>
              <a:t>i</a:t>
            </a:r>
            <a:r>
              <a:rPr lang="zh-TW" altLang="en-US" dirty="0" smtClean="0"/>
              <a:t>的興趣</a:t>
            </a:r>
            <a:r>
              <a:rPr lang="zh-TW" altLang="en-US" dirty="0"/>
              <a:t>程度</a:t>
            </a:r>
            <a:r>
              <a:rPr lang="en-US" altLang="zh-TW" dirty="0" err="1"/>
              <a:t>Pui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73" y="1628800"/>
            <a:ext cx="496645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S(u, K)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和使用者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興趣最接近的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K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個使用者的集合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N(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喜歡物品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的使用者集合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和使用者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的相似度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隱回饋資訊，代表使用者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對物品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的感興趣程度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，為簡化計算起見，可令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基於物品的協同過濾（</a:t>
            </a:r>
            <a:r>
              <a:rPr lang="en-US" altLang="zh-TW" dirty="0" err="1" smtClean="0"/>
              <a:t>ItemCF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顧客所購買的</a:t>
            </a:r>
            <a:r>
              <a:rPr lang="zh-TW" altLang="en-US" dirty="0">
                <a:solidFill>
                  <a:srgbClr val="FF0000"/>
                </a:solidFill>
              </a:rPr>
              <a:t>產品通常都具有關聯</a:t>
            </a:r>
            <a:r>
              <a:rPr lang="zh-TW" altLang="en-US" dirty="0" smtClean="0">
                <a:solidFill>
                  <a:srgbClr val="FF0000"/>
                </a:solidFill>
              </a:rPr>
              <a:t>性</a:t>
            </a:r>
            <a:r>
              <a:rPr lang="zh-TW" altLang="en-US" dirty="0" smtClean="0"/>
              <a:t>，有</a:t>
            </a:r>
            <a:r>
              <a:rPr lang="zh-TW" altLang="en-US" dirty="0"/>
              <a:t>一個基本</a:t>
            </a:r>
            <a:r>
              <a:rPr lang="zh-TW" altLang="en-US" dirty="0" smtClean="0"/>
              <a:t>假設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引起</a:t>
            </a:r>
            <a:r>
              <a:rPr lang="zh-TW" altLang="en-US" dirty="0"/>
              <a:t>使用者興趣的項目，一定與之前評分過的項目</a:t>
            </a:r>
            <a:r>
              <a:rPr lang="zh-TW" altLang="en-US" dirty="0" smtClean="0"/>
              <a:t>相似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透過計算物</a:t>
            </a:r>
            <a:r>
              <a:rPr lang="zh-TW" altLang="en-US" dirty="0"/>
              <a:t>品</a:t>
            </a:r>
            <a:r>
              <a:rPr lang="zh-TW" altLang="en-US" dirty="0" smtClean="0"/>
              <a:t>之間</a:t>
            </a:r>
            <a:r>
              <a:rPr lang="zh-TW" altLang="en-US" dirty="0"/>
              <a:t>的相似度，來代替使用者之間</a:t>
            </a:r>
            <a:r>
              <a:rPr lang="zh-TW" altLang="en-US" dirty="0" smtClean="0"/>
              <a:t>的相似</a:t>
            </a:r>
            <a:r>
              <a:rPr lang="zh-TW" altLang="en-US" dirty="0"/>
              <a:t>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分為兩個步驟： </a:t>
            </a: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計算物品之間的相似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根據物品的相似度和使用者的歷史行為，給使用者生成 推薦列表。</a:t>
            </a:r>
          </a:p>
        </p:txBody>
      </p:sp>
    </p:spTree>
    <p:extLst>
      <p:ext uri="{BB962C8B-B14F-4D97-AF65-F5344CB8AC3E}">
        <p14:creationId xmlns:p14="http://schemas.microsoft.com/office/powerpoint/2010/main" val="27119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計算物品之間的相似度（利用使用者到物品轉置</a:t>
            </a:r>
            <a:r>
              <a:rPr lang="zh-TW" altLang="en-US" dirty="0" smtClean="0"/>
              <a:t>表）</a:t>
            </a: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628799"/>
            <a:ext cx="7992888" cy="46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0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 smtClean="0"/>
              <a:t>計算使用者</a:t>
            </a:r>
            <a:r>
              <a:rPr lang="en-US" altLang="zh-TW" dirty="0"/>
              <a:t>u</a:t>
            </a:r>
            <a:r>
              <a:rPr lang="zh-TW" altLang="en-US" dirty="0"/>
              <a:t>對物品</a:t>
            </a:r>
            <a:r>
              <a:rPr lang="en-US" altLang="zh-TW" dirty="0"/>
              <a:t>j</a:t>
            </a:r>
            <a:r>
              <a:rPr lang="zh-TW" altLang="en-US" dirty="0"/>
              <a:t>的興趣程度</a:t>
            </a:r>
            <a:r>
              <a:rPr lang="en-US" altLang="zh-TW" dirty="0" err="1" smtClean="0"/>
              <a:t>Puj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35" y="1412776"/>
            <a:ext cx="4338129" cy="147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圓角矩形 4"/>
              <p:cNvSpPr/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S(j, K)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和物品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j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最相似的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K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個物品的集合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N(u)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喜歡的物品的集合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：物品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和物品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j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的相似度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隱回饋資訊，代表使用者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對物品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的感興趣程度 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，為簡化計算起見，可令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r>
              <a:rPr lang="zh-TW" altLang="en-US" dirty="0" smtClean="0"/>
              <a:t>參考資料：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hlinkClick r:id="rId2"/>
              </a:rPr>
              <a:t>http://debussy.im.nuu.edu.tw/sjchen/BigData/Applications.pdf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9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327</TotalTime>
  <Words>1152</Words>
  <Application>Microsoft Office PowerPoint</Application>
  <PresentationFormat>如螢幕大小 (4:3)</PresentationFormat>
  <Paragraphs>157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Cambria Math</vt:lpstr>
      <vt:lpstr>Wingdings</vt:lpstr>
      <vt:lpstr>清晰度</vt:lpstr>
      <vt:lpstr>推薦系統 </vt:lpstr>
      <vt:lpstr>協同過濾(CF)</vt:lpstr>
      <vt:lpstr>基於使用者的協同過濾（UserCF）</vt:lpstr>
      <vt:lpstr>PowerPoint 簡報</vt:lpstr>
      <vt:lpstr>PowerPoint 簡報</vt:lpstr>
      <vt:lpstr>基於物品的協同過濾（ItemCF）</vt:lpstr>
      <vt:lpstr>PowerPoint 簡報</vt:lpstr>
      <vt:lpstr>PowerPoint 簡報</vt:lpstr>
      <vt:lpstr>PowerPoint 簡報</vt:lpstr>
      <vt:lpstr>基於內容的推薦算法（CB）</vt:lpstr>
      <vt:lpstr>PowerPoint 簡報</vt:lpstr>
      <vt:lpstr>PowerPoint 簡報</vt:lpstr>
      <vt:lpstr>PowerPoint 簡報</vt:lpstr>
      <vt:lpstr>PowerPoint 簡報</vt:lpstr>
      <vt:lpstr>混合式演算法(Hybrid recommender system)</vt:lpstr>
      <vt:lpstr>加權式(Weighted)</vt:lpstr>
      <vt:lpstr>切換(Switching)</vt:lpstr>
      <vt:lpstr>混合式(Mixed)</vt:lpstr>
      <vt:lpstr>特徵值組合(Feature Combination)</vt:lpstr>
      <vt:lpstr>特徵值增強((Feature Agumentation)</vt:lpstr>
      <vt:lpstr>串聯(Cascade)</vt:lpstr>
      <vt:lpstr>元級混合(Meta-level)</vt:lpstr>
      <vt:lpstr>混合推薦系統的設計結構</vt:lpstr>
      <vt:lpstr>整體式混合設計</vt:lpstr>
      <vt:lpstr>並行式混合設計</vt:lpstr>
      <vt:lpstr>流水線式混合設計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推薦系統</dc:title>
  <dc:creator>布布</dc:creator>
  <cp:lastModifiedBy>Windows 使用者</cp:lastModifiedBy>
  <cp:revision>24</cp:revision>
  <dcterms:created xsi:type="dcterms:W3CDTF">2020-07-05T13:39:47Z</dcterms:created>
  <dcterms:modified xsi:type="dcterms:W3CDTF">2020-07-08T11:32:53Z</dcterms:modified>
</cp:coreProperties>
</file>