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630937"/>
            <a:ext cx="3926681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FF22CD9-97A6-4A78-AEC2-B1E99B59A914}" type="datetimeFigureOut">
              <a:rPr lang="zh-TW" altLang="en-US" smtClean="0">
                <a:solidFill>
                  <a:srgbClr val="F8B323">
                    <a:lumMod val="50000"/>
                  </a:srgbClr>
                </a:solidFill>
              </a:rPr>
              <a:pPr/>
              <a:t>2020/10/29</a:t>
            </a:fld>
            <a:endParaRPr lang="zh-TW" altLang="en-US">
              <a:solidFill>
                <a:srgbClr val="F8B323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>
              <a:solidFill>
                <a:srgbClr val="F8B323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D270A42-29B5-4C8E-84FB-EA7F8BED01F6}" type="slidenum">
              <a:rPr lang="zh-TW" altLang="en-US" smtClean="0">
                <a:solidFill>
                  <a:srgbClr val="F8B323">
                    <a:lumMod val="50000"/>
                  </a:srgbClr>
                </a:solidFill>
              </a:rPr>
              <a:pPr/>
              <a:t>‹#›</a:t>
            </a:fld>
            <a:endParaRPr lang="zh-TW" altLang="en-US">
              <a:solidFill>
                <a:srgbClr val="F8B323">
                  <a:lumMod val="50000"/>
                </a:srgbClr>
              </a:solidFill>
            </a:endParaRPr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466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2CD9-97A6-4A78-AEC2-B1E99B59A914}" type="datetimeFigureOut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2020/10/29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0A42-29B5-4C8E-84FB-EA7F8BED01F6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8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382386"/>
            <a:ext cx="1119099" cy="56004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82386"/>
            <a:ext cx="6294439" cy="560040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2CD9-97A6-4A78-AEC2-B1E99B59A914}" type="datetimeFigureOut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2020/10/29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0A42-29B5-4C8E-84FB-EA7F8BED01F6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57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2CD9-97A6-4A78-AEC2-B1E99B59A914}" type="datetimeFigureOut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2020/10/29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0A42-29B5-4C8E-84FB-EA7F8BED01F6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99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FF22CD9-97A6-4A78-AEC2-B1E99B59A914}" type="datetimeFigureOut">
              <a:rPr lang="zh-TW" altLang="en-US" smtClean="0">
                <a:solidFill>
                  <a:srgbClr val="F3F3F2"/>
                </a:solidFill>
              </a:rPr>
              <a:pPr/>
              <a:t>2020/10/29</a:t>
            </a:fld>
            <a:endParaRPr lang="zh-TW" altLang="en-US">
              <a:solidFill>
                <a:srgbClr val="F3F3F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>
              <a:solidFill>
                <a:srgbClr val="F3F3F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270A42-29B5-4C8E-84FB-EA7F8BED01F6}" type="slidenum">
              <a:rPr lang="zh-TW" altLang="en-US" smtClean="0">
                <a:solidFill>
                  <a:srgbClr val="F3F3F2"/>
                </a:solidFill>
              </a:rPr>
              <a:pPr/>
              <a:t>‹#›</a:t>
            </a:fld>
            <a:endParaRPr lang="zh-TW" altLang="en-US">
              <a:solidFill>
                <a:srgbClr val="F3F3F2"/>
              </a:solidFill>
            </a:endParaRPr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19877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60045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2286000"/>
            <a:ext cx="360045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2CD9-97A6-4A78-AEC2-B1E99B59A914}" type="datetimeFigureOut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2020/10/29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0A42-29B5-4C8E-84FB-EA7F8BED01F6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5357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381001"/>
            <a:ext cx="7629525" cy="14935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2199634"/>
            <a:ext cx="360045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909102"/>
            <a:ext cx="360045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0045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0045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2CD9-97A6-4A78-AEC2-B1E99B59A914}" type="datetimeFigureOut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2020/10/29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0A42-29B5-4C8E-84FB-EA7F8BED01F6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5169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2CD9-97A6-4A78-AEC2-B1E99B59A914}" type="datetimeFigureOut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2020/10/29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0A42-29B5-4C8E-84FB-EA7F8BED01F6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12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2CD9-97A6-4A78-AEC2-B1E99B59A914}" type="datetimeFigureOut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2020/10/29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0A42-29B5-4C8E-84FB-EA7F8BED01F6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79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5FF22CD9-97A6-4A78-AEC2-B1E99B59A914}" type="datetimeFigureOut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2020/10/29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3D270A42-29B5-4C8E-84FB-EA7F8BED01F6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318909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5FF22CD9-97A6-4A78-AEC2-B1E99B59A914}" type="datetimeFigureOut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2020/10/29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6375679"/>
            <a:ext cx="925830" cy="345796"/>
          </a:xfrm>
        </p:spPr>
        <p:txBody>
          <a:bodyPr/>
          <a:lstStyle/>
          <a:p>
            <a:fld id="{3D270A42-29B5-4C8E-84FB-EA7F8BED01F6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26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FF22CD9-97A6-4A78-AEC2-B1E99B59A914}" type="datetimeFigureOut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2020/10/29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270A42-29B5-4C8E-84FB-EA7F8BED01F6}" type="slidenum">
              <a:rPr lang="zh-TW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097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ebussy.im.nuu.edu.tw/sjchen/BigData/Applications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wblogs.net/a/5c8a47e6bd9eee35fc14b19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ir.lib.cyut.edu.tw:8080/bitstream/310901800/33857/2/20170422-AIT-%E4%B8%80%E5%80%8B%E8%97%89%E7%94%B1%E6%94%B9%E5%96%84%E7%A8%80%E7%96%8F%E7%9F%A9%E9%99%A3%E8%99%95%E7%90%86%E6%96%B9%E5%BC%8F%E4%B9%8B%E5%8D%94%E5%90%8C%E9%81%8E%E6%BF%BE%E5%BC%8F%E6%8E%A8%E8%96%A6(final)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knews.cc/zh-tw/news/826qool.html" TargetMode="External"/><Relationship Id="rId2" Type="http://schemas.openxmlformats.org/officeDocument/2006/relationships/hyperlink" Target="https://www.jianshu.com/p/03bf81f9f6d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is.ttu.edu.tw/ezfiles/72/1072/img/322/45934657.pdf" TargetMode="External"/><Relationship Id="rId4" Type="http://schemas.openxmlformats.org/officeDocument/2006/relationships/hyperlink" Target="https://zhuanlan.zhihu.com/p/47371859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lifeandnote.wordpress.com/2014/05/10/%E8%BD%89%E8%BC%89-%E5%80%8B%E6%80%A7%E5%8C%96%E6%8E%A8%E8%96%A6%E7%B3%BB%E7%B5%B1%E7%9A%84%E5%8D%81%E5%A4%A7%E6%8C%91%E6%88%B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推薦系統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7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84304"/>
          </a:xfrm>
        </p:spPr>
        <p:txBody>
          <a:bodyPr/>
          <a:lstStyle/>
          <a:p>
            <a:r>
              <a:rPr lang="zh-TW" altLang="en-US" dirty="0" smtClean="0"/>
              <a:t>參考資料：</a:t>
            </a:r>
            <a:endParaRPr lang="en-US" altLang="zh-TW" dirty="0" smtClean="0"/>
          </a:p>
          <a:p>
            <a:pPr marL="457200" indent="-457200">
              <a:buFont typeface="+mj-lt"/>
              <a:buAutoNum type="arabicParenR"/>
            </a:pPr>
            <a:r>
              <a:rPr lang="en-US" altLang="zh-TW" dirty="0" smtClean="0">
                <a:hlinkClick r:id="rId2"/>
              </a:rPr>
              <a:t>http://debussy.im.nuu.edu.tw/sjchen/BigData/Applications.pdf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298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/>
              <a:t>基於內容的推薦算法</a:t>
            </a:r>
            <a:r>
              <a:rPr lang="zh-TW" altLang="en-US" dirty="0" smtClean="0"/>
              <a:t>（</a:t>
            </a:r>
            <a:r>
              <a:rPr lang="en-US" altLang="zh-TW" dirty="0" smtClean="0"/>
              <a:t>CB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根據用戶過去喜歡的產品，位用戶推薦和他過去喜歡的產品相似的產品。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分為三個步驟：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3429000"/>
            <a:ext cx="6984776" cy="3186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7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6672"/>
            <a:ext cx="7916059" cy="581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3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8137519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175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980728"/>
            <a:ext cx="8229600" cy="5568280"/>
          </a:xfrm>
        </p:spPr>
        <p:txBody>
          <a:bodyPr/>
          <a:lstStyle/>
          <a:p>
            <a:r>
              <a:rPr lang="zh-TW" altLang="en-US" dirty="0" smtClean="0"/>
              <a:t>參考資料：</a:t>
            </a:r>
            <a:endParaRPr lang="en-US" altLang="zh-TW" dirty="0" smtClean="0"/>
          </a:p>
          <a:p>
            <a:pPr marL="457200" indent="-457200">
              <a:buFont typeface="+mj-lt"/>
              <a:buAutoNum type="arabicParenR"/>
            </a:pPr>
            <a:r>
              <a:rPr lang="en-US" altLang="zh-TW" dirty="0" smtClean="0">
                <a:hlinkClick r:id="rId2"/>
              </a:rPr>
              <a:t>https://www.twblogs.net/a/5c8a47e6bd9eee35fc14b19f</a:t>
            </a:r>
            <a:endParaRPr lang="en-US" altLang="zh-TW" dirty="0" smtClean="0"/>
          </a:p>
          <a:p>
            <a:pPr marL="457200" indent="-457200">
              <a:buFont typeface="+mj-lt"/>
              <a:buAutoNum type="arabicParenR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352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 smtClean="0"/>
              <a:t>稀疏</a:t>
            </a:r>
            <a:r>
              <a:rPr lang="zh-TW" altLang="en-US" sz="4000" dirty="0"/>
              <a:t>性問題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8758" y="1260000"/>
            <a:ext cx="7633742" cy="5400000"/>
          </a:xfrm>
        </p:spPr>
        <p:txBody>
          <a:bodyPr/>
          <a:lstStyle/>
          <a:p>
            <a:r>
              <a:rPr lang="zh-TW" altLang="en-US" dirty="0"/>
              <a:t>隨著使用者和商品的數目增長，推薦系統的規模也必須擴大，但這也表示</a:t>
            </a:r>
            <a:r>
              <a:rPr lang="zh-TW" altLang="en-US" dirty="0">
                <a:solidFill>
                  <a:srgbClr val="FF0000"/>
                </a:solidFill>
              </a:rPr>
              <a:t>商品與用戶的重疊性降低</a:t>
            </a:r>
            <a:r>
              <a:rPr lang="zh-TW" altLang="en-US" dirty="0"/>
              <a:t>了，也就是說</a:t>
            </a:r>
            <a:r>
              <a:rPr lang="zh-TW" altLang="en-US" dirty="0" smtClean="0"/>
              <a:t>使用者</a:t>
            </a:r>
            <a:r>
              <a:rPr lang="zh-TW" altLang="en-US" dirty="0"/>
              <a:t>幾乎是沒辦法把一個網頁上的所有商品都瀏覽過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使用者及商品數量龐大，但消費紀錄或評分資料過少，在大型系統中難計算彼此的相似</a:t>
            </a:r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性，無法產生準確的資訊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 smtClean="0"/>
              <a:t>白話</a:t>
            </a:r>
            <a:r>
              <a:rPr lang="zh-TW" altLang="en-US" dirty="0"/>
              <a:t>文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245637" y="3713587"/>
            <a:ext cx="6748110" cy="2832099"/>
            <a:chOff x="1567543" y="3399124"/>
            <a:chExt cx="9124657" cy="314655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9668" y="3419611"/>
              <a:ext cx="4172532" cy="3105583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7543" y="3399124"/>
              <a:ext cx="4375913" cy="31465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010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 smtClean="0"/>
              <a:t>解決方式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8758" y="1260000"/>
            <a:ext cx="7633742" cy="5400000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zh-TW" altLang="en-US" dirty="0"/>
              <a:t>用戶</a:t>
            </a:r>
            <a:r>
              <a:rPr lang="zh-TW" altLang="en-US" dirty="0" smtClean="0"/>
              <a:t>隱形評分</a:t>
            </a:r>
            <a:endParaRPr lang="en-US" altLang="zh-TW" dirty="0" smtClean="0"/>
          </a:p>
          <a:p>
            <a:endParaRPr lang="en-US" altLang="zh-TW" dirty="0" smtClean="0"/>
          </a:p>
          <a:p>
            <a:pPr fontAlgn="base"/>
            <a:r>
              <a:rPr lang="zh-TW" altLang="en-US" dirty="0"/>
              <a:t> 降維。</a:t>
            </a:r>
            <a:r>
              <a:rPr lang="en-US" altLang="zh-TW" dirty="0"/>
              <a:t>Matrix of </a:t>
            </a:r>
            <a:r>
              <a:rPr lang="en-US" altLang="zh-TW" dirty="0" err="1"/>
              <a:t>boolean</a:t>
            </a:r>
            <a:r>
              <a:rPr lang="en-US" altLang="zh-TW" dirty="0"/>
              <a:t> feature</a:t>
            </a:r>
            <a:r>
              <a:rPr lang="zh-TW" altLang="en-US" dirty="0"/>
              <a:t>，投射到低維空間，再用</a:t>
            </a:r>
            <a:r>
              <a:rPr lang="zh-TW" altLang="en-US" dirty="0" smtClean="0"/>
              <a:t>機器學習</a:t>
            </a:r>
            <a:endParaRPr lang="en-US" altLang="zh-TW" dirty="0" smtClean="0"/>
          </a:p>
          <a:p>
            <a:pPr fontAlgn="base"/>
            <a:endParaRPr lang="zh-TW" altLang="en-US" dirty="0"/>
          </a:p>
          <a:p>
            <a:pPr fontAlgn="base"/>
            <a:r>
              <a:rPr lang="zh-TW" altLang="en-US" dirty="0" smtClean="0"/>
              <a:t>混合推薦演算法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CB</a:t>
            </a:r>
            <a:r>
              <a:rPr lang="zh-TW" altLang="en-US" dirty="0" smtClean="0"/>
              <a:t>無稀疏性問題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sz="1500" dirty="0" smtClean="0">
                <a:hlinkClick r:id="rId2"/>
              </a:rPr>
              <a:t>參考資料</a:t>
            </a:r>
            <a:endParaRPr lang="en-US" altLang="zh-TW" sz="1500" dirty="0" smtClean="0">
              <a:hlinkClick r:id="rId2"/>
            </a:endParaRPr>
          </a:p>
          <a:p>
            <a:pPr marL="0" indent="0">
              <a:buNone/>
            </a:pPr>
            <a:r>
              <a:rPr lang="en-US" altLang="zh-TW" sz="1500" dirty="0" smtClean="0">
                <a:hlinkClick r:id="rId2"/>
              </a:rPr>
              <a:t>http</a:t>
            </a:r>
            <a:r>
              <a:rPr lang="en-US" altLang="zh-TW" sz="1500" dirty="0">
                <a:hlinkClick r:id="rId2"/>
              </a:rPr>
              <a:t>://ir.lib.cyut.edu.tw:8080/bitstream/310901800/33857/2/20170422-AIT-%E4%B8%80%E5%80%8B%E8%97%89%E7%94%B1%E6%94%B9%E5%96%84%E7%A8%80%E7%96%8F%E7%9F%A9%E9%99%A3%E8%99%95%E7%90%86%E6%96%B9%E5%BC%8F%E4%B9%8B%E5%8D%94%E5%90%8C%E9%81%8E%E6%BF%BE%E5%BC%8F%E6%8E%A8%E8%96%A6(final).pdf</a:t>
            </a:r>
            <a:endParaRPr lang="en-US" altLang="zh-TW" sz="1500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077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 smtClean="0"/>
              <a:t>冷</a:t>
            </a:r>
            <a:r>
              <a:rPr lang="zh-TW" altLang="en-US" sz="4000" dirty="0"/>
              <a:t>啟動</a:t>
            </a:r>
            <a:r>
              <a:rPr lang="zh-TW" altLang="en-US" sz="4000" dirty="0" smtClean="0"/>
              <a:t>問題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8758" y="1260000"/>
            <a:ext cx="7633742" cy="5400000"/>
          </a:xfrm>
        </p:spPr>
        <p:txBody>
          <a:bodyPr/>
          <a:lstStyle/>
          <a:p>
            <a:r>
              <a:rPr lang="zh-TW" altLang="en-US" dirty="0"/>
              <a:t>分為</a:t>
            </a:r>
            <a:r>
              <a:rPr lang="en-US" altLang="zh-TW" dirty="0"/>
              <a:t>3</a:t>
            </a:r>
            <a:r>
              <a:rPr lang="zh-TW" altLang="en-US" dirty="0"/>
              <a:t>類</a:t>
            </a:r>
            <a:r>
              <a:rPr lang="en-US" altLang="zh-TW" dirty="0" smtClean="0"/>
              <a:t>:</a:t>
            </a:r>
          </a:p>
          <a:p>
            <a:endParaRPr lang="zh-TW" altLang="en-US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用戶</a:t>
            </a:r>
            <a:r>
              <a:rPr lang="zh-TW" altLang="en-US" dirty="0"/>
              <a:t>冷啟動：給新用戶做個性化</a:t>
            </a:r>
            <a:r>
              <a:rPr lang="zh-TW" altLang="en-US" dirty="0" smtClean="0"/>
              <a:t>推薦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新用戶無歷史行為數據，無法得知其喜好，從而做出靠普的推薦</a:t>
            </a:r>
            <a:r>
              <a:rPr lang="en-US" altLang="zh-TW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 startAt="2"/>
            </a:pPr>
            <a:r>
              <a:rPr lang="zh-TW" altLang="en-US" dirty="0">
                <a:solidFill>
                  <a:srgbClr val="FF0000"/>
                </a:solidFill>
              </a:rPr>
              <a:t>物品</a:t>
            </a:r>
            <a:r>
              <a:rPr lang="zh-TW" altLang="en-US" dirty="0"/>
              <a:t>冷啟動：將新物品推薦給感興趣的</a:t>
            </a:r>
            <a:r>
              <a:rPr lang="zh-TW" altLang="en-US" dirty="0" smtClean="0"/>
              <a:t>人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新物品未具有用戶行為，故無法進行推薦。即無法知道那些用戶有興趣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dirty="0">
                <a:solidFill>
                  <a:srgbClr val="FF0000"/>
                </a:solidFill>
              </a:rPr>
              <a:t>系統</a:t>
            </a:r>
            <a:r>
              <a:rPr lang="zh-TW" altLang="en-US" dirty="0"/>
              <a:t>冷啟動：新開發的系統（沒有用戶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一個無用戶、用戶行為、只有物品訊息的新網站，無法讓用戶體驗到個性化推薦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564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 smtClean="0"/>
              <a:t>解決方式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8758" y="1260000"/>
            <a:ext cx="7633742" cy="5400000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借助用戶得背景資料</a:t>
            </a:r>
            <a:endParaRPr lang="en-US" altLang="zh-TW" dirty="0" smtClean="0"/>
          </a:p>
          <a:p>
            <a:endParaRPr lang="en-US" altLang="zh-TW" dirty="0" smtClean="0"/>
          </a:p>
          <a:p>
            <a:pPr fontAlgn="base"/>
            <a:r>
              <a:rPr lang="zh-TW" altLang="en-US" dirty="0" smtClean="0"/>
              <a:t> 引導性的讓用戶選擇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問卷</a:t>
            </a:r>
            <a:r>
              <a:rPr lang="en-US" altLang="zh-TW" dirty="0" smtClean="0"/>
              <a:t>)</a:t>
            </a:r>
          </a:p>
          <a:p>
            <a:pPr fontAlgn="base"/>
            <a:endParaRPr lang="zh-TW" altLang="en-US" dirty="0" smtClean="0"/>
          </a:p>
          <a:p>
            <a:r>
              <a:rPr lang="zh-TW" altLang="en-US" dirty="0" smtClean="0"/>
              <a:t>暫時用</a:t>
            </a:r>
            <a:r>
              <a:rPr lang="zh-TW" altLang="en-US" dirty="0" smtClean="0">
                <a:solidFill>
                  <a:srgbClr val="FF0000"/>
                </a:solidFill>
              </a:rPr>
              <a:t>熱門</a:t>
            </a:r>
            <a:r>
              <a:rPr lang="zh-TW" altLang="en-US" dirty="0" smtClean="0"/>
              <a:t>啟動代替個性化推薦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sz="1500" dirty="0" smtClean="0">
                <a:hlinkClick r:id="rId2"/>
              </a:rPr>
              <a:t>參考資料</a:t>
            </a:r>
            <a:endParaRPr lang="en-US" altLang="zh-TW" sz="1500" dirty="0" smtClean="0">
              <a:hlinkClick r:id="rId2"/>
            </a:endParaRPr>
          </a:p>
          <a:p>
            <a:pPr marL="0" indent="0">
              <a:buNone/>
            </a:pPr>
            <a:r>
              <a:rPr lang="en-US" altLang="zh-TW" sz="1500" dirty="0" smtClean="0">
                <a:hlinkClick r:id="rId2"/>
              </a:rPr>
              <a:t>https</a:t>
            </a:r>
            <a:r>
              <a:rPr lang="en-US" altLang="zh-TW" sz="1500" dirty="0">
                <a:hlinkClick r:id="rId2"/>
              </a:rPr>
              <a:t>://</a:t>
            </a:r>
            <a:r>
              <a:rPr lang="en-US" altLang="zh-TW" sz="1500" dirty="0" smtClean="0">
                <a:hlinkClick r:id="rId2"/>
              </a:rPr>
              <a:t>www.jianshu.com/p/03bf81f9f6d9</a:t>
            </a:r>
            <a:endParaRPr lang="en-US" altLang="zh-TW" sz="1500" dirty="0"/>
          </a:p>
          <a:p>
            <a:pPr marL="0" indent="0">
              <a:buNone/>
            </a:pPr>
            <a:r>
              <a:rPr lang="en-US" altLang="zh-TW" sz="1500" dirty="0">
                <a:hlinkClick r:id="rId3"/>
              </a:rPr>
              <a:t>https://</a:t>
            </a:r>
            <a:r>
              <a:rPr lang="en-US" altLang="zh-TW" sz="1500" dirty="0" smtClean="0">
                <a:hlinkClick r:id="rId3"/>
              </a:rPr>
              <a:t>kknews.cc/zh-tw/news/826qool.html</a:t>
            </a:r>
            <a:endParaRPr lang="en-US" altLang="zh-TW" sz="1500" dirty="0"/>
          </a:p>
          <a:p>
            <a:pPr marL="0" indent="0">
              <a:buNone/>
            </a:pPr>
            <a:r>
              <a:rPr lang="en-US" altLang="zh-TW" sz="1500" dirty="0">
                <a:hlinkClick r:id="rId4"/>
              </a:rPr>
              <a:t>https://</a:t>
            </a:r>
            <a:r>
              <a:rPr lang="en-US" altLang="zh-TW" sz="1500" dirty="0" smtClean="0">
                <a:hlinkClick r:id="rId4"/>
              </a:rPr>
              <a:t>zhuanlan.zhihu.com/p/47371859</a:t>
            </a:r>
            <a:endParaRPr lang="en-US" altLang="zh-TW" sz="1500" dirty="0"/>
          </a:p>
          <a:p>
            <a:pPr marL="0" indent="0">
              <a:buNone/>
            </a:pPr>
            <a:r>
              <a:rPr lang="en-US" altLang="zh-TW" sz="1500" dirty="0">
                <a:hlinkClick r:id="rId5"/>
              </a:rPr>
              <a:t>http://www.mis.ttu.edu.tw/ezfiles/72/1072/img/322/45934657.pdf</a:t>
            </a:r>
            <a:r>
              <a:rPr lang="zh-TW" altLang="en-US" sz="1500" dirty="0"/>
              <a:t> </a:t>
            </a:r>
            <a:r>
              <a:rPr lang="en-US" altLang="zh-TW" sz="1500" dirty="0"/>
              <a:t>(</a:t>
            </a:r>
            <a:r>
              <a:rPr lang="zh-TW" altLang="en-US" sz="1500" dirty="0"/>
              <a:t>含稀疏問題</a:t>
            </a:r>
            <a:r>
              <a:rPr lang="en-US" altLang="zh-TW" sz="1500" dirty="0"/>
              <a:t>)</a:t>
            </a:r>
            <a:endParaRPr lang="zh-TW" altLang="en-US" sz="1500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56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dirty="0" smtClean="0"/>
              <a:t>十大問題參考資</a:t>
            </a:r>
            <a:r>
              <a:rPr lang="zh-TW" altLang="en-US" sz="4000" dirty="0"/>
              <a:t>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https://lifeandnote.wordpress.com/2014/05/10/%E8%BD%89%E8%BC%89-%E5%80%8B%E6%80%A7%E5%8C%96%E6%8E%A8%E8%96%A6%E7%B3%BB%E7%B5%B1%E7%9A%84%E5%8D%81%E5%A4%A7%E6%8C%91%E6%88%B0/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415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zh-TW" altLang="en-US" dirty="0"/>
              <a:t>推薦系統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 透過分析使用者的歷史記錄來瞭解使用者的喜好，從而主 動為使用者推薦其感興趣的資訊，滿足使用者的個性化推 薦</a:t>
            </a:r>
            <a:r>
              <a:rPr lang="zh-TW" altLang="en-US" dirty="0" smtClean="0"/>
              <a:t>需求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推薦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協同過濾</a:t>
            </a:r>
            <a:r>
              <a:rPr lang="en-US" altLang="zh-TW" dirty="0"/>
              <a:t>(Collaborative Filtering</a:t>
            </a:r>
            <a:r>
              <a:rPr lang="en-US" altLang="zh-TW" dirty="0" smtClean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基於內容的推薦算法（</a:t>
            </a:r>
            <a:r>
              <a:rPr lang="en-US" altLang="zh-TW" dirty="0"/>
              <a:t>Content-Based Recommendations,</a:t>
            </a:r>
            <a:r>
              <a:rPr lang="zh-TW" altLang="en-US" dirty="0"/>
              <a:t>簡稱</a:t>
            </a:r>
            <a:r>
              <a:rPr lang="en-US" altLang="zh-TW" dirty="0"/>
              <a:t>CB</a:t>
            </a:r>
            <a:r>
              <a:rPr lang="zh-TW" altLang="en-US" dirty="0"/>
              <a:t>）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72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協同過</a:t>
            </a:r>
            <a:r>
              <a:rPr lang="zh-TW" altLang="en-US" dirty="0" smtClean="0"/>
              <a:t>濾</a:t>
            </a:r>
            <a:r>
              <a:rPr lang="en-US" altLang="zh-TW" dirty="0" smtClean="0"/>
              <a:t>(CF)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473304"/>
            <a:ext cx="7633742" cy="3593591"/>
          </a:xfrm>
        </p:spPr>
        <p:txBody>
          <a:bodyPr/>
          <a:lstStyle/>
          <a:p>
            <a:r>
              <a:rPr lang="zh-TW" altLang="en-US" dirty="0" smtClean="0"/>
              <a:t>分為</a:t>
            </a:r>
            <a:r>
              <a:rPr lang="en-US" altLang="zh-TW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基於使用者的協同過濾（</a:t>
            </a:r>
            <a:r>
              <a:rPr lang="en-US" altLang="zh-TW" dirty="0" err="1"/>
              <a:t>UserCF</a:t>
            </a:r>
            <a:r>
              <a:rPr lang="zh-TW" altLang="en-US" dirty="0"/>
              <a:t>） 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基於</a:t>
            </a:r>
            <a:r>
              <a:rPr lang="zh-TW" altLang="en-US" dirty="0"/>
              <a:t>物品的協同過濾（</a:t>
            </a:r>
            <a:r>
              <a:rPr lang="en-US" altLang="zh-TW" dirty="0" err="1"/>
              <a:t>ItemCF</a:t>
            </a:r>
            <a:r>
              <a:rPr lang="zh-TW" altLang="en-US" dirty="0"/>
              <a:t>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5892">
            <a:off x="4676812" y="3586382"/>
            <a:ext cx="3750170" cy="26488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85" y="3518266"/>
            <a:ext cx="3475445" cy="27850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7241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基於使用者的協同過濾（</a:t>
            </a:r>
            <a:r>
              <a:rPr lang="en-US" altLang="zh-TW" dirty="0" err="1"/>
              <a:t>UserCF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符合</a:t>
            </a:r>
            <a:r>
              <a:rPr lang="zh-TW" altLang="en-US" dirty="0"/>
              <a:t>人們對於“</a:t>
            </a:r>
            <a:r>
              <a:rPr lang="zh-TW" altLang="en-US" dirty="0">
                <a:solidFill>
                  <a:srgbClr val="FF0000"/>
                </a:solidFill>
              </a:rPr>
              <a:t>趣味相投</a:t>
            </a:r>
            <a:r>
              <a:rPr lang="zh-TW" altLang="en-US" dirty="0"/>
              <a:t>”的</a:t>
            </a:r>
            <a:r>
              <a:rPr lang="zh-TW" altLang="en-US" dirty="0" smtClean="0"/>
              <a:t>認知。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分為</a:t>
            </a:r>
            <a:r>
              <a:rPr lang="zh-TW" altLang="en-US" dirty="0" smtClean="0"/>
              <a:t>兩</a:t>
            </a:r>
            <a:r>
              <a:rPr lang="zh-TW" altLang="en-US" dirty="0"/>
              <a:t>個步驟： </a:t>
            </a:r>
            <a:endParaRPr lang="en-US" altLang="zh-TW" dirty="0" smtClean="0"/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找到</a:t>
            </a:r>
            <a:r>
              <a:rPr lang="zh-TW" altLang="en-US" dirty="0"/>
              <a:t>和目標使用者興趣相似的</a:t>
            </a:r>
            <a:r>
              <a:rPr lang="zh-TW" altLang="en-US" dirty="0" smtClean="0"/>
              <a:t>使用者集合</a:t>
            </a:r>
            <a:endParaRPr lang="en-US" altLang="zh-TW" dirty="0" smtClean="0"/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找到</a:t>
            </a:r>
            <a:r>
              <a:rPr lang="zh-TW" altLang="en-US" dirty="0"/>
              <a:t>該集合中的使用者所喜歡的、且目標使用者沒有 聽說過的物品推薦給目標使用者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20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581447"/>
            <a:ext cx="8229600" cy="585631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計算使用者與使用者</a:t>
            </a:r>
            <a:r>
              <a:rPr lang="zh-TW" altLang="en-US" dirty="0" smtClean="0"/>
              <a:t>之間</a:t>
            </a:r>
            <a:r>
              <a:rPr lang="zh-TW" altLang="en-US" dirty="0"/>
              <a:t>的興趣相似</a:t>
            </a:r>
            <a:r>
              <a:rPr lang="zh-TW" altLang="en-US" dirty="0" smtClean="0"/>
              <a:t>度</a:t>
            </a:r>
            <a:r>
              <a:rPr lang="en-US" altLang="zh-TW" dirty="0" smtClean="0"/>
              <a:t>(</a:t>
            </a:r>
            <a:r>
              <a:rPr lang="zh-TW" altLang="en-US" dirty="0"/>
              <a:t>使用</a:t>
            </a:r>
            <a:r>
              <a:rPr lang="zh-TW" altLang="en-US" dirty="0" smtClean="0"/>
              <a:t>餘弦相似度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 smtClean="0"/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 smtClean="0"/>
              <a:t>也可以</a:t>
            </a:r>
            <a:r>
              <a:rPr lang="zh-TW" altLang="en-US" dirty="0"/>
              <a:t>利用物品到使用者的轉置</a:t>
            </a:r>
            <a:r>
              <a:rPr lang="zh-TW" altLang="en-US" dirty="0" smtClean="0"/>
              <a:t>表來計算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ü"/>
            </a:pP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6752"/>
            <a:ext cx="23241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32" y="3399284"/>
            <a:ext cx="7259637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4355976" y="1196752"/>
            <a:ext cx="3864893" cy="10287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N(u)</a:t>
            </a:r>
            <a:r>
              <a:rPr lang="en-US" altLang="zh-TW" dirty="0"/>
              <a:t>:</a:t>
            </a:r>
            <a:r>
              <a:rPr lang="zh-TW" altLang="en-US" dirty="0" smtClean="0"/>
              <a:t>使用者</a:t>
            </a:r>
            <a:r>
              <a:rPr lang="en-US" altLang="zh-TW" dirty="0" smtClean="0"/>
              <a:t>u</a:t>
            </a:r>
            <a:r>
              <a:rPr lang="zh-TW" altLang="en-US" dirty="0" smtClean="0"/>
              <a:t>感興趣的物品集合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N(v)</a:t>
            </a:r>
            <a:r>
              <a:rPr lang="en-US" altLang="zh-TW" dirty="0"/>
              <a:t>:</a:t>
            </a:r>
            <a:r>
              <a:rPr lang="zh-TW" altLang="en-US" dirty="0" smtClean="0"/>
              <a:t>使用者</a:t>
            </a:r>
            <a:r>
              <a:rPr lang="en-US" altLang="zh-TW" dirty="0" smtClean="0"/>
              <a:t>v</a:t>
            </a:r>
            <a:r>
              <a:rPr lang="zh-TW" altLang="en-US" dirty="0" smtClean="0"/>
              <a:t>感興趣的物品集合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360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8430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AutoNum type="circleNumWdWhitePlain" startAt="2"/>
            </a:pPr>
            <a:r>
              <a:rPr lang="zh-TW" altLang="en-US" dirty="0"/>
              <a:t>計算</a:t>
            </a:r>
            <a:r>
              <a:rPr lang="zh-TW" altLang="en-US" dirty="0" smtClean="0"/>
              <a:t>使用者</a:t>
            </a:r>
            <a:r>
              <a:rPr lang="en-US" altLang="zh-TW" dirty="0"/>
              <a:t>u</a:t>
            </a:r>
            <a:r>
              <a:rPr lang="zh-TW" altLang="en-US" dirty="0"/>
              <a:t>對物品</a:t>
            </a:r>
            <a:r>
              <a:rPr lang="en-US" altLang="zh-TW" dirty="0" err="1"/>
              <a:t>i</a:t>
            </a:r>
            <a:r>
              <a:rPr lang="zh-TW" altLang="en-US" dirty="0" smtClean="0"/>
              <a:t>的興趣</a:t>
            </a:r>
            <a:r>
              <a:rPr lang="zh-TW" altLang="en-US" dirty="0"/>
              <a:t>程度</a:t>
            </a:r>
            <a:r>
              <a:rPr lang="en-US" altLang="zh-TW" dirty="0" err="1"/>
              <a:t>Pui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457200" indent="-457200">
              <a:buFont typeface="Wingdings" panose="05000000000000000000" pitchFamily="2" charset="2"/>
              <a:buAutoNum type="circleNumWdWhitePlain" startAt="2"/>
            </a:pPr>
            <a:endParaRPr lang="en-US" altLang="zh-TW" dirty="0"/>
          </a:p>
          <a:p>
            <a:pPr marL="457200" indent="-457200">
              <a:buFont typeface="Wingdings" panose="05000000000000000000" pitchFamily="2" charset="2"/>
              <a:buAutoNum type="circleNumWdWhitePlain" startAt="2"/>
            </a:pPr>
            <a:endParaRPr lang="en-US" altLang="zh-TW" dirty="0" smtClean="0"/>
          </a:p>
          <a:p>
            <a:pPr marL="457200" indent="-457200">
              <a:buFont typeface="Wingdings" panose="05000000000000000000" pitchFamily="2" charset="2"/>
              <a:buAutoNum type="circleNumWdWhitePlain" startAt="2"/>
            </a:pPr>
            <a:endParaRPr lang="en-US" altLang="zh-TW" dirty="0"/>
          </a:p>
          <a:p>
            <a:pPr marL="457200" indent="-457200">
              <a:buFont typeface="Wingdings" panose="05000000000000000000" pitchFamily="2" charset="2"/>
              <a:buAutoNum type="circleNumWdWhitePlain" startAt="2"/>
            </a:pPr>
            <a:endParaRPr lang="zh-TW" altLang="en-US" dirty="0"/>
          </a:p>
          <a:p>
            <a:pPr marL="457200" indent="-457200">
              <a:buFont typeface="Wingdings" panose="05000000000000000000" pitchFamily="2" charset="2"/>
              <a:buAutoNum type="circleNumWdWhitePlain" startAt="2"/>
            </a:pP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773" y="1628800"/>
            <a:ext cx="4966455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圓角矩形 3"/>
              <p:cNvSpPr/>
              <p:nvPr/>
            </p:nvSpPr>
            <p:spPr>
              <a:xfrm>
                <a:off x="1187624" y="3573016"/>
                <a:ext cx="6768752" cy="187220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S(u, K)</a:t>
                </a:r>
                <a14:m>
                  <m:oMath xmlns:m="http://schemas.openxmlformats.org/officeDocument/2006/math">
                    <m:r>
                      <a:rPr lang="zh-TW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：</m:t>
                    </m:r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和使用者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u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興趣最接近的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K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個使用者的集合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N(</a:t>
                </a:r>
                <a:r>
                  <a:rPr lang="en-US" altLang="zh-TW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zh-TW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：</m:t>
                    </m:r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喜歡物品</a:t>
                </a:r>
                <a:r>
                  <a:rPr lang="en-US" altLang="zh-TW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的使用者集合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𝑢𝑣</m:t>
                        </m:r>
                      </m:sub>
                    </m:sSub>
                    <m:r>
                      <a:rPr lang="zh-TW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：</m:t>
                    </m:r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使用者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u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和使用者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v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的相似度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zh-TW" alt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zh-TW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：</m:t>
                    </m:r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隱回饋資訊，代表使用者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v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對物品</a:t>
                </a:r>
                <a:r>
                  <a:rPr lang="en-US" altLang="zh-TW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的感興趣程度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，為簡化計算起見，可令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zh-TW" alt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zh-TW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=1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圓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573016"/>
                <a:ext cx="6768752" cy="1872208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1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基於物品的協同過濾（</a:t>
            </a:r>
            <a:r>
              <a:rPr lang="en-US" altLang="zh-TW" dirty="0" err="1" smtClean="0"/>
              <a:t>ItemCF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透過分析使用者 的行為記錄來計算物品之間的相似</a:t>
            </a:r>
            <a:r>
              <a:rPr lang="zh-TW" altLang="en-US" dirty="0" smtClean="0"/>
              <a:t>度。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分為兩個步驟： </a:t>
            </a:r>
            <a:endParaRPr lang="en-US" altLang="zh-TW" dirty="0"/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計算物品之間的相似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根據物品的相似度和使用者的歷史行為，給使用者生成 推薦列表。</a:t>
            </a:r>
          </a:p>
        </p:txBody>
      </p:sp>
    </p:spTree>
    <p:extLst>
      <p:ext uri="{BB962C8B-B14F-4D97-AF65-F5344CB8AC3E}">
        <p14:creationId xmlns:p14="http://schemas.microsoft.com/office/powerpoint/2010/main" val="27119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6707" y="620688"/>
            <a:ext cx="8229600" cy="578430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計算物品之間的相似度（利用使用者到物品轉置</a:t>
            </a:r>
            <a:r>
              <a:rPr lang="zh-TW" altLang="en-US" dirty="0" smtClean="0"/>
              <a:t>表）</a:t>
            </a:r>
            <a:endParaRPr lang="en-US" altLang="zh-TW" dirty="0"/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16" y="1412776"/>
            <a:ext cx="7992888" cy="462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07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9574" y="680864"/>
            <a:ext cx="8229600" cy="578430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AutoNum type="circleNumWdWhitePlain" startAt="2"/>
            </a:pPr>
            <a:r>
              <a:rPr lang="zh-TW" altLang="en-US" dirty="0" smtClean="0"/>
              <a:t>計算使用者</a:t>
            </a:r>
            <a:r>
              <a:rPr lang="en-US" altLang="zh-TW" dirty="0"/>
              <a:t>u</a:t>
            </a:r>
            <a:r>
              <a:rPr lang="zh-TW" altLang="en-US" dirty="0"/>
              <a:t>對物品</a:t>
            </a:r>
            <a:r>
              <a:rPr lang="en-US" altLang="zh-TW" dirty="0"/>
              <a:t>j</a:t>
            </a:r>
            <a:r>
              <a:rPr lang="zh-TW" altLang="en-US" dirty="0"/>
              <a:t>的興趣程度</a:t>
            </a:r>
            <a:r>
              <a:rPr lang="en-US" altLang="zh-TW" dirty="0" err="1" smtClean="0"/>
              <a:t>Puj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457200" indent="-457200">
              <a:buFont typeface="Wingdings" panose="05000000000000000000" pitchFamily="2" charset="2"/>
              <a:buAutoNum type="circleNumWdWhitePlain" startAt="2"/>
            </a:pPr>
            <a:endParaRPr lang="en-US" altLang="zh-TW" dirty="0"/>
          </a:p>
          <a:p>
            <a:pPr marL="457200" indent="-457200">
              <a:buFont typeface="Wingdings" panose="05000000000000000000" pitchFamily="2" charset="2"/>
              <a:buAutoNum type="circleNumWdWhitePlain" startAt="2"/>
            </a:pPr>
            <a:endParaRPr lang="en-US" altLang="zh-TW" dirty="0" smtClean="0"/>
          </a:p>
          <a:p>
            <a:pPr marL="457200" indent="-457200">
              <a:buFont typeface="Wingdings" panose="05000000000000000000" pitchFamily="2" charset="2"/>
              <a:buAutoNum type="circleNumWdWhitePlain" startAt="2"/>
            </a:pPr>
            <a:endParaRPr lang="en-US" altLang="zh-TW" dirty="0"/>
          </a:p>
          <a:p>
            <a:pPr marL="457200" indent="-457200">
              <a:buFont typeface="Wingdings" panose="05000000000000000000" pitchFamily="2" charset="2"/>
              <a:buAutoNum type="circleNumWdWhitePlain" startAt="2"/>
            </a:pPr>
            <a:endParaRPr lang="en-US" altLang="zh-TW" dirty="0" smtClean="0"/>
          </a:p>
          <a:p>
            <a:pPr marL="457200" indent="-457200">
              <a:buFont typeface="Wingdings" panose="05000000000000000000" pitchFamily="2" charset="2"/>
              <a:buAutoNum type="circleNumWdWhitePlain" startAt="2"/>
            </a:pP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935" y="1412776"/>
            <a:ext cx="4338129" cy="147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圓角矩形 4"/>
              <p:cNvSpPr/>
              <p:nvPr/>
            </p:nvSpPr>
            <p:spPr>
              <a:xfrm>
                <a:off x="1187624" y="3573016"/>
                <a:ext cx="6768752" cy="187220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S(j, K)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：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和物品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j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最相似的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K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個物品的集合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N(u)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：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使用者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u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喜歡的物品的集合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zh-TW" alt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：物品</a:t>
                </a:r>
                <a:r>
                  <a:rPr lang="en-US" altLang="zh-TW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和物品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j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的相似度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zh-TW" alt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zh-TW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：</m:t>
                    </m:r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隱回饋資訊，代表使用者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u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對物品</a:t>
                </a:r>
                <a:r>
                  <a:rPr lang="en-US" altLang="zh-TW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的感興趣程度 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，為簡化計算起見，可令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zh-TW" alt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zh-TW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=1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圓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573016"/>
                <a:ext cx="6768752" cy="1872208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38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668</Words>
  <Application>Microsoft Office PowerPoint</Application>
  <PresentationFormat>如螢幕大小 (4:3)</PresentationFormat>
  <Paragraphs>99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Badge</vt:lpstr>
      <vt:lpstr>推薦系統 </vt:lpstr>
      <vt:lpstr>推薦系統 </vt:lpstr>
      <vt:lpstr>協同過濾(CF)</vt:lpstr>
      <vt:lpstr>基於使用者的協同過濾（UserCF）</vt:lpstr>
      <vt:lpstr>PowerPoint 簡報</vt:lpstr>
      <vt:lpstr>PowerPoint 簡報</vt:lpstr>
      <vt:lpstr>基於物品的協同過濾（ItemCF）</vt:lpstr>
      <vt:lpstr>PowerPoint 簡報</vt:lpstr>
      <vt:lpstr>PowerPoint 簡報</vt:lpstr>
      <vt:lpstr>PowerPoint 簡報</vt:lpstr>
      <vt:lpstr>基於內容的推薦算法（CB）</vt:lpstr>
      <vt:lpstr>PowerPoint 簡報</vt:lpstr>
      <vt:lpstr>PowerPoint 簡報</vt:lpstr>
      <vt:lpstr>PowerPoint 簡報</vt:lpstr>
      <vt:lpstr>稀疏性問題</vt:lpstr>
      <vt:lpstr>解決方式 </vt:lpstr>
      <vt:lpstr>冷啟動問題</vt:lpstr>
      <vt:lpstr>解決方式 </vt:lpstr>
      <vt:lpstr>十大問題參考資料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推薦系統</dc:title>
  <dc:creator>布布</dc:creator>
  <cp:lastModifiedBy>布布</cp:lastModifiedBy>
  <cp:revision>11</cp:revision>
  <dcterms:created xsi:type="dcterms:W3CDTF">2020-07-05T13:39:47Z</dcterms:created>
  <dcterms:modified xsi:type="dcterms:W3CDTF">2020-10-29T11:21:46Z</dcterms:modified>
</cp:coreProperties>
</file>