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4" r:id="rId2"/>
    <p:sldId id="258" r:id="rId3"/>
    <p:sldId id="275" r:id="rId4"/>
    <p:sldId id="278" r:id="rId5"/>
    <p:sldId id="279" r:id="rId6"/>
    <p:sldId id="277" r:id="rId7"/>
    <p:sldId id="284" r:id="rId8"/>
    <p:sldId id="281" r:id="rId9"/>
    <p:sldId id="282" r:id="rId10"/>
    <p:sldId id="280" r:id="rId11"/>
    <p:sldId id="283" r:id="rId12"/>
    <p:sldId id="285" r:id="rId13"/>
    <p:sldId id="286" r:id="rId14"/>
    <p:sldId id="261" r:id="rId15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C24"/>
    <a:srgbClr val="55429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94666"/>
  </p:normalViewPr>
  <p:slideViewPr>
    <p:cSldViewPr snapToGrid="0" snapToObjects="1">
      <p:cViewPr>
        <p:scale>
          <a:sx n="133" d="100"/>
          <a:sy n="133" d="100"/>
        </p:scale>
        <p:origin x="1136" y="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2778F-E781-3C45-9D29-B7BE6E4A4889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36B79-7319-A04F-B4BF-2BD5E2870E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86FC7-3C26-3948-9F5E-609DA379BAB4}" type="datetimeFigureOut">
              <a:rPr lang="ru-RU" smtClean="0"/>
              <a:t>21.09.2019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F1DBC-FD75-5A4A-B9C0-060B6EEF93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267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0A16-ED08-0049-A671-2501953270AE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9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1CC-BED9-204F-907C-F7A8D24460D9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092-7FBF-E644-9FBA-0C5A9BAC1752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92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194229"/>
            <a:ext cx="7514725" cy="6517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109" b="1">
                <a:solidFill>
                  <a:srgbClr val="C1010D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/>
              <a:t>Напишите здесь тему вашего занятия</a:t>
            </a:r>
          </a:p>
        </p:txBody>
      </p:sp>
      <p:sp>
        <p:nvSpPr>
          <p:cNvPr id="4" name="Овал 14"/>
          <p:cNvSpPr/>
          <p:nvPr userDrawn="1"/>
        </p:nvSpPr>
        <p:spPr>
          <a:xfrm rot="3544514">
            <a:off x="8592104" y="4707788"/>
            <a:ext cx="327794" cy="437058"/>
          </a:xfrm>
          <a:prstGeom prst="ellipse">
            <a:avLst/>
          </a:prstGeom>
          <a:solidFill>
            <a:srgbClr val="C1010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Rectangle 4"/>
          <p:cNvSpPr/>
          <p:nvPr userDrawn="1"/>
        </p:nvSpPr>
        <p:spPr>
          <a:xfrm>
            <a:off x="-53472" y="932448"/>
            <a:ext cx="8234947" cy="140369"/>
          </a:xfrm>
          <a:prstGeom prst="rect">
            <a:avLst/>
          </a:prstGeom>
          <a:solidFill>
            <a:srgbClr val="C101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4788772"/>
            <a:ext cx="380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3420" y="644881"/>
            <a:ext cx="899278" cy="674459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186834"/>
            <a:ext cx="7527726" cy="3450481"/>
          </a:xfrm>
          <a:prstGeom prst="rect">
            <a:avLst/>
          </a:prstGeom>
        </p:spPr>
        <p:txBody>
          <a:bodyPr anchor="t"/>
          <a:lstStyle>
            <a:lvl1pPr marL="342892" indent="-342892">
              <a:lnSpc>
                <a:spcPct val="90000"/>
              </a:lnSpc>
              <a:buFont typeface="+mj-lt"/>
              <a:buAutoNum type="arabicPeriod"/>
              <a:defRPr sz="1575" b="0" baseline="0">
                <a:latin typeface="Helvetica"/>
                <a:cs typeface="Helvetica"/>
              </a:defRPr>
            </a:lvl1pPr>
            <a:lvl2pPr marL="523862" indent="-257168">
              <a:lnSpc>
                <a:spcPct val="90000"/>
              </a:lnSpc>
              <a:buFont typeface="+mj-lt"/>
              <a:buAutoNum type="arabicPeriod"/>
              <a:defRPr sz="1350">
                <a:latin typeface="PF Isotext Pro" panose="02000500000000020004" pitchFamily="2" charset="0"/>
              </a:defRPr>
            </a:lvl2pPr>
            <a:lvl3pPr marL="800080" indent="-257168">
              <a:lnSpc>
                <a:spcPct val="90000"/>
              </a:lnSpc>
              <a:buFont typeface="+mj-lt"/>
              <a:buAutoNum type="arabicPeriod"/>
              <a:defRPr sz="1200">
                <a:latin typeface="PF Isotext Pro" panose="02000500000000020004" pitchFamily="2" charset="0"/>
              </a:defRPr>
            </a:lvl3pPr>
            <a:lvl4pPr marL="1066773" indent="-257168">
              <a:lnSpc>
                <a:spcPct val="90000"/>
              </a:lnSpc>
              <a:buFont typeface="+mj-lt"/>
              <a:buAutoNum type="arabicPeriod"/>
              <a:defRPr sz="1200">
                <a:latin typeface="PF Isotext Pro" panose="02000500000000020004" pitchFamily="2" charset="0"/>
              </a:defRPr>
            </a:lvl4pPr>
            <a:lvl5pPr marL="1333467" indent="-257168">
              <a:lnSpc>
                <a:spcPct val="90000"/>
              </a:lnSpc>
              <a:buFont typeface="+mj-lt"/>
              <a:buAutoNum type="arabicPeriod"/>
              <a:defRPr sz="12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C08A-E84B-9549-BA92-4E7F2CC65073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FAA-8E48-904C-B745-28743F7304EC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FD9F-765E-9842-A3DB-D6E54267AA18}" type="datetime1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76-862C-1A40-B919-E9CF6F252A82}" type="datetime1">
              <a:rPr lang="ru-RU" smtClean="0"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4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1BD3-03B9-2743-BCC1-F07192CD7D21}" type="datetime1">
              <a:rPr lang="ru-RU" smtClean="0"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3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3EFE-D04C-BB44-86D6-AFA6C99EEBDA}" type="datetime1">
              <a:rPr lang="ru-RU" smtClean="0"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F733-F508-F940-B88B-43CA13B396BE}" type="datetime1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404F-2DD9-5C42-BDE7-F2E4EAED2FEA}" type="datetime1">
              <a:rPr lang="ru-RU" smtClean="0"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4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5775-658B-4548-B588-F2E808ACFC46}" type="datetime1">
              <a:rPr lang="ru-RU" smtClean="0"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53EF-2EBA-DF40-987E-2ACCFBF5C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mipt.networks@gmail.com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3120272" y="1310327"/>
            <a:ext cx="5863472" cy="22284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800" b="1" dirty="0">
                <a:solidFill>
                  <a:srgbClr val="CD1C24"/>
                </a:solidFill>
                <a:latin typeface="Arial"/>
                <a:cs typeface="Arial"/>
              </a:rPr>
              <a:t>Нейронные сети</a:t>
            </a:r>
          </a:p>
          <a:p>
            <a:pPr algn="l"/>
            <a:r>
              <a:rPr lang="ru-RU" sz="4800" b="1" dirty="0">
                <a:solidFill>
                  <a:srgbClr val="CD1C24"/>
                </a:solidFill>
                <a:latin typeface="Arial"/>
                <a:cs typeface="Arial"/>
              </a:rPr>
              <a:t>Вводное занятие</a:t>
            </a:r>
          </a:p>
        </p:txBody>
      </p:sp>
      <p:pic>
        <p:nvPicPr>
          <p:cNvPr id="3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58" y="4301746"/>
            <a:ext cx="1169813" cy="53641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839" y="4334035"/>
            <a:ext cx="1330043" cy="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042" y="4281366"/>
            <a:ext cx="1296087" cy="57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54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A5ECA-0C5D-7D46-89C0-99B415B4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1: домашнее задание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94CE1E-2CE8-9240-B3B8-189CFFB7F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8A8F15-C74D-7040-8ED2-C052C67EA1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Реализация нейронной сети на </a:t>
            </a:r>
            <a:r>
              <a:rPr lang="en-US" dirty="0" err="1"/>
              <a:t>Numpy</a:t>
            </a:r>
            <a:r>
              <a:rPr lang="en-US" dirty="0"/>
              <a:t>. </a:t>
            </a:r>
            <a:r>
              <a:rPr lang="ru-RU" dirty="0"/>
              <a:t>Домашнюю работу отправлять на почту </a:t>
            </a:r>
            <a:r>
              <a:rPr lang="en-US" dirty="0">
                <a:hlinkClick r:id="rId2"/>
              </a:rPr>
              <a:t>mipt.networks@gmail.com</a:t>
            </a:r>
            <a:r>
              <a:rPr lang="ru-RU" dirty="0"/>
              <a:t> с темой письма «</a:t>
            </a:r>
            <a:r>
              <a:rPr lang="en-US" dirty="0"/>
              <a:t>[NN19, </a:t>
            </a:r>
            <a:r>
              <a:rPr lang="ru-RU" dirty="0"/>
              <a:t>Модуль 1</a:t>
            </a:r>
            <a:r>
              <a:rPr lang="en-US" dirty="0"/>
              <a:t>] </a:t>
            </a:r>
            <a:r>
              <a:rPr lang="ru-RU" dirty="0"/>
              <a:t>Фамилия Имя»</a:t>
            </a:r>
          </a:p>
          <a:p>
            <a:endParaRPr lang="en-US" dirty="0"/>
          </a:p>
          <a:p>
            <a:r>
              <a:rPr lang="ru-RU" dirty="0"/>
              <a:t>Составить список из 5 самых интересных применений глубинного обучения (академические и/или индустриальные). Чего общего у этих применений? (будем обсуждать на зачете)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Telegram </a:t>
            </a:r>
            <a:r>
              <a:rPr lang="ru-RU" dirty="0"/>
              <a:t>канал для вопросов: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3407AE-3C26-904E-B641-F6706D99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27" y="2926039"/>
            <a:ext cx="2070393" cy="20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87B5EBF-F2A2-534B-BD9C-426829EED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62D1D7-74E8-9740-AC50-F77F8F0B4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8790" y="1402355"/>
            <a:ext cx="7966420" cy="23387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Разбор заданий вступительной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46574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5F056-A4AA-E243-A7A5-CF9A468A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заданий вступительной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0CB7A3-E048-F74B-833E-400055AED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0C788-D37C-124F-943E-F4708F61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18" y="1083219"/>
            <a:ext cx="5257126" cy="39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1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E8312-836A-EE44-B828-EAE29939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заданий вступительной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28C6A7-938C-F046-A977-5FE24A46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8939A-982D-7145-9BB2-E8702A44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5" y="1100726"/>
            <a:ext cx="5803130" cy="3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 txBox="1">
            <a:spLocks/>
          </p:cNvSpPr>
          <p:nvPr/>
        </p:nvSpPr>
        <p:spPr>
          <a:xfrm>
            <a:off x="3465866" y="2428817"/>
            <a:ext cx="4484927" cy="110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000" b="1" dirty="0">
                <a:solidFill>
                  <a:srgbClr val="CD1C24"/>
                </a:solidFill>
                <a:latin typeface="Arial"/>
                <a:cs typeface="Arial"/>
              </a:rPr>
              <a:t>Спасибо</a:t>
            </a:r>
            <a:r>
              <a:rPr lang="en-US" sz="3000" b="1" dirty="0">
                <a:solidFill>
                  <a:srgbClr val="CD1C24"/>
                </a:solidFill>
                <a:latin typeface="Arial"/>
                <a:cs typeface="Arial"/>
              </a:rPr>
              <a:t> </a:t>
            </a:r>
            <a:r>
              <a:rPr lang="ru-RU" sz="3000" b="1" dirty="0">
                <a:solidFill>
                  <a:srgbClr val="CD1C24"/>
                </a:solidFill>
                <a:latin typeface="Arial"/>
                <a:cs typeface="Arial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703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Об очно-заочном формате</a:t>
            </a:r>
          </a:p>
          <a:p>
            <a:r>
              <a:rPr lang="ru-RU" sz="2800" dirty="0"/>
              <a:t>О курсе</a:t>
            </a:r>
          </a:p>
          <a:p>
            <a:r>
              <a:rPr lang="ru-RU" sz="2800" dirty="0"/>
              <a:t>Разбор задач вступительной работы</a:t>
            </a:r>
            <a:endParaRPr lang="en-US" sz="2800" dirty="0"/>
          </a:p>
          <a:p>
            <a:r>
              <a:rPr lang="ru-RU" sz="2800" dirty="0"/>
              <a:t>Выдача первого модуля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9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A998C-B817-D842-9F41-8D6758A0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Даниил </a:t>
            </a:r>
            <a:r>
              <a:rPr lang="ru-RU" dirty="0" err="1"/>
              <a:t>Полыковский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B60129-7AB4-E340-AE73-BC2845F3B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EC26C5-0010-C74B-9FEF-21EB35307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Закончил ВМК МГУ</a:t>
            </a:r>
          </a:p>
          <a:p>
            <a:endParaRPr lang="en-US" dirty="0"/>
          </a:p>
          <a:p>
            <a:r>
              <a:rPr lang="ru-RU" dirty="0"/>
              <a:t>Вел курсы «Нейронные сети в машинном обучении» в </a:t>
            </a:r>
            <a:r>
              <a:rPr lang="ru-RU" dirty="0" err="1"/>
              <a:t>Техносфере</a:t>
            </a:r>
            <a:r>
              <a:rPr lang="ru-RU" dirty="0"/>
              <a:t>, «Современные методы распознавания и синтеза речи» в МГУ, </a:t>
            </a:r>
            <a:r>
              <a:rPr lang="en-US" dirty="0"/>
              <a:t>”Bayesian methods for Machine Learning” </a:t>
            </a:r>
            <a:r>
              <a:rPr lang="ru-RU" dirty="0"/>
              <a:t>на </a:t>
            </a:r>
            <a:r>
              <a:rPr lang="en-US" dirty="0"/>
              <a:t>Coursera</a:t>
            </a:r>
            <a:endParaRPr lang="ru-RU" dirty="0"/>
          </a:p>
          <a:p>
            <a:endParaRPr lang="ru-RU" dirty="0"/>
          </a:p>
          <a:p>
            <a:r>
              <a:rPr lang="en-US" dirty="0"/>
              <a:t>Sr. Research Scientist, </a:t>
            </a:r>
            <a:r>
              <a:rPr lang="en-US" dirty="0" err="1"/>
              <a:t>Insilico</a:t>
            </a:r>
            <a:r>
              <a:rPr lang="en-US" dirty="0"/>
              <a:t> Medicine</a:t>
            </a:r>
          </a:p>
          <a:p>
            <a:endParaRPr lang="ru-RU" dirty="0"/>
          </a:p>
          <a:p>
            <a:r>
              <a:rPr lang="ru-RU" dirty="0"/>
              <a:t>Последние публикации:</a:t>
            </a:r>
            <a:endParaRPr lang="en-US" dirty="0"/>
          </a:p>
          <a:p>
            <a:endParaRPr lang="en-US" dirty="0"/>
          </a:p>
          <a:p>
            <a:pPr marL="371474" indent="-285750">
              <a:buFont typeface="Arial" panose="020B0604020202020204" pitchFamily="34" charset="0"/>
              <a:buChar char="•"/>
            </a:pPr>
            <a:r>
              <a:rPr lang="en-US" dirty="0"/>
              <a:t>Nature Biotechnology: </a:t>
            </a:r>
            <a:r>
              <a:rPr lang="en-US" b="1" dirty="0"/>
              <a:t>Deep learning enables rapid identification of potent DDR1 kinase inhibitors</a:t>
            </a:r>
          </a:p>
          <a:p>
            <a:pPr marL="371474" indent="-285750">
              <a:buFont typeface="Arial" panose="020B0604020202020204" pitchFamily="34" charset="0"/>
              <a:buChar char="•"/>
            </a:pPr>
            <a:r>
              <a:rPr lang="en-US" dirty="0" err="1"/>
              <a:t>NeurIPS</a:t>
            </a:r>
            <a:r>
              <a:rPr lang="en-US" dirty="0"/>
              <a:t>: </a:t>
            </a:r>
            <a:r>
              <a:rPr lang="en-US" b="1" dirty="0"/>
              <a:t>A Prior of a Googol Gaussians: a Tensor Ring Induced Prior for Generative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8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337D6-19BF-FD44-AAD0-C6CD882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очно-заочном формате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8548A1-8F9F-7E43-BAFC-BA903D786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E6D9B7-F99D-AC46-84D5-37E5A9C4F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Курс состоит из модулей</a:t>
            </a:r>
          </a:p>
          <a:p>
            <a:endParaRPr lang="ru-RU" dirty="0"/>
          </a:p>
          <a:p>
            <a:r>
              <a:rPr lang="ru-RU" dirty="0"/>
              <a:t>Каждый модуль — список билетов, список вопросов теоретического минимума, список ресурсов (учебники</a:t>
            </a:r>
            <a:r>
              <a:rPr lang="en-US" dirty="0"/>
              <a:t>/</a:t>
            </a:r>
            <a:r>
              <a:rPr lang="ru-RU" dirty="0"/>
              <a:t>статьи), домашнее задание</a:t>
            </a:r>
          </a:p>
          <a:p>
            <a:endParaRPr lang="ru-RU" dirty="0"/>
          </a:p>
          <a:p>
            <a:r>
              <a:rPr lang="ru-RU" dirty="0"/>
              <a:t>Модуль длится 2-3 недели. Последнее занятие модуля — зачет, все остальные — консультации.</a:t>
            </a:r>
          </a:p>
          <a:p>
            <a:endParaRPr lang="ru-RU" dirty="0"/>
          </a:p>
          <a:p>
            <a:r>
              <a:rPr lang="ru-RU" dirty="0"/>
              <a:t>В конце курса — экзамен</a:t>
            </a:r>
          </a:p>
          <a:p>
            <a:endParaRPr lang="ru-RU" dirty="0"/>
          </a:p>
          <a:p>
            <a:r>
              <a:rPr lang="ru-RU" dirty="0"/>
              <a:t>Итоговая оценка складывается из числа сданных модулей и оценки за экзамен</a:t>
            </a:r>
          </a:p>
        </p:txBody>
      </p:sp>
    </p:spTree>
    <p:extLst>
      <p:ext uri="{BB962C8B-B14F-4D97-AF65-F5344CB8AC3E}">
        <p14:creationId xmlns:p14="http://schemas.microsoft.com/office/powerpoint/2010/main" val="38193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F0E2B-7AF5-F546-A06C-FF12D2DC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104DB6-510B-0D44-B6F3-58B33A1A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D94EF-1C8A-454A-87B9-CAD402E22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Список билетов: на зачете будет час на подготовку ответа, можно будет пользоваться любыми материалами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 теоретического минимума: блиц опрос перед началом сдачи модуля. Если не отвечаете хотя бы на один, получаете незачет</a:t>
            </a:r>
          </a:p>
          <a:p>
            <a:endParaRPr lang="ru-RU" dirty="0"/>
          </a:p>
          <a:p>
            <a:r>
              <a:rPr lang="ru-RU" dirty="0"/>
              <a:t>Домашнее задание: обычно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с шаблоном, который надо заполнить. Также могут быть конкурсы на </a:t>
            </a:r>
            <a:r>
              <a:rPr lang="en-US" dirty="0"/>
              <a:t>Kaggle, </a:t>
            </a:r>
            <a:r>
              <a:rPr lang="ru-RU" dirty="0"/>
              <a:t>задачи по рецензированию статей и т.д.</a:t>
            </a:r>
          </a:p>
          <a:p>
            <a:endParaRPr lang="ru-RU" dirty="0"/>
          </a:p>
          <a:p>
            <a:r>
              <a:rPr lang="ru-RU" dirty="0"/>
              <a:t>При прохождении модуля можно пользоваться как рекомендованными материалами, так и искать ресурсы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194975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C2998-ADB0-1A4E-A0B2-4A35C38E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1AD553-EE1E-C142-91B1-0152E94EA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B08E9-A247-304B-A223-C27F986979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 модулей: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Введение. </a:t>
            </a:r>
            <a:r>
              <a:rPr lang="ru-RU" dirty="0" err="1"/>
              <a:t>Полносвязные</a:t>
            </a:r>
            <a:r>
              <a:rPr lang="ru-RU" dirty="0"/>
              <a:t> нейронные сети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Сверточные</a:t>
            </a:r>
            <a:r>
              <a:rPr lang="ru-RU" dirty="0"/>
              <a:t> нейронные сети. Библиотека </a:t>
            </a:r>
            <a:r>
              <a:rPr lang="en-US" dirty="0" err="1"/>
              <a:t>PyTorch</a:t>
            </a:r>
            <a:r>
              <a:rPr lang="en-US" dirty="0"/>
              <a:t> + </a:t>
            </a:r>
            <a:r>
              <a:rPr lang="ru-RU" dirty="0"/>
              <a:t>Рецензирование статьи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Архитектуры нейронных сетей. + Решение задачи на </a:t>
            </a:r>
            <a:r>
              <a:rPr lang="en-US" dirty="0"/>
              <a:t>Kaggle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Рекуррентные нейронные сети. Обработка естественного языка</a:t>
            </a:r>
          </a:p>
          <a:p>
            <a:pPr>
              <a:lnSpc>
                <a:spcPct val="150000"/>
              </a:lnSpc>
            </a:pPr>
            <a:r>
              <a:rPr lang="ru-RU" dirty="0"/>
              <a:t>Генеративные модели: </a:t>
            </a:r>
            <a:r>
              <a:rPr lang="en-US" dirty="0"/>
              <a:t>VAE, GAN, AAE</a:t>
            </a:r>
          </a:p>
        </p:txBody>
      </p:sp>
    </p:spTree>
    <p:extLst>
      <p:ext uri="{BB962C8B-B14F-4D97-AF65-F5344CB8AC3E}">
        <p14:creationId xmlns:p14="http://schemas.microsoft.com/office/powerpoint/2010/main" val="32629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29BE6-4491-1D4A-B657-8CED788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оценивания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22992D-24B9-004F-AFF8-8E505F7A2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70E32-ED74-0041-B638-9F490F8D9D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Число зачтенных модулей </a:t>
            </a:r>
            <a:r>
              <a:rPr lang="en-US" dirty="0"/>
              <a:t>Z (0 .. 5)</a:t>
            </a:r>
          </a:p>
          <a:p>
            <a:r>
              <a:rPr lang="ru-RU" dirty="0"/>
              <a:t>Число сданных домашних работ </a:t>
            </a:r>
            <a:r>
              <a:rPr lang="en-US" dirty="0"/>
              <a:t>H (0 .. 5)</a:t>
            </a:r>
          </a:p>
          <a:p>
            <a:r>
              <a:rPr lang="ru-RU" dirty="0"/>
              <a:t>Оценка за экзамен </a:t>
            </a:r>
            <a:r>
              <a:rPr lang="en-US" dirty="0"/>
              <a:t>X (0 .. 5)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Итоговая оценка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(Z + H + X) / 3 </a:t>
            </a:r>
            <a:r>
              <a:rPr lang="ru-RU" dirty="0"/>
              <a:t>с округлением вверх. Оценки 4 и 5 выставляются только при сдаче экзамена хотя бы на оценку 3.</a:t>
            </a:r>
          </a:p>
        </p:txBody>
      </p:sp>
    </p:spTree>
    <p:extLst>
      <p:ext uri="{BB962C8B-B14F-4D97-AF65-F5344CB8AC3E}">
        <p14:creationId xmlns:p14="http://schemas.microsoft.com/office/powerpoint/2010/main" val="298237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D88BD-6F8C-504A-9CEB-767CC613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Билеты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59D374-225E-9F44-ADF7-496F8B8A9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016CDD-613A-0847-897C-BC457D9E83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8664" y="1300179"/>
            <a:ext cx="8366215" cy="3762437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ru-RU" dirty="0"/>
              <a:t>Линейная и логистическая регрессия. Способы обучения. Модель </a:t>
            </a:r>
            <a:r>
              <a:rPr lang="ru-RU" dirty="0" err="1"/>
              <a:t>полносвязной</a:t>
            </a:r>
            <a:r>
              <a:rPr lang="ru-RU" dirty="0"/>
              <a:t> нейронной сети.</a:t>
            </a:r>
          </a:p>
          <a:p>
            <a:pPr fontAlgn="base">
              <a:lnSpc>
                <a:spcPct val="150000"/>
              </a:lnSpc>
            </a:pPr>
            <a:r>
              <a:rPr lang="ru-RU" dirty="0"/>
              <a:t>Математическая модель </a:t>
            </a:r>
            <a:r>
              <a:rPr lang="ru-RU" dirty="0" err="1"/>
              <a:t>перцептрона</a:t>
            </a:r>
            <a:r>
              <a:rPr lang="ru-RU" dirty="0"/>
              <a:t>. Функции активации: </a:t>
            </a:r>
            <a:r>
              <a:rPr lang="en-US" dirty="0"/>
              <a:t>sigmoid</a:t>
            </a:r>
            <a:r>
              <a:rPr lang="ru-RU" dirty="0"/>
              <a:t>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LeakyReLU</a:t>
            </a:r>
            <a:r>
              <a:rPr lang="en-US" dirty="0"/>
              <a:t>. </a:t>
            </a:r>
            <a:r>
              <a:rPr lang="ru-RU" dirty="0" err="1"/>
              <a:t>Полносвязная</a:t>
            </a:r>
            <a:r>
              <a:rPr lang="ru-RU" dirty="0"/>
              <a:t> сеть для классификации и регрессии.</a:t>
            </a:r>
          </a:p>
          <a:p>
            <a:pPr fontAlgn="base">
              <a:lnSpc>
                <a:spcPct val="150000"/>
              </a:lnSpc>
            </a:pPr>
            <a:r>
              <a:rPr lang="ru-RU" dirty="0"/>
              <a:t>Теорема об универсальном </a:t>
            </a:r>
            <a:r>
              <a:rPr lang="ru-RU" dirty="0" err="1"/>
              <a:t>аппроксиматоре</a:t>
            </a:r>
            <a:r>
              <a:rPr lang="ru-RU" dirty="0"/>
              <a:t>: формулировка и идея доказательства</a:t>
            </a:r>
          </a:p>
          <a:p>
            <a:pPr fontAlgn="base">
              <a:lnSpc>
                <a:spcPct val="150000"/>
              </a:lnSpc>
            </a:pPr>
            <a:r>
              <a:rPr lang="ru-RU" dirty="0"/>
              <a:t>Матричное дифференцирование: определение производной числа по вектору, числа по матрице, вектора по вектору. Примеры: </a:t>
            </a:r>
            <a:r>
              <a:rPr lang="en-US" dirty="0"/>
              <a:t>d||Ax - b||^2 / dx, </a:t>
            </a:r>
            <a:r>
              <a:rPr lang="en-US" dirty="0" err="1"/>
              <a:t>dx^TAx</a:t>
            </a:r>
            <a:r>
              <a:rPr lang="en-US" dirty="0"/>
              <a:t> / dx</a:t>
            </a:r>
            <a:endParaRPr lang="ru-RU" dirty="0"/>
          </a:p>
          <a:p>
            <a:pPr fontAlgn="base">
              <a:lnSpc>
                <a:spcPct val="150000"/>
              </a:lnSpc>
            </a:pPr>
            <a:r>
              <a:rPr lang="ru-RU" dirty="0"/>
              <a:t>Алгоритм обратного распространения ошибки. Пример для </a:t>
            </a:r>
            <a:r>
              <a:rPr lang="ru-RU" dirty="0" err="1"/>
              <a:t>полносвязной</a:t>
            </a:r>
            <a:r>
              <a:rPr lang="ru-RU" dirty="0"/>
              <a:t> сети</a:t>
            </a:r>
          </a:p>
          <a:p>
            <a:pPr fontAlgn="base">
              <a:lnSpc>
                <a:spcPct val="150000"/>
              </a:lnSpc>
            </a:pPr>
            <a:r>
              <a:rPr lang="ru-RU" dirty="0"/>
              <a:t>Переобучение, способы борьбы с ним: аугментация, </a:t>
            </a:r>
            <a:r>
              <a:rPr lang="en-US" dirty="0"/>
              <a:t>L1 </a:t>
            </a:r>
            <a:r>
              <a:rPr lang="ru-RU" dirty="0"/>
              <a:t>и </a:t>
            </a:r>
            <a:r>
              <a:rPr lang="en-US" dirty="0"/>
              <a:t>L2 </a:t>
            </a:r>
            <a:r>
              <a:rPr lang="ru-RU" dirty="0"/>
              <a:t>регуляризация, ранний останов</a:t>
            </a:r>
          </a:p>
          <a:p>
            <a:pPr fontAlgn="base">
              <a:lnSpc>
                <a:spcPct val="150000"/>
              </a:lnSpc>
            </a:pPr>
            <a:r>
              <a:rPr lang="ru-RU" dirty="0"/>
              <a:t>Задача оптимизации больших сумм функций. Стохастический 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04967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04D73-00A2-4C4C-8B1E-97AAD0C7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Теоретический минимум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77CBE4-3466-774E-96CC-59AF8768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468827-B476-464D-94F0-765BBD52C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 err="1"/>
              <a:t>Перцептрон</a:t>
            </a:r>
            <a:endParaRPr lang="ru-RU" dirty="0"/>
          </a:p>
          <a:p>
            <a:pPr fontAlgn="base"/>
            <a:r>
              <a:rPr lang="ru-RU" dirty="0"/>
              <a:t>Градиентный спуск</a:t>
            </a:r>
          </a:p>
          <a:p>
            <a:pPr fontAlgn="base"/>
            <a:r>
              <a:rPr lang="ru-RU" dirty="0"/>
              <a:t>Точность и полнота</a:t>
            </a:r>
          </a:p>
          <a:p>
            <a:pPr fontAlgn="base"/>
            <a:r>
              <a:rPr lang="ru-RU" dirty="0"/>
              <a:t>Где применяются нейронные сети?</a:t>
            </a:r>
          </a:p>
          <a:p>
            <a:pPr fontAlgn="base"/>
            <a:r>
              <a:rPr lang="ru-RU" dirty="0"/>
              <a:t>Произношение слов </a:t>
            </a:r>
            <a:r>
              <a:rPr lang="en-US" dirty="0"/>
              <a:t>accuracy, bias, variable, function, </a:t>
            </a:r>
            <a:r>
              <a:rPr lang="ru-RU" dirty="0"/>
              <a:t>Байесовский</a:t>
            </a:r>
          </a:p>
          <a:p>
            <a:pPr fontAlgn="base"/>
            <a:r>
              <a:rPr lang="ru-RU" dirty="0"/>
              <a:t>Функции потерь для классификации и регрессии</a:t>
            </a:r>
          </a:p>
          <a:p>
            <a:pPr fontAlgn="base"/>
            <a:r>
              <a:rPr lang="ru-RU" dirty="0"/>
              <a:t>Способы </a:t>
            </a:r>
            <a:r>
              <a:rPr lang="ru-RU" dirty="0" err="1"/>
              <a:t>валидации</a:t>
            </a:r>
            <a:r>
              <a:rPr lang="ru-RU" dirty="0"/>
              <a:t> модели: </a:t>
            </a:r>
            <a:r>
              <a:rPr lang="en-US" dirty="0"/>
              <a:t>hold out, </a:t>
            </a:r>
            <a:r>
              <a:rPr lang="en-US" dirty="0" err="1"/>
              <a:t>KFold</a:t>
            </a:r>
            <a:r>
              <a:rPr lang="en-US" dirty="0"/>
              <a:t>, </a:t>
            </a:r>
            <a:r>
              <a:rPr lang="en-US" dirty="0" err="1"/>
              <a:t>StratifiedKFold</a:t>
            </a:r>
            <a:r>
              <a:rPr lang="en-US" dirty="0"/>
              <a:t>, ...</a:t>
            </a:r>
          </a:p>
          <a:p>
            <a:pPr fontAlgn="base"/>
            <a:r>
              <a:rPr lang="ru-RU" dirty="0" err="1"/>
              <a:t>Сигмоида</a:t>
            </a:r>
            <a:r>
              <a:rPr lang="ru-RU" dirty="0"/>
              <a:t> и ее производная</a:t>
            </a:r>
          </a:p>
          <a:p>
            <a:pPr fontAlgn="base"/>
            <a:r>
              <a:rPr lang="en-US" dirty="0" err="1"/>
              <a:t>ReLU</a:t>
            </a:r>
            <a:r>
              <a:rPr lang="en-US" dirty="0"/>
              <a:t> </a:t>
            </a:r>
            <a:r>
              <a:rPr lang="ru-RU" dirty="0"/>
              <a:t>и его производная</a:t>
            </a:r>
          </a:p>
          <a:p>
            <a:pPr fontAlgn="base"/>
            <a:r>
              <a:rPr lang="ru-RU" dirty="0"/>
              <a:t>Теорема об универсальном </a:t>
            </a:r>
            <a:r>
              <a:rPr lang="ru-RU" dirty="0" err="1"/>
              <a:t>аппроксиматоре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462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600</Words>
  <Application>Microsoft Macintosh PowerPoint</Application>
  <PresentationFormat>Экран (16:9)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HelveticaNeueCyr</vt:lpstr>
      <vt:lpstr>PF Isotext Pro</vt:lpstr>
      <vt:lpstr>Тема Office</vt:lpstr>
      <vt:lpstr>Презентация PowerPoint</vt:lpstr>
      <vt:lpstr>Сегодня</vt:lpstr>
      <vt:lpstr>Даниил Полыковский</vt:lpstr>
      <vt:lpstr>Об очно-заочном формате</vt:lpstr>
      <vt:lpstr>Модуль</vt:lpstr>
      <vt:lpstr>О курсе</vt:lpstr>
      <vt:lpstr>Система оценивания</vt:lpstr>
      <vt:lpstr>Билеты</vt:lpstr>
      <vt:lpstr>Теоретический минимум</vt:lpstr>
      <vt:lpstr>Модуль 1: домашнее задание</vt:lpstr>
      <vt:lpstr>Презентация PowerPoint</vt:lpstr>
      <vt:lpstr>Разбор заданий вступительной работы</vt:lpstr>
      <vt:lpstr>Разбор заданий вступительной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Биржаков</dc:creator>
  <cp:lastModifiedBy>Даниил Полыковский</cp:lastModifiedBy>
  <cp:revision>107</cp:revision>
  <dcterms:created xsi:type="dcterms:W3CDTF">2016-07-12T08:56:22Z</dcterms:created>
  <dcterms:modified xsi:type="dcterms:W3CDTF">2019-09-21T12:40:54Z</dcterms:modified>
</cp:coreProperties>
</file>