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23BE7B-87EC-4D23-BC8D-6EBBA1FE7E5F}" type="datetime">
              <a:rPr b="0" lang="ru-RU" sz="900" spc="-1" strike="noStrike">
                <a:solidFill>
                  <a:srgbClr val="8b8b8b"/>
                </a:solidFill>
                <a:latin typeface="Trebuchet MS"/>
              </a:rPr>
              <a:t>4.6.19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B6F755-14FC-42C7-981E-D24294E672C6}" type="slidenum">
              <a:rPr b="0" lang="ru-RU" sz="900" spc="-1" strike="noStrike">
                <a:solidFill>
                  <a:srgbClr val="5fcbef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105560" y="542880"/>
            <a:ext cx="9376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174161"/>
                </a:solidFill>
                <a:latin typeface="Times New Roman"/>
              </a:rPr>
              <a:t>Рефракция света в атмосфере. Миражи.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877000" y="39146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Рисунок 4" descr=""/>
          <p:cNvPicPr/>
          <p:nvPr/>
        </p:nvPicPr>
        <p:blipFill>
          <a:blip r:embed="rId1"/>
          <a:stretch/>
        </p:blipFill>
        <p:spPr>
          <a:xfrm>
            <a:off x="616680" y="1416960"/>
            <a:ext cx="6957360" cy="4481280"/>
          </a:xfrm>
          <a:prstGeom prst="rect">
            <a:avLst/>
          </a:prstGeom>
          <a:ln>
            <a:noFill/>
          </a:ln>
        </p:spPr>
      </p:pic>
      <p:sp>
        <p:nvSpPr>
          <p:cNvPr id="55" name="CustomShape 3"/>
          <p:cNvSpPr/>
          <p:nvPr/>
        </p:nvSpPr>
        <p:spPr>
          <a:xfrm>
            <a:off x="8050320" y="5191200"/>
            <a:ext cx="38098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174161"/>
                </a:solidFill>
                <a:latin typeface="Times New Roman"/>
              </a:rPr>
              <a:t>Выполнил студент 779 гр.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174161"/>
                </a:solidFill>
                <a:latin typeface="Times New Roman"/>
              </a:rPr>
              <a:t>Линдеманн Никита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33320" y="991800"/>
            <a:ext cx="3809520" cy="434952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4" descr=""/>
          <p:cNvPicPr/>
          <p:nvPr/>
        </p:nvPicPr>
        <p:blipFill>
          <a:blip r:embed="rId2"/>
          <a:stretch/>
        </p:blipFill>
        <p:spPr>
          <a:xfrm>
            <a:off x="5433840" y="1017720"/>
            <a:ext cx="5667120" cy="432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Рисунок 2" descr=""/>
          <p:cNvPicPr/>
          <p:nvPr/>
        </p:nvPicPr>
        <p:blipFill>
          <a:blip r:embed="rId1"/>
          <a:stretch/>
        </p:blipFill>
        <p:spPr>
          <a:xfrm>
            <a:off x="1200240" y="1100160"/>
            <a:ext cx="8829360" cy="496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Рисунок 2" descr=""/>
          <p:cNvPicPr/>
          <p:nvPr/>
        </p:nvPicPr>
        <p:blipFill>
          <a:blip r:embed="rId1"/>
          <a:stretch/>
        </p:blipFill>
        <p:spPr>
          <a:xfrm>
            <a:off x="258120" y="195120"/>
            <a:ext cx="6380640" cy="3233520"/>
          </a:xfrm>
          <a:prstGeom prst="rect">
            <a:avLst/>
          </a:prstGeom>
          <a:ln>
            <a:noFill/>
          </a:ln>
        </p:spPr>
      </p:pic>
      <p:pic>
        <p:nvPicPr>
          <p:cNvPr id="57" name="Рисунок 4" descr=""/>
          <p:cNvPicPr/>
          <p:nvPr/>
        </p:nvPicPr>
        <p:blipFill>
          <a:blip r:embed="rId2"/>
          <a:stretch/>
        </p:blipFill>
        <p:spPr>
          <a:xfrm>
            <a:off x="765000" y="3588480"/>
            <a:ext cx="5168520" cy="2907000"/>
          </a:xfrm>
          <a:prstGeom prst="rect">
            <a:avLst/>
          </a:prstGeom>
          <a:ln>
            <a:noFill/>
          </a:ln>
        </p:spPr>
      </p:pic>
      <p:pic>
        <p:nvPicPr>
          <p:cNvPr id="58" name="Рисунок 6" descr=""/>
          <p:cNvPicPr/>
          <p:nvPr/>
        </p:nvPicPr>
        <p:blipFill>
          <a:blip r:embed="rId3"/>
          <a:stretch/>
        </p:blipFill>
        <p:spPr>
          <a:xfrm>
            <a:off x="7327800" y="1486080"/>
            <a:ext cx="3479400" cy="388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989280" y="361800"/>
            <a:ext cx="14979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174161"/>
                </a:solidFill>
                <a:latin typeface="Trebuchet MS"/>
              </a:rPr>
              <a:t>Опыт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60" name="Рисунок 3" descr=""/>
          <p:cNvPicPr/>
          <p:nvPr/>
        </p:nvPicPr>
        <p:blipFill>
          <a:blip r:embed="rId1"/>
          <a:stretch/>
        </p:blipFill>
        <p:spPr>
          <a:xfrm>
            <a:off x="6172200" y="1180080"/>
            <a:ext cx="4635720" cy="2607480"/>
          </a:xfrm>
          <a:prstGeom prst="rect">
            <a:avLst/>
          </a:prstGeom>
          <a:ln>
            <a:noFill/>
          </a:ln>
        </p:spPr>
      </p:pic>
      <p:pic>
        <p:nvPicPr>
          <p:cNvPr id="61" name="Рисунок 5" descr=""/>
          <p:cNvPicPr/>
          <p:nvPr/>
        </p:nvPicPr>
        <p:blipFill>
          <a:blip r:embed="rId2"/>
          <a:stretch/>
        </p:blipFill>
        <p:spPr>
          <a:xfrm>
            <a:off x="694800" y="1180080"/>
            <a:ext cx="4455000" cy="2505600"/>
          </a:xfrm>
          <a:prstGeom prst="rect">
            <a:avLst/>
          </a:prstGeom>
          <a:ln>
            <a:noFill/>
          </a:ln>
        </p:spPr>
      </p:pic>
      <p:pic>
        <p:nvPicPr>
          <p:cNvPr id="62" name="Рисунок 7" descr=""/>
          <p:cNvPicPr/>
          <p:nvPr/>
        </p:nvPicPr>
        <p:blipFill>
          <a:blip r:embed="rId3"/>
          <a:stretch/>
        </p:blipFill>
        <p:spPr>
          <a:xfrm>
            <a:off x="694800" y="4041720"/>
            <a:ext cx="4455000" cy="2505600"/>
          </a:xfrm>
          <a:prstGeom prst="rect">
            <a:avLst/>
          </a:prstGeom>
          <a:ln>
            <a:noFill/>
          </a:ln>
        </p:spPr>
      </p:pic>
      <p:pic>
        <p:nvPicPr>
          <p:cNvPr id="63" name="Рисунок 9" descr=""/>
          <p:cNvPicPr/>
          <p:nvPr/>
        </p:nvPicPr>
        <p:blipFill>
          <a:blip r:embed="rId4"/>
          <a:stretch/>
        </p:blipFill>
        <p:spPr>
          <a:xfrm>
            <a:off x="6248520" y="4041720"/>
            <a:ext cx="4559400" cy="256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Рисунок 2" descr=""/>
          <p:cNvPicPr/>
          <p:nvPr/>
        </p:nvPicPr>
        <p:blipFill>
          <a:blip r:embed="rId1"/>
          <a:stretch/>
        </p:blipFill>
        <p:spPr>
          <a:xfrm>
            <a:off x="1433520" y="961920"/>
            <a:ext cx="2129760" cy="541476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723960" y="188280"/>
            <a:ext cx="6457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174161"/>
                </a:solidFill>
                <a:latin typeface="Times New Roman"/>
              </a:rPr>
              <a:t>Радиус кривизны светового луча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66" name="Рисунок 5" descr=""/>
          <p:cNvPicPr/>
          <p:nvPr/>
        </p:nvPicPr>
        <p:blipFill>
          <a:blip r:embed="rId2"/>
          <a:stretch/>
        </p:blipFill>
        <p:spPr>
          <a:xfrm>
            <a:off x="4229640" y="961920"/>
            <a:ext cx="6699960" cy="52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720" y="281160"/>
            <a:ext cx="2209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174161"/>
                </a:solidFill>
                <a:latin typeface="Times New Roman"/>
              </a:rPr>
              <a:t>Миражи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47760" y="927360"/>
            <a:ext cx="2811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2800" spc="-1" strike="noStrike">
                <a:solidFill>
                  <a:srgbClr val="174161"/>
                </a:solidFill>
                <a:latin typeface="Times New Roman"/>
              </a:rPr>
              <a:t>Нижний мираж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9" name="Рисунок 4" descr=""/>
          <p:cNvPicPr/>
          <p:nvPr/>
        </p:nvPicPr>
        <p:blipFill>
          <a:blip r:embed="rId1"/>
          <a:stretch/>
        </p:blipFill>
        <p:spPr>
          <a:xfrm>
            <a:off x="690480" y="1849680"/>
            <a:ext cx="3128760" cy="4515480"/>
          </a:xfrm>
          <a:prstGeom prst="rect">
            <a:avLst/>
          </a:prstGeom>
          <a:ln>
            <a:noFill/>
          </a:ln>
        </p:spPr>
      </p:pic>
      <p:pic>
        <p:nvPicPr>
          <p:cNvPr id="70" name="Рисунок 6" descr=""/>
          <p:cNvPicPr/>
          <p:nvPr/>
        </p:nvPicPr>
        <p:blipFill>
          <a:blip r:embed="rId2"/>
          <a:stretch/>
        </p:blipFill>
        <p:spPr>
          <a:xfrm>
            <a:off x="4691160" y="2138400"/>
            <a:ext cx="6657480" cy="39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Рисунок 2" descr=""/>
          <p:cNvPicPr/>
          <p:nvPr/>
        </p:nvPicPr>
        <p:blipFill>
          <a:blip r:embed="rId1"/>
          <a:stretch/>
        </p:blipFill>
        <p:spPr>
          <a:xfrm>
            <a:off x="485640" y="1461600"/>
            <a:ext cx="5495400" cy="3548160"/>
          </a:xfrm>
          <a:prstGeom prst="rect">
            <a:avLst/>
          </a:prstGeom>
          <a:ln>
            <a:noFill/>
          </a:ln>
        </p:spPr>
      </p:pic>
      <p:pic>
        <p:nvPicPr>
          <p:cNvPr id="72" name="Рисунок 4" descr=""/>
          <p:cNvPicPr/>
          <p:nvPr/>
        </p:nvPicPr>
        <p:blipFill>
          <a:blip r:embed="rId2"/>
          <a:stretch/>
        </p:blipFill>
        <p:spPr>
          <a:xfrm>
            <a:off x="6325560" y="1418760"/>
            <a:ext cx="5648040" cy="354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Рисунок 2" descr=""/>
          <p:cNvPicPr/>
          <p:nvPr/>
        </p:nvPicPr>
        <p:blipFill>
          <a:blip r:embed="rId1"/>
          <a:stretch/>
        </p:blipFill>
        <p:spPr>
          <a:xfrm>
            <a:off x="2157480" y="884880"/>
            <a:ext cx="7323840" cy="27428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4" descr=""/>
          <p:cNvPicPr/>
          <p:nvPr/>
        </p:nvPicPr>
        <p:blipFill>
          <a:blip r:embed="rId2"/>
          <a:stretch/>
        </p:blipFill>
        <p:spPr>
          <a:xfrm>
            <a:off x="2157480" y="3800520"/>
            <a:ext cx="7477200" cy="261900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613800" y="176400"/>
            <a:ext cx="2741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2800" spc="-1" strike="noStrike">
                <a:solidFill>
                  <a:srgbClr val="174161"/>
                </a:solidFill>
                <a:latin typeface="Times New Roman"/>
              </a:rPr>
              <a:t>Верхний мираж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Рисунок 2" descr=""/>
          <p:cNvPicPr/>
          <p:nvPr/>
        </p:nvPicPr>
        <p:blipFill>
          <a:blip r:embed="rId1"/>
          <a:stretch/>
        </p:blipFill>
        <p:spPr>
          <a:xfrm>
            <a:off x="695160" y="209520"/>
            <a:ext cx="5723280" cy="3219120"/>
          </a:xfrm>
          <a:prstGeom prst="rect">
            <a:avLst/>
          </a:prstGeom>
          <a:ln>
            <a:noFill/>
          </a:ln>
        </p:spPr>
      </p:pic>
      <p:pic>
        <p:nvPicPr>
          <p:cNvPr id="77" name="Рисунок 6" descr=""/>
          <p:cNvPicPr/>
          <p:nvPr/>
        </p:nvPicPr>
        <p:blipFill>
          <a:blip r:embed="rId2"/>
          <a:stretch/>
        </p:blipFill>
        <p:spPr>
          <a:xfrm>
            <a:off x="6238800" y="3619440"/>
            <a:ext cx="4995000" cy="280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2" descr=""/>
          <p:cNvPicPr/>
          <p:nvPr/>
        </p:nvPicPr>
        <p:blipFill>
          <a:blip r:embed="rId1"/>
          <a:stretch/>
        </p:blipFill>
        <p:spPr>
          <a:xfrm>
            <a:off x="2077920" y="849600"/>
            <a:ext cx="7691040" cy="2376000"/>
          </a:xfrm>
          <a:prstGeom prst="rect">
            <a:avLst/>
          </a:prstGeom>
          <a:ln>
            <a:noFill/>
          </a:ln>
        </p:spPr>
      </p:pic>
      <p:pic>
        <p:nvPicPr>
          <p:cNvPr id="79" name="Рисунок 4" descr=""/>
          <p:cNvPicPr/>
          <p:nvPr/>
        </p:nvPicPr>
        <p:blipFill>
          <a:blip r:embed="rId2"/>
          <a:stretch/>
        </p:blipFill>
        <p:spPr>
          <a:xfrm>
            <a:off x="2121840" y="3805200"/>
            <a:ext cx="7647120" cy="27428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632880" y="185760"/>
            <a:ext cx="2977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2800" spc="-1" strike="noStrike">
                <a:solidFill>
                  <a:srgbClr val="174161"/>
                </a:solidFill>
                <a:latin typeface="Times New Roman"/>
              </a:rPr>
              <a:t>Двойные миражи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Application>LibreOffice/6.2.0.3$Windows_x86 LibreOffice_project/98c6a8a1c6c7b144ce3cc729e34964b47ce25d62</Application>
  <Words>26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2019-06-02T21:31:17Z</dcterms:created>
  <dc:creator>Yana Blokhina</dc:creator>
  <dc:description/>
  <dc:language>ru-RU</dc:language>
  <cp:lastModifiedBy/>
  <dcterms:modified xsi:type="dcterms:W3CDTF">2019-06-04T00:06:43Z</dcterms:modified>
  <cp:revision>10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