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Chapter 4 - Sizing, Positioning, and Transforming Elements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98F69-59F6-41B5-B3D8-F13AA0B529E1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9CECF-B3B6-413B-A78A-B37878237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46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Chapter 4 - Sizing, Positioning, and Transforming Elements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41069-E7DB-4A91-87A9-B1F06FCFDAA9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7B091-7683-437D-AE5F-4E47E2AD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872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7B091-7683-437D-AE5F-4E47E2ADED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45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7B091-7683-437D-AE5F-4E47E2ADED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60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7B091-7683-437D-AE5F-4E47E2ADED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45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7B091-7683-437D-AE5F-4E47E2ADED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3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7B091-7683-437D-AE5F-4E47E2ADED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7B091-7683-437D-AE5F-4E47E2ADED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61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7B091-7683-437D-AE5F-4E47E2ADED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57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7B091-7683-437D-AE5F-4E47E2ADED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97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7B091-7683-437D-AE5F-4E47E2ADED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60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7B091-7683-437D-AE5F-4E47E2ADED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95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7B091-7683-437D-AE5F-4E47E2ADED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7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CB0F2-5E64-4FDC-A65B-FAD05700417F}" type="datetime1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1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04C8-3065-4232-9225-C19A58AF24A3}" type="datetime1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0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DDC9-0B83-481D-A43B-C0943B443FEE}" type="datetime1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66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913E-E4C8-42E1-8C7F-E8C2002E83DE}" type="datetime1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4779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6575-D207-453B-A878-FC02B69A95B6}" type="datetime1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35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FA5E-7DEB-472B-803E-3285DC7C19F2}" type="datetime1">
              <a:rPr lang="en-US" smtClean="0"/>
              <a:t>5/4/2014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04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DD8E-0518-4DB1-92A7-FCFA91A95747}" type="datetime1">
              <a:rPr lang="en-US" smtClean="0"/>
              <a:t>5/4/2014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73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FF20-463D-47E8-A6C6-71CF0B38508D}" type="datetime1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92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2866-9478-4DDB-9B31-38A3008CE8BA}" type="datetime1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7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4BBB-579E-4FEE-BF59-30C440E735FC}" type="datetime1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0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496C-7BE6-4FA2-A358-9C68C54ADDAD}" type="datetime1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2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AF6AC-A8ED-46B7-8C0D-11C07A192D32}" type="datetime1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3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E262-B175-405B-85F8-4381CFEA1F38}" type="datetime1">
              <a:rPr lang="en-US" smtClean="0"/>
              <a:t>5/4/2014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0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C680F-7247-42A7-A907-23BC55F9049B}" type="datetime1">
              <a:rPr lang="en-US" smtClean="0"/>
              <a:t>5/4/2014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3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55CB-0A50-4AB2-98DF-C98136DB2D9B}" type="datetime1">
              <a:rPr lang="en-US" smtClean="0"/>
              <a:t>5/4/2014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4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0FB6-380C-4907-8BA4-D56F0CA681B1}" type="datetime1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9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E1E9-1467-49E5-97B3-FC58BCE366F0}" type="datetime1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0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6F72D70-7257-4DB5-B04C-FA12CC2C6153}" type="datetime1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fi-FI" smtClean="0"/>
              <a:t>Tamas Santa - EPAM Systems - 2014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E3841E9-F0BA-41EC-8871-8DA7CE53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7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WPF 4 Unleased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Chapter 4-5-21 in a nutshell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487" y="6361070"/>
            <a:ext cx="6672865" cy="365125"/>
          </a:xfrm>
        </p:spPr>
        <p:txBody>
          <a:bodyPr/>
          <a:lstStyle/>
          <a:p>
            <a:r>
              <a:rPr lang="fi-FI" sz="2000" dirty="0" smtClean="0"/>
              <a:t>Tamas Santa - EPAM Systems - 2014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4412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Chapter 5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Layout with Panels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0012" y="6385783"/>
            <a:ext cx="6672865" cy="365125"/>
          </a:xfrm>
        </p:spPr>
        <p:txBody>
          <a:bodyPr/>
          <a:lstStyle/>
          <a:p>
            <a:r>
              <a:rPr lang="fi-FI" sz="2000" dirty="0" smtClean="0"/>
              <a:t>Tamas Santa - EPAM Systems - 2014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6060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486" y="6385783"/>
            <a:ext cx="6672865" cy="365125"/>
          </a:xfrm>
        </p:spPr>
        <p:txBody>
          <a:bodyPr/>
          <a:lstStyle/>
          <a:p>
            <a:r>
              <a:rPr lang="fi-FI" sz="2000" dirty="0" smtClean="0"/>
              <a:t>Tamas Santa - EPAM Systems - 2014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020432" y="156519"/>
            <a:ext cx="307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Chapter 5 – Layout with Panels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13795" y="495073"/>
            <a:ext cx="3171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4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Chapter 4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 smtClean="0"/>
              <a:t>Sizing, Positioning, and Transforming Elements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0012" y="6385783"/>
            <a:ext cx="6672865" cy="365125"/>
          </a:xfrm>
        </p:spPr>
        <p:txBody>
          <a:bodyPr/>
          <a:lstStyle/>
          <a:p>
            <a:r>
              <a:rPr lang="fi-FI" sz="2000" dirty="0" smtClean="0"/>
              <a:t>Tamas Santa - EPAM Systems - 2014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922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486" y="6385783"/>
            <a:ext cx="6672865" cy="365125"/>
          </a:xfrm>
        </p:spPr>
        <p:txBody>
          <a:bodyPr/>
          <a:lstStyle/>
          <a:p>
            <a:r>
              <a:rPr lang="fi-FI" sz="2000" dirty="0" smtClean="0"/>
              <a:t>Tamas Santa - EPAM Systems - 2014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680886" y="156519"/>
            <a:ext cx="5412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Chapter 4 – Sizing, Positioning, and Transforming Elements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13795" y="495073"/>
            <a:ext cx="3171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Layout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48713" y="1079848"/>
            <a:ext cx="677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 Sizing and positioning of controls and other elements.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3795" y="2173512"/>
            <a:ext cx="8238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WPF, parents and children are working together to determine the final size and position: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3341" y="2897844"/>
            <a:ext cx="8929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Parents ultimately tell kids where to render, and in what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Kids have a chance to tell their parents how much space they need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3795" y="3773948"/>
            <a:ext cx="8023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System.Windows.Controls.Panel</a:t>
            </a:r>
            <a:r>
              <a:rPr lang="en-US" dirty="0" smtClean="0"/>
              <a:t> – supports arranging multiple child elements</a:t>
            </a:r>
          </a:p>
          <a:p>
            <a:r>
              <a:rPr lang="en-US" dirty="0" err="1" smtClean="0"/>
              <a:t>System.Windows.UIElement</a:t>
            </a:r>
            <a:r>
              <a:rPr lang="en-US" dirty="0" smtClean="0"/>
              <a:t> – All elements taking place in the layout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0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487" y="6377544"/>
            <a:ext cx="6672865" cy="365125"/>
          </a:xfrm>
        </p:spPr>
        <p:txBody>
          <a:bodyPr/>
          <a:lstStyle/>
          <a:p>
            <a:r>
              <a:rPr lang="fi-FI" sz="2000" dirty="0" smtClean="0"/>
              <a:t>Tamas Santa - EPAM Systems - 2014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680886" y="156519"/>
            <a:ext cx="5412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Chapter 4 – Sizing, Positioning, and Transforming Elements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13795" y="495073"/>
            <a:ext cx="3171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Overview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059" y="1274557"/>
            <a:ext cx="6875251" cy="40239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743636" y="2771601"/>
            <a:ext cx="320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{</a:t>
            </a:r>
            <a:r>
              <a:rPr lang="en-US" sz="3600" dirty="0" smtClean="0"/>
              <a:t>Live Demo</a:t>
            </a:r>
            <a:r>
              <a:rPr lang="en-US" sz="3600" dirty="0" smtClean="0">
                <a:solidFill>
                  <a:srgbClr val="92D050"/>
                </a:solidFill>
              </a:rPr>
              <a:t>}</a:t>
            </a:r>
            <a:endParaRPr lang="en-US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40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487" y="6377810"/>
            <a:ext cx="6672865" cy="365125"/>
          </a:xfrm>
        </p:spPr>
        <p:txBody>
          <a:bodyPr/>
          <a:lstStyle/>
          <a:p>
            <a:r>
              <a:rPr lang="fi-FI" sz="2000" dirty="0" smtClean="0"/>
              <a:t>Tamas Santa - EPAM Systems - 2014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680886" y="156519"/>
            <a:ext cx="5412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Chapter 4 – Sizing, Positioning, and Transforming Elements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13795" y="495073"/>
            <a:ext cx="3171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Controlling Size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66983" y="1079848"/>
            <a:ext cx="576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 </a:t>
            </a:r>
            <a:r>
              <a:rPr lang="en-US" dirty="0" smtClean="0"/>
              <a:t>WPF Elements tend to size to their content.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35675" y="2341731"/>
            <a:ext cx="6886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Height &amp; Width – default </a:t>
            </a:r>
            <a:r>
              <a:rPr lang="en-US" dirty="0" err="1" smtClean="0"/>
              <a:t>Double.NaN</a:t>
            </a:r>
            <a:r>
              <a:rPr lang="en-US" dirty="0" smtClean="0"/>
              <a:t> (or Auto!)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MinHeight</a:t>
            </a:r>
            <a:r>
              <a:rPr lang="en-US" dirty="0" smtClean="0"/>
              <a:t> &amp; </a:t>
            </a:r>
            <a:r>
              <a:rPr lang="en-US" dirty="0" err="1" smtClean="0"/>
              <a:t>MinWidth</a:t>
            </a:r>
            <a:r>
              <a:rPr lang="en-US" dirty="0" smtClean="0"/>
              <a:t> – default 0.0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MaxHeight</a:t>
            </a:r>
            <a:r>
              <a:rPr lang="en-US" dirty="0" smtClean="0"/>
              <a:t> &amp; </a:t>
            </a:r>
            <a:r>
              <a:rPr lang="en-US" dirty="0" err="1" smtClean="0"/>
              <a:t>MaxWidth</a:t>
            </a:r>
            <a:r>
              <a:rPr lang="en-US" dirty="0" smtClean="0"/>
              <a:t> – default </a:t>
            </a:r>
            <a:r>
              <a:rPr lang="en-US" dirty="0" err="1" smtClean="0"/>
              <a:t>Double.PositiveInfinity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3795" y="1541513"/>
            <a:ext cx="69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FrameworkElement</a:t>
            </a:r>
            <a:r>
              <a:rPr lang="en-US" sz="2400" dirty="0" smtClean="0"/>
              <a:t> properties </a:t>
            </a:r>
            <a:r>
              <a:rPr lang="en-US" dirty="0" smtClean="0"/>
              <a:t>(all accessible from XAML)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035739" y="2943715"/>
            <a:ext cx="320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{</a:t>
            </a:r>
            <a:r>
              <a:rPr lang="en-US" sz="3600" dirty="0" smtClean="0"/>
              <a:t>Live Demo</a:t>
            </a:r>
            <a:r>
              <a:rPr lang="en-US" sz="3600" dirty="0" smtClean="0">
                <a:solidFill>
                  <a:srgbClr val="92D050"/>
                </a:solidFill>
              </a:rPr>
              <a:t>}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35674" y="3572837"/>
            <a:ext cx="91110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DesiredSize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Inherited from </a:t>
            </a:r>
            <a:r>
              <a:rPr lang="en-US" dirty="0" err="1" smtClean="0"/>
              <a:t>UIElement</a:t>
            </a:r>
            <a:r>
              <a:rPr lang="en-US" dirty="0" smtClean="0"/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Calculated during layout, based on child’s properties like Height, Width, etc.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RenderSize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Inherited </a:t>
            </a:r>
            <a:r>
              <a:rPr lang="en-US" dirty="0" smtClean="0"/>
              <a:t>from </a:t>
            </a:r>
            <a:r>
              <a:rPr lang="en-US" dirty="0" err="1" smtClean="0"/>
              <a:t>UIElement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Represents the final size of the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ActualHeight</a:t>
            </a:r>
            <a:r>
              <a:rPr lang="en-US" dirty="0" smtClean="0"/>
              <a:t> &amp; </a:t>
            </a:r>
            <a:r>
              <a:rPr lang="en-US" dirty="0" err="1" smtClean="0"/>
              <a:t>ActualWidth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(WARNING – use only in </a:t>
            </a:r>
            <a:r>
              <a:rPr lang="en-US" dirty="0" err="1" smtClean="0">
                <a:solidFill>
                  <a:srgbClr val="FF0000"/>
                </a:solidFill>
              </a:rPr>
              <a:t>LayoutUpdated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eventhandler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Equals to </a:t>
            </a:r>
            <a:r>
              <a:rPr lang="en-US" dirty="0" err="1" smtClean="0"/>
              <a:t>RenderSize.Width</a:t>
            </a:r>
            <a:r>
              <a:rPr lang="en-US" dirty="0" smtClean="0"/>
              <a:t> &amp; </a:t>
            </a:r>
            <a:r>
              <a:rPr lang="en-US" dirty="0" err="1" smtClean="0"/>
              <a:t>RenderSize.Height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82671" y="2005291"/>
            <a:ext cx="283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Layout process input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82671" y="3265061"/>
            <a:ext cx="388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Layout process output (read-only)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12461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487" y="6377810"/>
            <a:ext cx="6672865" cy="365125"/>
          </a:xfrm>
        </p:spPr>
        <p:txBody>
          <a:bodyPr/>
          <a:lstStyle/>
          <a:p>
            <a:r>
              <a:rPr lang="fi-FI" sz="2000" dirty="0" smtClean="0"/>
              <a:t>Tamas Santa - EPAM Systems - 2014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680886" y="156519"/>
            <a:ext cx="5412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Chapter 4 – Sizing, Positioning, and Transforming Elements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13795" y="495073"/>
            <a:ext cx="4300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Margin and Padding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66983" y="1079848"/>
            <a:ext cx="576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 refer to box model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035739" y="2943715"/>
            <a:ext cx="320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{</a:t>
            </a:r>
            <a:r>
              <a:rPr lang="en-US" sz="3600" dirty="0" smtClean="0"/>
              <a:t>Live Demo</a:t>
            </a:r>
            <a:r>
              <a:rPr lang="en-US" sz="3600" dirty="0" smtClean="0">
                <a:solidFill>
                  <a:srgbClr val="92D050"/>
                </a:solidFill>
              </a:rPr>
              <a:t>}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3254" y="1664622"/>
            <a:ext cx="566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Margin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13254" y="2003744"/>
            <a:ext cx="858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Controls how much extra space gets placed around the </a:t>
            </a:r>
            <a:r>
              <a:rPr lang="en-US" b="1" dirty="0" smtClean="0">
                <a:solidFill>
                  <a:srgbClr val="92D050"/>
                </a:solidFill>
              </a:rPr>
              <a:t>outside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/>
              <a:t>edges of the element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3254" y="2527532"/>
            <a:ext cx="566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13254" y="2898015"/>
            <a:ext cx="858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Controls how much extra space gets placed around the </a:t>
            </a:r>
            <a:r>
              <a:rPr lang="en-US" b="1" dirty="0" smtClean="0">
                <a:solidFill>
                  <a:srgbClr val="92D050"/>
                </a:solidFill>
              </a:rPr>
              <a:t>inside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/>
              <a:t>edges of the element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13254" y="3542625"/>
            <a:ext cx="739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System.Windows.Thickness</a:t>
            </a:r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013254" y="3881747"/>
            <a:ext cx="858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represent 1, 2 or 4 double values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78971" y="4857472"/>
            <a:ext cx="8957994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myLabel</a:t>
            </a:r>
            <a:r>
              <a:rPr lang="en-US" sz="14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Margin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Thickness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 </a:t>
            </a:r>
            <a:r>
              <a:rPr lang="en-US" sz="14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Same as Margin=”10” in XAML </a:t>
            </a:r>
          </a:p>
          <a:p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myLabel</a:t>
            </a:r>
            <a:r>
              <a:rPr lang="en-US" sz="14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Margin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Thickness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Same as Margin=”20,5” in XAML </a:t>
            </a:r>
          </a:p>
          <a:p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myLabel</a:t>
            </a:r>
            <a:r>
              <a:rPr lang="en-US" sz="14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Margin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Thickness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sz="14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Same as Margin=”0,10,20,30” in XAML</a:t>
            </a:r>
            <a:endParaRPr lang="en-US" sz="1400" dirty="0"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13254" y="4402003"/>
            <a:ext cx="584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XAML vs. C#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System.Windows.ThicknessConverter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8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487" y="6377810"/>
            <a:ext cx="6672865" cy="365125"/>
          </a:xfrm>
        </p:spPr>
        <p:txBody>
          <a:bodyPr/>
          <a:lstStyle/>
          <a:p>
            <a:r>
              <a:rPr lang="fi-FI" sz="2000" dirty="0" smtClean="0"/>
              <a:t>Tamas Santa - EPAM Systems - 2014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680886" y="156519"/>
            <a:ext cx="5412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Chapter 4 – Sizing, Positioning, and Transforming Elements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13794" y="495073"/>
            <a:ext cx="6401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Unit of measurement &amp; Visibility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035739" y="2943715"/>
            <a:ext cx="320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{</a:t>
            </a:r>
            <a:r>
              <a:rPr lang="en-US" sz="3600" dirty="0" smtClean="0"/>
              <a:t>Live Demo</a:t>
            </a:r>
            <a:r>
              <a:rPr lang="en-US" sz="3600" dirty="0" smtClean="0">
                <a:solidFill>
                  <a:srgbClr val="92D050"/>
                </a:solidFill>
              </a:rPr>
              <a:t>}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3253" y="1327212"/>
            <a:ext cx="7595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Various unit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LengthConverter</a:t>
            </a:r>
            <a:r>
              <a:rPr lang="en-US" dirty="0" smtClean="0"/>
              <a:t> associated with explicit units (cm, </a:t>
            </a:r>
            <a:r>
              <a:rPr lang="en-US" dirty="0" err="1" smtClean="0"/>
              <a:t>pt</a:t>
            </a:r>
            <a:r>
              <a:rPr lang="en-US" dirty="0" smtClean="0"/>
              <a:t>, in, </a:t>
            </a:r>
            <a:r>
              <a:rPr lang="en-US" dirty="0" err="1" smtClean="0"/>
              <a:t>px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WPF works with device-independent pixels (1/96 inch)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13254" y="2527532"/>
            <a:ext cx="566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Visibility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13254" y="2898015"/>
            <a:ext cx="8583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Visible – The element is rendered and </a:t>
            </a:r>
            <a:r>
              <a:rPr lang="en-US" dirty="0" smtClean="0">
                <a:solidFill>
                  <a:srgbClr val="92D050"/>
                </a:solidFill>
              </a:rPr>
              <a:t>participates</a:t>
            </a:r>
            <a:r>
              <a:rPr lang="en-US" dirty="0" smtClean="0"/>
              <a:t> in layout.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Collapsed – The element in invisible and </a:t>
            </a:r>
            <a:r>
              <a:rPr lang="en-US" dirty="0" smtClean="0">
                <a:solidFill>
                  <a:srgbClr val="92D050"/>
                </a:solidFill>
              </a:rPr>
              <a:t>does not participate </a:t>
            </a:r>
            <a:r>
              <a:rPr lang="en-US" dirty="0" smtClean="0"/>
              <a:t>in layout.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Hidden – The element is </a:t>
            </a:r>
            <a:r>
              <a:rPr lang="en-US" dirty="0" smtClean="0">
                <a:solidFill>
                  <a:srgbClr val="92D050"/>
                </a:solidFill>
              </a:rPr>
              <a:t>invisible yet still participates </a:t>
            </a:r>
            <a:r>
              <a:rPr lang="en-US" dirty="0" smtClean="0"/>
              <a:t>in layout. </a:t>
            </a:r>
          </a:p>
        </p:txBody>
      </p:sp>
    </p:spTree>
    <p:extLst>
      <p:ext uri="{BB962C8B-B14F-4D97-AF65-F5344CB8AC3E}">
        <p14:creationId xmlns:p14="http://schemas.microsoft.com/office/powerpoint/2010/main" val="366884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487" y="6377810"/>
            <a:ext cx="6672865" cy="365125"/>
          </a:xfrm>
        </p:spPr>
        <p:txBody>
          <a:bodyPr/>
          <a:lstStyle/>
          <a:p>
            <a:r>
              <a:rPr lang="fi-FI" sz="2000" dirty="0" smtClean="0"/>
              <a:t>Tamas Santa - EPAM Systems - 2014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680886" y="156519"/>
            <a:ext cx="5412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Chapter 4 – Sizing, Positioning, and Transforming Elements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13794" y="495073"/>
            <a:ext cx="6401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Controlling Position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035739" y="2943715"/>
            <a:ext cx="320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{</a:t>
            </a:r>
            <a:r>
              <a:rPr lang="en-US" sz="3600" dirty="0" smtClean="0"/>
              <a:t>Live Demo</a:t>
            </a:r>
            <a:r>
              <a:rPr lang="en-US" sz="3600" dirty="0" smtClean="0">
                <a:solidFill>
                  <a:srgbClr val="92D050"/>
                </a:solidFill>
              </a:rPr>
              <a:t>}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3253" y="1327212"/>
            <a:ext cx="7595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HorizontalAlignment</a:t>
            </a:r>
            <a:r>
              <a:rPr lang="en-US" dirty="0" smtClean="0"/>
              <a:t>	- Left, Center, Right, and Stretch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VerticalAlignment</a:t>
            </a:r>
            <a:r>
              <a:rPr lang="en-US" dirty="0" smtClean="0"/>
              <a:t>	- Top, Center, Bottom, and Stretch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13252" y="2497906"/>
            <a:ext cx="7595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 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HorizontalContentAlignment</a:t>
            </a:r>
            <a:r>
              <a:rPr lang="en-US" dirty="0" smtClean="0"/>
              <a:t>	- Left, Center, Right, and Stretch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VerticalContentAlignment</a:t>
            </a:r>
            <a:r>
              <a:rPr lang="en-US" dirty="0" smtClean="0"/>
              <a:t>	- Top, Center, Bottom, and Stretch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13251" y="3574757"/>
            <a:ext cx="7595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FlowDirection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</a:t>
            </a:r>
            <a:r>
              <a:rPr lang="en-US" dirty="0"/>
              <a:t>reverse the way </a:t>
            </a:r>
            <a:r>
              <a:rPr lang="en-US" dirty="0" smtClean="0"/>
              <a:t>an element’s </a:t>
            </a:r>
            <a:r>
              <a:rPr lang="en-US" dirty="0"/>
              <a:t>inner content flows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b="1" dirty="0" smtClean="0">
                <a:solidFill>
                  <a:srgbClr val="92D050"/>
                </a:solidFill>
              </a:rPr>
              <a:t>does not reverse </a:t>
            </a:r>
            <a:r>
              <a:rPr lang="en-US" dirty="0" smtClean="0"/>
              <a:t>strings!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System.Windows.Documents.FlowDocument</a:t>
            </a:r>
            <a:r>
              <a:rPr lang="en-US" dirty="0" smtClean="0"/>
              <a:t> for versatile UI composition (image + text + Multilanguage support)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2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487" y="6377810"/>
            <a:ext cx="6672865" cy="365125"/>
          </a:xfrm>
        </p:spPr>
        <p:txBody>
          <a:bodyPr/>
          <a:lstStyle/>
          <a:p>
            <a:r>
              <a:rPr lang="fi-FI" sz="2000" dirty="0" smtClean="0"/>
              <a:t>Tamas Santa - EPAM Systems - 2014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680886" y="156519"/>
            <a:ext cx="5412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Chapter 4 – Sizing, Positioning, and Transforming Elements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13794" y="495073"/>
            <a:ext cx="6401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Applying Transforms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035739" y="2943715"/>
            <a:ext cx="320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{</a:t>
            </a:r>
            <a:r>
              <a:rPr lang="en-US" sz="3600" dirty="0" smtClean="0"/>
              <a:t>Live Demo</a:t>
            </a:r>
            <a:r>
              <a:rPr lang="en-US" sz="3600" dirty="0" smtClean="0">
                <a:solidFill>
                  <a:srgbClr val="92D050"/>
                </a:solidFill>
              </a:rPr>
              <a:t>}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3253" y="1327212"/>
            <a:ext cx="10569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Transform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LayoutTransform</a:t>
            </a:r>
            <a:r>
              <a:rPr lang="en-US" dirty="0" smtClean="0"/>
              <a:t> - </a:t>
            </a:r>
            <a:r>
              <a:rPr lang="en-US" dirty="0"/>
              <a:t>which is applied before the element is laid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RenderTransform</a:t>
            </a:r>
            <a:r>
              <a:rPr lang="en-US" dirty="0"/>
              <a:t> </a:t>
            </a:r>
            <a:r>
              <a:rPr lang="en-US" dirty="0" smtClean="0"/>
              <a:t>- (</a:t>
            </a:r>
            <a:r>
              <a:rPr lang="en-US" dirty="0"/>
              <a:t>inherited from </a:t>
            </a:r>
            <a:r>
              <a:rPr lang="en-US" dirty="0" err="1"/>
              <a:t>UIElement</a:t>
            </a:r>
            <a:r>
              <a:rPr lang="en-US" dirty="0"/>
              <a:t>), which is applied after the layout process has finished (immediately before the element is rendered)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13253" y="2698349"/>
            <a:ext cx="4440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Built-in </a:t>
            </a:r>
            <a:r>
              <a:rPr lang="en-US" dirty="0"/>
              <a:t>2D </a:t>
            </a:r>
            <a:r>
              <a:rPr lang="en-US" dirty="0" smtClean="0"/>
              <a:t>transforms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RotateTransform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ScaleTransform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SkewTransform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TranslateTransform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MatrixTransform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3253" y="4621427"/>
            <a:ext cx="104126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GOOD TO KNOW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Applying a transform to </a:t>
            </a:r>
            <a:r>
              <a:rPr lang="en-US" dirty="0" err="1"/>
              <a:t>FrameworkElement</a:t>
            </a:r>
            <a:r>
              <a:rPr lang="en-US" dirty="0"/>
              <a:t> never changes the values of </a:t>
            </a:r>
            <a:r>
              <a:rPr lang="en-US" dirty="0" err="1" smtClean="0"/>
              <a:t>ActualWidth</a:t>
            </a:r>
            <a:r>
              <a:rPr lang="en-US" dirty="0" smtClean="0"/>
              <a:t> and </a:t>
            </a:r>
            <a:r>
              <a:rPr lang="en-US" dirty="0" err="1" smtClean="0"/>
              <a:t>ActualHeight</a:t>
            </a:r>
            <a:r>
              <a:rPr lang="en-US" dirty="0" smtClean="0"/>
              <a:t>. Yes, they can </a:t>
            </a:r>
            <a:r>
              <a:rPr lang="en-US" dirty="0" smtClean="0">
                <a:solidFill>
                  <a:srgbClr val="FF0000"/>
                </a:solidFill>
              </a:rPr>
              <a:t>lie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Padding is scaled along with the rest of the content (because Padding is internal </a:t>
            </a:r>
            <a:r>
              <a:rPr lang="en-US" dirty="0" smtClean="0"/>
              <a:t>to the </a:t>
            </a:r>
            <a:r>
              <a:rPr lang="en-US" dirty="0"/>
              <a:t>element), but Margin does not get </a:t>
            </a:r>
            <a:r>
              <a:rPr lang="en-US" dirty="0" smtClean="0"/>
              <a:t>scaled.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all </a:t>
            </a:r>
            <a:r>
              <a:rPr lang="en-US" dirty="0" err="1"/>
              <a:t>FrameworkElements</a:t>
            </a:r>
            <a:r>
              <a:rPr lang="en-US" dirty="0"/>
              <a:t> </a:t>
            </a:r>
            <a:r>
              <a:rPr lang="en-US" dirty="0"/>
              <a:t>support transforms!</a:t>
            </a:r>
          </a:p>
        </p:txBody>
      </p:sp>
    </p:spTree>
    <p:extLst>
      <p:ext uri="{BB962C8B-B14F-4D97-AF65-F5344CB8AC3E}">
        <p14:creationId xmlns:p14="http://schemas.microsoft.com/office/powerpoint/2010/main" val="3533671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TC104033929[[fn=Slate]]</Template>
  <TotalTime>269</TotalTime>
  <Words>647</Words>
  <Application>Microsoft Office PowerPoint</Application>
  <PresentationFormat>Widescreen</PresentationFormat>
  <Paragraphs>112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Calisto MT</vt:lpstr>
      <vt:lpstr>Courier New</vt:lpstr>
      <vt:lpstr>Trebuchet MS</vt:lpstr>
      <vt:lpstr>Wingdings</vt:lpstr>
      <vt:lpstr>Wingdings 2</vt:lpstr>
      <vt:lpstr>Slate</vt:lpstr>
      <vt:lpstr>WPF 4 Unleased</vt:lpstr>
      <vt:lpstr>Chapter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5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Sánta Tamás</dc:creator>
  <cp:lastModifiedBy>Sánta Tamás</cp:lastModifiedBy>
  <cp:revision>61</cp:revision>
  <dcterms:created xsi:type="dcterms:W3CDTF">2014-05-04T19:20:14Z</dcterms:created>
  <dcterms:modified xsi:type="dcterms:W3CDTF">2014-05-04T23:49:30Z</dcterms:modified>
</cp:coreProperties>
</file>