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8F69-59F6-41B5-B3D8-F13AA0B529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CECF-B3B6-413B-A78A-B3787823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1069-E7DB-4A91-87A9-B1F06FCFDAA9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B091-7683-437D-AE5F-4E47E2A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2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8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B0F2-5E64-4FDC-A65B-FAD05700417F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04C8-3065-4232-9225-C19A58AF24A3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DDC9-0B83-481D-A43B-C0943B443FEE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13E-E4C8-42E1-8C7F-E8C2002E83DE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7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6575-D207-453B-A878-FC02B69A95B6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A5E-7DEB-472B-803E-3285DC7C19F2}" type="datetime1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DD8E-0518-4DB1-92A7-FCFA91A95747}" type="datetime1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FF20-463D-47E8-A6C6-71CF0B38508D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2866-9478-4DDB-9B31-38A3008CE8BA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BBB-579E-4FEE-BF59-30C440E735FC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496C-7BE6-4FA2-A358-9C68C54ADDAD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F6AC-A8ED-46B7-8C0D-11C07A192D32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E262-B175-405B-85F8-4381CFEA1F38}" type="datetime1">
              <a:rPr lang="en-US" smtClean="0"/>
              <a:t>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680F-7247-42A7-A907-23BC55F9049B}" type="datetime1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55CB-0A50-4AB2-98DF-C98136DB2D9B}" type="datetime1">
              <a:rPr lang="en-US" smtClean="0"/>
              <a:t>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0FB6-380C-4907-8BA4-D56F0CA681B1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1E9-1467-49E5-97B3-FC58BCE366F0}" type="datetime1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F72D70-7257-4DB5-B04C-FA12CC2C6153}" type="datetime1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WPF 4 Unleased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Chapter 4-5-21 in a nutshell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6107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41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Layout with Panels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06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3795" y="1238878"/>
            <a:ext cx="98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position elements in a Canvas by using its attached properties: Left, Top, Right,</a:t>
            </a:r>
          </a:p>
          <a:p>
            <a:r>
              <a:rPr lang="en-US" dirty="0"/>
              <a:t>and Bottom.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9685" y="1993786"/>
            <a:ext cx="106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Usable </a:t>
            </a:r>
            <a:r>
              <a:rPr lang="en-US" dirty="0"/>
              <a:t>Inside </a:t>
            </a:r>
            <a:r>
              <a:rPr lang="en-US" dirty="0" smtClean="0"/>
              <a:t>Canvas</a:t>
            </a:r>
            <a:r>
              <a:rPr lang="en-US" dirty="0"/>
              <a:t>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58462"/>
              </p:ext>
            </p:extLst>
          </p:nvPr>
        </p:nvGraphicFramePr>
        <p:xfrm>
          <a:off x="1010341" y="2599363"/>
          <a:ext cx="10270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82"/>
                <a:gridCol w="7585788"/>
              </a:tblGrid>
              <a:tr h="65674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Margin 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Partially. On the two sides used to position the element (Top and Left by default), the relevant two out of four margin values are added to the attached property values.</a:t>
                      </a:r>
                    </a:p>
                    <a:p>
                      <a:endParaRPr lang="en-US" sz="1600" b="0" dirty="0"/>
                    </a:p>
                  </a:txBody>
                  <a:tcPr>
                    <a:noFill/>
                  </a:tcPr>
                </a:tc>
              </a:tr>
              <a:tr h="4621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HorizontalAlignment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</a:p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VerticalAlignment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No. Elements are given only the exact space they need.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567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LayoutTransform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Yes. Differs from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RenderTransform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because when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LayoutTransform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is used, elements always remain the specified distance from the selected corner of the Canvas.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3795" y="5051058"/>
            <a:ext cx="618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Canvas.ZIndex</a:t>
            </a:r>
            <a:r>
              <a:rPr lang="en-US" b="1" dirty="0" smtClean="0"/>
              <a:t>=“1”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Panel.SetZIndex</a:t>
            </a:r>
            <a:r>
              <a:rPr lang="en-US" dirty="0" smtClean="0"/>
              <a:t>(</a:t>
            </a:r>
            <a:r>
              <a:rPr lang="en-US" dirty="0" err="1" smtClean="0"/>
              <a:t>redButton</a:t>
            </a:r>
            <a:r>
              <a:rPr lang="en-US" dirty="0"/>
              <a:t>, 0);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14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StackPanel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67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its </a:t>
            </a:r>
            <a:r>
              <a:rPr lang="en-US" dirty="0" smtClean="0"/>
              <a:t>name suggests</a:t>
            </a:r>
            <a:r>
              <a:rPr lang="en-US" dirty="0"/>
              <a:t>, it simply stacks its children sequentially.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3795" y="1775813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8335" y="2145145"/>
            <a:ext cx="431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5803" y="2839904"/>
            <a:ext cx="73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r>
              <a:rPr lang="en-US" dirty="0" smtClean="0"/>
              <a:t> affects stacking order!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9798" y="3319025"/>
            <a:ext cx="67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VirtualizingStackPanel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55971" y="3798147"/>
            <a:ext cx="1009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 from the </a:t>
            </a:r>
            <a:r>
              <a:rPr lang="en-US" dirty="0" smtClean="0"/>
              <a:t>abstract </a:t>
            </a:r>
            <a:r>
              <a:rPr lang="en-US" dirty="0" err="1" smtClean="0"/>
              <a:t>System.Windows.Controls.VirtualizingPanel</a:t>
            </a:r>
            <a:r>
              <a:rPr lang="en-US" dirty="0" smtClean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temporarily discards </a:t>
            </a:r>
            <a:r>
              <a:rPr lang="en-US" dirty="0" smtClean="0"/>
              <a:t>any items </a:t>
            </a:r>
            <a:r>
              <a:rPr lang="en-US" dirty="0" err="1"/>
              <a:t>offscreen</a:t>
            </a:r>
            <a:r>
              <a:rPr lang="en-US" dirty="0"/>
              <a:t> to optimize performance (only when data binding).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Wrap</a:t>
            </a:r>
            <a:r>
              <a:rPr lang="en-US" dirty="0" err="1" smtClean="0"/>
              <a:t>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addition to stacking its child elements, it </a:t>
            </a:r>
            <a:r>
              <a:rPr lang="en-US" dirty="0" smtClean="0"/>
              <a:t>wraps them </a:t>
            </a:r>
            <a:r>
              <a:rPr lang="en-US" dirty="0"/>
              <a:t>to additional rows or columns when there’s not enough space for a single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3020" y="2009626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Orientation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8754" y="2318925"/>
            <a:ext cx="93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just like </a:t>
            </a:r>
            <a:r>
              <a:rPr lang="en-US" dirty="0" err="1"/>
              <a:t>StackPanel’s</a:t>
            </a:r>
            <a:r>
              <a:rPr lang="en-US" dirty="0"/>
              <a:t> property, except Horizontal is </a:t>
            </a:r>
            <a:r>
              <a:rPr lang="en-US" dirty="0" smtClean="0"/>
              <a:t>the default</a:t>
            </a:r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3020" y="2701234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ItemHeight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8754" y="3114282"/>
            <a:ext cx="102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uniform width for all child elements. The way each child fills </a:t>
            </a:r>
            <a:r>
              <a:rPr lang="en-US" dirty="0" smtClean="0"/>
              <a:t>that </a:t>
            </a:r>
            <a:r>
              <a:rPr lang="en-US" dirty="0"/>
              <a:t>height depends on its own </a:t>
            </a:r>
            <a:r>
              <a:rPr lang="en-US" dirty="0" err="1"/>
              <a:t>VerticalAlignment</a:t>
            </a:r>
            <a:r>
              <a:rPr lang="en-US" dirty="0"/>
              <a:t>, Height, and so forth. Any </a:t>
            </a:r>
            <a:r>
              <a:rPr lang="en-US" dirty="0" smtClean="0"/>
              <a:t>elements taller </a:t>
            </a:r>
            <a:r>
              <a:rPr lang="en-US" dirty="0"/>
              <a:t>than </a:t>
            </a:r>
            <a:r>
              <a:rPr lang="en-US" dirty="0" err="1"/>
              <a:t>ItemHeight</a:t>
            </a:r>
            <a:r>
              <a:rPr lang="en-US" dirty="0"/>
              <a:t> get clipped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020" y="3828373"/>
            <a:ext cx="1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ItemWidth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79737" y="4262124"/>
            <a:ext cx="101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uniform width for all child elements. The way each child fills </a:t>
            </a:r>
            <a:r>
              <a:rPr lang="en-US" dirty="0" smtClean="0"/>
              <a:t>that width </a:t>
            </a:r>
            <a:r>
              <a:rPr lang="en-US" dirty="0"/>
              <a:t>depends on its own </a:t>
            </a:r>
            <a:r>
              <a:rPr lang="en-US" dirty="0" err="1"/>
              <a:t>HorizontalAlignment</a:t>
            </a:r>
            <a:r>
              <a:rPr lang="en-US" dirty="0"/>
              <a:t>, Width, and so forth. Any </a:t>
            </a:r>
            <a:r>
              <a:rPr lang="en-US" dirty="0" smtClean="0"/>
              <a:t>elements wider </a:t>
            </a:r>
            <a:r>
              <a:rPr lang="en-US" dirty="0"/>
              <a:t>than </a:t>
            </a:r>
            <a:r>
              <a:rPr lang="en-US" dirty="0" err="1"/>
              <a:t>ItemWidth</a:t>
            </a:r>
            <a:r>
              <a:rPr lang="en-US" dirty="0"/>
              <a:t> get clipped.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3795" y="5225300"/>
            <a:ext cx="73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r>
              <a:rPr lang="en-US" dirty="0" smtClean="0"/>
              <a:t> affects stacking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DockPanel</a:t>
            </a:r>
            <a:r>
              <a:rPr lang="en-US" dirty="0"/>
              <a:t> enables easy docking of elements to an entire side of the panel, stretching it to</a:t>
            </a:r>
          </a:p>
          <a:p>
            <a:r>
              <a:rPr lang="en-US" dirty="0"/>
              <a:t>fill the entire width or height.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3795" y="2101959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DockPanel.Dock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5657" y="2471291"/>
            <a:ext cx="348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795" y="3739020"/>
            <a:ext cx="48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LastChildFill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657" y="4175752"/>
            <a:ext cx="79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set </a:t>
            </a:r>
            <a:r>
              <a:rPr lang="en-US" dirty="0"/>
              <a:t>to true (the default), </a:t>
            </a:r>
            <a:r>
              <a:rPr lang="en-US" dirty="0" smtClean="0"/>
              <a:t>the last </a:t>
            </a:r>
            <a:r>
              <a:rPr lang="en-US" dirty="0"/>
              <a:t>child’s Dock setting is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enables you to arrange </a:t>
            </a:r>
            <a:r>
              <a:rPr lang="en-US" dirty="0" smtClean="0"/>
              <a:t>its children </a:t>
            </a:r>
            <a:r>
              <a:rPr lang="en-US" dirty="0"/>
              <a:t>in a </a:t>
            </a:r>
            <a:r>
              <a:rPr lang="en-US" dirty="0" err="1"/>
              <a:t>multirow</a:t>
            </a:r>
            <a:r>
              <a:rPr lang="en-US" dirty="0"/>
              <a:t> and multicolumn fashion, without relying on </a:t>
            </a:r>
            <a:r>
              <a:rPr lang="en-US" dirty="0" smtClean="0"/>
              <a:t>wrapping.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449" y="3826923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Grid.RowDefinitions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5449" y="4160069"/>
            <a:ext cx="29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Grid.ColumnDefinitions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5448" y="2513675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15448" y="2836872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5448" y="3156554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Grid.ColumnSpan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5448" y="3499875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Grid.RowSpan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0805" y="2018957"/>
            <a:ext cx="257925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ShowGridLines</a:t>
            </a:r>
            <a:r>
              <a:rPr lang="en-US" dirty="0"/>
              <a:t>="True"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2351" y="4531268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15448" y="4850950"/>
            <a:ext cx="3760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Absolute – Width=“500”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– Width=“Auto”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Proportional – Width=“2*”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2351" y="2127380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Attached Properties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683967" y="5062138"/>
            <a:ext cx="2239347" cy="44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12564" y="4960710"/>
            <a:ext cx="29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Sizing with </a:t>
            </a:r>
            <a:r>
              <a:rPr lang="en-US" dirty="0" err="1" smtClean="0"/>
              <a:t>GridSplitter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Primitive Panels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35698" y="14555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TabPanel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5698" y="1940767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ToolBarPanel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5698" y="2407298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ToolBarOverflowPanel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5698" y="3060441"/>
            <a:ext cx="27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ToolBarTray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5698" y="3610947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UniformGrid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5698" y="4105469"/>
            <a:ext cx="2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SelectiveScrollingGrid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Handling Content Overflow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6286" y="1968759"/>
            <a:ext cx="3965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Clipping</a:t>
            </a:r>
          </a:p>
          <a:p>
            <a:r>
              <a:rPr lang="en-US" dirty="0" smtClean="0"/>
              <a:t>Scrolling</a:t>
            </a:r>
            <a:endParaRPr lang="en-US" dirty="0"/>
          </a:p>
          <a:p>
            <a:r>
              <a:rPr lang="en-US" dirty="0" smtClean="0"/>
              <a:t>Scaling</a:t>
            </a:r>
            <a:endParaRPr lang="en-US" dirty="0"/>
          </a:p>
          <a:p>
            <a:r>
              <a:rPr lang="en-US" dirty="0" smtClean="0"/>
              <a:t>Wrapping</a:t>
            </a:r>
            <a:endParaRPr lang="en-US" dirty="0"/>
          </a:p>
          <a:p>
            <a:r>
              <a:rPr lang="en-US" dirty="0" smtClean="0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4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Sizing, Positioning, and Transforming Elements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2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713" y="107984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Sizing and positioning of controls and other elements.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795" y="2173512"/>
            <a:ext cx="823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WPF, parents and children are working together to determine the final size and position: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341" y="2897844"/>
            <a:ext cx="892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 ultimately tell kids where to render, and in what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Kids have a chance to tell their parents how much space they need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795" y="3773948"/>
            <a:ext cx="802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System.Windows.Controls.Panel</a:t>
            </a:r>
            <a:r>
              <a:rPr lang="en-US" dirty="0" smtClean="0"/>
              <a:t> – supports arranging multiple child elements</a:t>
            </a:r>
          </a:p>
          <a:p>
            <a:r>
              <a:rPr lang="en-US" dirty="0" err="1" smtClean="0"/>
              <a:t>System.Windows.UIElement</a:t>
            </a:r>
            <a:r>
              <a:rPr lang="en-US" dirty="0" smtClean="0"/>
              <a:t> – All elements taking place in the layout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544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9" y="1274557"/>
            <a:ext cx="6875251" cy="4023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43636" y="2771601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Size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WPF Elements tend to size to their content.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5675" y="2341731"/>
            <a:ext cx="68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&amp; Width – default </a:t>
            </a:r>
            <a:r>
              <a:rPr lang="en-US" dirty="0" err="1" smtClean="0"/>
              <a:t>Double.NaN</a:t>
            </a:r>
            <a:r>
              <a:rPr lang="en-US" dirty="0" smtClean="0"/>
              <a:t> (or Auto!)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MinHeight</a:t>
            </a:r>
            <a:r>
              <a:rPr lang="en-US" dirty="0" smtClean="0"/>
              <a:t> &amp; </a:t>
            </a:r>
            <a:r>
              <a:rPr lang="en-US" dirty="0" err="1" smtClean="0"/>
              <a:t>MinWidth</a:t>
            </a:r>
            <a:r>
              <a:rPr lang="en-US" dirty="0" smtClean="0"/>
              <a:t> – default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MaxHeight</a:t>
            </a:r>
            <a:r>
              <a:rPr lang="en-US" dirty="0" smtClean="0"/>
              <a:t> &amp; </a:t>
            </a:r>
            <a:r>
              <a:rPr lang="en-US" dirty="0" err="1" smtClean="0"/>
              <a:t>MaxWidth</a:t>
            </a:r>
            <a:r>
              <a:rPr lang="en-US" dirty="0" smtClean="0"/>
              <a:t> – default </a:t>
            </a:r>
            <a:r>
              <a:rPr lang="en-US" dirty="0" err="1" smtClean="0"/>
              <a:t>Double.PositiveInfinity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541513"/>
            <a:ext cx="69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FrameworkElement</a:t>
            </a:r>
            <a:r>
              <a:rPr lang="en-US" sz="2400" dirty="0" smtClean="0"/>
              <a:t> properties </a:t>
            </a:r>
            <a:r>
              <a:rPr lang="en-US" dirty="0" smtClean="0"/>
              <a:t>(all accessible from XAML)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674" y="3572837"/>
            <a:ext cx="9111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DesiredSize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from </a:t>
            </a:r>
            <a:r>
              <a:rPr lang="en-US" dirty="0" err="1" smtClean="0"/>
              <a:t>UIElement</a:t>
            </a:r>
            <a:r>
              <a:rPr lang="en-US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Calculated during layout, based on child’s properties like Height, Width,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RenderSize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from </a:t>
            </a:r>
            <a:r>
              <a:rPr lang="en-US" dirty="0" err="1" smtClean="0"/>
              <a:t>UIElement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Represents the final size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ActualHeight</a:t>
            </a:r>
            <a:r>
              <a:rPr lang="en-US" dirty="0" smtClean="0"/>
              <a:t> &amp; </a:t>
            </a:r>
            <a:r>
              <a:rPr lang="en-US" dirty="0" err="1" smtClean="0"/>
              <a:t>ActualWidth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(WARNING – use only in </a:t>
            </a:r>
            <a:r>
              <a:rPr lang="en-US" dirty="0" err="1" smtClean="0">
                <a:solidFill>
                  <a:srgbClr val="FF0000"/>
                </a:solidFill>
              </a:rPr>
              <a:t>LayoutUpdated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eventhandler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Equals to </a:t>
            </a:r>
            <a:r>
              <a:rPr lang="en-US" dirty="0" err="1" smtClean="0"/>
              <a:t>RenderSize.Width</a:t>
            </a:r>
            <a:r>
              <a:rPr lang="en-US" dirty="0" smtClean="0"/>
              <a:t> &amp; </a:t>
            </a:r>
            <a:r>
              <a:rPr lang="en-US" dirty="0" err="1" smtClean="0"/>
              <a:t>RenderSize.Height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671" y="2005291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2671" y="3265061"/>
            <a:ext cx="38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output (read-only)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246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430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Margin and Padding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refer to box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4" y="166462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54" y="2003744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outside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inside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254" y="3542625"/>
            <a:ext cx="73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System.Windows.Thickness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13254" y="3881747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represent 1, 2 or 4 double values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8971" y="4857472"/>
            <a:ext cx="895799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Margin=”10”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Margin=”20,5”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Margin=”0,10,20,30” in XAML</a:t>
            </a:r>
            <a:endParaRPr lang="en-US" sz="1400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254" y="4402003"/>
            <a:ext cx="58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XAML vs. C#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System.Windows.ThicknessConverter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 of measurement &amp; Visibility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unit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LengthConverter</a:t>
            </a:r>
            <a:r>
              <a:rPr lang="en-US" dirty="0" smtClean="0"/>
              <a:t> associated with explicit units (cm, </a:t>
            </a:r>
            <a:r>
              <a:rPr lang="en-US" dirty="0" err="1" smtClean="0"/>
              <a:t>pt</a:t>
            </a:r>
            <a:r>
              <a:rPr lang="en-US" dirty="0" smtClean="0"/>
              <a:t>, in,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works with device-independent pixels (1/96 inch)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Visible – The element is rendered and </a:t>
            </a:r>
            <a:r>
              <a:rPr lang="en-US" dirty="0" smtClean="0">
                <a:solidFill>
                  <a:srgbClr val="92D050"/>
                </a:solidFill>
              </a:rPr>
              <a:t>participates</a:t>
            </a:r>
            <a:r>
              <a:rPr lang="en-US" dirty="0" smtClean="0"/>
              <a:t> 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Collapsed – The element in invisible and </a:t>
            </a:r>
            <a:r>
              <a:rPr lang="en-US" dirty="0" smtClean="0">
                <a:solidFill>
                  <a:srgbClr val="92D050"/>
                </a:solidFill>
              </a:rPr>
              <a:t>does not participate </a:t>
            </a:r>
            <a:r>
              <a:rPr lang="en-US" dirty="0" smtClean="0"/>
              <a:t>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– The element is </a:t>
            </a:r>
            <a:r>
              <a:rPr lang="en-US" dirty="0" smtClean="0">
                <a:solidFill>
                  <a:srgbClr val="92D050"/>
                </a:solidFill>
              </a:rPr>
              <a:t>invisible yet still participates </a:t>
            </a:r>
            <a:r>
              <a:rPr lang="en-US" dirty="0" smtClean="0"/>
              <a:t>in layout. </a:t>
            </a:r>
          </a:p>
        </p:txBody>
      </p:sp>
    </p:spTree>
    <p:extLst>
      <p:ext uri="{BB962C8B-B14F-4D97-AF65-F5344CB8AC3E}">
        <p14:creationId xmlns:p14="http://schemas.microsoft.com/office/powerpoint/2010/main" val="36688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3252" y="2497906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HorizontalContentAlignment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VerticalContentAlignment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3251" y="3574757"/>
            <a:ext cx="759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reverse the way </a:t>
            </a:r>
            <a:r>
              <a:rPr lang="en-US" dirty="0" smtClean="0"/>
              <a:t>an element’s </a:t>
            </a:r>
            <a:r>
              <a:rPr lang="en-US" dirty="0"/>
              <a:t>inner content flows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b="1" dirty="0" smtClean="0">
                <a:solidFill>
                  <a:srgbClr val="92D050"/>
                </a:solidFill>
              </a:rPr>
              <a:t>does not reverse </a:t>
            </a:r>
            <a:r>
              <a:rPr lang="en-US" dirty="0" smtClean="0"/>
              <a:t>strings!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System.Windows.Documents.FlowDocument</a:t>
            </a:r>
            <a:r>
              <a:rPr lang="en-US" dirty="0" smtClean="0"/>
              <a:t> for versatile UI composition (image + text + Multilanguage support)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Applying Transforms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1056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LayoutTransform</a:t>
            </a:r>
            <a:r>
              <a:rPr lang="en-US" dirty="0" smtClean="0"/>
              <a:t> - </a:t>
            </a:r>
            <a:r>
              <a:rPr lang="en-US" dirty="0"/>
              <a:t>which is applied before the element is laid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RenderTransform</a:t>
            </a:r>
            <a:r>
              <a:rPr lang="en-US" dirty="0"/>
              <a:t> </a:t>
            </a:r>
            <a:r>
              <a:rPr lang="en-US" dirty="0" smtClean="0"/>
              <a:t>- (</a:t>
            </a:r>
            <a:r>
              <a:rPr lang="en-US" dirty="0"/>
              <a:t>inherited from </a:t>
            </a:r>
            <a:r>
              <a:rPr lang="en-US" dirty="0" err="1"/>
              <a:t>UIElement</a:t>
            </a:r>
            <a:r>
              <a:rPr lang="en-US" dirty="0"/>
              <a:t>), which is applied after the layout process has finished (immediately before the element is rendered)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253" y="2698349"/>
            <a:ext cx="444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Built-in </a:t>
            </a:r>
            <a:r>
              <a:rPr lang="en-US" dirty="0"/>
              <a:t>2D </a:t>
            </a:r>
            <a:r>
              <a:rPr lang="en-US" dirty="0" smtClean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RotateTransform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ScaleTransform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SkewTransform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TranslateTransform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MatrixTransform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253" y="4621427"/>
            <a:ext cx="1041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a transform to </a:t>
            </a:r>
            <a:r>
              <a:rPr lang="en-US" dirty="0" err="1"/>
              <a:t>FrameworkElement</a:t>
            </a:r>
            <a:r>
              <a:rPr lang="en-US" dirty="0"/>
              <a:t> never changes the values of </a:t>
            </a:r>
            <a:r>
              <a:rPr lang="en-US" dirty="0" err="1" smtClean="0"/>
              <a:t>ActualWidth</a:t>
            </a:r>
            <a:r>
              <a:rPr lang="en-US" dirty="0" smtClean="0"/>
              <a:t> and </a:t>
            </a:r>
            <a:r>
              <a:rPr lang="en-US" dirty="0" err="1" smtClean="0"/>
              <a:t>ActualHeight</a:t>
            </a:r>
            <a:r>
              <a:rPr lang="en-US" dirty="0" smtClean="0"/>
              <a:t>. Yes, they can </a:t>
            </a:r>
            <a:r>
              <a:rPr lang="en-US" dirty="0" smtClean="0">
                <a:solidFill>
                  <a:srgbClr val="FF0000"/>
                </a:solidFill>
              </a:rPr>
              <a:t>lie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is scaled along with the rest of the content (because Padding is internal </a:t>
            </a:r>
            <a:r>
              <a:rPr lang="en-US" dirty="0" smtClean="0"/>
              <a:t>to the </a:t>
            </a:r>
            <a:r>
              <a:rPr lang="en-US" dirty="0"/>
              <a:t>element), but Margin does not get </a:t>
            </a:r>
            <a:r>
              <a:rPr lang="en-US" dirty="0" smtClean="0"/>
              <a:t>scaled.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</a:t>
            </a:r>
            <a:r>
              <a:rPr lang="en-US" dirty="0" err="1"/>
              <a:t>FrameworkElements</a:t>
            </a:r>
            <a:r>
              <a:rPr lang="en-US" dirty="0"/>
              <a:t> support transforms!</a:t>
            </a:r>
          </a:p>
        </p:txBody>
      </p:sp>
    </p:spTree>
    <p:extLst>
      <p:ext uri="{BB962C8B-B14F-4D97-AF65-F5344CB8AC3E}">
        <p14:creationId xmlns:p14="http://schemas.microsoft.com/office/powerpoint/2010/main" val="353367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412</TotalTime>
  <Words>1160</Words>
  <Application>Microsoft Office PowerPoint</Application>
  <PresentationFormat>Widescreen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Calisto MT</vt:lpstr>
      <vt:lpstr>Courier New</vt:lpstr>
      <vt:lpstr>Trebuchet MS</vt:lpstr>
      <vt:lpstr>Wingdings</vt:lpstr>
      <vt:lpstr>Wingdings 2</vt:lpstr>
      <vt:lpstr>Slate</vt:lpstr>
      <vt:lpstr>WPF 4 Unleased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Sánta Tamás</dc:creator>
  <cp:lastModifiedBy>Sánta Tamás</cp:lastModifiedBy>
  <cp:revision>85</cp:revision>
  <dcterms:created xsi:type="dcterms:W3CDTF">2014-05-04T19:20:14Z</dcterms:created>
  <dcterms:modified xsi:type="dcterms:W3CDTF">2014-05-10T22:24:48Z</dcterms:modified>
</cp:coreProperties>
</file>