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5" r:id="rId6"/>
    <p:sldId id="266" r:id="rId7"/>
    <p:sldId id="261" r:id="rId8"/>
    <p:sldId id="264" r:id="rId9"/>
    <p:sldId id="262" r:id="rId10"/>
    <p:sldId id="263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806" autoAdjust="0"/>
  </p:normalViewPr>
  <p:slideViewPr>
    <p:cSldViewPr snapToGrid="0">
      <p:cViewPr varScale="1">
        <p:scale>
          <a:sx n="87" d="100"/>
          <a:sy n="87" d="100"/>
        </p:scale>
        <p:origin x="13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FE00-386B-4C4B-957C-4433C6612A2A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EEF8-3E00-467A-A36D-9E58D122A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92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FE00-386B-4C4B-957C-4433C6612A2A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EEF8-3E00-467A-A36D-9E58D122A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78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FE00-386B-4C4B-957C-4433C6612A2A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EEF8-3E00-467A-A36D-9E58D122A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95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FE00-386B-4C4B-957C-4433C6612A2A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EEF8-3E00-467A-A36D-9E58D122A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44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FE00-386B-4C4B-957C-4433C6612A2A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EEF8-3E00-467A-A36D-9E58D122A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26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FE00-386B-4C4B-957C-4433C6612A2A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EEF8-3E00-467A-A36D-9E58D122A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38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FE00-386B-4C4B-957C-4433C6612A2A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EEF8-3E00-467A-A36D-9E58D122A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83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FE00-386B-4C4B-957C-4433C6612A2A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EEF8-3E00-467A-A36D-9E58D122A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10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FE00-386B-4C4B-957C-4433C6612A2A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EEF8-3E00-467A-A36D-9E58D122A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12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FE00-386B-4C4B-957C-4433C6612A2A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EEF8-3E00-467A-A36D-9E58D122A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73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FE00-386B-4C4B-957C-4433C6612A2A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EEF8-3E00-467A-A36D-9E58D122A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62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8FE00-386B-4C4B-957C-4433C6612A2A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8EEF8-3E00-467A-A36D-9E58D122A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45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C51618-4459-B616-F15F-24FFD42DAB84}"/>
              </a:ext>
            </a:extLst>
          </p:cNvPr>
          <p:cNvSpPr txBox="1"/>
          <p:nvPr/>
        </p:nvSpPr>
        <p:spPr>
          <a:xfrm>
            <a:off x="478320" y="1424076"/>
            <a:ext cx="81873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MD5 Encryption Algorithm Improvements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1BBB3A-117D-81AD-EEC4-838FF4CB2F06}"/>
              </a:ext>
            </a:extLst>
          </p:cNvPr>
          <p:cNvSpPr txBox="1"/>
          <p:nvPr/>
        </p:nvSpPr>
        <p:spPr>
          <a:xfrm>
            <a:off x="2065540" y="3429000"/>
            <a:ext cx="5012911" cy="1420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8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Sirui Li / Zizhe Wang / Kaize Yao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Xinyi Huang / Lincheng Shi / Ziyu Xiong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32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BBDEDA-EA90-9CE9-85B6-40F08D7C6EB4}"/>
              </a:ext>
            </a:extLst>
          </p:cNvPr>
          <p:cNvSpPr txBox="1"/>
          <p:nvPr/>
        </p:nvSpPr>
        <p:spPr>
          <a:xfrm>
            <a:off x="798321" y="481694"/>
            <a:ext cx="2973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zh-CN" altLang="en-US" sz="4000" b="1" dirty="0">
              <a:solidFill>
                <a:srgbClr val="3E3E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3A981C-23EF-7B27-CA1F-E363F47DC231}"/>
              </a:ext>
            </a:extLst>
          </p:cNvPr>
          <p:cNvSpPr txBox="1"/>
          <p:nvPr/>
        </p:nvSpPr>
        <p:spPr>
          <a:xfrm>
            <a:off x="798321" y="1795507"/>
            <a:ext cx="3120536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 </a:t>
            </a:r>
            <a:r>
              <a:rPr lang="en-US" altLang="zh-CN" sz="20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 plaintext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3E3E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 </a:t>
            </a:r>
            <a:r>
              <a:rPr lang="en-US" altLang="zh-CN" sz="20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the number of main cycles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3E3E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③ </a:t>
            </a:r>
            <a:r>
              <a:rPr lang="en-US" altLang="zh-CN" sz="20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the random array of left shifts</a:t>
            </a:r>
            <a:endParaRPr lang="zh-CN" altLang="en-US" sz="2000" b="1" dirty="0">
              <a:solidFill>
                <a:srgbClr val="3E3E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30009B-7023-4122-D067-C4C741FC0146}"/>
              </a:ext>
            </a:extLst>
          </p:cNvPr>
          <p:cNvSpPr txBox="1"/>
          <p:nvPr/>
        </p:nvSpPr>
        <p:spPr>
          <a:xfrm>
            <a:off x="5328506" y="2090171"/>
            <a:ext cx="30171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 </a:t>
            </a:r>
            <a:r>
              <a:rPr lang="en-US" altLang="zh-CN" sz="20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 resistance</a:t>
            </a:r>
            <a:r>
              <a:rPr lang="zh-CN" altLang="en-US" sz="20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  <a:endParaRPr lang="en-US" altLang="zh-CN" sz="2000" b="1" dirty="0">
              <a:solidFill>
                <a:srgbClr val="3E3E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3E3E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 </a:t>
            </a:r>
            <a:r>
              <a:rPr lang="en-US" altLang="zh-CN" sz="20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efficiency</a:t>
            </a:r>
            <a:r>
              <a:rPr lang="zh-CN" altLang="en-US" sz="20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  <a:endParaRPr lang="en-US" altLang="zh-CN" sz="2000" b="1" dirty="0">
              <a:solidFill>
                <a:srgbClr val="3E3E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3E3E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③ </a:t>
            </a:r>
            <a:r>
              <a:rPr lang="en-US" altLang="zh-CN" sz="2000" b="1" dirty="0" smtClean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avalanche </a:t>
            </a:r>
            <a:r>
              <a:rPr lang="en-US" altLang="zh-CN" sz="20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  <a:r>
              <a:rPr lang="zh-CN" altLang="en-US" sz="20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  <a:endParaRPr lang="en-US" altLang="zh-CN" sz="2000" b="1" dirty="0">
              <a:solidFill>
                <a:srgbClr val="3E3E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F69877C-3BDF-34D0-B951-57864EF2A68B}"/>
              </a:ext>
            </a:extLst>
          </p:cNvPr>
          <p:cNvSpPr/>
          <p:nvPr/>
        </p:nvSpPr>
        <p:spPr>
          <a:xfrm>
            <a:off x="4069896" y="3122838"/>
            <a:ext cx="1004208" cy="612322"/>
          </a:xfrm>
          <a:prstGeom prst="rightArrow">
            <a:avLst/>
          </a:prstGeom>
          <a:solidFill>
            <a:srgbClr val="3E3E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68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FEE3B1-6917-92BB-F397-906F10CEDD67}"/>
              </a:ext>
            </a:extLst>
          </p:cNvPr>
          <p:cNvSpPr txBox="1"/>
          <p:nvPr/>
        </p:nvSpPr>
        <p:spPr>
          <a:xfrm>
            <a:off x="3214385" y="2228671"/>
            <a:ext cx="2744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Q &amp; A</a:t>
            </a:r>
            <a:endParaRPr lang="zh-CN" altLang="en-US" sz="7200" b="1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8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1CF3861-268A-6F34-75D7-9B396E6B10E5}"/>
              </a:ext>
            </a:extLst>
          </p:cNvPr>
          <p:cNvSpPr txBox="1"/>
          <p:nvPr/>
        </p:nvSpPr>
        <p:spPr>
          <a:xfrm>
            <a:off x="808264" y="1559377"/>
            <a:ext cx="8009165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Definition:  </a:t>
            </a:r>
            <a:r>
              <a:rPr lang="en-US" altLang="zh-CN" sz="2000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MD5 is a widely used hash function to ensure the integrity of information transmission. </a:t>
            </a:r>
          </a:p>
          <a:p>
            <a:pPr>
              <a:lnSpc>
                <a:spcPct val="150000"/>
              </a:lnSpc>
            </a:pPr>
            <a:r>
              <a:rPr lang="zh-CN" altLang="zh-CN" sz="20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zh-CN" sz="20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Application: </a:t>
            </a:r>
            <a:r>
              <a:rPr lang="en-US" altLang="zh-CN" sz="2000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signatures, Consistency verification, and Secure access authentication.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Core operation function: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304690-A064-C976-01E6-6AD7F3868509}"/>
              </a:ext>
            </a:extLst>
          </p:cNvPr>
          <p:cNvSpPr txBox="1"/>
          <p:nvPr/>
        </p:nvSpPr>
        <p:spPr>
          <a:xfrm>
            <a:off x="798321" y="481694"/>
            <a:ext cx="3174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zh-CN" altLang="en-US" sz="4000" b="1" dirty="0">
              <a:solidFill>
                <a:srgbClr val="3E3E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FA9867-3CE7-B4A6-1BFD-F181AE5FA8D3}"/>
              </a:ext>
            </a:extLst>
          </p:cNvPr>
          <p:cNvSpPr txBox="1"/>
          <p:nvPr/>
        </p:nvSpPr>
        <p:spPr>
          <a:xfrm>
            <a:off x="1486860" y="4612823"/>
            <a:ext cx="6170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a=b+((a+(F(b,c,d)+M</a:t>
            </a:r>
            <a:r>
              <a:rPr lang="en-US" altLang="zh-CN" sz="3200" b="1" baseline="-25000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32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+T</a:t>
            </a:r>
            <a:r>
              <a:rPr lang="en-US" altLang="zh-CN" sz="3200" b="1" baseline="-25000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32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)&lt;&lt;&lt; s)</a:t>
            </a:r>
          </a:p>
        </p:txBody>
      </p:sp>
    </p:spTree>
    <p:extLst>
      <p:ext uri="{BB962C8B-B14F-4D97-AF65-F5344CB8AC3E}">
        <p14:creationId xmlns:p14="http://schemas.microsoft.com/office/powerpoint/2010/main" val="214947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C0C80C-4865-C48E-2B42-B3A4D233776B}"/>
              </a:ext>
            </a:extLst>
          </p:cNvPr>
          <p:cNvSpPr txBox="1"/>
          <p:nvPr/>
        </p:nvSpPr>
        <p:spPr>
          <a:xfrm>
            <a:off x="798321" y="481694"/>
            <a:ext cx="3692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endParaRPr lang="zh-CN" altLang="en-US" sz="4000" b="1" dirty="0">
              <a:solidFill>
                <a:srgbClr val="3E3E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D0B2B1-C921-D8AE-AF28-BA2DD4531103}"/>
              </a:ext>
            </a:extLst>
          </p:cNvPr>
          <p:cNvSpPr txBox="1"/>
          <p:nvPr/>
        </p:nvSpPr>
        <p:spPr>
          <a:xfrm>
            <a:off x="798321" y="1339408"/>
            <a:ext cx="8525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zh-CN" sz="20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in 3 aspects:</a:t>
            </a:r>
            <a:endParaRPr lang="zh-CN" altLang="en-US" sz="2000" b="1" dirty="0">
              <a:solidFill>
                <a:srgbClr val="3E3E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4A1D6C-C464-A6F8-99BC-3FD511742C3A}"/>
              </a:ext>
            </a:extLst>
          </p:cNvPr>
          <p:cNvSpPr txBox="1"/>
          <p:nvPr/>
        </p:nvSpPr>
        <p:spPr>
          <a:xfrm>
            <a:off x="3804558" y="1335821"/>
            <a:ext cx="493122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 resistance, time efficiency and avalanche effect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8D911C-B47C-98C2-25ED-5323689963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401" y="2200477"/>
            <a:ext cx="3287384" cy="36109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1D993E1-BF31-0362-6B6B-46080A35E5F8}"/>
              </a:ext>
            </a:extLst>
          </p:cNvPr>
          <p:cNvSpPr txBox="1"/>
          <p:nvPr/>
        </p:nvSpPr>
        <p:spPr>
          <a:xfrm>
            <a:off x="733690" y="2343935"/>
            <a:ext cx="4714711" cy="2637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As we can see in the slide, the MD5 calculation </a:t>
            </a:r>
          </a:p>
          <a:p>
            <a:pPr>
              <a:lnSpc>
                <a:spcPct val="150000"/>
              </a:lnSpc>
            </a:pPr>
            <a:r>
              <a:rPr lang="en-US" altLang="zh-CN" sz="16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is in the left. In each encryption, we first pre-</a:t>
            </a:r>
          </a:p>
          <a:p>
            <a:pPr>
              <a:lnSpc>
                <a:spcPct val="150000"/>
              </a:lnSpc>
            </a:pPr>
            <a:r>
              <a:rPr lang="en-US" altLang="zh-CN" sz="16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determine the value of A B C D. Next, we start a 64 loop, each time, A needs to add F function value, the i-th plaintext byte (0≤i≤15), a given constant and a B after A moving certain digits to the left. Finally, ABCD are swapped.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98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CFBFBF-1DEC-1FF0-C82A-A9C858CBA35B}"/>
              </a:ext>
            </a:extLst>
          </p:cNvPr>
          <p:cNvSpPr txBox="1"/>
          <p:nvPr/>
        </p:nvSpPr>
        <p:spPr>
          <a:xfrm>
            <a:off x="798321" y="481694"/>
            <a:ext cx="3692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endParaRPr lang="zh-CN" altLang="en-US" sz="4000" b="1" dirty="0">
              <a:solidFill>
                <a:srgbClr val="3E3E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0C172F-8A3B-1987-EB29-E58E887C2B14}"/>
              </a:ext>
            </a:extLst>
          </p:cNvPr>
          <p:cNvSpPr txBox="1"/>
          <p:nvPr/>
        </p:nvSpPr>
        <p:spPr>
          <a:xfrm>
            <a:off x="798321" y="1339408"/>
            <a:ext cx="85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Specially, the value of F transforms each 16 turns.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9EF530A-8EBC-D4E1-05FD-2500AE89BC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373" y="1858568"/>
            <a:ext cx="3348039" cy="3908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777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8FF7EC65-C945-168D-FAB6-504F2D41DE1C}"/>
              </a:ext>
            </a:extLst>
          </p:cNvPr>
          <p:cNvSpPr txBox="1"/>
          <p:nvPr/>
        </p:nvSpPr>
        <p:spPr>
          <a:xfrm>
            <a:off x="798321" y="481694"/>
            <a:ext cx="3692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endParaRPr lang="zh-CN" altLang="en-US" sz="4000" b="1" dirty="0">
              <a:solidFill>
                <a:srgbClr val="3E3E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78B3C6-A149-CCDC-1A78-F0EC1CB90B6F}"/>
              </a:ext>
            </a:extLst>
          </p:cNvPr>
          <p:cNvSpPr txBox="1"/>
          <p:nvPr/>
        </p:nvSpPr>
        <p:spPr>
          <a:xfrm>
            <a:off x="798321" y="1322264"/>
            <a:ext cx="2866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Preprocess plaintext</a:t>
            </a:r>
            <a:endParaRPr lang="zh-CN" altLang="en-US" sz="2000" b="1" dirty="0">
              <a:solidFill>
                <a:srgbClr val="3E3E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E22B120-CCE2-7029-917F-79060D252E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794" y="1987530"/>
            <a:ext cx="5022458" cy="3743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897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55F44E5-64D7-BA30-CA68-378E44B09D04}"/>
              </a:ext>
            </a:extLst>
          </p:cNvPr>
          <p:cNvSpPr txBox="1"/>
          <p:nvPr/>
        </p:nvSpPr>
        <p:spPr>
          <a:xfrm>
            <a:off x="798321" y="481694"/>
            <a:ext cx="3692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endParaRPr lang="zh-CN" altLang="en-US" sz="4000" b="1" dirty="0">
              <a:solidFill>
                <a:srgbClr val="3E3E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D5871F-5517-FD01-DF83-787CC6B8B43A}"/>
              </a:ext>
            </a:extLst>
          </p:cNvPr>
          <p:cNvSpPr txBox="1"/>
          <p:nvPr/>
        </p:nvSpPr>
        <p:spPr>
          <a:xfrm>
            <a:off x="798321" y="1322264"/>
            <a:ext cx="4575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Reduce the number of main cycles</a:t>
            </a:r>
            <a:endParaRPr lang="zh-CN" altLang="en-US" sz="2000" b="1" dirty="0">
              <a:solidFill>
                <a:srgbClr val="3E3E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8A849C-853E-6414-2F3B-61F2B8B27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261" y="2158466"/>
            <a:ext cx="5106010" cy="32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ABF9A6-5BB6-E23D-99EA-37402EEECA73}"/>
              </a:ext>
            </a:extLst>
          </p:cNvPr>
          <p:cNvSpPr txBox="1"/>
          <p:nvPr/>
        </p:nvSpPr>
        <p:spPr>
          <a:xfrm>
            <a:off x="798321" y="481694"/>
            <a:ext cx="3692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endParaRPr lang="zh-CN" altLang="en-US" sz="4000" b="1" dirty="0">
              <a:solidFill>
                <a:srgbClr val="3E3E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DC93D2-098D-D677-DB74-9BCB72B216F8}"/>
              </a:ext>
            </a:extLst>
          </p:cNvPr>
          <p:cNvSpPr txBox="1"/>
          <p:nvPr/>
        </p:nvSpPr>
        <p:spPr>
          <a:xfrm>
            <a:off x="798321" y="1322264"/>
            <a:ext cx="4934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Change the random array of left shifts</a:t>
            </a:r>
            <a:endParaRPr lang="zh-CN" altLang="en-US" sz="2000" b="1" dirty="0">
              <a:solidFill>
                <a:srgbClr val="3E3E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0D6907-5FA0-9D6B-B217-3495034B6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21" y="3175907"/>
            <a:ext cx="3482642" cy="24216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9F148E-FF9A-8146-9271-5EF99D48C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71" y="3175907"/>
            <a:ext cx="3482642" cy="24216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11FE3B2-76B9-6045-A8F4-C82E2849DE79}"/>
              </a:ext>
            </a:extLst>
          </p:cNvPr>
          <p:cNvSpPr txBox="1"/>
          <p:nvPr/>
        </p:nvSpPr>
        <p:spPr>
          <a:xfrm>
            <a:off x="1879067" y="2201807"/>
            <a:ext cx="6059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 Array								New Array</a:t>
            </a:r>
            <a:endParaRPr lang="zh-CN" altLang="en-US" sz="2000" b="1" dirty="0">
              <a:solidFill>
                <a:srgbClr val="3E3E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6B26775-163D-D21D-C1C9-C4CF79B952DC}"/>
              </a:ext>
            </a:extLst>
          </p:cNvPr>
          <p:cNvSpPr/>
          <p:nvPr/>
        </p:nvSpPr>
        <p:spPr>
          <a:xfrm>
            <a:off x="3643503" y="2326544"/>
            <a:ext cx="2400300" cy="150636"/>
          </a:xfrm>
          <a:prstGeom prst="rightArrow">
            <a:avLst>
              <a:gd name="adj1" fmla="val 50000"/>
              <a:gd name="adj2" fmla="val 202798"/>
            </a:avLst>
          </a:prstGeom>
          <a:solidFill>
            <a:srgbClr val="3E3E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E3E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69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CF1DFD-9D06-7683-96FC-13EE6A70C04F}"/>
              </a:ext>
            </a:extLst>
          </p:cNvPr>
          <p:cNvSpPr txBox="1"/>
          <p:nvPr/>
        </p:nvSpPr>
        <p:spPr>
          <a:xfrm>
            <a:off x="798321" y="481694"/>
            <a:ext cx="2037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zh-CN" altLang="en-US" sz="4000" b="1" dirty="0">
              <a:solidFill>
                <a:srgbClr val="3E3E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88BF86-AECA-63FC-CA8B-72D38BC70D18}"/>
              </a:ext>
            </a:extLst>
          </p:cNvPr>
          <p:cNvSpPr txBox="1"/>
          <p:nvPr/>
        </p:nvSpPr>
        <p:spPr>
          <a:xfrm>
            <a:off x="798321" y="1322264"/>
            <a:ext cx="3265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standard of comparison</a:t>
            </a:r>
            <a:endParaRPr lang="zh-CN" altLang="en-US" sz="2000" b="1" dirty="0">
              <a:solidFill>
                <a:srgbClr val="3E3E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3AFCBB-D3A3-90C1-A3B8-72300AEA6BA8}"/>
              </a:ext>
            </a:extLst>
          </p:cNvPr>
          <p:cNvSpPr txBox="1"/>
          <p:nvPr/>
        </p:nvSpPr>
        <p:spPr>
          <a:xfrm>
            <a:off x="798321" y="2359478"/>
            <a:ext cx="8141572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altLang="zh-CN" b="1" i="0" dirty="0">
                <a:solidFill>
                  <a:srgbClr val="3E3E9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Letter repetition rate:</a:t>
            </a:r>
          </a:p>
          <a:p>
            <a:pPr>
              <a:lnSpc>
                <a:spcPct val="150000"/>
              </a:lnSpc>
            </a:pPr>
            <a:r>
              <a:rPr lang="en-US" altLang="zh-CN" i="0" dirty="0">
                <a:solidFill>
                  <a:srgbClr val="3E3E9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r>
              <a:rPr lang="zh-CN" altLang="en-US" i="0" dirty="0">
                <a:solidFill>
                  <a:srgbClr val="3E3E9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0" dirty="0">
                <a:solidFill>
                  <a:srgbClr val="3E3E9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CN" altLang="en-US" i="0" dirty="0">
                <a:solidFill>
                  <a:srgbClr val="3E3E9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0" dirty="0">
                <a:solidFill>
                  <a:srgbClr val="3E3E9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 of occurrences of the same letter</a:t>
            </a:r>
            <a:r>
              <a:rPr lang="zh-CN" altLang="en-US" i="0" dirty="0">
                <a:solidFill>
                  <a:srgbClr val="3E3E9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0" dirty="0">
                <a:solidFill>
                  <a:srgbClr val="3E3E9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i="0" dirty="0">
                <a:solidFill>
                  <a:srgbClr val="3E3E9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zh-CN" i="0" dirty="0">
                <a:solidFill>
                  <a:srgbClr val="3E3E9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number of letters</a:t>
            </a:r>
          </a:p>
          <a:p>
            <a:pPr>
              <a:lnSpc>
                <a:spcPct val="150000"/>
              </a:lnSpc>
            </a:pPr>
            <a:endParaRPr lang="en-GB" altLang="zh-CN" b="1" dirty="0">
              <a:solidFill>
                <a:srgbClr val="3E3E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altLang="zh-CN" b="1" i="0" dirty="0">
                <a:solidFill>
                  <a:srgbClr val="3E3E9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Avalanche effect degree value:</a:t>
            </a:r>
          </a:p>
          <a:p>
            <a:pPr>
              <a:lnSpc>
                <a:spcPct val="150000"/>
              </a:lnSpc>
            </a:pPr>
            <a:r>
              <a:rPr lang="en-GB" altLang="zh-CN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= 1 -  </a:t>
            </a:r>
            <a:r>
              <a:rPr lang="en-US" altLang="zh-CN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identical letters in the corresponding position / </a:t>
            </a:r>
            <a:r>
              <a:rPr lang="en-GB" altLang="zh-CN" i="0" dirty="0">
                <a:solidFill>
                  <a:srgbClr val="3E3E9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number of letters</a:t>
            </a:r>
          </a:p>
        </p:txBody>
      </p:sp>
    </p:spTree>
    <p:extLst>
      <p:ext uri="{BB962C8B-B14F-4D97-AF65-F5344CB8AC3E}">
        <p14:creationId xmlns:p14="http://schemas.microsoft.com/office/powerpoint/2010/main" val="83903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659E13-658B-F99F-86D3-704A5A08C6EF}"/>
              </a:ext>
            </a:extLst>
          </p:cNvPr>
          <p:cNvSpPr txBox="1"/>
          <p:nvPr/>
        </p:nvSpPr>
        <p:spPr>
          <a:xfrm>
            <a:off x="798321" y="481694"/>
            <a:ext cx="2037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zh-CN" altLang="en-US" sz="4000" b="1" dirty="0">
              <a:solidFill>
                <a:srgbClr val="3E3E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C71012-320A-5701-A325-D7C61D73A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21" y="1375682"/>
            <a:ext cx="3855322" cy="430257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94C479B-772E-3962-91A7-FB40E5AA257B}"/>
              </a:ext>
            </a:extLst>
          </p:cNvPr>
          <p:cNvSpPr/>
          <p:nvPr/>
        </p:nvSpPr>
        <p:spPr>
          <a:xfrm>
            <a:off x="896292" y="1894114"/>
            <a:ext cx="3308315" cy="1183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A41A7C-4C1E-DDAD-EBF8-AC2E69179291}"/>
              </a:ext>
            </a:extLst>
          </p:cNvPr>
          <p:cNvSpPr/>
          <p:nvPr/>
        </p:nvSpPr>
        <p:spPr>
          <a:xfrm>
            <a:off x="896291" y="3429001"/>
            <a:ext cx="3308316" cy="8403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774D72-DEDF-D256-149A-DE86E45C503F}"/>
              </a:ext>
            </a:extLst>
          </p:cNvPr>
          <p:cNvSpPr/>
          <p:nvPr/>
        </p:nvSpPr>
        <p:spPr>
          <a:xfrm>
            <a:off x="896292" y="4645478"/>
            <a:ext cx="3675708" cy="900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12E50D-8F31-BA18-48E3-DB79F80A87F0}"/>
              </a:ext>
            </a:extLst>
          </p:cNvPr>
          <p:cNvSpPr txBox="1"/>
          <p:nvPr/>
        </p:nvSpPr>
        <p:spPr>
          <a:xfrm>
            <a:off x="4751613" y="1538739"/>
            <a:ext cx="4318908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encryption efficiency --- Average encryption time has been reduced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confusion of cipher text --- Cipher text letter repetition rate has been reduced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altLang="zh-CN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 collision occurrence --- </a:t>
            </a:r>
            <a:r>
              <a:rPr lang="en-US" altLang="zh-CN" b="1" dirty="0">
                <a:solidFill>
                  <a:srgbClr val="3E3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degree of avalanche effect has been enhanced</a:t>
            </a:r>
            <a:endParaRPr lang="zh-CN" altLang="en-US" b="1" dirty="0">
              <a:solidFill>
                <a:srgbClr val="3E3E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17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335</TotalTime>
  <Words>324</Words>
  <Application>Microsoft Office PowerPoint</Application>
  <PresentationFormat>全屏显示(4:3)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Arial</vt:lpstr>
      <vt:lpstr>Arial Rounded MT Bold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 子宇</dc:creator>
  <cp:lastModifiedBy>slc</cp:lastModifiedBy>
  <cp:revision>16</cp:revision>
  <dcterms:created xsi:type="dcterms:W3CDTF">2023-04-24T19:13:22Z</dcterms:created>
  <dcterms:modified xsi:type="dcterms:W3CDTF">2023-04-27T07:17:22Z</dcterms:modified>
</cp:coreProperties>
</file>