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0" r:id="rId2"/>
    <p:sldId id="302" r:id="rId3"/>
    <p:sldId id="306" r:id="rId4"/>
    <p:sldId id="310" r:id="rId5"/>
    <p:sldId id="311" r:id="rId6"/>
    <p:sldId id="312" r:id="rId7"/>
    <p:sldId id="313" r:id="rId8"/>
    <p:sldId id="309" r:id="rId9"/>
    <p:sldId id="307" r:id="rId10"/>
    <p:sldId id="30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>
        <p:scale>
          <a:sx n="85" d="100"/>
          <a:sy n="85" d="100"/>
        </p:scale>
        <p:origin x="40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916E-3420-473C-BBC9-5D57472AB36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EA5CA-A5FC-424E-A163-AB12D86D0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5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Title:</a:t>
            </a:r>
            <a:r>
              <a:rPr lang="en-US" baseline="0" dirty="0"/>
              <a:t> Uppercase, Calibri size 60, XJTLU Navy </a:t>
            </a:r>
          </a:p>
          <a:p>
            <a:r>
              <a:rPr lang="en-US" baseline="0" dirty="0"/>
              <a:t>English Subtitle: Uppercase, Calibri size 36, XJTLU Navy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78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06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8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57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44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8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16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74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37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Header:</a:t>
            </a:r>
            <a:r>
              <a:rPr lang="en-GB" baseline="0" dirty="0"/>
              <a:t> Uppercase, Calibri size 28, XJTLU Navy</a:t>
            </a:r>
          </a:p>
          <a:p>
            <a:r>
              <a:rPr lang="en-GB" baseline="0" dirty="0"/>
              <a:t>Body Text: Sentence case, Calibri size 14, Black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7EA8C-4442-2B43-BEFB-AB7F822E77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46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771B7-561D-49AD-83E1-3F30B474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37EA0-22BB-48D7-BAB4-AC60281C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493D2-6A66-44A7-9ECC-46713F96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0986D-97E7-4302-8EF4-E2A05D73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E202A-1B75-44A4-B79B-DB8C507C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E9E68-9CCE-45C3-A382-ED8273BF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7CE6C-6775-44A2-B019-8DF2D0CB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F0E17-80E8-475F-B0D7-EC7B796E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59B47-E491-476B-B47E-1B6F8EA9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0DB54-A360-49E4-BD92-17022A66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4F5208-EA55-4E88-8A6B-DA675EEFC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639BD-9467-4CDE-8A56-F2F38C8AE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36639-C590-4822-BAE8-1786C69F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7513A-CE8B-4254-8522-ACDA7C98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CAC23-166A-4EE2-8FD6-C21C0AC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3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C0734-ACB7-4E9F-AEA1-7EED076F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3AF1-1039-4E3A-9589-0F7AA3F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774FD-0D04-4944-8C4E-2E91213E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5D1DA-E503-49EA-A63F-6BE0DE3E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6E202-477F-4CA7-98CA-2DEEAAEA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0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8776-69CF-46D9-BB67-354A9730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87581-9CC0-4A86-8D81-BC026F94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6CFDB-082F-4849-AFBA-B7F9A7AD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C69CE-8D57-412A-BEE3-FC8672B8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BF913-E97D-4ABD-84DE-251622F8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86D8-DA9F-43EB-8A90-68B2BFD3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8F7FA-2D48-4B63-B470-DDF1CC41A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DBC220-BC61-4D27-8A03-2F1528FA3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373C3-0472-41DB-A9FD-513D23AC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A84A3-B94A-49BA-A44A-672BE1B6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C00E5-7313-404B-ABC5-15F1BF38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0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A954B-9EA6-4189-A072-5554E680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6FC2E-5B63-456F-B40C-9D33561A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0B7619-30FA-419F-95ED-0E576D86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02809-7EC1-436F-AE65-4095EE405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07CE1-723D-4087-B88B-0812F8AA7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5E5D8-7CC2-463D-84D8-849FCD98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D47963-B4DE-41E8-BF02-1F414575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C8C4C4-AB20-41B6-9177-56B60D81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4D50F-D6D9-4C89-B21A-7062924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2DF1E-86B9-453D-B592-FF79246F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E76A11-A466-415B-B52B-BFB7E5AC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F5403-CFBD-480E-95FC-DC3F62AE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EBC285-1E20-4E62-BE59-76097803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FB9460-190A-4A02-A880-57F4C107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A57D8E-279A-45CC-ADD1-6CE0957C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74730-3674-4F9D-BE20-D1F656C9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77928-67CB-45D7-B363-F9F7F6C5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C944E7-5EA7-46F7-8D59-D4676775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63274-7004-4496-8044-440E5234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1ED18-A5AC-4D7B-8E63-C391D45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9FB7A-F410-495D-B4BB-282C6B4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FFAB-42B5-43BF-97E3-7AEDA771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5F682-1A54-4D7F-AA26-E637DB30F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D410DF-0C3E-4285-95DD-4BCF16C0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E9A03-AAFC-4DDA-9E17-0E037994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2D9D0-2551-4F82-AA2E-30328ACB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BD237-3316-454B-9F53-C5601D34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1719EB-E5B1-4FAF-98F1-8F8C34F4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63996-DAFD-4657-868C-C29AED8D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C1B19-28E7-49BE-800A-9344D9E1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00EB-7FEA-4DED-B1CA-CA2BAD440A48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F099F-FDDE-4CDC-BC4E-D998FC1C9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43A52-52C5-43F2-A735-FA1317DF8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2333-7A0B-4C49-8347-8EA92392E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18837"/>
            <a:ext cx="12191999" cy="2283029"/>
          </a:xfrm>
        </p:spPr>
        <p:txBody>
          <a:bodyPr>
            <a:noAutofit/>
          </a:bodyPr>
          <a:lstStyle/>
          <a:p>
            <a:r>
              <a:rPr lang="en-US" sz="4600" b="1" cap="all" spc="300" dirty="0">
                <a:solidFill>
                  <a:srgbClr val="000044"/>
                </a:solidFill>
                <a:latin typeface="+mn-lt"/>
                <a:cs typeface="Arial"/>
              </a:rPr>
              <a:t>CPT208 Portfolio Presentation 01</a:t>
            </a:r>
            <a:r>
              <a:rPr lang="en-US" b="1" cap="all" spc="300" dirty="0">
                <a:solidFill>
                  <a:srgbClr val="000044"/>
                </a:solidFill>
                <a:latin typeface="+mn-lt"/>
                <a:cs typeface="Arial"/>
              </a:rPr>
              <a:t/>
            </a:r>
            <a:br>
              <a:rPr lang="en-US" b="1" cap="all" spc="300" dirty="0">
                <a:solidFill>
                  <a:srgbClr val="000044"/>
                </a:solidFill>
                <a:latin typeface="+mn-lt"/>
                <a:cs typeface="Arial"/>
              </a:rPr>
            </a:br>
            <a:r>
              <a:rPr lang="en-US" altLang="zh-CN" sz="2600" b="1" dirty="0">
                <a:solidFill>
                  <a:srgbClr val="000066"/>
                </a:solidFill>
                <a:cs typeface="DIN-Regular"/>
              </a:rPr>
              <a:t>Introduction to the topic-Interactive Learning System for Chinese History and Culture</a:t>
            </a:r>
            <a:r>
              <a:rPr lang="en-US" altLang="zh-CN" sz="2600" b="1" dirty="0">
                <a:solidFill>
                  <a:schemeClr val="tx1"/>
                </a:solidFill>
                <a:cs typeface="DIN-Regular"/>
              </a:rPr>
              <a:t/>
            </a:r>
            <a:br>
              <a:rPr lang="en-US" altLang="zh-CN" sz="2600" b="1" dirty="0">
                <a:solidFill>
                  <a:schemeClr val="tx1"/>
                </a:solidFill>
                <a:cs typeface="DIN-Regular"/>
              </a:rPr>
            </a:br>
            <a:r>
              <a:rPr lang="en-US" sz="6000" b="1" cap="all" spc="300" dirty="0">
                <a:solidFill>
                  <a:srgbClr val="000044"/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1943476"/>
            <a:ext cx="6593681" cy="368175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cs typeface="DIN-Regular"/>
              </a:rPr>
              <a:t>Group Number:  </a:t>
            </a:r>
            <a:r>
              <a:rPr lang="en-US" sz="1800" b="1" dirty="0">
                <a:cs typeface="DIN-Regular"/>
              </a:rPr>
              <a:t>15</a:t>
            </a:r>
            <a:endParaRPr lang="en-US" sz="1800" b="1" dirty="0">
              <a:solidFill>
                <a:schemeClr val="tx1"/>
              </a:solidFill>
              <a:cs typeface="DIN-Regular"/>
            </a:endParaRPr>
          </a:p>
          <a:p>
            <a:pPr algn="l">
              <a:lnSpc>
                <a:spcPct val="150000"/>
              </a:lnSpc>
            </a:pPr>
            <a:r>
              <a:rPr lang="en-US" sz="1800" b="1" dirty="0">
                <a:cs typeface="DIN-Regular"/>
              </a:rPr>
              <a:t>Group Members: </a:t>
            </a:r>
          </a:p>
          <a:p>
            <a:pPr algn="l">
              <a:lnSpc>
                <a:spcPct val="150000"/>
              </a:lnSpc>
            </a:pPr>
            <a:r>
              <a:rPr lang="en-US" sz="1800" b="1" i="1" dirty="0" err="1">
                <a:cs typeface="DIN-Regular"/>
              </a:rPr>
              <a:t>Yueran</a:t>
            </a:r>
            <a:r>
              <a:rPr lang="en-US" sz="1800" b="1" i="1" dirty="0">
                <a:cs typeface="DIN-Regular"/>
              </a:rPr>
              <a:t> Cao               </a:t>
            </a:r>
            <a:r>
              <a:rPr lang="en-US" sz="1800" b="1" dirty="0">
                <a:cs typeface="DIN-Regular"/>
              </a:rPr>
              <a:t>1930115</a:t>
            </a:r>
          </a:p>
          <a:p>
            <a:pPr algn="l">
              <a:lnSpc>
                <a:spcPct val="150000"/>
              </a:lnSpc>
            </a:pPr>
            <a:r>
              <a:rPr lang="en-US" sz="1800" b="1" i="1" dirty="0" err="1">
                <a:cs typeface="DIN-Regular"/>
              </a:rPr>
              <a:t>Yetong</a:t>
            </a:r>
            <a:r>
              <a:rPr lang="en-US" sz="1800" b="1" i="1" dirty="0">
                <a:cs typeface="DIN-Regular"/>
              </a:rPr>
              <a:t> Wang	     </a:t>
            </a:r>
            <a:r>
              <a:rPr lang="en-US" sz="1800" b="1" dirty="0">
                <a:cs typeface="DIN-Regular"/>
              </a:rPr>
              <a:t>1930253</a:t>
            </a:r>
          </a:p>
          <a:p>
            <a:pPr algn="l">
              <a:lnSpc>
                <a:spcPct val="150000"/>
              </a:lnSpc>
            </a:pPr>
            <a:r>
              <a:rPr lang="en-US" sz="1800" b="1" i="1" dirty="0" err="1">
                <a:cs typeface="DIN-Regular"/>
              </a:rPr>
              <a:t>Lincheng</a:t>
            </a:r>
            <a:r>
              <a:rPr lang="en-US" sz="1800" b="1" i="1" dirty="0">
                <a:cs typeface="DIN-Regular"/>
              </a:rPr>
              <a:t> Shi             </a:t>
            </a:r>
            <a:r>
              <a:rPr lang="en-US" sz="1800" b="1" dirty="0">
                <a:cs typeface="DIN-Regular"/>
              </a:rPr>
              <a:t>1927978</a:t>
            </a:r>
          </a:p>
          <a:p>
            <a:pPr algn="l">
              <a:lnSpc>
                <a:spcPct val="150000"/>
              </a:lnSpc>
            </a:pPr>
            <a:r>
              <a:rPr lang="en-US" sz="1800" b="1" i="1" dirty="0">
                <a:cs typeface="DIN-Regular"/>
              </a:rPr>
              <a:t>Hao-Hsiang Yu         </a:t>
            </a:r>
            <a:r>
              <a:rPr lang="en-US" sz="1800" b="1" dirty="0">
                <a:cs typeface="DIN-Regular"/>
              </a:rPr>
              <a:t>1927488</a:t>
            </a:r>
            <a:endParaRPr lang="en-US" sz="1800" b="1" i="1" dirty="0">
              <a:cs typeface="DIN-Regular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b="1" i="1" u="none" strike="noStrike" dirty="0" err="1">
                <a:solidFill>
                  <a:srgbClr val="000000"/>
                </a:solidFill>
                <a:effectLst/>
              </a:rPr>
              <a:t>Qinchuan</a:t>
            </a:r>
            <a:r>
              <a:rPr lang="en-US" altLang="zh-CN" sz="1800" b="1" i="1" u="none" strike="noStrike" dirty="0">
                <a:solidFill>
                  <a:srgbClr val="000000"/>
                </a:solidFill>
                <a:effectLst/>
              </a:rPr>
              <a:t> Zhu</a:t>
            </a:r>
            <a:r>
              <a:rPr lang="en-US" altLang="zh-CN" sz="1400" b="1" i="1" dirty="0"/>
              <a:t>              </a:t>
            </a:r>
            <a:r>
              <a:rPr lang="en-US" altLang="zh-CN" sz="1800" b="1" dirty="0"/>
              <a:t>1930549</a:t>
            </a:r>
          </a:p>
          <a:p>
            <a:pPr algn="l">
              <a:lnSpc>
                <a:spcPct val="150000"/>
              </a:lnSpc>
            </a:pPr>
            <a:endParaRPr lang="en-US" sz="1800" b="1" i="1" dirty="0">
              <a:cs typeface="DIN-Regular"/>
            </a:endParaRPr>
          </a:p>
          <a:p>
            <a:pPr algn="l">
              <a:lnSpc>
                <a:spcPct val="150000"/>
              </a:lnSpc>
            </a:pPr>
            <a:endParaRPr lang="en-US" sz="1800" b="1" dirty="0">
              <a:cs typeface="DIN-Regular"/>
            </a:endParaRPr>
          </a:p>
          <a:p>
            <a:pPr algn="l">
              <a:lnSpc>
                <a:spcPct val="150000"/>
              </a:lnSpc>
            </a:pPr>
            <a:endParaRPr lang="en-US" sz="1800" b="1" dirty="0">
              <a:solidFill>
                <a:schemeClr val="tx1"/>
              </a:solidFill>
              <a:cs typeface="DIN-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175" y="5775249"/>
            <a:ext cx="3356173" cy="7178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0" y="6643165"/>
            <a:ext cx="12192000" cy="214834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97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589" y="1810752"/>
            <a:ext cx="3360821" cy="3236495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rgbClr val="000044"/>
                </a:solidFill>
                <a:latin typeface="Calibri"/>
                <a:cs typeface="Calibri"/>
              </a:rPr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18" y="39323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44"/>
                </a:solidFill>
                <a:latin typeface="Calibri"/>
                <a:cs typeface="Calibri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418" y="1004637"/>
            <a:ext cx="11260788" cy="53433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</a:rPr>
              <a:t>Background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</a:rPr>
              <a:t>Potential requirements and proposed functions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</a:rPr>
              <a:t>Statement of proposed issues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</a:rPr>
              <a:t>Solutions to corresponding issues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</a:rPr>
              <a:t>Challenges may caused by proposed solutions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</a:rPr>
              <a:t>References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solidFill>
                  <a:prstClr val="black"/>
                </a:solidFill>
              </a:rPr>
              <a:t>Q&amp;A section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lvl="0" defTabSz="457200"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44"/>
                </a:solidFill>
                <a:latin typeface="Calibri"/>
                <a:cs typeface="Calibri"/>
              </a:rPr>
              <a:t>Background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426" y="914400"/>
            <a:ext cx="11871159" cy="57210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Related applications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Wood Joints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Folding Fan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Full History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Motivation</a:t>
            </a:r>
          </a:p>
          <a:p>
            <a:pPr marL="457200" lvl="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</a:rPr>
              <a:t>Rare finished product</a:t>
            </a:r>
          </a:p>
          <a:p>
            <a:pPr marL="457200" lvl="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</a:rPr>
              <a:t>Not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</a:rPr>
              <a:t>comprehesive</a:t>
            </a:r>
            <a:endParaRPr lang="en-US" altLang="zh-CN" sz="2000" dirty="0">
              <a:solidFill>
                <a:prstClr val="black"/>
              </a:solidFill>
              <a:latin typeface="Calibri"/>
            </a:endParaRPr>
          </a:p>
          <a:p>
            <a:pPr marL="457200" lvl="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6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6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600" dirty="0">
              <a:solidFill>
                <a:prstClr val="black"/>
              </a:solidFill>
              <a:latin typeface="Calibri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                                            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/>
              </a:rPr>
              <a:t>                                           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Figure1. Wood Joints                   Figure2. Full History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17EA48-977F-411E-8BAB-2764C9BC44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28" y="2510295"/>
            <a:ext cx="2517076" cy="34472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DD1C5F-E4B8-4ADA-93CC-599C8F34EA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60" y="2510296"/>
            <a:ext cx="2744580" cy="34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631"/>
            <a:ext cx="9456821" cy="74595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44"/>
                </a:solidFill>
                <a:latin typeface="Calibri"/>
                <a:cs typeface="Calibri"/>
              </a:rPr>
              <a:t>Potential requirements and proposed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537" y="986590"/>
            <a:ext cx="11808996" cy="5699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  Aim people</a:t>
            </a:r>
          </a:p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Students: learning requirements and interests</a:t>
            </a:r>
          </a:p>
          <a:p>
            <a:pPr marL="45720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Teachers: teaching materials</a:t>
            </a:r>
          </a:p>
          <a:p>
            <a:pPr marL="457200" lvl="0" indent="-457200" defTabSz="4572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Functions</a:t>
            </a:r>
          </a:p>
          <a:p>
            <a:pPr marL="457200" lvl="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Showing objects using 3D modeling, AR</a:t>
            </a:r>
          </a:p>
          <a:p>
            <a:pPr marL="457200" lvl="0" indent="-4572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Quizzes for interactive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2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44"/>
                </a:solidFill>
                <a:latin typeface="Calibri"/>
                <a:cs typeface="Calibri"/>
              </a:rPr>
              <a:t>Statement of proposed issues</a:t>
            </a:r>
            <a:r>
              <a:rPr lang="zh-CN" altLang="en-US" sz="3600" b="1" dirty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lang="en-US" altLang="zh-CN" sz="3600" dirty="0" smtClean="0">
                <a:solidFill>
                  <a:srgbClr val="000044"/>
                </a:solidFill>
                <a:latin typeface="Calibri"/>
                <a:cs typeface="Calibri"/>
              </a:rPr>
              <a:t>(3)</a:t>
            </a:r>
            <a:endParaRPr lang="en-US" sz="3600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709" y="895508"/>
            <a:ext cx="11898582" cy="56488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rails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commercial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pPr marL="342900" lvl="0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 of things outside traditional Chinese culture and articles with subjective color</a:t>
            </a:r>
            <a:endParaRPr lang="en-US" altLang="zh-CN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   AR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wasn’t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</a:t>
            </a:r>
          </a:p>
          <a:p>
            <a:pPr marL="342900" lvl="0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stand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fixed place to visit the scenic 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spots</a:t>
            </a:r>
            <a:endParaRPr lang="en-US" altLang="zh-CN" sz="2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   The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domestic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workers</a:t>
            </a:r>
          </a:p>
          <a:p>
            <a:pPr marL="342900" indent="-34290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 talents who have both development and culture ability</a:t>
            </a: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071" y="2128559"/>
            <a:ext cx="2343150" cy="138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399" y="2038507"/>
            <a:ext cx="1997124" cy="18920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2961" y="3930519"/>
            <a:ext cx="1170402" cy="20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44"/>
                </a:solidFill>
                <a:latin typeface="Calibri"/>
                <a:cs typeface="Calibri"/>
              </a:rPr>
              <a:t>Solutions to corresponding issues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553" y="986590"/>
            <a:ext cx="11802980" cy="529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0" indent="-742950" defTabSz="457200">
              <a:lnSpc>
                <a:spcPct val="200000"/>
              </a:lnSpc>
              <a:buAutoNum type="arabicPeriod"/>
              <a:defRPr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compensation &amp;</a:t>
            </a:r>
            <a:r>
              <a:rPr lang="zh-CN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Restricted commercial use</a:t>
            </a:r>
          </a:p>
          <a:p>
            <a:pPr marL="342900" lvl="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such software is hard to make money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endParaRPr lang="en-US" sz="28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defTabSz="457200">
              <a:lnSpc>
                <a:spcPct val="200000"/>
              </a:lnSpc>
              <a:defRPr/>
            </a:pPr>
            <a:r>
              <a:rPr 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   Virtual </a:t>
            </a:r>
            <a:r>
              <a:rPr 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 &amp; Set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 a </a:t>
            </a:r>
            <a:r>
              <a:rPr 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</a:t>
            </a:r>
            <a:r>
              <a:rPr 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sz="2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wheel to control character 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movement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participants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defTabSz="457200">
              <a:lnSpc>
                <a:spcPct val="200000"/>
              </a:lnSpc>
              <a:buAutoNum type="arabicPeriod" startAt="3"/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</a:p>
          <a:p>
            <a:pPr marL="342900" lvl="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“Wood Joints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”: mark out all relevant content and assign tasks to team </a:t>
            </a:r>
            <a:r>
              <a:rPr lang="en-US" altLang="zh-CN" sz="24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members[3]</a:t>
            </a:r>
            <a:endParaRPr lang="en-US" altLang="zh-CN" sz="2400" dirty="0" smtClean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9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81574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44"/>
                </a:solidFill>
                <a:latin typeface="Calibri"/>
                <a:cs typeface="Calibri"/>
              </a:rPr>
              <a:t>Challenges may caused by proposed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418" y="884643"/>
            <a:ext cx="11772901" cy="529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0" indent="-74295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r>
              <a:rPr lang="zh-CN" altLang="en-US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zh-CN" altLang="en-US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  <a:p>
            <a:pPr marL="342900" lvl="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elevant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departments to provide compensation is difficult to achieve</a:t>
            </a:r>
          </a:p>
          <a:p>
            <a:pPr marL="342900" lvl="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Finding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a leader with a lot of knowledge is a rare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thing</a:t>
            </a:r>
            <a:endParaRPr lang="en-US" altLang="zh-CN" sz="2400" dirty="0">
              <a:solidFill>
                <a:prstClr val="black"/>
              </a:solidFill>
              <a:latin typeface="Calibri"/>
            </a:endParaRPr>
          </a:p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2.      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</a:rPr>
              <a:t>Cultural</a:t>
            </a:r>
            <a:r>
              <a:rPr lang="zh-CN" alt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libri"/>
              </a:rPr>
              <a:t>difference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lvl="0" indent="-342900" defTabSz="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ome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aspects such as thinking mode,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values, behavior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habits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have difference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[4]</a:t>
            </a:r>
            <a:r>
              <a:rPr lang="zh-CN" altLang="en-US" sz="2400" dirty="0" smtClean="0">
                <a:solidFill>
                  <a:prstClr val="black"/>
                </a:solidFill>
                <a:latin typeface="Calibri"/>
              </a:rPr>
              <a:t>→</a:t>
            </a:r>
            <a:endParaRPr lang="en-US" altLang="zh-CN" sz="2400" dirty="0" smtClean="0">
              <a:solidFill>
                <a:prstClr val="black"/>
              </a:solidFill>
              <a:latin typeface="Calibri"/>
            </a:endParaRPr>
          </a:p>
          <a:p>
            <a:pPr lvl="0" defTabSz="457200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    Developers: study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the impact of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cultural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factors such as </a:t>
            </a:r>
            <a:r>
              <a:rPr lang="en-US" altLang="zh-CN" sz="2400" dirty="0" smtClean="0">
                <a:solidFill>
                  <a:prstClr val="black"/>
                </a:solidFill>
                <a:latin typeface="Calibri"/>
              </a:rPr>
              <a:t>language, color on </a:t>
            </a:r>
            <a:r>
              <a:rPr lang="en-US" altLang="zh-CN" sz="2400" dirty="0">
                <a:solidFill>
                  <a:prstClr val="black"/>
                </a:solidFill>
                <a:latin typeface="Calibri"/>
              </a:rPr>
              <a:t>interface design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R="0" lvl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44"/>
                </a:solidFill>
                <a:latin typeface="Calibri"/>
                <a:cs typeface="Calibri"/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657" y="884643"/>
            <a:ext cx="11647925" cy="529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altLang="zh-CN" sz="3600" dirty="0">
                <a:solidFill>
                  <a:prstClr val="black"/>
                </a:solidFill>
                <a:latin typeface="Calibri"/>
              </a:rPr>
              <a:t>[1] https://</a:t>
            </a:r>
            <a:r>
              <a:rPr lang="en-US" altLang="zh-CN" sz="3600" dirty="0" err="1">
                <a:solidFill>
                  <a:prstClr val="black"/>
                </a:solidFill>
                <a:latin typeface="Calibri"/>
              </a:rPr>
              <a:t>www.ifanr.com</a:t>
            </a:r>
            <a:r>
              <a:rPr lang="en-US" altLang="zh-CN" sz="3600" dirty="0">
                <a:solidFill>
                  <a:prstClr val="black"/>
                </a:solidFill>
                <a:latin typeface="Calibri"/>
              </a:rPr>
              <a:t>/432553</a:t>
            </a:r>
          </a:p>
          <a:p>
            <a:pPr defTabSz="457200">
              <a:defRPr/>
            </a:pPr>
            <a:r>
              <a:rPr lang="en-US" altLang="zh-CN" sz="3600" dirty="0">
                <a:solidFill>
                  <a:prstClr val="black"/>
                </a:solidFill>
                <a:latin typeface="Calibri"/>
              </a:rPr>
              <a:t>[2] http://www.doc88.com/p-6778258763676.html</a:t>
            </a:r>
          </a:p>
          <a:p>
            <a:pPr defTabSz="457200">
              <a:defRPr/>
            </a:pPr>
            <a:endParaRPr lang="en-US" sz="3600" dirty="0">
              <a:solidFill>
                <a:prstClr val="black"/>
              </a:solidFill>
              <a:latin typeface="Calibri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7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44763" y="1"/>
            <a:ext cx="18472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438" y="2385260"/>
            <a:ext cx="3857123" cy="2087479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rgbClr val="000044"/>
                </a:solidFill>
                <a:latin typeface="Calibri"/>
                <a:cs typeface="Calibri"/>
              </a:rPr>
              <a:t>Q&amp;A Section</a:t>
            </a:r>
          </a:p>
        </p:txBody>
      </p:sp>
      <p:sp>
        <p:nvSpPr>
          <p:cNvPr id="5" name="Rectangle 4"/>
          <p:cNvSpPr/>
          <p:nvPr/>
        </p:nvSpPr>
        <p:spPr>
          <a:xfrm rot="10800000">
            <a:off x="0" y="6686549"/>
            <a:ext cx="12192000" cy="171449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3" y="5957594"/>
            <a:ext cx="356139" cy="4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522</Words>
  <Application>Microsoft Office PowerPoint</Application>
  <PresentationFormat>宽屏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DIN-Regular</vt:lpstr>
      <vt:lpstr>等线</vt:lpstr>
      <vt:lpstr>等线 Light</vt:lpstr>
      <vt:lpstr>Arial</vt:lpstr>
      <vt:lpstr>Calibri</vt:lpstr>
      <vt:lpstr>Wingdings</vt:lpstr>
      <vt:lpstr>Office 主题​​</vt:lpstr>
      <vt:lpstr>CPT208 Portfolio Presentation 01 Introduction to the topic-Interactive Learning System for Chinese History and Culture  </vt:lpstr>
      <vt:lpstr>CONTENTS</vt:lpstr>
      <vt:lpstr>Background</vt:lpstr>
      <vt:lpstr>Potential requirements and proposed functions</vt:lpstr>
      <vt:lpstr>Statement of proposed issues (3)</vt:lpstr>
      <vt:lpstr>Solutions to corresponding issues</vt:lpstr>
      <vt:lpstr>Challenges may caused by proposed solutions</vt:lpstr>
      <vt:lpstr>References</vt:lpstr>
      <vt:lpstr>Q&amp;A Section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CPT203 Presentation video Proposed Web-based Book Distributor: BookMaster</dc:title>
  <dc:creator>机智的帅气的聪明的完美的 编程狗</dc:creator>
  <cp:lastModifiedBy>slc</cp:lastModifiedBy>
  <cp:revision>25</cp:revision>
  <dcterms:created xsi:type="dcterms:W3CDTF">2021-10-29T17:18:19Z</dcterms:created>
  <dcterms:modified xsi:type="dcterms:W3CDTF">2022-03-06T09:54:33Z</dcterms:modified>
</cp:coreProperties>
</file>