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5" r:id="rId3"/>
    <p:sldId id="258" r:id="rId4"/>
    <p:sldId id="267" r:id="rId5"/>
    <p:sldId id="271" r:id="rId6"/>
    <p:sldId id="269" r:id="rId7"/>
    <p:sldId id="259" r:id="rId8"/>
    <p:sldId id="2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9BB6"/>
    <a:srgbClr val="F05125"/>
    <a:srgbClr val="FFFFFF"/>
    <a:srgbClr val="FF0303"/>
    <a:srgbClr val="3C3CFF"/>
    <a:srgbClr val="FDB813"/>
    <a:srgbClr val="0D53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416" y="184"/>
      </p:cViewPr>
      <p:guideLst>
        <p:guide orient="horz" pos="107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9B9F4-8E28-44CD-B25A-47A8CC171A9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3A19-1B61-4ADC-B55D-FDAF702C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76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354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8321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7446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2019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2768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464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1338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575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41C74ED-8099-473D-A872-F2D110A52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73CE694-1F90-4A4D-AC3A-06BF67151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6B589D2-D162-4303-A623-5B7BC358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8E154F2-66E9-4D10-843B-82AC3101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1C94418-A04A-4051-A764-11ED8E5D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9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D8C726E-CD99-4D1D-8245-0B3B3299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CB5BB5A-1343-4B57-83FE-A8E6B828A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D69932B-3CA1-4974-9AC5-1763985D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E2190A7-24B9-44BF-B9A4-939C6911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B57B2E-F8C7-4646-853E-46D4BF71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3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F942F1EC-FADA-4414-AF44-FD2975ED4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3732516-84DC-456F-AADD-B022C4FBF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B606FA1-5897-4BF5-AB2C-F8F5E2B1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9C22B0F-0CC9-45E2-BE6B-A4B318AA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F2BA7DE-2BBF-4BA0-9739-846115A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6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847042-FB3D-42C2-8CE3-FE560F5C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99F9E3C-96DE-4706-9866-5C545CA97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9A3E8FE-4636-49DA-ABC7-6F139872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CDDD5D1-73EA-4B2C-85FE-7D8A9043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2C04607-6C57-4F59-BE85-9DA98BDA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69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E21D9C-35BA-45E0-B58F-7C8D84CD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D59639B-E2C4-4A37-9CF6-D01BDBA8A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55ED439-3049-4164-954A-F6BA4FE7A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8865A59-2170-4174-B46D-39A3B3A2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7666A9D-DB08-422D-A890-B323CFB4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65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5B6D605-7FAB-4C85-BAC6-09CA6C32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02D1736-EA9C-461D-B953-2E4C0BC5E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2D7586F-CA8C-4CF0-B775-58F3039E7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7CDFE09-6D06-4122-94F4-789593DA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4EFC06E-8B8D-427F-8AB8-6B319171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44F2B8A-2231-473D-87EB-2AB41332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09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BF3F61-7E8B-4F2B-BCCC-6BE4E67E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0C9D2DC-04A8-48FC-B00E-A6A191F61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CD25341-717F-4AB9-B956-F889926FE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3932827-60A4-4611-840B-A7F726DF3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6B97DE6-4E40-4226-BD9A-9BEB5D446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C80EA141-2DBA-4EFE-BAED-2B58B30D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DB36F07-8236-49B2-A856-95AE1338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0AFE26AB-5A74-4E12-BC9C-54EA2D71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17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9A56C38-F513-4C3D-AED1-7902F98A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178DDE1-679C-4C30-B323-F63D5FB7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D9652BC-1DE8-4FA3-982A-15FF6B11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6148DEB-33F7-4294-A9DD-6504CCFA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65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22BADEB3-1C98-415E-8EA8-A407E2D0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BB1D10D-1232-4FD7-8C8D-E4003338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665A14D-DC1B-4387-909A-DFE0312D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33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7A445C2-46D8-4EAD-8C24-C06FAD5A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057A308-2D4A-4197-B084-659CE3406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FE133D8-B8B6-4118-B655-82EA0FED8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794BC00-6BE8-4B1E-8994-A63959C8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7979B6B-43D5-4E9E-84F2-1A959AF9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94FEFED-6586-4752-9DF6-A013DA3A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13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543EE1-0935-412C-B19D-F34DED4E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83441F9E-2D23-4782-968B-0CB01F6E1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9076827-33ED-4FC7-BE4C-105FEB9FA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2E369F3-0F15-4C41-86BF-5D5CD2E9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B31-1BAA-41AE-B7CA-9E9608C0B48D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F2E8597-8BAF-44C2-89BB-383B7171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A447BBC-65F7-4631-B560-B9B4F4C7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2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075CCB3-779E-4E90-90D7-FAF04A3A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84DA73B-77C0-4175-B342-4EEB70ECE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6A3E18-1F71-4A87-94D5-C003B9975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B2B31-1BAA-41AE-B7CA-9E9608C0B48D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6F78C78-AC86-405A-ABC8-17F1CA005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4DDAE65-2217-456F-A2CC-894BB0882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7226C-657E-40DA-B752-6E41800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1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4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人员&#10;&#10;已生成极高可信度的说明">
            <a:extLst>
              <a:ext uri="{FF2B5EF4-FFF2-40B4-BE49-F238E27FC236}">
                <a16:creationId xmlns:a16="http://schemas.microsoft.com/office/drawing/2014/main" xmlns="" id="{821B0342-095D-489F-8F37-4E0551705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2" y="-2667003"/>
            <a:ext cx="6858001" cy="1219200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B08C29E-0A8C-4CD1-B745-7F8AE65EDD00}"/>
              </a:ext>
            </a:extLst>
          </p:cNvPr>
          <p:cNvSpPr/>
          <p:nvPr/>
        </p:nvSpPr>
        <p:spPr>
          <a:xfrm>
            <a:off x="488633" y="406400"/>
            <a:ext cx="4042727" cy="694944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Wearable </a:t>
            </a:r>
            <a:r>
              <a:rPr lang="en-US" altLang="zh-CN" sz="3600" b="1" dirty="0" err="1">
                <a:solidFill>
                  <a:srgbClr val="209BB6"/>
                </a:solidFill>
              </a:rPr>
              <a:t>Mbed</a:t>
            </a:r>
            <a:endParaRPr lang="en-US" altLang="zh-CN" sz="3600" b="1" dirty="0">
              <a:solidFill>
                <a:srgbClr val="209BB6"/>
              </a:solidFill>
            </a:endParaRP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--keep track of your life</a:t>
            </a:r>
          </a:p>
          <a:p>
            <a:pPr algn="ctr"/>
            <a:endParaRPr lang="en-US" altLang="zh-CN" sz="3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600" b="1" dirty="0">
                <a:solidFill>
                  <a:schemeClr val="tx1"/>
                </a:solidFill>
              </a:rPr>
              <a:t>Group member:</a:t>
            </a:r>
          </a:p>
          <a:p>
            <a:pPr algn="ctr"/>
            <a:r>
              <a:rPr lang="en-US" altLang="zh-CN" sz="2000" b="1" dirty="0" err="1">
                <a:solidFill>
                  <a:schemeClr val="tx1"/>
                </a:solidFill>
              </a:rPr>
              <a:t>Xiaodong</a:t>
            </a:r>
            <a:r>
              <a:rPr lang="en-US" altLang="zh-CN" sz="2000" b="1" dirty="0">
                <a:solidFill>
                  <a:schemeClr val="tx1"/>
                </a:solidFill>
              </a:rPr>
              <a:t> Wu</a:t>
            </a:r>
          </a:p>
          <a:p>
            <a:pPr algn="ctr"/>
            <a:r>
              <a:rPr lang="en-US" altLang="zh-CN" sz="2000" b="1" dirty="0" err="1">
                <a:solidFill>
                  <a:schemeClr val="tx1"/>
                </a:solidFill>
              </a:rPr>
              <a:t>Weizhe</a:t>
            </a:r>
            <a:r>
              <a:rPr lang="en-US" altLang="zh-CN" sz="2000" b="1" dirty="0">
                <a:solidFill>
                  <a:schemeClr val="tx1"/>
                </a:solidFill>
              </a:rPr>
              <a:t> Lin</a:t>
            </a:r>
          </a:p>
          <a:p>
            <a:pPr algn="ctr"/>
            <a:r>
              <a:rPr lang="en-US" altLang="zh-CN" sz="2000" b="1" dirty="0" err="1">
                <a:solidFill>
                  <a:schemeClr val="tx1"/>
                </a:solidFill>
              </a:rPr>
              <a:t>Hehui</a:t>
            </a:r>
            <a:r>
              <a:rPr lang="en-US" altLang="zh-CN" sz="2000" b="1" dirty="0">
                <a:solidFill>
                  <a:schemeClr val="tx1"/>
                </a:solidFill>
              </a:rPr>
              <a:t> Zheng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Yi Wang</a:t>
            </a:r>
          </a:p>
        </p:txBody>
      </p:sp>
    </p:spTree>
    <p:extLst>
      <p:ext uri="{BB962C8B-B14F-4D97-AF65-F5344CB8AC3E}">
        <p14:creationId xmlns:p14="http://schemas.microsoft.com/office/powerpoint/2010/main" val="210278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0"/>
            <a:ext cx="12192000" cy="1706880"/>
          </a:xfrm>
          <a:prstGeom prst="rect">
            <a:avLst/>
          </a:prstGeom>
          <a:solidFill>
            <a:srgbClr val="1CA5E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3600" b="1" dirty="0">
                <a:solidFill>
                  <a:srgbClr val="FFFFFF"/>
                </a:solidFill>
              </a:rPr>
              <a:t>Application of our device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6101120" y="6537192"/>
            <a:ext cx="2025299" cy="320699"/>
          </a:xfrm>
          <a:prstGeom prst="rect">
            <a:avLst/>
          </a:prstGeom>
          <a:solidFill>
            <a:srgbClr val="F0512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0151700" y="6537200"/>
            <a:ext cx="2040300" cy="320700"/>
          </a:xfrm>
          <a:prstGeom prst="rect">
            <a:avLst/>
          </a:prstGeom>
          <a:solidFill>
            <a:srgbClr val="7FBB4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8126411" y="6537192"/>
            <a:ext cx="2025300" cy="320699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0" y="6537192"/>
            <a:ext cx="6116400" cy="320699"/>
          </a:xfrm>
          <a:prstGeom prst="rect">
            <a:avLst/>
          </a:prstGeom>
          <a:solidFill>
            <a:srgbClr val="1CA5E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54378849-05F8-4CBE-BBA3-0C56BE940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971039"/>
            <a:ext cx="10500360" cy="4205923"/>
          </a:xfrm>
        </p:spPr>
        <p:txBody>
          <a:bodyPr>
            <a:normAutofit/>
          </a:bodyPr>
          <a:lstStyle/>
          <a:p>
            <a:r>
              <a:rPr lang="en-US" altLang="zh-CN" dirty="0"/>
              <a:t>Help people keep track of their time allocation in a day, and keep an eye on their </a:t>
            </a:r>
            <a:r>
              <a:rPr lang="en-US" altLang="zh-CN" dirty="0" err="1"/>
              <a:t>surrondings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Major Activities Monitored: </a:t>
            </a:r>
          </a:p>
          <a:p>
            <a:pPr lvl="1"/>
            <a:r>
              <a:rPr lang="en-US" altLang="zh-CN" dirty="0"/>
              <a:t>Browsing the Internet and writing</a:t>
            </a:r>
          </a:p>
          <a:p>
            <a:pPr lvl="1"/>
            <a:r>
              <a:rPr lang="en-US" altLang="zh-CN" dirty="0"/>
              <a:t>Walking</a:t>
            </a:r>
          </a:p>
          <a:p>
            <a:pPr lvl="1"/>
            <a:r>
              <a:rPr lang="en-US" altLang="zh-CN" dirty="0"/>
              <a:t>Idle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With the help of it : </a:t>
            </a:r>
            <a:r>
              <a:rPr lang="en-US" altLang="zh-CN" b="1" dirty="0"/>
              <a:t>make your time better allocated !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724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0"/>
            <a:ext cx="12192000" cy="1706880"/>
          </a:xfrm>
          <a:prstGeom prst="rect">
            <a:avLst/>
          </a:prstGeom>
          <a:solidFill>
            <a:srgbClr val="1CA5E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3600" b="1" dirty="0">
                <a:solidFill>
                  <a:srgbClr val="FFFFFF"/>
                </a:solidFill>
              </a:rPr>
              <a:t>Special features of our device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6101120" y="6537192"/>
            <a:ext cx="2025299" cy="320699"/>
          </a:xfrm>
          <a:prstGeom prst="rect">
            <a:avLst/>
          </a:prstGeom>
          <a:solidFill>
            <a:srgbClr val="F0512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0151700" y="6537200"/>
            <a:ext cx="2040300" cy="320700"/>
          </a:xfrm>
          <a:prstGeom prst="rect">
            <a:avLst/>
          </a:prstGeom>
          <a:solidFill>
            <a:srgbClr val="7FBB4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8126411" y="6537192"/>
            <a:ext cx="2025300" cy="320699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0" y="6537192"/>
            <a:ext cx="6116400" cy="320699"/>
          </a:xfrm>
          <a:prstGeom prst="rect">
            <a:avLst/>
          </a:prstGeom>
          <a:solidFill>
            <a:srgbClr val="1CA5E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54378849-05F8-4CBE-BBA3-0C56BE940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971039"/>
            <a:ext cx="10500360" cy="4205923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Mbed</a:t>
            </a:r>
            <a:r>
              <a:rPr lang="en-US" altLang="zh-CN" dirty="0"/>
              <a:t> directly upload data to the server through MQTT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Automatically </a:t>
            </a:r>
            <a:r>
              <a:rPr lang="en-US" altLang="zh-CN" dirty="0" err="1"/>
              <a:t>recignize</a:t>
            </a:r>
            <a:r>
              <a:rPr lang="en-US" altLang="zh-CN" dirty="0"/>
              <a:t> movement patterns of user with </a:t>
            </a:r>
            <a:r>
              <a:rPr lang="en-US" altLang="zh-CN" b="1" dirty="0"/>
              <a:t>neural network</a:t>
            </a:r>
          </a:p>
          <a:p>
            <a:endParaRPr lang="en-US" altLang="zh-CN" dirty="0"/>
          </a:p>
          <a:p>
            <a:r>
              <a:rPr lang="en-US" altLang="zh-CN" dirty="0"/>
              <a:t>Sending warning message to user’s mailbox when abnormality is detected in environment (Air quality and Ambient light)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Rise to wake: </a:t>
            </a:r>
            <a:r>
              <a:rPr lang="en-US" altLang="zh-CN" dirty="0"/>
              <a:t>show all the readings including time on </a:t>
            </a:r>
            <a:r>
              <a:rPr lang="en-US" altLang="zh-CN" dirty="0" err="1"/>
              <a:t>Mbed’s</a:t>
            </a:r>
            <a:r>
              <a:rPr lang="en-US" altLang="zh-CN" dirty="0"/>
              <a:t> display only when user raise the device towards his/her face.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44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0151724" y="6537200"/>
            <a:ext cx="2040300" cy="320700"/>
          </a:xfrm>
          <a:prstGeom prst="rect">
            <a:avLst/>
          </a:prstGeom>
          <a:solidFill>
            <a:srgbClr val="7FBB4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-4" y="6537192"/>
            <a:ext cx="2025300" cy="320699"/>
          </a:xfrm>
          <a:prstGeom prst="rect">
            <a:avLst/>
          </a:prstGeom>
          <a:solidFill>
            <a:srgbClr val="1CA5E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8126411" y="6537192"/>
            <a:ext cx="2025300" cy="320699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2009975" y="6537192"/>
            <a:ext cx="6116400" cy="320699"/>
          </a:xfrm>
          <a:prstGeom prst="rect">
            <a:avLst/>
          </a:prstGeom>
          <a:solidFill>
            <a:srgbClr val="F0512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0" y="1"/>
            <a:ext cx="12192000" cy="1477904"/>
          </a:xfrm>
          <a:prstGeom prst="rect">
            <a:avLst/>
          </a:prstGeom>
          <a:solidFill>
            <a:srgbClr val="F0512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457200" rtl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FFFF"/>
                </a:solidFill>
              </a:rPr>
              <a:t>Sample Outcome of the recognition</a:t>
            </a:r>
          </a:p>
        </p:txBody>
      </p:sp>
      <p:pic>
        <p:nvPicPr>
          <p:cNvPr id="128" name="内容占位符 127">
            <a:extLst>
              <a:ext uri="{FF2B5EF4-FFF2-40B4-BE49-F238E27FC236}">
                <a16:creationId xmlns:a16="http://schemas.microsoft.com/office/drawing/2014/main" xmlns="" id="{79444644-C061-4418-9CC0-0DA300452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477905"/>
            <a:ext cx="9967711" cy="4983856"/>
          </a:xfrm>
        </p:spPr>
      </p:pic>
    </p:spTree>
    <p:extLst>
      <p:ext uri="{BB962C8B-B14F-4D97-AF65-F5344CB8AC3E}">
        <p14:creationId xmlns:p14="http://schemas.microsoft.com/office/powerpoint/2010/main" val="32460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0151724" y="6537200"/>
            <a:ext cx="2040300" cy="320700"/>
          </a:xfrm>
          <a:prstGeom prst="rect">
            <a:avLst/>
          </a:prstGeom>
          <a:solidFill>
            <a:srgbClr val="7FBB4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-4" y="6537192"/>
            <a:ext cx="2025300" cy="320699"/>
          </a:xfrm>
          <a:prstGeom prst="rect">
            <a:avLst/>
          </a:prstGeom>
          <a:solidFill>
            <a:srgbClr val="1CA5E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8126411" y="6537192"/>
            <a:ext cx="2025300" cy="320699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2009975" y="6537192"/>
            <a:ext cx="6116400" cy="320699"/>
          </a:xfrm>
          <a:prstGeom prst="rect">
            <a:avLst/>
          </a:prstGeom>
          <a:solidFill>
            <a:srgbClr val="F0512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0" y="1"/>
            <a:ext cx="12192000" cy="1477904"/>
          </a:xfrm>
          <a:prstGeom prst="rect">
            <a:avLst/>
          </a:prstGeom>
          <a:solidFill>
            <a:srgbClr val="F0512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457200" rtl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FFFF"/>
                </a:solidFill>
              </a:rPr>
              <a:t>Time ratio between activities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B3FDD0E2-1688-4C9E-B42B-76348018B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60" y="1316018"/>
            <a:ext cx="8808720" cy="5383053"/>
          </a:xfrm>
        </p:spPr>
      </p:pic>
    </p:spTree>
    <p:extLst>
      <p:ext uri="{BB962C8B-B14F-4D97-AF65-F5344CB8AC3E}">
        <p14:creationId xmlns:p14="http://schemas.microsoft.com/office/powerpoint/2010/main" val="239499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10151724" y="6537200"/>
            <a:ext cx="2040300" cy="320700"/>
          </a:xfrm>
          <a:prstGeom prst="rect">
            <a:avLst/>
          </a:prstGeom>
          <a:solidFill>
            <a:srgbClr val="7FBB4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4" y="6537192"/>
            <a:ext cx="2025300" cy="320699"/>
          </a:xfrm>
          <a:prstGeom prst="rect">
            <a:avLst/>
          </a:prstGeom>
          <a:solidFill>
            <a:srgbClr val="1CA5E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4237453" y="6537200"/>
            <a:ext cx="5914200" cy="320700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2009975" y="6537200"/>
            <a:ext cx="2227500" cy="320700"/>
          </a:xfrm>
          <a:prstGeom prst="rect">
            <a:avLst/>
          </a:prstGeom>
          <a:solidFill>
            <a:srgbClr val="F0512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1" name="Shape 150">
            <a:extLst>
              <a:ext uri="{FF2B5EF4-FFF2-40B4-BE49-F238E27FC236}">
                <a16:creationId xmlns:a16="http://schemas.microsoft.com/office/drawing/2014/main" xmlns="" id="{E468D627-A7E5-47A0-A667-A9807991AE15}"/>
              </a:ext>
            </a:extLst>
          </p:cNvPr>
          <p:cNvSpPr txBox="1"/>
          <p:nvPr/>
        </p:nvSpPr>
        <p:spPr>
          <a:xfrm>
            <a:off x="0" y="1"/>
            <a:ext cx="12192000" cy="1482622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indent="457200"/>
            <a:r>
              <a:rPr lang="en-US" altLang="zh-CN" sz="3600" b="1" dirty="0">
                <a:solidFill>
                  <a:srgbClr val="FFFFFF"/>
                </a:solidFill>
              </a:rPr>
              <a:t>Raise to Wake</a:t>
            </a:r>
          </a:p>
          <a:p>
            <a:pPr marL="0" lvl="0" indent="457200" rtl="0">
              <a:spcBef>
                <a:spcPts val="0"/>
              </a:spcBef>
              <a:buNone/>
            </a:pP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xmlns="" id="{3E20FE74-3686-4A8E-A3C2-D9C660AC5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project_video">
            <a:hlinkClick r:id="" action="ppaction://media"/>
            <a:extLst>
              <a:ext uri="{FF2B5EF4-FFF2-40B4-BE49-F238E27FC236}">
                <a16:creationId xmlns:a16="http://schemas.microsoft.com/office/drawing/2014/main" xmlns="" id="{1BBFA40B-9927-4429-9D77-65BE7868ED2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20135" y="1683959"/>
            <a:ext cx="8141678" cy="461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-549811" y="15910"/>
            <a:ext cx="3281680" cy="6842090"/>
          </a:xfrm>
          <a:prstGeom prst="rect">
            <a:avLst/>
          </a:prstGeom>
          <a:solidFill>
            <a:srgbClr val="F0512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FFFF"/>
                </a:solidFill>
              </a:rPr>
              <a:t>How </a:t>
            </a:r>
          </a:p>
          <a:p>
            <a:pPr marL="0" lvl="0" indent="457200" algn="ctr" rtl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FFFF"/>
                </a:solidFill>
              </a:rPr>
              <a:t>we achieve </a:t>
            </a:r>
          </a:p>
          <a:p>
            <a:pPr marL="0" lvl="0" indent="457200" algn="ctr" rtl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FFFF"/>
                </a:solidFill>
              </a:rPr>
              <a:t>It:</a:t>
            </a:r>
          </a:p>
          <a:p>
            <a:pPr lvl="0" indent="457200" algn="ctr"/>
            <a:endParaRPr lang="en-US" sz="3600" b="1" dirty="0">
              <a:solidFill>
                <a:srgbClr val="FFFFFF"/>
              </a:solidFill>
            </a:endParaRPr>
          </a:p>
          <a:p>
            <a:pPr lvl="0" indent="457200" algn="ctr"/>
            <a:r>
              <a:rPr lang="en-US" sz="3600" b="1" dirty="0">
                <a:solidFill>
                  <a:srgbClr val="FFFFFF"/>
                </a:solidFill>
              </a:rPr>
              <a:t>Neural      network</a:t>
            </a:r>
          </a:p>
          <a:p>
            <a:pPr marL="0" lvl="0" indent="457200" algn="ctr" rtl="0">
              <a:spcBef>
                <a:spcPts val="0"/>
              </a:spcBef>
              <a:buNone/>
            </a:pP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3F7B664B-5B2C-4F85-845D-AC8469E9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4880" y="568960"/>
            <a:ext cx="7868920" cy="560800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3" name="图片 2" descr="图片包含 屏幕截图&#10;&#10;已生成极高可信度的说明">
            <a:extLst>
              <a:ext uri="{FF2B5EF4-FFF2-40B4-BE49-F238E27FC236}">
                <a16:creationId xmlns:a16="http://schemas.microsoft.com/office/drawing/2014/main" xmlns="" id="{29DCB013-E775-45BF-8982-1277CDFEF7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3219050" y="120021"/>
            <a:ext cx="3812240" cy="6734958"/>
          </a:xfrm>
          <a:prstGeom prst="rect">
            <a:avLst/>
          </a:prstGeom>
        </p:spPr>
      </p:pic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xmlns="" id="{47FCD063-885B-46B4-8A26-71F1E0FD73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7525392" y="274320"/>
            <a:ext cx="3646098" cy="64414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E335B51-8BAD-45A0-9D5E-D522D3036449}"/>
              </a:ext>
            </a:extLst>
          </p:cNvPr>
          <p:cNvSpPr/>
          <p:nvPr/>
        </p:nvSpPr>
        <p:spPr>
          <a:xfrm>
            <a:off x="5283200" y="1270000"/>
            <a:ext cx="812800" cy="243840"/>
          </a:xfrm>
          <a:prstGeom prst="rect">
            <a:avLst/>
          </a:prstGeom>
          <a:noFill/>
          <a:ln w="47625">
            <a:solidFill>
              <a:srgbClr val="F0512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3046B3A9-B8F9-452B-8326-5F860781E642}"/>
              </a:ext>
            </a:extLst>
          </p:cNvPr>
          <p:cNvSpPr/>
          <p:nvPr/>
        </p:nvSpPr>
        <p:spPr>
          <a:xfrm>
            <a:off x="5364480" y="4226560"/>
            <a:ext cx="609600" cy="243840"/>
          </a:xfrm>
          <a:prstGeom prst="rect">
            <a:avLst/>
          </a:prstGeom>
          <a:noFill/>
          <a:ln w="47625">
            <a:solidFill>
              <a:srgbClr val="F0512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49DA00C7-7614-48E9-A32E-86FDFB87D0EC}"/>
              </a:ext>
            </a:extLst>
          </p:cNvPr>
          <p:cNvSpPr/>
          <p:nvPr/>
        </p:nvSpPr>
        <p:spPr>
          <a:xfrm>
            <a:off x="7213600" y="259239"/>
            <a:ext cx="4140200" cy="6456522"/>
          </a:xfrm>
          <a:prstGeom prst="rect">
            <a:avLst/>
          </a:prstGeom>
          <a:noFill/>
          <a:ln w="47625">
            <a:solidFill>
              <a:srgbClr val="F0512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C068755D-5B05-4E92-98DC-FADA35E9A8A9}"/>
              </a:ext>
            </a:extLst>
          </p:cNvPr>
          <p:cNvCxnSpPr>
            <a:cxnSpLocks/>
          </p:cNvCxnSpPr>
          <p:nvPr/>
        </p:nvCxnSpPr>
        <p:spPr>
          <a:xfrm flipV="1">
            <a:off x="5125170" y="6745118"/>
            <a:ext cx="1742990" cy="12889"/>
          </a:xfrm>
          <a:prstGeom prst="line">
            <a:avLst/>
          </a:prstGeom>
          <a:ln w="44450">
            <a:solidFill>
              <a:srgbClr val="F051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xmlns="" id="{6961B840-88B6-4E06-A155-D1AA01C2B8E5}"/>
              </a:ext>
            </a:extLst>
          </p:cNvPr>
          <p:cNvCxnSpPr>
            <a:cxnSpLocks/>
          </p:cNvCxnSpPr>
          <p:nvPr/>
        </p:nvCxnSpPr>
        <p:spPr>
          <a:xfrm flipH="1">
            <a:off x="6868160" y="59595"/>
            <a:ext cx="10730" cy="6685523"/>
          </a:xfrm>
          <a:prstGeom prst="line">
            <a:avLst/>
          </a:prstGeom>
          <a:ln w="44450">
            <a:solidFill>
              <a:srgbClr val="F051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xmlns="" id="{F3A26C07-7D2C-4996-886D-5DCB0B2D3155}"/>
              </a:ext>
            </a:extLst>
          </p:cNvPr>
          <p:cNvCxnSpPr>
            <a:cxnSpLocks/>
          </p:cNvCxnSpPr>
          <p:nvPr/>
        </p:nvCxnSpPr>
        <p:spPr>
          <a:xfrm flipV="1">
            <a:off x="6868160" y="83364"/>
            <a:ext cx="2480281" cy="1"/>
          </a:xfrm>
          <a:prstGeom prst="line">
            <a:avLst/>
          </a:prstGeom>
          <a:ln w="44450">
            <a:solidFill>
              <a:srgbClr val="F051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xmlns="" id="{F3EF0557-2142-49D7-9C9C-ABE085888AD9}"/>
              </a:ext>
            </a:extLst>
          </p:cNvPr>
          <p:cNvCxnSpPr>
            <a:cxnSpLocks/>
          </p:cNvCxnSpPr>
          <p:nvPr/>
        </p:nvCxnSpPr>
        <p:spPr>
          <a:xfrm>
            <a:off x="9348441" y="83364"/>
            <a:ext cx="0" cy="308293"/>
          </a:xfrm>
          <a:prstGeom prst="straightConnector1">
            <a:avLst/>
          </a:prstGeom>
          <a:ln w="44450">
            <a:solidFill>
              <a:srgbClr val="F051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94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0151724" y="6537200"/>
            <a:ext cx="2040300" cy="320700"/>
          </a:xfrm>
          <a:prstGeom prst="rect">
            <a:avLst/>
          </a:prstGeom>
          <a:solidFill>
            <a:srgbClr val="7FBB4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-4" y="6537192"/>
            <a:ext cx="2025300" cy="320699"/>
          </a:xfrm>
          <a:prstGeom prst="rect">
            <a:avLst/>
          </a:prstGeom>
          <a:solidFill>
            <a:srgbClr val="1CA5E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8126411" y="6537192"/>
            <a:ext cx="2025300" cy="320699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2009975" y="6537192"/>
            <a:ext cx="6116400" cy="320699"/>
          </a:xfrm>
          <a:prstGeom prst="rect">
            <a:avLst/>
          </a:prstGeom>
          <a:solidFill>
            <a:srgbClr val="F0512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0" y="1"/>
            <a:ext cx="12192000" cy="1477904"/>
          </a:xfrm>
          <a:prstGeom prst="rect">
            <a:avLst/>
          </a:prstGeom>
          <a:solidFill>
            <a:srgbClr val="F0512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457200" rtl="0">
              <a:spcBef>
                <a:spcPts val="0"/>
              </a:spcBef>
              <a:buNone/>
            </a:pPr>
            <a:r>
              <a:rPr lang="en-US" altLang="zh-CN" sz="3600" b="1" dirty="0">
                <a:solidFill>
                  <a:srgbClr val="FFFFFF"/>
                </a:solidFill>
              </a:rPr>
              <a:t>Accuracy</a:t>
            </a:r>
            <a:r>
              <a:rPr lang="en-US" sz="3600" b="1" dirty="0">
                <a:solidFill>
                  <a:srgbClr val="FFFFFF"/>
                </a:solidFill>
              </a:rPr>
              <a:t> of </a:t>
            </a:r>
            <a:r>
              <a:rPr lang="en-US" altLang="zh-CN" sz="3600" b="1" dirty="0">
                <a:solidFill>
                  <a:srgbClr val="FFFFFF"/>
                </a:solidFill>
              </a:rPr>
              <a:t>classification</a:t>
            </a:r>
            <a:endParaRPr lang="en-US" sz="3600" b="1" dirty="0">
              <a:solidFill>
                <a:srgbClr val="FFFFFF"/>
              </a:solidFill>
            </a:endParaRPr>
          </a:p>
        </p:txBody>
      </p:sp>
      <p:pic>
        <p:nvPicPr>
          <p:cNvPr id="16" name="内容占位符 15">
            <a:extLst>
              <a:ext uri="{FF2B5EF4-FFF2-40B4-BE49-F238E27FC236}">
                <a16:creationId xmlns:a16="http://schemas.microsoft.com/office/drawing/2014/main" xmlns="" id="{F729923B-EA67-4D11-8A71-72DD5031A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80"/>
          <a:stretch/>
        </p:blipFill>
        <p:spPr>
          <a:xfrm>
            <a:off x="-387745" y="1666243"/>
            <a:ext cx="11185174" cy="2175290"/>
          </a:xfr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xmlns="" id="{5AE201F9-BDC5-43F0-B30C-9A6B1DF651B9}"/>
              </a:ext>
            </a:extLst>
          </p:cNvPr>
          <p:cNvCxnSpPr/>
          <p:nvPr/>
        </p:nvCxnSpPr>
        <p:spPr>
          <a:xfrm>
            <a:off x="9887551" y="2225040"/>
            <a:ext cx="936000" cy="0"/>
          </a:xfrm>
          <a:prstGeom prst="straightConnector1">
            <a:avLst/>
          </a:prstGeom>
          <a:ln w="41275">
            <a:solidFill>
              <a:srgbClr val="3C3CFF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B5481E3C-2853-4CAD-BAA5-33F31DB3536D}"/>
              </a:ext>
            </a:extLst>
          </p:cNvPr>
          <p:cNvCxnSpPr/>
          <p:nvPr/>
        </p:nvCxnSpPr>
        <p:spPr>
          <a:xfrm>
            <a:off x="9887551" y="3210560"/>
            <a:ext cx="936000" cy="0"/>
          </a:xfrm>
          <a:prstGeom prst="straightConnector1">
            <a:avLst/>
          </a:prstGeom>
          <a:ln w="41275">
            <a:solidFill>
              <a:srgbClr val="FF0303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E25C3306-6C09-4367-BA9F-688515EBE6FE}"/>
              </a:ext>
            </a:extLst>
          </p:cNvPr>
          <p:cNvSpPr txBox="1"/>
          <p:nvPr/>
        </p:nvSpPr>
        <p:spPr>
          <a:xfrm>
            <a:off x="9887551" y="3509148"/>
            <a:ext cx="2665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Training Set</a:t>
            </a:r>
            <a:endParaRPr lang="zh-CN" altLang="en-US" sz="20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71AB550F-2E4A-4732-91E1-2DBF2DFFFA13}"/>
              </a:ext>
            </a:extLst>
          </p:cNvPr>
          <p:cNvSpPr txBox="1"/>
          <p:nvPr/>
        </p:nvSpPr>
        <p:spPr>
          <a:xfrm>
            <a:off x="330646" y="3880969"/>
            <a:ext cx="3103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Accuracy rate (tend to 1)</a:t>
            </a:r>
            <a:endParaRPr lang="zh-CN" altLang="en-US" sz="20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7C63D14F-1D23-4C21-A7E7-1AA31F068418}"/>
              </a:ext>
            </a:extLst>
          </p:cNvPr>
          <p:cNvSpPr txBox="1"/>
          <p:nvPr/>
        </p:nvSpPr>
        <p:spPr>
          <a:xfrm>
            <a:off x="9839237" y="2437648"/>
            <a:ext cx="2665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Validation Set</a:t>
            </a:r>
            <a:endParaRPr lang="zh-CN" altLang="en-US" sz="20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8E5B807F-8514-4DB2-B298-3953E6F42C31}"/>
              </a:ext>
            </a:extLst>
          </p:cNvPr>
          <p:cNvSpPr txBox="1"/>
          <p:nvPr/>
        </p:nvSpPr>
        <p:spPr>
          <a:xfrm>
            <a:off x="188406" y="1526995"/>
            <a:ext cx="3103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Loss (tend to 0)</a:t>
            </a:r>
            <a:endParaRPr lang="zh-CN" altLang="en-US" sz="2000" b="1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AA6CEC4E-2BB0-46A6-BA9B-35A5D09520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-467360" y="4358985"/>
            <a:ext cx="11290911" cy="22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8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160</Words>
  <Application>Microsoft Macintosh PowerPoint</Application>
  <PresentationFormat>Widescreen</PresentationFormat>
  <Paragraphs>41</Paragraphs>
  <Slides>8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等线</vt:lpstr>
      <vt:lpstr>等线 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Wang YI Wang</dc:creator>
  <cp:lastModifiedBy>Wu Xiaodong Wu</cp:lastModifiedBy>
  <cp:revision>27</cp:revision>
  <dcterms:created xsi:type="dcterms:W3CDTF">2017-11-26T04:01:14Z</dcterms:created>
  <dcterms:modified xsi:type="dcterms:W3CDTF">2017-11-26T11:20:43Z</dcterms:modified>
</cp:coreProperties>
</file>