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Lst>
  <p:sldSz cx="10801350" cy="64801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79" autoAdjust="0"/>
  </p:normalViewPr>
  <p:slideViewPr>
    <p:cSldViewPr>
      <p:cViewPr varScale="1">
        <p:scale>
          <a:sx n="91" d="100"/>
          <a:sy n="91" d="100"/>
        </p:scale>
        <p:origin x="-906" y="-102"/>
      </p:cViewPr>
      <p:guideLst>
        <p:guide orient="horz" pos="2041"/>
        <p:guide pos="34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10101" y="2013055"/>
            <a:ext cx="9181148" cy="138903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0203" y="3672099"/>
            <a:ext cx="7560945" cy="165604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5" name="页脚占位符 4"/>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8621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5" name="页脚占位符 4"/>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4941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0979" y="259508"/>
            <a:ext cx="2430304" cy="552914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40067" y="259508"/>
            <a:ext cx="7110889" cy="552914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5" name="页脚占位符 4"/>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4164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lvl1pPr marL="0" indent="0">
              <a:buNone/>
              <a:defRPr/>
            </a:lvl1pPr>
          </a:lstStyle>
          <a:p>
            <a:pPr lvl="0"/>
            <a:endParaRPr lang="zh-CN" altLang="en-US" dirty="0"/>
          </a:p>
        </p:txBody>
      </p:sp>
      <p:sp>
        <p:nvSpPr>
          <p:cNvPr id="4" name="日期占位符 3"/>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5" name="页脚占位符 4"/>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4942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53232" y="4164113"/>
            <a:ext cx="9181148" cy="128703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53232" y="2746575"/>
            <a:ext cx="9181148" cy="1417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5" name="页脚占位符 4"/>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122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40068" y="1512041"/>
            <a:ext cx="477059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90686" y="1512041"/>
            <a:ext cx="477059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6" name="页脚占位符 5"/>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93615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40068" y="1450540"/>
            <a:ext cx="4772472"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40068" y="2055056"/>
            <a:ext cx="4772472"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86936" y="1450540"/>
            <a:ext cx="4774347"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486936" y="2055056"/>
            <a:ext cx="4774347"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8" name="页脚占位符 7"/>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9382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4" name="页脚占位符 3"/>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4143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3" name="页脚占位符 2"/>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504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0068" y="258007"/>
            <a:ext cx="3553570" cy="109803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23028" y="258007"/>
            <a:ext cx="6038255" cy="5530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40068" y="1356037"/>
            <a:ext cx="3553570" cy="4432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6" name="页脚占位符 5"/>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8964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17140" y="4536122"/>
            <a:ext cx="6480810" cy="53551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117140" y="579016"/>
            <a:ext cx="6480810" cy="38881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117140" y="5071637"/>
            <a:ext cx="6480810" cy="760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6" name="页脚占位符 5"/>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8046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40068" y="259508"/>
            <a:ext cx="9721215" cy="1080029"/>
          </a:xfrm>
          <a:prstGeom prst="rect">
            <a:avLst/>
          </a:prstGeom>
        </p:spPr>
        <p:txBody>
          <a:bodyPr vert="horz" lIns="91440" tIns="45720" rIns="91440" bIns="45720" rtlCol="0" anchor="ctr">
            <a:normAutofit/>
          </a:bodyPr>
          <a:lstStyle/>
          <a:p>
            <a:endParaRPr lang="zh-CN" altLang="en-US" dirty="0"/>
          </a:p>
        </p:txBody>
      </p:sp>
      <p:sp>
        <p:nvSpPr>
          <p:cNvPr id="3" name="文本占位符 2"/>
          <p:cNvSpPr>
            <a:spLocks noGrp="1"/>
          </p:cNvSpPr>
          <p:nvPr>
            <p:ph type="body" idx="1"/>
          </p:nvPr>
        </p:nvSpPr>
        <p:spPr>
          <a:xfrm>
            <a:off x="540068" y="1512041"/>
            <a:ext cx="9721215" cy="4276616"/>
          </a:xfrm>
          <a:prstGeom prst="rect">
            <a:avLst/>
          </a:prstGeom>
        </p:spPr>
        <p:txBody>
          <a:bodyPr vert="horz" lIns="91440" tIns="45720" rIns="91440" bIns="45720" rtlCol="0">
            <a:normAutofit/>
          </a:bodyPr>
          <a:lstStyle/>
          <a:p>
            <a:pPr lvl="0"/>
            <a:endParaRPr lang="zh-CN" altLang="en-US" dirty="0"/>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483529" y="73503"/>
            <a:ext cx="1190689" cy="324536"/>
          </a:xfrm>
          <a:prstGeom prst="rect">
            <a:avLst/>
          </a:prstGeom>
        </p:spPr>
      </p:pic>
    </p:spTree>
    <p:extLst>
      <p:ext uri="{BB962C8B-B14F-4D97-AF65-F5344CB8AC3E}">
        <p14:creationId xmlns:p14="http://schemas.microsoft.com/office/powerpoint/2010/main" val="2982866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遗传</a:t>
            </a:r>
            <a:r>
              <a:rPr lang="zh-CN" altLang="en-US" dirty="0" smtClean="0"/>
              <a:t>算法概述</a:t>
            </a:r>
            <a:endParaRPr lang="zh-CN" altLang="en-US" dirty="0"/>
          </a:p>
        </p:txBody>
      </p:sp>
      <p:sp>
        <p:nvSpPr>
          <p:cNvPr id="3" name="副标题 2"/>
          <p:cNvSpPr>
            <a:spLocks noGrp="1"/>
          </p:cNvSpPr>
          <p:nvPr>
            <p:ph type="subTitle" idx="1"/>
          </p:nvPr>
        </p:nvSpPr>
        <p:spPr/>
        <p:txBody>
          <a:bodyPr/>
          <a:lstStyle/>
          <a:p>
            <a:r>
              <a:rPr lang="en-US" altLang="zh-CN" dirty="0" smtClean="0"/>
              <a:t>2017/11/17</a:t>
            </a:r>
            <a:endParaRPr lang="zh-CN" altLang="en-US" dirty="0"/>
          </a:p>
        </p:txBody>
      </p:sp>
    </p:spTree>
    <p:extLst>
      <p:ext uri="{BB962C8B-B14F-4D97-AF65-F5344CB8AC3E}">
        <p14:creationId xmlns:p14="http://schemas.microsoft.com/office/powerpoint/2010/main" val="3178485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遗传算法原理</a:t>
            </a:r>
            <a:endParaRPr lang="zh-CN" altLang="en-US" dirty="0"/>
          </a:p>
        </p:txBody>
      </p:sp>
      <p:sp>
        <p:nvSpPr>
          <p:cNvPr id="6" name="内容占位符 5"/>
          <p:cNvSpPr>
            <a:spLocks noGrp="1"/>
          </p:cNvSpPr>
          <p:nvPr>
            <p:ph idx="1"/>
          </p:nvPr>
        </p:nvSpPr>
        <p:spPr/>
        <p:txBody>
          <a:bodyPr>
            <a:normAutofit/>
          </a:bodyPr>
          <a:lstStyle/>
          <a:p>
            <a:r>
              <a:rPr lang="zh-CN" altLang="en-US" sz="2000" dirty="0"/>
              <a:t>遗传算法（</a:t>
            </a:r>
            <a:r>
              <a:rPr lang="en-US" altLang="zh-CN" sz="2000" dirty="0"/>
              <a:t>Genetic Algorithms</a:t>
            </a:r>
            <a:r>
              <a:rPr lang="zh-CN" altLang="en-US" sz="2000" dirty="0"/>
              <a:t>）是</a:t>
            </a:r>
            <a:r>
              <a:rPr lang="en-US" altLang="zh-CN" sz="2000" dirty="0"/>
              <a:t>1962</a:t>
            </a:r>
            <a:r>
              <a:rPr lang="zh-CN" altLang="en-US" sz="2000" dirty="0"/>
              <a:t>年由美国</a:t>
            </a:r>
            <a:r>
              <a:rPr lang="en-US" altLang="zh-CN" sz="2000" dirty="0"/>
              <a:t>Michigan</a:t>
            </a:r>
            <a:r>
              <a:rPr lang="zh-CN" altLang="en-US" sz="2000" dirty="0"/>
              <a:t>大学</a:t>
            </a:r>
            <a:r>
              <a:rPr lang="en-US" altLang="zh-CN" sz="2000" dirty="0"/>
              <a:t>Holland</a:t>
            </a:r>
            <a:r>
              <a:rPr lang="zh-CN" altLang="en-US" sz="2000" dirty="0"/>
              <a:t>教授提出的模拟自然界遗传机制和生物进化论而成的一种并行随机搜索</a:t>
            </a:r>
            <a:r>
              <a:rPr lang="zh-CN" altLang="en-US" sz="2000" dirty="0" smtClean="0"/>
              <a:t>最优化方法。</a:t>
            </a:r>
            <a:r>
              <a:rPr lang="zh-CN" altLang="en-US" sz="2000" dirty="0"/>
              <a:t>由于遗传算法的寻优能力的并行性高并且具有自适应性，使其在诸多领域都得到了迅速的</a:t>
            </a:r>
            <a:r>
              <a:rPr lang="zh-CN" altLang="en-US" sz="2000" dirty="0" smtClean="0"/>
              <a:t>发展。如</a:t>
            </a:r>
            <a:r>
              <a:rPr lang="zh-CN" altLang="en-US" sz="2000" dirty="0"/>
              <a:t>函数优化、机器学习等，同时取得了较好的效果</a:t>
            </a:r>
            <a:r>
              <a:rPr lang="zh-CN" altLang="en-US" sz="2000" dirty="0" smtClean="0"/>
              <a:t>。</a:t>
            </a:r>
            <a:endParaRPr lang="en-US" altLang="zh-CN" sz="2000" dirty="0" smtClean="0"/>
          </a:p>
          <a:p>
            <a:r>
              <a:rPr lang="zh-CN" altLang="en-US" sz="2000" dirty="0" smtClean="0"/>
              <a:t>遗传</a:t>
            </a:r>
            <a:r>
              <a:rPr lang="zh-CN" altLang="en-US" sz="2000" dirty="0"/>
              <a:t>算法中的操作步骤与生物遗传和进化的步骤极为相似。它把自然界“优胜劣态，适者生存”的生物进化原理引入优化参数形成的编码串联群体中，按照所选择的适应度函数并通过遗传中的选择、交叉和变异对个体进行筛选，使适应度值好的个体被保留，适应度值差的个体被淘汰，新的群体既继承了上一代的信息，又优于上一代。这样反复循环，直至满足条件</a:t>
            </a:r>
            <a:r>
              <a:rPr lang="zh-CN" altLang="en-US" sz="2000" dirty="0" smtClean="0"/>
              <a:t>。</a:t>
            </a:r>
            <a:endParaRPr lang="zh-CN" altLang="en-US" sz="2000" dirty="0"/>
          </a:p>
        </p:txBody>
      </p:sp>
      <p:sp>
        <p:nvSpPr>
          <p:cNvPr id="2" name="AutoShape 2" descr="http://img3.imgtn.bdimg.com/it/u=351332121,2153869500&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023" y="4104183"/>
            <a:ext cx="3167989" cy="2375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797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遗传算法的一般步骤</a:t>
            </a:r>
          </a:p>
        </p:txBody>
      </p:sp>
      <p:sp>
        <p:nvSpPr>
          <p:cNvPr id="3" name="内容占位符 2"/>
          <p:cNvSpPr>
            <a:spLocks noGrp="1"/>
          </p:cNvSpPr>
          <p:nvPr>
            <p:ph idx="1"/>
          </p:nvPr>
        </p:nvSpPr>
        <p:spPr/>
        <p:txBody>
          <a:bodyPr>
            <a:noAutofit/>
          </a:bodyPr>
          <a:lstStyle/>
          <a:p>
            <a:r>
              <a:rPr lang="zh-CN" altLang="en-US" sz="2000" dirty="0" smtClean="0"/>
              <a:t>开始</a:t>
            </a:r>
            <a:r>
              <a:rPr lang="zh-CN" altLang="en-US" sz="2000" dirty="0"/>
              <a:t>循环直至找到满意的</a:t>
            </a:r>
            <a:r>
              <a:rPr lang="zh-CN" altLang="en-US" sz="2000" dirty="0" smtClean="0"/>
              <a:t>解：</a:t>
            </a:r>
            <a:endParaRPr lang="zh-CN" altLang="en-US" sz="2000" dirty="0"/>
          </a:p>
          <a:p>
            <a:r>
              <a:rPr lang="en-US" altLang="zh-CN" sz="2000" dirty="0"/>
              <a:t>1</a:t>
            </a:r>
            <a:r>
              <a:rPr lang="en-US" altLang="zh-CN" sz="2000" dirty="0" smtClean="0"/>
              <a:t>.</a:t>
            </a:r>
            <a:r>
              <a:rPr lang="zh-CN" altLang="en-US" sz="2000" dirty="0" smtClean="0"/>
              <a:t>根据求解模型确定寻优参数，进行</a:t>
            </a:r>
            <a:r>
              <a:rPr lang="zh-CN" altLang="en-US" sz="2000" dirty="0" smtClean="0">
                <a:hlinkClick r:id="rId2" action="ppaction://hlinksldjump"/>
              </a:rPr>
              <a:t>编码</a:t>
            </a:r>
            <a:r>
              <a:rPr lang="zh-CN" altLang="en-US" sz="2000" dirty="0" smtClean="0"/>
              <a:t>，构成</a:t>
            </a:r>
            <a:r>
              <a:rPr lang="zh-CN" altLang="en-US" sz="2000" dirty="0" smtClean="0">
                <a:hlinkClick r:id="rId3" action="ppaction://hlinksldjump"/>
              </a:rPr>
              <a:t>个体</a:t>
            </a:r>
            <a:r>
              <a:rPr lang="zh-CN" altLang="en-US" sz="2000" dirty="0" smtClean="0"/>
              <a:t>。</a:t>
            </a:r>
            <a:endParaRPr lang="en-US" altLang="zh-CN" sz="2000" dirty="0" smtClean="0"/>
          </a:p>
          <a:p>
            <a:r>
              <a:rPr lang="en-US" altLang="zh-CN" sz="2000" dirty="0" smtClean="0"/>
              <a:t>2.</a:t>
            </a:r>
            <a:r>
              <a:rPr lang="zh-CN" altLang="en-US" sz="2000" dirty="0" smtClean="0"/>
              <a:t>随机</a:t>
            </a:r>
            <a:r>
              <a:rPr lang="zh-CN" altLang="en-US" sz="2000" dirty="0"/>
              <a:t>产生一</a:t>
            </a:r>
            <a:r>
              <a:rPr lang="zh-CN" altLang="en-US" sz="2000" dirty="0" smtClean="0"/>
              <a:t>组个体（</a:t>
            </a:r>
            <a:r>
              <a:rPr lang="zh-CN" altLang="en-US" sz="2000" dirty="0"/>
              <a:t>初始</a:t>
            </a:r>
            <a:r>
              <a:rPr lang="zh-CN" altLang="en-US" sz="2000" dirty="0" smtClean="0"/>
              <a:t>解），组成初始</a:t>
            </a:r>
            <a:r>
              <a:rPr lang="zh-CN" altLang="en-US" sz="2000" dirty="0" smtClean="0">
                <a:hlinkClick r:id="rId3" action="ppaction://hlinksldjump"/>
              </a:rPr>
              <a:t>种群</a:t>
            </a:r>
            <a:r>
              <a:rPr lang="zh-CN" altLang="en-US" sz="2000" dirty="0" smtClean="0"/>
              <a:t>。</a:t>
            </a:r>
            <a:endParaRPr lang="en-US" altLang="zh-CN" sz="2000" dirty="0"/>
          </a:p>
          <a:p>
            <a:r>
              <a:rPr lang="en-US" altLang="zh-CN" sz="2000" dirty="0" smtClean="0"/>
              <a:t>3.</a:t>
            </a:r>
            <a:r>
              <a:rPr lang="zh-CN" altLang="en-US" sz="2000" dirty="0" smtClean="0"/>
              <a:t>评估</a:t>
            </a:r>
            <a:r>
              <a:rPr lang="zh-CN" altLang="en-US" sz="2000" dirty="0"/>
              <a:t>种群</a:t>
            </a:r>
            <a:r>
              <a:rPr lang="zh-CN" altLang="en-US" sz="2000" dirty="0" smtClean="0"/>
              <a:t>中所有个体</a:t>
            </a:r>
            <a:r>
              <a:rPr lang="zh-CN" altLang="en-US" sz="2000" dirty="0"/>
              <a:t>的</a:t>
            </a:r>
            <a:r>
              <a:rPr lang="zh-CN" altLang="en-US" sz="2000" dirty="0">
                <a:hlinkClick r:id="rId2" action="ppaction://hlinksldjump"/>
              </a:rPr>
              <a:t>适应度</a:t>
            </a:r>
            <a:r>
              <a:rPr lang="zh-CN" altLang="en-US" sz="2000" dirty="0"/>
              <a:t>。</a:t>
            </a:r>
          </a:p>
          <a:p>
            <a:r>
              <a:rPr lang="en-US" altLang="zh-CN" sz="2000" dirty="0" smtClean="0"/>
              <a:t>4.</a:t>
            </a:r>
            <a:r>
              <a:rPr lang="zh-CN" altLang="en-US" sz="2000" dirty="0" smtClean="0"/>
              <a:t> 遵照</a:t>
            </a:r>
            <a:r>
              <a:rPr lang="zh-CN" altLang="en-US" sz="2000" dirty="0"/>
              <a:t>适应度越高，选择概率越大的原则，从种群中选择两个个体作为父方和母方。</a:t>
            </a:r>
          </a:p>
          <a:p>
            <a:r>
              <a:rPr lang="en-US" altLang="zh-CN" sz="2000" dirty="0" smtClean="0"/>
              <a:t>5.</a:t>
            </a:r>
            <a:r>
              <a:rPr lang="zh-CN" altLang="en-US" sz="2000" dirty="0"/>
              <a:t>抽取父母双方的</a:t>
            </a:r>
            <a:r>
              <a:rPr lang="zh-CN" altLang="en-US" sz="2000" dirty="0">
                <a:hlinkClick r:id="rId3" action="ppaction://hlinksldjump"/>
              </a:rPr>
              <a:t>染色体</a:t>
            </a:r>
            <a:r>
              <a:rPr lang="zh-CN" altLang="en-US" sz="2000" dirty="0"/>
              <a:t>，进行交叉，产生子代。</a:t>
            </a:r>
          </a:p>
          <a:p>
            <a:r>
              <a:rPr lang="en-US" altLang="zh-CN" sz="2000" dirty="0" smtClean="0"/>
              <a:t>6.</a:t>
            </a:r>
            <a:r>
              <a:rPr lang="zh-CN" altLang="en-US" sz="2000" dirty="0"/>
              <a:t>对子代的</a:t>
            </a:r>
            <a:r>
              <a:rPr lang="zh-CN" altLang="en-US" sz="2000" dirty="0" smtClean="0"/>
              <a:t>染色体的</a:t>
            </a:r>
            <a:r>
              <a:rPr lang="zh-CN" altLang="en-US" sz="2000" dirty="0" smtClean="0">
                <a:hlinkClick r:id="rId3" action="ppaction://hlinksldjump"/>
              </a:rPr>
              <a:t>基因</a:t>
            </a:r>
            <a:r>
              <a:rPr lang="zh-CN" altLang="en-US" sz="2000" dirty="0" smtClean="0"/>
              <a:t>进行变异，产生新的种群。</a:t>
            </a:r>
            <a:endParaRPr lang="zh-CN" altLang="en-US" sz="2000" dirty="0"/>
          </a:p>
          <a:p>
            <a:r>
              <a:rPr lang="en-US" altLang="zh-CN" sz="2000" dirty="0" smtClean="0"/>
              <a:t>7.</a:t>
            </a:r>
            <a:r>
              <a:rPr lang="zh-CN" altLang="en-US" sz="2000" dirty="0" smtClean="0"/>
              <a:t>重复</a:t>
            </a:r>
            <a:r>
              <a:rPr lang="en-US" altLang="zh-CN" sz="2000" dirty="0" smtClean="0"/>
              <a:t>3-6</a:t>
            </a:r>
            <a:r>
              <a:rPr lang="zh-CN" altLang="en-US" sz="2000" dirty="0" smtClean="0"/>
              <a:t>步骤</a:t>
            </a:r>
            <a:r>
              <a:rPr lang="zh-CN" altLang="en-US" sz="2000" dirty="0"/>
              <a:t>，</a:t>
            </a:r>
            <a:r>
              <a:rPr lang="zh-CN" altLang="en-US" sz="2000" dirty="0" smtClean="0"/>
              <a:t>直到最优种群</a:t>
            </a:r>
            <a:r>
              <a:rPr lang="zh-CN" altLang="en-US" sz="2000" dirty="0"/>
              <a:t>的产生。</a:t>
            </a:r>
          </a:p>
          <a:p>
            <a:r>
              <a:rPr lang="zh-CN" altLang="en-US" sz="2000" dirty="0"/>
              <a:t>结束循环。</a:t>
            </a:r>
          </a:p>
          <a:p>
            <a:endParaRPr lang="zh-CN" altLang="en-US" sz="2000" dirty="0"/>
          </a:p>
        </p:txBody>
      </p:sp>
      <p:sp>
        <p:nvSpPr>
          <p:cNvPr id="4" name="AutoShape 4" descr="https://gss0.bdstatic.com/94o3dSag_xI4khGkpoWK1HF6hhy/baike/c0%3Dbaike80%2C5%2C5%2C80%2C26/sign=d98b7b085c6034a83defb0d3aa7a2231/4b90f603738da97779bc7422b051f8198618e32c.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6" descr="https://gss0.bdstatic.com/94o3dSag_xI4khGkpoWK1HF6hhy/baike/c0%3Dbaike80%2C5%2C5%2C80%2C26/sign=d98b7b085c6034a83defb0d3aa7a2231/4b90f603738da97779bc7422b051f8198618e32c.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8" descr="https://gss0.bdstatic.com/94o3dSag_xI4khGkpoWK1HF6hhy/baike/c0%3Dbaike80%2C5%2C5%2C80%2C26/sign=d98b7b085c6034a83defb0d3aa7a2231/4b90f603738da97779bc7422b051f8198618e32c.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876" y="3343723"/>
            <a:ext cx="2868972" cy="300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316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基本遗传算法</a:t>
            </a:r>
            <a:r>
              <a:rPr lang="zh-CN" altLang="en-US" dirty="0" smtClean="0"/>
              <a:t>伪代码</a:t>
            </a:r>
            <a:endParaRPr lang="zh-CN" altLang="en-US" dirty="0"/>
          </a:p>
        </p:txBody>
      </p:sp>
      <p:sp>
        <p:nvSpPr>
          <p:cNvPr id="3" name="内容占位符 2"/>
          <p:cNvSpPr>
            <a:spLocks noGrp="1"/>
          </p:cNvSpPr>
          <p:nvPr>
            <p:ph idx="1"/>
          </p:nvPr>
        </p:nvSpPr>
        <p:spPr/>
        <p:txBody>
          <a:bodyPr>
            <a:normAutofit fontScale="32500" lnSpcReduction="20000"/>
          </a:bodyPr>
          <a:lstStyle/>
          <a:p>
            <a:r>
              <a:rPr lang="zh-CN" altLang="en-US" sz="3600" dirty="0" smtClean="0"/>
              <a:t>初始化</a:t>
            </a:r>
            <a:r>
              <a:rPr lang="en-US" altLang="zh-CN" sz="3600" b="1" dirty="0"/>
              <a:t>Pm</a:t>
            </a:r>
            <a:r>
              <a:rPr lang="zh-CN" altLang="en-US" sz="3600" dirty="0"/>
              <a:t>，</a:t>
            </a:r>
            <a:r>
              <a:rPr lang="en-US" altLang="zh-CN" sz="3600" b="1" dirty="0"/>
              <a:t>Pc</a:t>
            </a:r>
            <a:r>
              <a:rPr lang="zh-CN" altLang="en-US" sz="3600" dirty="0"/>
              <a:t>，</a:t>
            </a:r>
            <a:r>
              <a:rPr lang="en-US" altLang="zh-CN" sz="3600" dirty="0"/>
              <a:t>M</a:t>
            </a:r>
            <a:r>
              <a:rPr lang="zh-CN" altLang="en-US" sz="3600" dirty="0"/>
              <a:t>，</a:t>
            </a:r>
            <a:r>
              <a:rPr lang="en-US" altLang="zh-CN" sz="3600" dirty="0"/>
              <a:t>G</a:t>
            </a:r>
            <a:r>
              <a:rPr lang="zh-CN" altLang="en-US" sz="3600" dirty="0"/>
              <a:t>，</a:t>
            </a:r>
            <a:r>
              <a:rPr lang="en-US" altLang="zh-CN" sz="3600" b="1" dirty="0" err="1"/>
              <a:t>Tf</a:t>
            </a:r>
            <a:r>
              <a:rPr lang="zh-CN" altLang="en-US" sz="3600" dirty="0"/>
              <a:t>等参数。随机产生第一代种群</a:t>
            </a:r>
            <a:r>
              <a:rPr lang="en-US" altLang="zh-CN" sz="3600" b="1" dirty="0"/>
              <a:t>Pop</a:t>
            </a:r>
            <a:endParaRPr lang="zh-CN" altLang="en-US" sz="3600" dirty="0"/>
          </a:p>
          <a:p>
            <a:r>
              <a:rPr lang="zh-CN" altLang="en-US" sz="3600" dirty="0"/>
              <a:t> </a:t>
            </a:r>
          </a:p>
          <a:p>
            <a:r>
              <a:rPr lang="en-US" altLang="zh-CN" sz="3600" b="1" dirty="0"/>
              <a:t>do</a:t>
            </a:r>
            <a:endParaRPr lang="zh-CN" altLang="en-US" sz="3600" dirty="0"/>
          </a:p>
          <a:p>
            <a:r>
              <a:rPr lang="en-US" altLang="zh-CN" sz="3600" dirty="0"/>
              <a:t>{</a:t>
            </a:r>
            <a:r>
              <a:rPr lang="zh-CN" altLang="en-US" sz="3600" dirty="0"/>
              <a:t> </a:t>
            </a:r>
          </a:p>
          <a:p>
            <a:r>
              <a:rPr lang="zh-CN" altLang="en-US" sz="3600" dirty="0"/>
              <a:t>　　计算种群</a:t>
            </a:r>
            <a:r>
              <a:rPr lang="en-US" altLang="zh-CN" sz="3600" b="1" dirty="0"/>
              <a:t>Pop</a:t>
            </a:r>
            <a:r>
              <a:rPr lang="zh-CN" altLang="en-US" sz="3600" dirty="0"/>
              <a:t>中每一个体的适应度</a:t>
            </a:r>
            <a:r>
              <a:rPr lang="en-US" altLang="zh-CN" sz="3600" dirty="0"/>
              <a:t>F(</a:t>
            </a:r>
            <a:r>
              <a:rPr lang="en-US" altLang="zh-CN" sz="3600" dirty="0" err="1"/>
              <a:t>i</a:t>
            </a:r>
            <a:r>
              <a:rPr lang="en-US" altLang="zh-CN" sz="3600" dirty="0"/>
              <a:t>)</a:t>
            </a:r>
            <a:r>
              <a:rPr lang="zh-CN" altLang="en-US" sz="3600" dirty="0"/>
              <a:t>。</a:t>
            </a:r>
          </a:p>
          <a:p>
            <a:r>
              <a:rPr lang="zh-CN" altLang="en-US" sz="3600" dirty="0"/>
              <a:t>　　初始化空种群</a:t>
            </a:r>
            <a:r>
              <a:rPr lang="en-US" altLang="zh-CN" sz="3600" dirty="0" err="1"/>
              <a:t>newPop</a:t>
            </a:r>
            <a:endParaRPr lang="zh-CN" altLang="en-US" sz="3600" dirty="0"/>
          </a:p>
          <a:p>
            <a:r>
              <a:rPr lang="zh-CN" altLang="en-US" sz="3600" dirty="0"/>
              <a:t>　　</a:t>
            </a:r>
            <a:r>
              <a:rPr lang="en-US" altLang="zh-CN" sz="3600" b="1" dirty="0"/>
              <a:t>do</a:t>
            </a:r>
            <a:endParaRPr lang="zh-CN" altLang="en-US" sz="3600" dirty="0"/>
          </a:p>
          <a:p>
            <a:r>
              <a:rPr lang="zh-CN" altLang="en-US" sz="3600" dirty="0"/>
              <a:t>　　</a:t>
            </a:r>
            <a:r>
              <a:rPr lang="en-US" altLang="zh-CN" sz="3600" dirty="0"/>
              <a:t>{</a:t>
            </a:r>
            <a:endParaRPr lang="zh-CN" altLang="en-US" sz="3600" dirty="0"/>
          </a:p>
          <a:p>
            <a:r>
              <a:rPr lang="zh-CN" altLang="en-US" sz="3600" dirty="0"/>
              <a:t>　　　　根据适应度以比例选择算法从种群</a:t>
            </a:r>
            <a:r>
              <a:rPr lang="en-US" altLang="zh-CN" sz="3600" b="1" dirty="0"/>
              <a:t>Pop</a:t>
            </a:r>
            <a:r>
              <a:rPr lang="zh-CN" altLang="en-US" sz="3600" dirty="0"/>
              <a:t>中选出</a:t>
            </a:r>
            <a:r>
              <a:rPr lang="en-US" altLang="zh-CN" sz="3600" dirty="0"/>
              <a:t>2</a:t>
            </a:r>
            <a:r>
              <a:rPr lang="zh-CN" altLang="en-US" sz="3600" dirty="0"/>
              <a:t>个个体</a:t>
            </a:r>
          </a:p>
          <a:p>
            <a:r>
              <a:rPr lang="zh-CN" altLang="en-US" sz="3600" dirty="0"/>
              <a:t>　　　　</a:t>
            </a:r>
            <a:r>
              <a:rPr lang="en-US" altLang="zh-CN" sz="3600" b="1" dirty="0"/>
              <a:t>if</a:t>
            </a:r>
            <a:r>
              <a:rPr lang="zh-CN" altLang="en-US" sz="3600" dirty="0"/>
              <a:t> </a:t>
            </a:r>
            <a:r>
              <a:rPr lang="en-US" altLang="zh-CN" sz="3600" dirty="0"/>
              <a:t>(</a:t>
            </a:r>
            <a:r>
              <a:rPr lang="zh-CN" altLang="en-US" sz="3600" dirty="0"/>
              <a:t> </a:t>
            </a:r>
            <a:r>
              <a:rPr lang="en-US" altLang="zh-CN" sz="3600" dirty="0"/>
              <a:t>random</a:t>
            </a:r>
            <a:r>
              <a:rPr lang="zh-CN" altLang="en-US" sz="3600" dirty="0"/>
              <a:t> </a:t>
            </a:r>
            <a:r>
              <a:rPr lang="en-US" altLang="zh-CN" sz="3600" dirty="0"/>
              <a:t>(</a:t>
            </a:r>
            <a:r>
              <a:rPr lang="zh-CN" altLang="en-US" sz="3600" dirty="0"/>
              <a:t> </a:t>
            </a:r>
            <a:r>
              <a:rPr lang="en-US" altLang="zh-CN" sz="3600" dirty="0"/>
              <a:t>0</a:t>
            </a:r>
            <a:r>
              <a:rPr lang="zh-CN" altLang="en-US" sz="3600" dirty="0"/>
              <a:t> </a:t>
            </a:r>
            <a:r>
              <a:rPr lang="en-US" altLang="zh-CN" sz="3600" dirty="0"/>
              <a:t>,</a:t>
            </a:r>
            <a:r>
              <a:rPr lang="zh-CN" altLang="en-US" sz="3600" dirty="0"/>
              <a:t> </a:t>
            </a:r>
            <a:r>
              <a:rPr lang="en-US" altLang="zh-CN" sz="3600" dirty="0"/>
              <a:t>1</a:t>
            </a:r>
            <a:r>
              <a:rPr lang="zh-CN" altLang="en-US" sz="3600" dirty="0"/>
              <a:t> </a:t>
            </a:r>
            <a:r>
              <a:rPr lang="en-US" altLang="zh-CN" sz="3600" dirty="0"/>
              <a:t>)</a:t>
            </a:r>
            <a:r>
              <a:rPr lang="zh-CN" altLang="en-US" sz="3600" dirty="0"/>
              <a:t> </a:t>
            </a:r>
            <a:r>
              <a:rPr lang="en-US" altLang="zh-CN" sz="3600" dirty="0"/>
              <a:t>&lt; </a:t>
            </a:r>
            <a:r>
              <a:rPr lang="en-US" altLang="zh-CN" sz="3600" b="1" dirty="0"/>
              <a:t>Pc</a:t>
            </a:r>
            <a:r>
              <a:rPr lang="zh-CN" altLang="en-US" sz="3600" dirty="0"/>
              <a:t> </a:t>
            </a:r>
            <a:r>
              <a:rPr lang="en-US" altLang="zh-CN" sz="3600" dirty="0"/>
              <a:t>)</a:t>
            </a:r>
            <a:endParaRPr lang="zh-CN" altLang="en-US" sz="3600" dirty="0"/>
          </a:p>
          <a:p>
            <a:r>
              <a:rPr lang="zh-CN" altLang="en-US" sz="3600" dirty="0"/>
              <a:t>　　　　</a:t>
            </a:r>
            <a:r>
              <a:rPr lang="en-US" altLang="zh-CN" sz="3600" dirty="0"/>
              <a:t>{</a:t>
            </a:r>
            <a:endParaRPr lang="zh-CN" altLang="en-US" sz="3600" dirty="0"/>
          </a:p>
          <a:p>
            <a:r>
              <a:rPr lang="zh-CN" altLang="en-US" sz="3600" dirty="0"/>
              <a:t>　　　　　　对</a:t>
            </a:r>
            <a:r>
              <a:rPr lang="en-US" altLang="zh-CN" sz="3600" dirty="0"/>
              <a:t>2</a:t>
            </a:r>
            <a:r>
              <a:rPr lang="zh-CN" altLang="en-US" sz="3600" dirty="0"/>
              <a:t>个个体按交叉概率</a:t>
            </a:r>
            <a:r>
              <a:rPr lang="en-US" altLang="zh-CN" sz="3600" b="1" dirty="0"/>
              <a:t>Pc</a:t>
            </a:r>
            <a:r>
              <a:rPr lang="zh-CN" altLang="en-US" sz="3600" dirty="0"/>
              <a:t>执行交叉操作</a:t>
            </a:r>
          </a:p>
          <a:p>
            <a:r>
              <a:rPr lang="zh-CN" altLang="en-US" sz="3600" dirty="0"/>
              <a:t>　　　　</a:t>
            </a:r>
            <a:r>
              <a:rPr lang="en-US" altLang="zh-CN" sz="3600" dirty="0"/>
              <a:t>}</a:t>
            </a:r>
            <a:endParaRPr lang="zh-CN" altLang="en-US" sz="3600" dirty="0"/>
          </a:p>
          <a:p>
            <a:r>
              <a:rPr lang="zh-CN" altLang="en-US" sz="3600" dirty="0"/>
              <a:t>　　　　</a:t>
            </a:r>
            <a:r>
              <a:rPr lang="en-US" altLang="zh-CN" sz="3600" b="1" dirty="0"/>
              <a:t>if</a:t>
            </a:r>
            <a:r>
              <a:rPr lang="zh-CN" altLang="en-US" sz="3600" dirty="0"/>
              <a:t> </a:t>
            </a:r>
            <a:r>
              <a:rPr lang="en-US" altLang="zh-CN" sz="3600" dirty="0"/>
              <a:t>(</a:t>
            </a:r>
            <a:r>
              <a:rPr lang="zh-CN" altLang="en-US" sz="3600" dirty="0"/>
              <a:t> </a:t>
            </a:r>
            <a:r>
              <a:rPr lang="en-US" altLang="zh-CN" sz="3600" dirty="0"/>
              <a:t>random</a:t>
            </a:r>
            <a:r>
              <a:rPr lang="zh-CN" altLang="en-US" sz="3600" dirty="0"/>
              <a:t> </a:t>
            </a:r>
            <a:r>
              <a:rPr lang="en-US" altLang="zh-CN" sz="3600" dirty="0"/>
              <a:t>(</a:t>
            </a:r>
            <a:r>
              <a:rPr lang="zh-CN" altLang="en-US" sz="3600" dirty="0"/>
              <a:t> </a:t>
            </a:r>
            <a:r>
              <a:rPr lang="en-US" altLang="zh-CN" sz="3600" dirty="0"/>
              <a:t>0</a:t>
            </a:r>
            <a:r>
              <a:rPr lang="zh-CN" altLang="en-US" sz="3600" dirty="0"/>
              <a:t> </a:t>
            </a:r>
            <a:r>
              <a:rPr lang="en-US" altLang="zh-CN" sz="3600" dirty="0"/>
              <a:t>,</a:t>
            </a:r>
            <a:r>
              <a:rPr lang="zh-CN" altLang="en-US" sz="3600" dirty="0"/>
              <a:t> </a:t>
            </a:r>
            <a:r>
              <a:rPr lang="en-US" altLang="zh-CN" sz="3600" dirty="0"/>
              <a:t>1</a:t>
            </a:r>
            <a:r>
              <a:rPr lang="zh-CN" altLang="en-US" sz="3600" dirty="0"/>
              <a:t> </a:t>
            </a:r>
            <a:r>
              <a:rPr lang="en-US" altLang="zh-CN" sz="3600" dirty="0"/>
              <a:t>)</a:t>
            </a:r>
            <a:r>
              <a:rPr lang="zh-CN" altLang="en-US" sz="3600" dirty="0"/>
              <a:t> </a:t>
            </a:r>
            <a:r>
              <a:rPr lang="en-US" altLang="zh-CN" sz="3600" dirty="0"/>
              <a:t>&lt; </a:t>
            </a:r>
            <a:r>
              <a:rPr lang="en-US" altLang="zh-CN" sz="3600" b="1" dirty="0"/>
              <a:t>Pm</a:t>
            </a:r>
            <a:r>
              <a:rPr lang="zh-CN" altLang="en-US" sz="3600" dirty="0"/>
              <a:t> </a:t>
            </a:r>
            <a:r>
              <a:rPr lang="en-US" altLang="zh-CN" sz="3600" dirty="0"/>
              <a:t>)</a:t>
            </a:r>
            <a:endParaRPr lang="zh-CN" altLang="en-US" sz="3600" dirty="0"/>
          </a:p>
          <a:p>
            <a:r>
              <a:rPr lang="zh-CN" altLang="en-US" sz="3600" dirty="0"/>
              <a:t>　　　　</a:t>
            </a:r>
            <a:r>
              <a:rPr lang="en-US" altLang="zh-CN" sz="3600" dirty="0"/>
              <a:t>{</a:t>
            </a:r>
            <a:endParaRPr lang="zh-CN" altLang="en-US" sz="3600" dirty="0"/>
          </a:p>
          <a:p>
            <a:r>
              <a:rPr lang="zh-CN" altLang="en-US" sz="3600" dirty="0"/>
              <a:t>　　　　　　对</a:t>
            </a:r>
            <a:r>
              <a:rPr lang="en-US" altLang="zh-CN" sz="3600" dirty="0"/>
              <a:t>2</a:t>
            </a:r>
            <a:r>
              <a:rPr lang="zh-CN" altLang="en-US" sz="3600" dirty="0"/>
              <a:t>个个体按变异概率</a:t>
            </a:r>
            <a:r>
              <a:rPr lang="en-US" altLang="zh-CN" sz="3600" b="1" dirty="0"/>
              <a:t>Pm</a:t>
            </a:r>
            <a:r>
              <a:rPr lang="zh-CN" altLang="en-US" sz="3600" dirty="0"/>
              <a:t>执行变异操作</a:t>
            </a:r>
          </a:p>
          <a:p>
            <a:r>
              <a:rPr lang="zh-CN" altLang="en-US" sz="3600" dirty="0"/>
              <a:t>　　　　</a:t>
            </a:r>
            <a:r>
              <a:rPr lang="en-US" altLang="zh-CN" sz="3600" dirty="0"/>
              <a:t>}</a:t>
            </a:r>
            <a:endParaRPr lang="zh-CN" altLang="en-US" sz="3600" dirty="0"/>
          </a:p>
          <a:p>
            <a:r>
              <a:rPr lang="zh-CN" altLang="en-US" sz="3600" dirty="0"/>
              <a:t>将</a:t>
            </a:r>
            <a:r>
              <a:rPr lang="en-US" altLang="zh-CN" sz="3600" dirty="0"/>
              <a:t>2</a:t>
            </a:r>
            <a:r>
              <a:rPr lang="zh-CN" altLang="en-US" sz="3600" dirty="0"/>
              <a:t>个新个体加入种群</a:t>
            </a:r>
            <a:r>
              <a:rPr lang="en-US" altLang="zh-CN" sz="3600" dirty="0" err="1"/>
              <a:t>newPop</a:t>
            </a:r>
            <a:r>
              <a:rPr lang="zh-CN" altLang="en-US" sz="3600" dirty="0"/>
              <a:t>中</a:t>
            </a:r>
          </a:p>
          <a:p>
            <a:r>
              <a:rPr lang="en-US" altLang="zh-CN" sz="3600" dirty="0"/>
              <a:t>}</a:t>
            </a:r>
            <a:r>
              <a:rPr lang="zh-CN" altLang="en-US" sz="3600" dirty="0"/>
              <a:t> </a:t>
            </a:r>
            <a:r>
              <a:rPr lang="en-US" altLang="zh-CN" sz="3600" dirty="0"/>
              <a:t>until</a:t>
            </a:r>
            <a:r>
              <a:rPr lang="zh-CN" altLang="en-US" sz="3600" dirty="0"/>
              <a:t> </a:t>
            </a:r>
            <a:r>
              <a:rPr lang="en-US" altLang="zh-CN" sz="3600" dirty="0"/>
              <a:t>(</a:t>
            </a:r>
            <a:r>
              <a:rPr lang="zh-CN" altLang="en-US" sz="3600" dirty="0"/>
              <a:t> </a:t>
            </a:r>
            <a:r>
              <a:rPr lang="en-US" altLang="zh-CN" sz="3600" dirty="0"/>
              <a:t>M</a:t>
            </a:r>
            <a:r>
              <a:rPr lang="zh-CN" altLang="en-US" sz="3600" dirty="0"/>
              <a:t>个子代被创建 </a:t>
            </a:r>
            <a:r>
              <a:rPr lang="en-US" altLang="zh-CN" sz="3600" dirty="0"/>
              <a:t>)</a:t>
            </a:r>
            <a:endParaRPr lang="zh-CN" altLang="en-US" sz="3600" dirty="0"/>
          </a:p>
          <a:p>
            <a:r>
              <a:rPr lang="zh-CN" altLang="en-US" sz="3600" dirty="0"/>
              <a:t>用</a:t>
            </a:r>
            <a:r>
              <a:rPr lang="en-US" altLang="zh-CN" sz="3600" dirty="0" err="1"/>
              <a:t>newPop</a:t>
            </a:r>
            <a:r>
              <a:rPr lang="zh-CN" altLang="en-US" sz="3600" dirty="0"/>
              <a:t>取代</a:t>
            </a:r>
            <a:r>
              <a:rPr lang="en-US" altLang="zh-CN" sz="3600" b="1" dirty="0"/>
              <a:t>Pop</a:t>
            </a:r>
            <a:endParaRPr lang="zh-CN" altLang="en-US" sz="3600" dirty="0"/>
          </a:p>
          <a:p>
            <a:r>
              <a:rPr lang="en-US" altLang="zh-CN" sz="3600" dirty="0"/>
              <a:t>}until</a:t>
            </a:r>
            <a:r>
              <a:rPr lang="zh-CN" altLang="en-US" sz="3600" dirty="0"/>
              <a:t> </a:t>
            </a:r>
            <a:r>
              <a:rPr lang="en-US" altLang="zh-CN" sz="3600" dirty="0"/>
              <a:t>(</a:t>
            </a:r>
            <a:r>
              <a:rPr lang="zh-CN" altLang="en-US" sz="3600" dirty="0"/>
              <a:t> 任何染色体得分超过</a:t>
            </a:r>
            <a:r>
              <a:rPr lang="en-US" altLang="zh-CN" sz="3600" b="1" dirty="0" err="1"/>
              <a:t>Tf</a:t>
            </a:r>
            <a:r>
              <a:rPr lang="zh-CN" altLang="en-US" sz="3600" dirty="0"/>
              <a:t>， 或繁殖代数超过</a:t>
            </a:r>
            <a:r>
              <a:rPr lang="en-US" altLang="zh-CN" sz="3600" dirty="0"/>
              <a:t>G</a:t>
            </a:r>
            <a:r>
              <a:rPr lang="zh-CN" altLang="en-US" sz="3600" dirty="0"/>
              <a:t> </a:t>
            </a:r>
            <a:r>
              <a:rPr lang="en-US" altLang="zh-CN" sz="3600" dirty="0" smtClean="0"/>
              <a:t>)</a:t>
            </a:r>
          </a:p>
          <a:p>
            <a:endParaRPr lang="zh-CN" altLang="en-US" sz="3600" dirty="0"/>
          </a:p>
        </p:txBody>
      </p:sp>
      <p:sp>
        <p:nvSpPr>
          <p:cNvPr id="6" name="TextBox 5"/>
          <p:cNvSpPr txBox="1"/>
          <p:nvPr/>
        </p:nvSpPr>
        <p:spPr>
          <a:xfrm>
            <a:off x="5544691" y="1673146"/>
            <a:ext cx="2808312" cy="1569660"/>
          </a:xfrm>
          <a:prstGeom prst="rect">
            <a:avLst/>
          </a:prstGeom>
          <a:noFill/>
        </p:spPr>
        <p:txBody>
          <a:bodyPr wrap="square" rtlCol="0">
            <a:spAutoFit/>
          </a:bodyPr>
          <a:lstStyle/>
          <a:p>
            <a:r>
              <a:rPr lang="en-US" altLang="zh-CN" sz="1200" i="1" dirty="0">
                <a:solidFill>
                  <a:srgbClr val="00B050"/>
                </a:solidFill>
              </a:rPr>
              <a:t>/*</a:t>
            </a:r>
            <a:endParaRPr lang="zh-CN" altLang="en-US" sz="1200" dirty="0">
              <a:solidFill>
                <a:srgbClr val="00B050"/>
              </a:solidFill>
            </a:endParaRPr>
          </a:p>
          <a:p>
            <a:r>
              <a:rPr lang="zh-CN" altLang="en-US" sz="1200" i="1" dirty="0">
                <a:solidFill>
                  <a:srgbClr val="00B050"/>
                </a:solidFill>
              </a:rPr>
              <a:t>* </a:t>
            </a:r>
            <a:r>
              <a:rPr lang="en-US" altLang="zh-CN" sz="1200" i="1" dirty="0">
                <a:solidFill>
                  <a:srgbClr val="00B050"/>
                </a:solidFill>
              </a:rPr>
              <a:t>Pc</a:t>
            </a:r>
            <a:r>
              <a:rPr lang="zh-CN" altLang="en-US" sz="1200" i="1" dirty="0">
                <a:solidFill>
                  <a:srgbClr val="00B050"/>
                </a:solidFill>
              </a:rPr>
              <a:t>：交叉发生的概率</a:t>
            </a:r>
            <a:endParaRPr lang="zh-CN" altLang="en-US" sz="1200" dirty="0">
              <a:solidFill>
                <a:srgbClr val="00B050"/>
              </a:solidFill>
            </a:endParaRPr>
          </a:p>
          <a:p>
            <a:r>
              <a:rPr lang="zh-CN" altLang="en-US" sz="1200" i="1" dirty="0">
                <a:solidFill>
                  <a:srgbClr val="00B050"/>
                </a:solidFill>
              </a:rPr>
              <a:t>* </a:t>
            </a:r>
            <a:r>
              <a:rPr lang="en-US" altLang="zh-CN" sz="1200" i="1" dirty="0">
                <a:solidFill>
                  <a:srgbClr val="00B050"/>
                </a:solidFill>
              </a:rPr>
              <a:t>Pm</a:t>
            </a:r>
            <a:r>
              <a:rPr lang="zh-CN" altLang="en-US" sz="1200" i="1" dirty="0">
                <a:solidFill>
                  <a:srgbClr val="00B050"/>
                </a:solidFill>
              </a:rPr>
              <a:t>：变异发生的概率</a:t>
            </a:r>
            <a:endParaRPr lang="zh-CN" altLang="en-US" sz="1200" dirty="0">
              <a:solidFill>
                <a:srgbClr val="00B050"/>
              </a:solidFill>
            </a:endParaRPr>
          </a:p>
          <a:p>
            <a:r>
              <a:rPr lang="zh-CN" altLang="en-US" sz="1200" i="1" dirty="0">
                <a:solidFill>
                  <a:srgbClr val="00B050"/>
                </a:solidFill>
              </a:rPr>
              <a:t>* </a:t>
            </a:r>
            <a:r>
              <a:rPr lang="en-US" altLang="zh-CN" sz="1200" i="1" dirty="0">
                <a:solidFill>
                  <a:srgbClr val="00B050"/>
                </a:solidFill>
              </a:rPr>
              <a:t>M</a:t>
            </a:r>
            <a:r>
              <a:rPr lang="zh-CN" altLang="en-US" sz="1200" i="1" dirty="0">
                <a:solidFill>
                  <a:srgbClr val="00B050"/>
                </a:solidFill>
              </a:rPr>
              <a:t>：种群规模</a:t>
            </a:r>
            <a:endParaRPr lang="zh-CN" altLang="en-US" sz="1200" dirty="0">
              <a:solidFill>
                <a:srgbClr val="00B050"/>
              </a:solidFill>
            </a:endParaRPr>
          </a:p>
          <a:p>
            <a:r>
              <a:rPr lang="zh-CN" altLang="en-US" sz="1200" i="1" dirty="0">
                <a:solidFill>
                  <a:srgbClr val="00B050"/>
                </a:solidFill>
              </a:rPr>
              <a:t>* </a:t>
            </a:r>
            <a:r>
              <a:rPr lang="en-US" altLang="zh-CN" sz="1200" i="1" dirty="0">
                <a:solidFill>
                  <a:srgbClr val="00B050"/>
                </a:solidFill>
              </a:rPr>
              <a:t>G</a:t>
            </a:r>
            <a:r>
              <a:rPr lang="zh-CN" altLang="en-US" sz="1200" i="1" dirty="0">
                <a:solidFill>
                  <a:srgbClr val="00B050"/>
                </a:solidFill>
              </a:rPr>
              <a:t>：终止进化的代数</a:t>
            </a:r>
            <a:endParaRPr lang="zh-CN" altLang="en-US" sz="1200" dirty="0">
              <a:solidFill>
                <a:srgbClr val="00B050"/>
              </a:solidFill>
            </a:endParaRPr>
          </a:p>
          <a:p>
            <a:r>
              <a:rPr lang="zh-CN" altLang="en-US" sz="1200" i="1" dirty="0">
                <a:solidFill>
                  <a:srgbClr val="00B050"/>
                </a:solidFill>
              </a:rPr>
              <a:t>* </a:t>
            </a:r>
            <a:r>
              <a:rPr lang="en-US" altLang="zh-CN" sz="1200" i="1" dirty="0" err="1">
                <a:solidFill>
                  <a:srgbClr val="00B050"/>
                </a:solidFill>
              </a:rPr>
              <a:t>Tf</a:t>
            </a:r>
            <a:r>
              <a:rPr lang="zh-CN" altLang="en-US" sz="1200" i="1" dirty="0">
                <a:solidFill>
                  <a:srgbClr val="00B050"/>
                </a:solidFill>
              </a:rPr>
              <a:t>：进化产生的任何一个个体的适应度函数超过</a:t>
            </a:r>
            <a:r>
              <a:rPr lang="en-US" altLang="zh-CN" sz="1200" i="1" dirty="0" err="1">
                <a:solidFill>
                  <a:srgbClr val="00B050"/>
                </a:solidFill>
              </a:rPr>
              <a:t>Tf</a:t>
            </a:r>
            <a:r>
              <a:rPr lang="zh-CN" altLang="en-US" sz="1200" i="1" dirty="0">
                <a:solidFill>
                  <a:srgbClr val="00B050"/>
                </a:solidFill>
              </a:rPr>
              <a:t>，则可以终止进化过程</a:t>
            </a:r>
            <a:endParaRPr lang="zh-CN" altLang="en-US" sz="1200" dirty="0">
              <a:solidFill>
                <a:srgbClr val="00B050"/>
              </a:solidFill>
            </a:endParaRPr>
          </a:p>
          <a:p>
            <a:r>
              <a:rPr lang="zh-CN" altLang="en-US" sz="1200" i="1" dirty="0">
                <a:solidFill>
                  <a:srgbClr val="00B050"/>
                </a:solidFill>
              </a:rPr>
              <a:t>*</a:t>
            </a:r>
            <a:r>
              <a:rPr lang="en-US" altLang="zh-CN" sz="1200" i="1" dirty="0">
                <a:solidFill>
                  <a:srgbClr val="00B050"/>
                </a:solidFill>
              </a:rPr>
              <a:t>/</a:t>
            </a:r>
            <a:endParaRPr lang="zh-CN" altLang="en-US" sz="1200" dirty="0">
              <a:solidFill>
                <a:srgbClr val="00B050"/>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747" y="3528119"/>
            <a:ext cx="3544838" cy="2261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3229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a:t>
            </a:r>
            <a:r>
              <a:rPr lang="zh-CN" altLang="en-US" dirty="0" smtClean="0"/>
              <a:t>算法的基本框架</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遗传算法一般由</a:t>
            </a:r>
            <a:r>
              <a:rPr lang="zh-CN" altLang="en-US" sz="2000" b="1" dirty="0" smtClean="0"/>
              <a:t>编码与解码</a:t>
            </a:r>
            <a:r>
              <a:rPr lang="zh-CN" altLang="en-US" sz="2000" dirty="0"/>
              <a:t>、</a:t>
            </a:r>
            <a:r>
              <a:rPr lang="zh-CN" altLang="en-US" sz="2000" b="1" dirty="0" smtClean="0"/>
              <a:t>适应度函数</a:t>
            </a:r>
            <a:r>
              <a:rPr lang="zh-CN" altLang="en-US" sz="2000" dirty="0" smtClean="0"/>
              <a:t>、</a:t>
            </a:r>
            <a:r>
              <a:rPr lang="zh-CN" altLang="en-US" sz="2000" b="1" dirty="0" smtClean="0"/>
              <a:t>遗传算子</a:t>
            </a:r>
            <a:r>
              <a:rPr lang="zh-CN" altLang="en-US" sz="2000" dirty="0" smtClean="0"/>
              <a:t>、</a:t>
            </a:r>
            <a:r>
              <a:rPr lang="zh-CN" altLang="en-US" sz="2000" b="1" dirty="0" smtClean="0"/>
              <a:t>控制参数</a:t>
            </a:r>
            <a:r>
              <a:rPr lang="zh-CN" altLang="en-US" sz="2000" dirty="0" smtClean="0"/>
              <a:t>四部分组成。</a:t>
            </a:r>
            <a:endParaRPr lang="en-US" altLang="zh-CN" sz="2000" dirty="0" smtClean="0"/>
          </a:p>
          <a:p>
            <a:r>
              <a:rPr lang="en-US" altLang="zh-CN" sz="2000" dirty="0" smtClean="0"/>
              <a:t>1</a:t>
            </a:r>
            <a:r>
              <a:rPr lang="zh-CN" altLang="en-US" sz="2000" dirty="0"/>
              <a:t>）遗传算法不能直接</a:t>
            </a:r>
            <a:r>
              <a:rPr lang="zh-CN" altLang="en-US" sz="2000" dirty="0" smtClean="0"/>
              <a:t>处理所要求解问题的</a:t>
            </a:r>
            <a:r>
              <a:rPr lang="zh-CN" altLang="en-US" sz="2000" dirty="0"/>
              <a:t>参数，必须把它们转换</a:t>
            </a:r>
            <a:r>
              <a:rPr lang="zh-CN" altLang="en-US" sz="2000" dirty="0" smtClean="0"/>
              <a:t>成由</a:t>
            </a:r>
            <a:r>
              <a:rPr lang="zh-CN" altLang="en-US" sz="2000" dirty="0"/>
              <a:t>基因按一定结构组成的</a:t>
            </a:r>
            <a:r>
              <a:rPr lang="zh-CN" altLang="en-US" sz="2000" dirty="0" smtClean="0"/>
              <a:t>染色体（个体），这</a:t>
            </a:r>
            <a:r>
              <a:rPr lang="zh-CN" altLang="en-US" sz="2000" dirty="0"/>
              <a:t>一转换操作就叫做</a:t>
            </a:r>
            <a:r>
              <a:rPr lang="zh-CN" altLang="en-US" sz="2000" b="1" dirty="0"/>
              <a:t>编码</a:t>
            </a:r>
            <a:r>
              <a:rPr lang="zh-CN" altLang="en-US" sz="2000" dirty="0"/>
              <a:t>，也可以称作</a:t>
            </a:r>
            <a:r>
              <a:rPr lang="en-US" altLang="zh-CN" sz="2000" dirty="0"/>
              <a:t>(</a:t>
            </a:r>
            <a:r>
              <a:rPr lang="zh-CN" altLang="en-US" sz="2000" dirty="0"/>
              <a:t>问题的</a:t>
            </a:r>
            <a:r>
              <a:rPr lang="en-US" altLang="zh-CN" sz="2000" dirty="0"/>
              <a:t>)</a:t>
            </a:r>
            <a:r>
              <a:rPr lang="zh-CN" altLang="en-US" sz="2000" dirty="0" smtClean="0"/>
              <a:t>表示。反之，则称为</a:t>
            </a:r>
            <a:r>
              <a:rPr lang="zh-CN" altLang="en-US" sz="2000" b="1" dirty="0" smtClean="0"/>
              <a:t>解码</a:t>
            </a:r>
            <a:r>
              <a:rPr lang="zh-CN" altLang="en-US" sz="2000" dirty="0" smtClean="0"/>
              <a:t>。</a:t>
            </a:r>
            <a:endParaRPr lang="en-US" altLang="zh-CN" sz="2000" dirty="0" smtClean="0"/>
          </a:p>
          <a:p>
            <a:r>
              <a:rPr lang="zh-CN" altLang="en-US" sz="2000" dirty="0" smtClean="0"/>
              <a:t>在遗传算法中，其优化问题求解的一切过程都通过设计解的编码与解码来进行。</a:t>
            </a:r>
            <a:endParaRPr lang="en-US" altLang="zh-CN" sz="2000" dirty="0" smtClean="0"/>
          </a:p>
          <a:p>
            <a:endParaRPr lang="en-US" altLang="zh-CN" sz="2000" dirty="0" smtClean="0"/>
          </a:p>
          <a:p>
            <a:r>
              <a:rPr lang="en-US" altLang="zh-CN" sz="2000" dirty="0"/>
              <a:t>2</a:t>
            </a:r>
            <a:r>
              <a:rPr lang="zh-CN" altLang="en-US" sz="2000" dirty="0"/>
              <a:t>）</a:t>
            </a:r>
            <a:r>
              <a:rPr lang="zh-CN" altLang="en-US" sz="2000" b="1" dirty="0"/>
              <a:t>适应度函数</a:t>
            </a:r>
            <a:r>
              <a:rPr lang="zh-CN" altLang="en-US" sz="2000" dirty="0"/>
              <a:t>也叫评价函数，用以描述个体适应环境的过程，也是生物进化中决定哪些染色体可以产生优良后代的依据。</a:t>
            </a:r>
            <a:endParaRPr lang="en-US" altLang="zh-CN" sz="2000" dirty="0"/>
          </a:p>
          <a:p>
            <a:r>
              <a:rPr lang="zh-CN" altLang="en-US" sz="2000" dirty="0"/>
              <a:t>一般是个体适应度函数值越大，则个体性能越好，生存可能性越大；反之，若个体的适应度函数值越小，则个体的性能越差，越有可能被淘汰。</a:t>
            </a:r>
            <a:endParaRPr lang="en-US" altLang="zh-CN" sz="2000" dirty="0"/>
          </a:p>
          <a:p>
            <a:r>
              <a:rPr lang="zh-CN" altLang="en-US" sz="2000" dirty="0"/>
              <a:t>适应度函数是根据所求问题的目标函数来进行评估的。</a:t>
            </a:r>
          </a:p>
          <a:p>
            <a:endParaRPr lang="zh-CN" altLang="en-US" sz="2000" dirty="0"/>
          </a:p>
        </p:txBody>
      </p:sp>
    </p:spTree>
    <p:extLst>
      <p:ext uri="{BB962C8B-B14F-4D97-AF65-F5344CB8AC3E}">
        <p14:creationId xmlns:p14="http://schemas.microsoft.com/office/powerpoint/2010/main" val="1602460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遗传算法的基本框架</a:t>
            </a:r>
          </a:p>
        </p:txBody>
      </p:sp>
      <p:sp>
        <p:nvSpPr>
          <p:cNvPr id="3" name="内容占位符 2"/>
          <p:cNvSpPr>
            <a:spLocks noGrp="1"/>
          </p:cNvSpPr>
          <p:nvPr>
            <p:ph idx="1"/>
          </p:nvPr>
        </p:nvSpPr>
        <p:spPr/>
        <p:txBody>
          <a:bodyPr>
            <a:normAutofit/>
          </a:bodyPr>
          <a:lstStyle/>
          <a:p>
            <a:r>
              <a:rPr lang="en-US" altLang="zh-CN" sz="2000" dirty="0" smtClean="0"/>
              <a:t>3</a:t>
            </a:r>
            <a:r>
              <a:rPr lang="zh-CN" altLang="en-US" sz="2000" dirty="0" smtClean="0"/>
              <a:t>）</a:t>
            </a:r>
            <a:r>
              <a:rPr lang="zh-CN" altLang="en-US" sz="2000" b="1" dirty="0" smtClean="0"/>
              <a:t>遗传算子</a:t>
            </a:r>
            <a:r>
              <a:rPr lang="zh-CN" altLang="en-US" sz="2000" dirty="0" smtClean="0"/>
              <a:t>包括选择算子、交叉算子和变异算子。</a:t>
            </a:r>
            <a:endParaRPr lang="en-US" altLang="zh-CN" sz="2000" dirty="0" smtClean="0"/>
          </a:p>
          <a:p>
            <a:pPr marL="457200" indent="-457200">
              <a:buFont typeface="Arial" panose="020B0604020202020204" pitchFamily="34" charset="0"/>
              <a:buChar char="•"/>
            </a:pPr>
            <a:r>
              <a:rPr lang="zh-CN" altLang="en-US" sz="2000" dirty="0" smtClean="0"/>
              <a:t>选择算子是根据个体的优劣程度决定在下一代是被淘汰还是被选择。</a:t>
            </a:r>
            <a:endParaRPr lang="en-US" altLang="zh-CN" sz="2000" dirty="0" smtClean="0"/>
          </a:p>
          <a:p>
            <a:pPr marL="457200" indent="-457200">
              <a:buFont typeface="Arial" panose="020B0604020202020204" pitchFamily="34" charset="0"/>
              <a:buChar char="•"/>
            </a:pPr>
            <a:r>
              <a:rPr lang="zh-CN" altLang="en-US" sz="2000" dirty="0" smtClean="0"/>
              <a:t>交叉是指两个相互配对的染色体按某种方式相互交换其部分基因而生产两个新的个体。</a:t>
            </a:r>
            <a:endParaRPr lang="en-US" altLang="zh-CN" sz="2000" dirty="0" smtClean="0"/>
          </a:p>
          <a:p>
            <a:pPr marL="457200" indent="-457200">
              <a:buFont typeface="Arial" panose="020B0604020202020204" pitchFamily="34" charset="0"/>
              <a:buChar char="•"/>
            </a:pPr>
            <a:r>
              <a:rPr lang="zh-CN" altLang="en-US" sz="2000" dirty="0" smtClean="0"/>
              <a:t>变异是将个体编码字符中的某些基因进行突变，从而生成一个新的染色体。</a:t>
            </a:r>
            <a:endParaRPr lang="en-US" altLang="zh-CN" sz="2000" dirty="0" smtClean="0"/>
          </a:p>
          <a:p>
            <a:pPr marL="457200" indent="-457200">
              <a:buFont typeface="Arial" panose="020B0604020202020204" pitchFamily="34" charset="0"/>
              <a:buChar char="•"/>
            </a:pPr>
            <a:endParaRPr lang="en-US" altLang="zh-CN" sz="2000" dirty="0" smtClean="0"/>
          </a:p>
          <a:p>
            <a:r>
              <a:rPr lang="en-US" altLang="zh-CN" sz="2000" dirty="0" smtClean="0"/>
              <a:t>4</a:t>
            </a:r>
            <a:r>
              <a:rPr lang="zh-CN" altLang="en-US" sz="2000" dirty="0" smtClean="0"/>
              <a:t>）遗传算法的</a:t>
            </a:r>
            <a:r>
              <a:rPr lang="zh-CN" altLang="en-US" sz="2000" b="1" dirty="0" smtClean="0"/>
              <a:t>控制参数</a:t>
            </a:r>
            <a:r>
              <a:rPr lang="zh-CN" altLang="en-US" sz="2000" dirty="0" smtClean="0"/>
              <a:t>包括种群的规模</a:t>
            </a:r>
            <a:r>
              <a:rPr lang="en-US" altLang="zh-CN" sz="2000" dirty="0" smtClean="0"/>
              <a:t>M</a:t>
            </a:r>
            <a:r>
              <a:rPr lang="zh-CN" altLang="en-US" sz="2000" dirty="0" smtClean="0"/>
              <a:t>，进化代数</a:t>
            </a:r>
            <a:r>
              <a:rPr lang="en-US" altLang="zh-CN" sz="2000" dirty="0" smtClean="0"/>
              <a:t>G</a:t>
            </a:r>
            <a:r>
              <a:rPr lang="zh-CN" altLang="en-US" sz="2000" dirty="0" smtClean="0"/>
              <a:t>，交叉率</a:t>
            </a:r>
            <a:r>
              <a:rPr lang="en-US" altLang="zh-CN" sz="2000" dirty="0" smtClean="0"/>
              <a:t>Pc</a:t>
            </a:r>
            <a:r>
              <a:rPr lang="zh-CN" altLang="en-US" sz="2000" dirty="0" smtClean="0"/>
              <a:t>，变异率</a:t>
            </a:r>
            <a:r>
              <a:rPr lang="en-US" altLang="zh-CN" sz="2000" dirty="0" smtClean="0"/>
              <a:t>Pm</a:t>
            </a:r>
            <a:r>
              <a:rPr lang="zh-CN" altLang="en-US" sz="2000" dirty="0" smtClean="0"/>
              <a:t>以及适应度阈值</a:t>
            </a:r>
            <a:r>
              <a:rPr lang="en-US" altLang="zh-CN" sz="2000" dirty="0" err="1" smtClean="0"/>
              <a:t>Tf</a:t>
            </a:r>
            <a:r>
              <a:rPr lang="zh-CN" altLang="en-US" sz="2000" dirty="0" smtClean="0"/>
              <a:t>。</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4104183"/>
            <a:ext cx="5124450"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401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术语</a:t>
            </a:r>
            <a:r>
              <a:rPr lang="zh-CN" altLang="en-US" dirty="0" smtClean="0"/>
              <a:t>说明</a:t>
            </a:r>
            <a:endParaRPr lang="zh-CN" altLang="en-US" dirty="0"/>
          </a:p>
        </p:txBody>
      </p:sp>
      <p:sp>
        <p:nvSpPr>
          <p:cNvPr id="3" name="内容占位符 2"/>
          <p:cNvSpPr>
            <a:spLocks noGrp="1"/>
          </p:cNvSpPr>
          <p:nvPr>
            <p:ph idx="1"/>
          </p:nvPr>
        </p:nvSpPr>
        <p:spPr/>
        <p:txBody>
          <a:bodyPr>
            <a:normAutofit lnSpcReduction="10000"/>
          </a:bodyPr>
          <a:lstStyle/>
          <a:p>
            <a:pPr marL="342900" indent="-342900">
              <a:buFont typeface="Wingdings" panose="05000000000000000000" pitchFamily="2" charset="2"/>
              <a:buChar char="Ø"/>
            </a:pPr>
            <a:r>
              <a:rPr lang="zh-CN" altLang="en-US" sz="2000" b="1" dirty="0" smtClean="0"/>
              <a:t>基因</a:t>
            </a:r>
            <a:endParaRPr lang="zh-CN" altLang="en-US" sz="2000" b="1" dirty="0"/>
          </a:p>
          <a:p>
            <a:r>
              <a:rPr lang="zh-CN" altLang="en-US" sz="2000" dirty="0"/>
              <a:t>基因是串中的元素，基因用于表示个体的特征。例如有一个串</a:t>
            </a:r>
            <a:r>
              <a:rPr lang="en-US" altLang="zh-CN" sz="2000" dirty="0"/>
              <a:t>S=1011</a:t>
            </a:r>
            <a:r>
              <a:rPr lang="zh-CN" altLang="en-US" sz="2000" dirty="0"/>
              <a:t>，则其中的</a:t>
            </a:r>
            <a:r>
              <a:rPr lang="en-US" altLang="zh-CN" sz="2000" dirty="0"/>
              <a:t>1</a:t>
            </a:r>
            <a:r>
              <a:rPr lang="zh-CN" altLang="en-US" sz="2000" dirty="0"/>
              <a:t>，</a:t>
            </a:r>
            <a:r>
              <a:rPr lang="en-US" altLang="zh-CN" sz="2000" dirty="0"/>
              <a:t>0</a:t>
            </a:r>
            <a:r>
              <a:rPr lang="zh-CN" altLang="en-US" sz="2000" dirty="0"/>
              <a:t>，</a:t>
            </a:r>
            <a:r>
              <a:rPr lang="en-US" altLang="zh-CN" sz="2000" dirty="0"/>
              <a:t>1</a:t>
            </a:r>
            <a:r>
              <a:rPr lang="zh-CN" altLang="en-US" sz="2000" dirty="0"/>
              <a:t>，</a:t>
            </a:r>
            <a:r>
              <a:rPr lang="en-US" altLang="zh-CN" sz="2000" dirty="0"/>
              <a:t>1</a:t>
            </a:r>
            <a:r>
              <a:rPr lang="zh-CN" altLang="en-US" sz="2000" dirty="0"/>
              <a:t>这</a:t>
            </a:r>
            <a:r>
              <a:rPr lang="en-US" altLang="zh-CN" sz="2000" dirty="0"/>
              <a:t>4</a:t>
            </a:r>
            <a:r>
              <a:rPr lang="zh-CN" altLang="en-US" sz="2000" dirty="0"/>
              <a:t>个元素分别称为基因。</a:t>
            </a:r>
            <a:endParaRPr lang="en-US" altLang="zh-CN" sz="2000" dirty="0"/>
          </a:p>
          <a:p>
            <a:pPr marL="342900" indent="-342900">
              <a:buFont typeface="Wingdings" panose="05000000000000000000" pitchFamily="2" charset="2"/>
              <a:buChar char="Ø"/>
            </a:pPr>
            <a:r>
              <a:rPr lang="zh-CN" altLang="en-US" sz="2000" b="1" dirty="0"/>
              <a:t>染色体</a:t>
            </a:r>
          </a:p>
          <a:p>
            <a:r>
              <a:rPr lang="zh-CN" altLang="en-US" sz="2000" dirty="0"/>
              <a:t>染色体</a:t>
            </a:r>
            <a:r>
              <a:rPr lang="zh-CN" altLang="en-US" sz="2000" dirty="0" smtClean="0"/>
              <a:t>又叫个体</a:t>
            </a:r>
            <a:r>
              <a:rPr lang="en-US" altLang="zh-CN" sz="2000" dirty="0"/>
              <a:t>(individuals</a:t>
            </a:r>
            <a:r>
              <a:rPr lang="en-US" altLang="zh-CN" sz="2000" dirty="0" smtClean="0"/>
              <a:t>)</a:t>
            </a:r>
            <a:r>
              <a:rPr lang="zh-CN" altLang="en-US" sz="2000" dirty="0" smtClean="0"/>
              <a:t>，是由</a:t>
            </a:r>
            <a:r>
              <a:rPr lang="zh-CN" altLang="en-US" sz="2000" dirty="0"/>
              <a:t>基因按一定结构组成</a:t>
            </a:r>
            <a:r>
              <a:rPr lang="zh-CN" altLang="en-US" sz="2000" dirty="0" smtClean="0"/>
              <a:t>的串。</a:t>
            </a:r>
            <a:endParaRPr lang="en-US" altLang="zh-CN" sz="2000" dirty="0" smtClean="0"/>
          </a:p>
          <a:p>
            <a:pPr marL="342900" indent="-342900">
              <a:buFont typeface="Wingdings" panose="05000000000000000000" pitchFamily="2" charset="2"/>
              <a:buChar char="Ø"/>
            </a:pPr>
            <a:r>
              <a:rPr lang="zh-CN" altLang="en-US" sz="2000" b="1" dirty="0" smtClean="0"/>
              <a:t>种群</a:t>
            </a:r>
            <a:r>
              <a:rPr lang="en-US" altLang="zh-CN" sz="2000" b="1" dirty="0" smtClean="0"/>
              <a:t>/</a:t>
            </a:r>
            <a:r>
              <a:rPr lang="zh-CN" altLang="en-US" sz="2000" b="1" dirty="0" smtClean="0"/>
              <a:t>群体</a:t>
            </a:r>
            <a:endParaRPr lang="en-US" altLang="zh-CN" sz="2000" b="1" dirty="0"/>
          </a:p>
          <a:p>
            <a:r>
              <a:rPr lang="zh-CN" altLang="en-US" sz="2000" dirty="0" smtClean="0"/>
              <a:t>一定</a:t>
            </a:r>
            <a:r>
              <a:rPr lang="zh-CN" altLang="en-US" sz="2000" dirty="0"/>
              <a:t>数量的个体组成了群体</a:t>
            </a:r>
            <a:r>
              <a:rPr lang="en-US" altLang="zh-CN" sz="2000" dirty="0"/>
              <a:t>(population),</a:t>
            </a:r>
            <a:r>
              <a:rPr lang="zh-CN" altLang="en-US" sz="2000" dirty="0"/>
              <a:t>群体中个体的数量叫做群体大小。</a:t>
            </a:r>
          </a:p>
          <a:p>
            <a:pPr marL="342900" indent="-342900">
              <a:buFont typeface="Wingdings" panose="05000000000000000000" pitchFamily="2" charset="2"/>
              <a:buChar char="Ø"/>
            </a:pPr>
            <a:r>
              <a:rPr lang="zh-CN" altLang="en-US" sz="2000" b="1" dirty="0" smtClean="0"/>
              <a:t>基因</a:t>
            </a:r>
            <a:r>
              <a:rPr lang="zh-CN" altLang="en-US" sz="2000" b="1" dirty="0"/>
              <a:t>位点</a:t>
            </a:r>
          </a:p>
          <a:p>
            <a:r>
              <a:rPr lang="zh-CN" altLang="en-US" sz="2000" dirty="0"/>
              <a:t>基因位点在算法中表示一个基因在串中的位置称为基因位置</a:t>
            </a:r>
            <a:r>
              <a:rPr lang="en-US" altLang="zh-CN" sz="2000" dirty="0"/>
              <a:t>(Gene Position)</a:t>
            </a:r>
            <a:r>
              <a:rPr lang="zh-CN" altLang="en-US" sz="2000" dirty="0"/>
              <a:t>，有时也简称基因位。基因位置由串的左向右计算，例如在串 </a:t>
            </a:r>
            <a:r>
              <a:rPr lang="en-US" altLang="zh-CN" sz="2000" dirty="0"/>
              <a:t>S=1101 </a:t>
            </a:r>
            <a:r>
              <a:rPr lang="zh-CN" altLang="en-US" sz="2000" dirty="0"/>
              <a:t>中，</a:t>
            </a:r>
            <a:r>
              <a:rPr lang="en-US" altLang="zh-CN" sz="2000" dirty="0"/>
              <a:t>0</a:t>
            </a:r>
            <a:r>
              <a:rPr lang="zh-CN" altLang="en-US" sz="2000" dirty="0"/>
              <a:t>的基因位置是</a:t>
            </a:r>
            <a:r>
              <a:rPr lang="en-US" altLang="zh-CN" sz="2000" dirty="0"/>
              <a:t>3</a:t>
            </a:r>
            <a:r>
              <a:rPr lang="zh-CN" altLang="en-US" sz="2000" dirty="0"/>
              <a:t>。</a:t>
            </a:r>
          </a:p>
          <a:p>
            <a:pPr marL="342900" indent="-342900">
              <a:buFont typeface="Wingdings" panose="05000000000000000000" pitchFamily="2" charset="2"/>
              <a:buChar char="Ø"/>
            </a:pPr>
            <a:r>
              <a:rPr lang="zh-CN" altLang="en-US" sz="2000" b="1" dirty="0"/>
              <a:t>特征值</a:t>
            </a:r>
          </a:p>
          <a:p>
            <a:r>
              <a:rPr lang="zh-CN" altLang="en-US" sz="2000" dirty="0"/>
              <a:t>在用串表示整数时，基因的特征值与二进制数的权一致；例如在串 </a:t>
            </a:r>
            <a:r>
              <a:rPr lang="en-US" altLang="zh-CN" sz="2000" dirty="0"/>
              <a:t>S=1011 </a:t>
            </a:r>
            <a:r>
              <a:rPr lang="zh-CN" altLang="en-US" sz="2000" dirty="0"/>
              <a:t>中，基因位置</a:t>
            </a:r>
            <a:r>
              <a:rPr lang="en-US" altLang="zh-CN" sz="2000" dirty="0"/>
              <a:t>3</a:t>
            </a:r>
            <a:r>
              <a:rPr lang="zh-CN" altLang="en-US" sz="2000" dirty="0"/>
              <a:t>中的</a:t>
            </a:r>
            <a:r>
              <a:rPr lang="en-US" altLang="zh-CN" sz="2000" dirty="0"/>
              <a:t>1</a:t>
            </a:r>
            <a:r>
              <a:rPr lang="zh-CN" altLang="en-US" sz="2000" dirty="0"/>
              <a:t>，它的基因特征值为</a:t>
            </a:r>
            <a:r>
              <a:rPr lang="en-US" altLang="zh-CN" sz="2000" dirty="0"/>
              <a:t>2</a:t>
            </a:r>
            <a:r>
              <a:rPr lang="zh-CN" altLang="en-US" sz="2000" dirty="0"/>
              <a:t>；基因位置</a:t>
            </a:r>
            <a:r>
              <a:rPr lang="en-US" altLang="zh-CN" sz="2000" dirty="0"/>
              <a:t>1</a:t>
            </a:r>
            <a:r>
              <a:rPr lang="zh-CN" altLang="en-US" sz="2000" dirty="0"/>
              <a:t>中的</a:t>
            </a:r>
            <a:r>
              <a:rPr lang="en-US" altLang="zh-CN" sz="2000" dirty="0"/>
              <a:t>1</a:t>
            </a:r>
            <a:r>
              <a:rPr lang="zh-CN" altLang="en-US" sz="2000" dirty="0"/>
              <a:t>，它的基因特征值为</a:t>
            </a:r>
            <a:r>
              <a:rPr lang="en-US" altLang="zh-CN" sz="2000" dirty="0"/>
              <a:t>8</a:t>
            </a:r>
            <a:r>
              <a:rPr lang="zh-CN" altLang="en-US" sz="2000" dirty="0"/>
              <a:t>。</a:t>
            </a:r>
          </a:p>
        </p:txBody>
      </p:sp>
    </p:spTree>
    <p:extLst>
      <p:ext uri="{BB962C8B-B14F-4D97-AF65-F5344CB8AC3E}">
        <p14:creationId xmlns:p14="http://schemas.microsoft.com/office/powerpoint/2010/main" val="237306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702</Words>
  <Application>Microsoft Office PowerPoint</Application>
  <PresentationFormat>自定义</PresentationFormat>
  <Paragraphs>70</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1_Office 主题</vt:lpstr>
      <vt:lpstr>遗传算法概述</vt:lpstr>
      <vt:lpstr>遗传算法原理</vt:lpstr>
      <vt:lpstr>遗传算法的一般步骤</vt:lpstr>
      <vt:lpstr>基本遗传算法伪代码</vt:lpstr>
      <vt:lpstr>遗传算法的基本框架</vt:lpstr>
      <vt:lpstr>遗传算法的基本框架</vt:lpstr>
      <vt:lpstr>术语说明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V_SunnyLin</dc:creator>
  <cp:lastModifiedBy>V_SunnyLin</cp:lastModifiedBy>
  <cp:revision>37</cp:revision>
  <dcterms:created xsi:type="dcterms:W3CDTF">2017-11-17T02:46:13Z</dcterms:created>
  <dcterms:modified xsi:type="dcterms:W3CDTF">2017-11-17T08:03:18Z</dcterms:modified>
</cp:coreProperties>
</file>