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8" r:id="rId6"/>
    <p:sldId id="267" r:id="rId7"/>
    <p:sldId id="269" r:id="rId8"/>
    <p:sldId id="270" r:id="rId9"/>
    <p:sldId id="271" r:id="rId10"/>
    <p:sldId id="272" r:id="rId11"/>
    <p:sldId id="273" r:id="rId12"/>
  </p:sldIdLst>
  <p:sldSz cx="10801350"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9" autoAdjust="0"/>
  </p:normalViewPr>
  <p:slideViewPr>
    <p:cSldViewPr>
      <p:cViewPr varScale="1">
        <p:scale>
          <a:sx n="91" d="100"/>
          <a:sy n="91" d="100"/>
        </p:scale>
        <p:origin x="-906" y="-102"/>
      </p:cViewPr>
      <p:guideLst>
        <p:guide orient="horz" pos="2041"/>
        <p:guide pos="34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013055"/>
            <a:ext cx="9181148" cy="138903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0203" y="3672099"/>
            <a:ext cx="7560945"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8621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4941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59508"/>
            <a:ext cx="2430304" cy="55291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0067" y="259508"/>
            <a:ext cx="7110889" cy="55291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6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lvl1pPr marL="0" indent="0">
              <a:buNone/>
              <a:defRPr/>
            </a:lvl1pPr>
          </a:lstStyle>
          <a:p>
            <a:pPr lvl="0"/>
            <a:endParaRPr lang="zh-CN" altLang="en-US" dirty="0"/>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942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164113"/>
            <a:ext cx="9181148" cy="12870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53232" y="2746575"/>
            <a:ext cx="9181148"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5" name="页脚占位符 4"/>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122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0068" y="1512041"/>
            <a:ext cx="477059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90686" y="1512041"/>
            <a:ext cx="477059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6" name="页脚占位符 5"/>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9361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0068" y="1450540"/>
            <a:ext cx="4772472"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40068" y="2055056"/>
            <a:ext cx="4772472"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6936" y="1450540"/>
            <a:ext cx="477434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486936" y="2055056"/>
            <a:ext cx="477434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8" name="页脚占位符 7"/>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9382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4" name="页脚占位符 3"/>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4143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3" name="页脚占位符 2"/>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504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58007"/>
            <a:ext cx="3553570" cy="10980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23028" y="258007"/>
            <a:ext cx="6038255"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40068" y="1356037"/>
            <a:ext cx="3553570"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6" name="页脚占位符 5"/>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8964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536122"/>
            <a:ext cx="6480810" cy="53551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140" y="579016"/>
            <a:ext cx="6480810"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117140" y="5071637"/>
            <a:ext cx="6480810"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540068" y="6006163"/>
            <a:ext cx="2520315" cy="345009"/>
          </a:xfrm>
          <a:prstGeom prst="rect">
            <a:avLst/>
          </a:prstGeom>
        </p:spPr>
        <p:txBody>
          <a:bodyPr/>
          <a:lstStyle/>
          <a:p>
            <a:fld id="{530820CF-B880-4189-942D-D702A7CBA730}" type="datetimeFigureOut">
              <a:rPr lang="zh-CN" altLang="en-US" smtClean="0"/>
              <a:t>2017-11-17</a:t>
            </a:fld>
            <a:endParaRPr lang="zh-CN" altLang="en-US"/>
          </a:p>
        </p:txBody>
      </p:sp>
      <p:sp>
        <p:nvSpPr>
          <p:cNvPr id="6" name="页脚占位符 5"/>
          <p:cNvSpPr>
            <a:spLocks noGrp="1"/>
          </p:cNvSpPr>
          <p:nvPr>
            <p:ph type="ftr" sz="quarter" idx="11"/>
          </p:nvPr>
        </p:nvSpPr>
        <p:spPr>
          <a:xfrm>
            <a:off x="3690461" y="6006163"/>
            <a:ext cx="3420428" cy="34500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006163"/>
            <a:ext cx="2520315" cy="345009"/>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8046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40068" y="259508"/>
            <a:ext cx="9721215" cy="1080029"/>
          </a:xfrm>
          <a:prstGeom prst="rect">
            <a:avLst/>
          </a:prstGeom>
        </p:spPr>
        <p:txBody>
          <a:bodyPr vert="horz" lIns="91440" tIns="45720" rIns="91440" bIns="45720" rtlCol="0" anchor="ctr">
            <a:normAutofit/>
          </a:bodyPr>
          <a:lstStyle/>
          <a:p>
            <a:endParaRPr lang="zh-CN" altLang="en-US" dirty="0"/>
          </a:p>
        </p:txBody>
      </p:sp>
      <p:sp>
        <p:nvSpPr>
          <p:cNvPr id="3" name="文本占位符 2"/>
          <p:cNvSpPr>
            <a:spLocks noGrp="1"/>
          </p:cNvSpPr>
          <p:nvPr>
            <p:ph type="body" idx="1"/>
          </p:nvPr>
        </p:nvSpPr>
        <p:spPr>
          <a:xfrm>
            <a:off x="540068" y="1512041"/>
            <a:ext cx="9721215" cy="4276616"/>
          </a:xfrm>
          <a:prstGeom prst="rect">
            <a:avLst/>
          </a:prstGeom>
        </p:spPr>
        <p:txBody>
          <a:bodyPr vert="horz" lIns="91440" tIns="45720" rIns="91440" bIns="45720" rtlCol="0">
            <a:normAutofit/>
          </a:bodyPr>
          <a:lstStyle/>
          <a:p>
            <a:pPr lvl="0"/>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483529" y="73503"/>
            <a:ext cx="1190689" cy="324536"/>
          </a:xfrm>
          <a:prstGeom prst="rect">
            <a:avLst/>
          </a:prstGeom>
        </p:spPr>
      </p:pic>
    </p:spTree>
    <p:extLst>
      <p:ext uri="{BB962C8B-B14F-4D97-AF65-F5344CB8AC3E}">
        <p14:creationId xmlns:p14="http://schemas.microsoft.com/office/powerpoint/2010/main" val="298286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遗传</a:t>
            </a:r>
            <a:r>
              <a:rPr lang="zh-CN" altLang="en-US" dirty="0" smtClean="0"/>
              <a:t>算法示例</a:t>
            </a:r>
            <a:endParaRPr lang="zh-CN" altLang="en-US" dirty="0"/>
          </a:p>
        </p:txBody>
      </p:sp>
      <p:sp>
        <p:nvSpPr>
          <p:cNvPr id="3" name="副标题 2"/>
          <p:cNvSpPr>
            <a:spLocks noGrp="1"/>
          </p:cNvSpPr>
          <p:nvPr>
            <p:ph type="subTitle" idx="1"/>
          </p:nvPr>
        </p:nvSpPr>
        <p:spPr/>
        <p:txBody>
          <a:bodyPr/>
          <a:lstStyle/>
          <a:p>
            <a:r>
              <a:rPr lang="en-US" altLang="zh-CN" dirty="0" smtClean="0"/>
              <a:t>2017/11/17</a:t>
            </a:r>
            <a:endParaRPr lang="zh-CN" altLang="en-US" dirty="0"/>
          </a:p>
        </p:txBody>
      </p:sp>
    </p:spTree>
    <p:extLst>
      <p:ext uri="{BB962C8B-B14F-4D97-AF65-F5344CB8AC3E}">
        <p14:creationId xmlns:p14="http://schemas.microsoft.com/office/powerpoint/2010/main" val="3178485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遗传算法优化的</a:t>
            </a:r>
            <a:r>
              <a:rPr lang="en-US" altLang="zh-CN" dirty="0"/>
              <a:t>BP</a:t>
            </a:r>
            <a:r>
              <a:rPr lang="zh-CN" altLang="en-US" dirty="0"/>
              <a:t>神经网络</a:t>
            </a:r>
          </a:p>
        </p:txBody>
      </p:sp>
      <p:sp>
        <p:nvSpPr>
          <p:cNvPr id="3" name="内容占位符 2"/>
          <p:cNvSpPr>
            <a:spLocks noGrp="1"/>
          </p:cNvSpPr>
          <p:nvPr>
            <p:ph idx="1"/>
          </p:nvPr>
        </p:nvSpPr>
        <p:spPr/>
        <p:txBody>
          <a:bodyPr>
            <a:normAutofit/>
          </a:bodyPr>
          <a:lstStyle/>
          <a:p>
            <a:r>
              <a:rPr lang="zh-CN" altLang="en-US" sz="2000" dirty="0" smtClean="0"/>
              <a:t>未经</a:t>
            </a:r>
            <a:r>
              <a:rPr lang="zh-CN" altLang="en-US" sz="2000" dirty="0"/>
              <a:t>遗传算法优化的</a:t>
            </a:r>
            <a:r>
              <a:rPr lang="en-US" altLang="zh-CN" sz="2000" dirty="0"/>
              <a:t>BP</a:t>
            </a:r>
            <a:r>
              <a:rPr lang="zh-CN" altLang="en-US" sz="2000" dirty="0"/>
              <a:t>神经网络</a:t>
            </a:r>
            <a:r>
              <a:rPr lang="zh-CN" altLang="en-US" sz="2000" dirty="0" smtClean="0"/>
              <a:t>建模</a:t>
            </a:r>
            <a:r>
              <a:rPr lang="zh-CN" altLang="en-US" sz="2000" dirty="0"/>
              <a:t>步骤：</a:t>
            </a:r>
          </a:p>
          <a:p>
            <a:r>
              <a:rPr lang="en-US" altLang="zh-CN" sz="2000" dirty="0" smtClean="0"/>
              <a:t>1</a:t>
            </a:r>
            <a:r>
              <a:rPr lang="zh-CN" altLang="en-US" sz="2000" dirty="0"/>
              <a:t>、  读取</a:t>
            </a:r>
            <a:r>
              <a:rPr lang="zh-CN" altLang="en-US" sz="2000" dirty="0" smtClean="0"/>
              <a:t>数据。</a:t>
            </a:r>
            <a:endParaRPr lang="en-US" altLang="zh-CN" sz="2000" dirty="0" smtClean="0"/>
          </a:p>
          <a:p>
            <a:r>
              <a:rPr lang="en-US" altLang="zh-CN" sz="2000" dirty="0" smtClean="0"/>
              <a:t>2</a:t>
            </a:r>
            <a:r>
              <a:rPr lang="zh-CN" altLang="en-US" sz="2000" dirty="0"/>
              <a:t>、  数据预处理：归一化处理。</a:t>
            </a:r>
          </a:p>
          <a:p>
            <a:r>
              <a:rPr lang="en-US" altLang="zh-CN" sz="2000" dirty="0"/>
              <a:t>3</a:t>
            </a:r>
            <a:r>
              <a:rPr lang="zh-CN" altLang="en-US" sz="2000" dirty="0"/>
              <a:t>、  构建</a:t>
            </a:r>
            <a:r>
              <a:rPr lang="en-US" altLang="zh-CN" sz="2000" dirty="0"/>
              <a:t>BP</a:t>
            </a:r>
            <a:r>
              <a:rPr lang="zh-CN" altLang="en-US" sz="2000" dirty="0"/>
              <a:t>神经网络的隐层数，次数，步长，目标。</a:t>
            </a:r>
          </a:p>
          <a:p>
            <a:r>
              <a:rPr lang="en-US" altLang="zh-CN" sz="2000" dirty="0"/>
              <a:t>4</a:t>
            </a:r>
            <a:r>
              <a:rPr lang="zh-CN" altLang="en-US" sz="2000" dirty="0"/>
              <a:t>、  使用训练</a:t>
            </a:r>
            <a:r>
              <a:rPr lang="zh-CN" altLang="en-US" sz="2000" dirty="0" smtClean="0"/>
              <a:t>数据训练</a:t>
            </a:r>
            <a:r>
              <a:rPr lang="en-US" altLang="zh-CN" sz="2000" dirty="0"/>
              <a:t>BP</a:t>
            </a:r>
            <a:r>
              <a:rPr lang="zh-CN" altLang="en-US" sz="2000" dirty="0"/>
              <a:t>神经网络</a:t>
            </a:r>
            <a:r>
              <a:rPr lang="en-US" altLang="zh-CN" sz="2000" dirty="0"/>
              <a:t>net</a:t>
            </a:r>
            <a:r>
              <a:rPr lang="zh-CN" altLang="en-US" sz="2000" dirty="0"/>
              <a:t>。</a:t>
            </a:r>
          </a:p>
          <a:p>
            <a:r>
              <a:rPr lang="en-US" altLang="zh-CN" sz="2000" dirty="0"/>
              <a:t>5</a:t>
            </a:r>
            <a:r>
              <a:rPr lang="zh-CN" altLang="en-US" sz="2000" dirty="0"/>
              <a:t>、  用</a:t>
            </a:r>
            <a:r>
              <a:rPr lang="zh-CN" altLang="en-US" sz="2000" dirty="0" smtClean="0"/>
              <a:t>测试数据测试</a:t>
            </a:r>
            <a:r>
              <a:rPr lang="zh-CN" altLang="en-US" sz="2000" dirty="0"/>
              <a:t>神经网络，并将预测的数据反归一化处理。</a:t>
            </a:r>
          </a:p>
          <a:p>
            <a:r>
              <a:rPr lang="en-US" altLang="zh-CN" sz="2000" dirty="0"/>
              <a:t>6</a:t>
            </a:r>
            <a:r>
              <a:rPr lang="zh-CN" altLang="en-US" sz="2000" dirty="0"/>
              <a:t>、  分析预测数据与期望数据之间的误差。</a:t>
            </a:r>
          </a:p>
          <a:p>
            <a:endParaRPr lang="zh-CN" altLang="en-US" sz="2000" dirty="0"/>
          </a:p>
        </p:txBody>
      </p:sp>
    </p:spTree>
    <p:extLst>
      <p:ext uri="{BB962C8B-B14F-4D97-AF65-F5344CB8AC3E}">
        <p14:creationId xmlns:p14="http://schemas.microsoft.com/office/powerpoint/2010/main" val="1831927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遗传算法优化的</a:t>
            </a:r>
            <a:r>
              <a:rPr lang="en-US" altLang="zh-CN" dirty="0"/>
              <a:t>BP</a:t>
            </a:r>
            <a:r>
              <a:rPr lang="zh-CN" altLang="en-US" dirty="0"/>
              <a:t>神经网络</a:t>
            </a:r>
          </a:p>
        </p:txBody>
      </p:sp>
      <p:sp>
        <p:nvSpPr>
          <p:cNvPr id="3" name="内容占位符 2"/>
          <p:cNvSpPr>
            <a:spLocks noGrp="1"/>
          </p:cNvSpPr>
          <p:nvPr>
            <p:ph idx="1"/>
          </p:nvPr>
        </p:nvSpPr>
        <p:spPr/>
        <p:txBody>
          <a:bodyPr>
            <a:noAutofit/>
          </a:bodyPr>
          <a:lstStyle/>
          <a:p>
            <a:r>
              <a:rPr lang="zh-CN" altLang="en-US" sz="2000" dirty="0"/>
              <a:t>遗传算法优化的</a:t>
            </a:r>
            <a:r>
              <a:rPr lang="en-US" altLang="zh-CN" sz="2000" dirty="0"/>
              <a:t>BP</a:t>
            </a:r>
            <a:r>
              <a:rPr lang="zh-CN" altLang="en-US" sz="2000" dirty="0"/>
              <a:t>神经网络</a:t>
            </a:r>
            <a:r>
              <a:rPr lang="zh-CN" altLang="en-US" sz="2000" dirty="0" smtClean="0"/>
              <a:t>建模步骤</a:t>
            </a:r>
            <a:endParaRPr lang="zh-CN" altLang="en-US" sz="2000" dirty="0"/>
          </a:p>
          <a:p>
            <a:r>
              <a:rPr lang="en-US" altLang="zh-CN" sz="2000" dirty="0"/>
              <a:t>1</a:t>
            </a:r>
            <a:r>
              <a:rPr lang="zh-CN" altLang="en-US" sz="2000" dirty="0"/>
              <a:t>、  </a:t>
            </a:r>
            <a:r>
              <a:rPr lang="zh-CN" altLang="en-US" sz="2000" dirty="0" smtClean="0"/>
              <a:t>读取数据；</a:t>
            </a:r>
            <a:endParaRPr lang="zh-CN" altLang="en-US" sz="2000" dirty="0"/>
          </a:p>
          <a:p>
            <a:r>
              <a:rPr lang="en-US" altLang="zh-CN" sz="2000" dirty="0"/>
              <a:t>2</a:t>
            </a:r>
            <a:r>
              <a:rPr lang="zh-CN" altLang="en-US" sz="2000" dirty="0"/>
              <a:t>、  对数据进行归一化处理；</a:t>
            </a:r>
          </a:p>
          <a:p>
            <a:r>
              <a:rPr lang="en-US" altLang="zh-CN" sz="2000" dirty="0"/>
              <a:t>3</a:t>
            </a:r>
            <a:r>
              <a:rPr lang="zh-CN" altLang="en-US" sz="2000" dirty="0"/>
              <a:t>、  设置隐层数目；</a:t>
            </a:r>
          </a:p>
          <a:p>
            <a:r>
              <a:rPr lang="en-US" altLang="zh-CN" sz="2000" dirty="0"/>
              <a:t>4</a:t>
            </a:r>
            <a:r>
              <a:rPr lang="zh-CN" altLang="en-US" sz="2000" dirty="0"/>
              <a:t>、  初始化进化次数，种群规模，交叉概率，变异概率</a:t>
            </a:r>
          </a:p>
          <a:p>
            <a:r>
              <a:rPr lang="en-US" altLang="zh-CN" sz="2000" dirty="0"/>
              <a:t>5</a:t>
            </a:r>
            <a:r>
              <a:rPr lang="zh-CN" altLang="en-US" sz="2000" dirty="0"/>
              <a:t>、  对种群进行实数编码，并将预测数据与期望数据之间的误差作为适应度函数；</a:t>
            </a:r>
          </a:p>
          <a:p>
            <a:r>
              <a:rPr lang="en-US" altLang="zh-CN" sz="2000" dirty="0"/>
              <a:t>6</a:t>
            </a:r>
            <a:r>
              <a:rPr lang="zh-CN" altLang="en-US" sz="2000" dirty="0"/>
              <a:t>、  循环进行选择、交叉、变异、计算适应度操作，直到达到进化次数，得到最优的初始权值和阈值；</a:t>
            </a:r>
          </a:p>
          <a:p>
            <a:r>
              <a:rPr lang="en-US" altLang="zh-CN" sz="2000" dirty="0"/>
              <a:t>7</a:t>
            </a:r>
            <a:r>
              <a:rPr lang="zh-CN" altLang="en-US" sz="2000" dirty="0"/>
              <a:t>、  将得到最佳初始权值和阈值来构建</a:t>
            </a:r>
            <a:r>
              <a:rPr lang="en-US" altLang="zh-CN" sz="2000" dirty="0"/>
              <a:t>BP</a:t>
            </a:r>
            <a:r>
              <a:rPr lang="zh-CN" altLang="en-US" sz="2000" dirty="0"/>
              <a:t>神经网络；</a:t>
            </a:r>
          </a:p>
          <a:p>
            <a:r>
              <a:rPr lang="en-US" altLang="zh-CN" sz="2000" dirty="0"/>
              <a:t>8</a:t>
            </a:r>
            <a:r>
              <a:rPr lang="zh-CN" altLang="en-US" sz="2000" dirty="0"/>
              <a:t>、  使用训练</a:t>
            </a:r>
            <a:r>
              <a:rPr lang="zh-CN" altLang="en-US" sz="2000" dirty="0" smtClean="0"/>
              <a:t>数据训练</a:t>
            </a:r>
            <a:r>
              <a:rPr lang="en-US" altLang="zh-CN" sz="2000" dirty="0"/>
              <a:t>BP</a:t>
            </a:r>
            <a:r>
              <a:rPr lang="zh-CN" altLang="en-US" sz="2000" dirty="0"/>
              <a:t>神经网络</a:t>
            </a:r>
            <a:r>
              <a:rPr lang="en-US" altLang="zh-CN" sz="2000" dirty="0"/>
              <a:t>net;</a:t>
            </a:r>
          </a:p>
          <a:p>
            <a:r>
              <a:rPr lang="en-US" altLang="zh-CN" sz="2000" dirty="0"/>
              <a:t>9</a:t>
            </a:r>
            <a:r>
              <a:rPr lang="zh-CN" altLang="en-US" sz="2000" dirty="0"/>
              <a:t>、  用</a:t>
            </a:r>
            <a:r>
              <a:rPr lang="zh-CN" altLang="en-US" sz="2000" dirty="0" smtClean="0"/>
              <a:t>测试数据测试</a:t>
            </a:r>
            <a:r>
              <a:rPr lang="zh-CN" altLang="en-US" sz="2000" dirty="0"/>
              <a:t>神经网络，并将预测的数据反归一化处理；</a:t>
            </a:r>
          </a:p>
          <a:p>
            <a:r>
              <a:rPr lang="en-US" altLang="zh-CN" sz="2000" dirty="0"/>
              <a:t>10</a:t>
            </a:r>
            <a:r>
              <a:rPr lang="zh-CN" altLang="en-US" sz="2000" dirty="0" smtClean="0"/>
              <a:t>、分析</a:t>
            </a:r>
            <a:r>
              <a:rPr lang="zh-CN" altLang="en-US" sz="2000" dirty="0"/>
              <a:t>预测数据与期望数据之间的误差。</a:t>
            </a:r>
          </a:p>
          <a:p>
            <a:endParaRPr lang="zh-CN" altLang="en-US" sz="2000" dirty="0"/>
          </a:p>
        </p:txBody>
      </p:sp>
    </p:spTree>
    <p:extLst>
      <p:ext uri="{BB962C8B-B14F-4D97-AF65-F5344CB8AC3E}">
        <p14:creationId xmlns:p14="http://schemas.microsoft.com/office/powerpoint/2010/main" val="42962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p:sp>
        <p:nvSpPr>
          <p:cNvPr id="3" name="内容占位符 2"/>
          <p:cNvSpPr>
            <a:spLocks noGrp="1"/>
          </p:cNvSpPr>
          <p:nvPr>
            <p:ph idx="1"/>
          </p:nvPr>
        </p:nvSpPr>
        <p:spPr/>
        <p:txBody>
          <a:bodyPr>
            <a:normAutofit/>
          </a:bodyPr>
          <a:lstStyle/>
          <a:p>
            <a:r>
              <a:rPr lang="zh-CN" altLang="en-US" sz="2000" dirty="0"/>
              <a:t>为更好地理解遗传算法的运算过程，下面用手工计算来简单地模拟遗传算法的</a:t>
            </a:r>
            <a:r>
              <a:rPr lang="zh-CN" altLang="en-US" sz="2000" dirty="0" smtClean="0"/>
              <a:t>各个</a:t>
            </a:r>
            <a:r>
              <a:rPr lang="zh-CN" altLang="en-US" sz="2000" dirty="0"/>
              <a:t>主要执行步骤</a:t>
            </a:r>
            <a:r>
              <a:rPr lang="zh-CN" altLang="en-US" sz="2000" dirty="0" smtClean="0"/>
              <a:t>。</a:t>
            </a:r>
            <a:endParaRPr lang="zh-CN" altLang="en-US" sz="2000" dirty="0"/>
          </a:p>
          <a:p>
            <a:r>
              <a:rPr lang="zh-CN" altLang="en-US" sz="2000" dirty="0"/>
              <a:t>  </a:t>
            </a:r>
            <a:r>
              <a:rPr lang="zh-CN" altLang="en-US" sz="2000" dirty="0" smtClean="0"/>
              <a:t>     </a:t>
            </a:r>
            <a:r>
              <a:rPr lang="zh-CN" altLang="en-US" sz="2000" dirty="0"/>
              <a:t>例：求下述二元函数的最大值</a:t>
            </a:r>
            <a:r>
              <a:rPr lang="zh-CN" altLang="en-US" sz="2000" dirty="0" smtClean="0"/>
              <a:t>：</a:t>
            </a:r>
            <a:endParaRPr lang="en-US" altLang="zh-CN" sz="2000" dirty="0" smtClean="0"/>
          </a:p>
          <a:p>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427" y="2880047"/>
            <a:ext cx="3584905"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362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p:sp>
        <p:nvSpPr>
          <p:cNvPr id="3" name="内容占位符 2"/>
          <p:cNvSpPr>
            <a:spLocks noGrp="1"/>
          </p:cNvSpPr>
          <p:nvPr>
            <p:ph idx="1"/>
          </p:nvPr>
        </p:nvSpPr>
        <p:spPr/>
        <p:txBody>
          <a:bodyPr>
            <a:normAutofit fontScale="92500" lnSpcReduction="20000"/>
          </a:bodyPr>
          <a:lstStyle/>
          <a:p>
            <a:r>
              <a:rPr lang="en-US" altLang="zh-CN" sz="2000" dirty="0" smtClean="0"/>
              <a:t>(1) </a:t>
            </a:r>
            <a:r>
              <a:rPr lang="zh-CN" altLang="en-US" sz="2000" dirty="0" smtClean="0"/>
              <a:t>个体</a:t>
            </a:r>
            <a:r>
              <a:rPr lang="zh-CN" altLang="en-US" sz="2000" dirty="0"/>
              <a:t>编码</a:t>
            </a:r>
            <a:br>
              <a:rPr lang="zh-CN" altLang="en-US" sz="2000" dirty="0"/>
            </a:br>
            <a:r>
              <a:rPr lang="zh-CN" altLang="en-US" sz="2000" dirty="0"/>
              <a:t>        </a:t>
            </a:r>
            <a:r>
              <a:rPr lang="zh-CN" altLang="en-US" sz="2000" dirty="0" smtClean="0"/>
              <a:t>遗传</a:t>
            </a:r>
            <a:r>
              <a:rPr lang="zh-CN" altLang="en-US" sz="2000" dirty="0"/>
              <a:t>算法的运算对象是表示个体的符号串，所以必须把变量 </a:t>
            </a:r>
            <a:r>
              <a:rPr lang="en-US" altLang="zh-CN" sz="2000" dirty="0"/>
              <a:t>x1, x2 </a:t>
            </a:r>
            <a:r>
              <a:rPr lang="zh-CN" altLang="en-US" sz="2000" dirty="0"/>
              <a:t>编码为一</a:t>
            </a:r>
            <a:r>
              <a:rPr lang="zh-CN" altLang="en-US" sz="2000" dirty="0" smtClean="0"/>
              <a:t>种符号串</a:t>
            </a:r>
            <a:r>
              <a:rPr lang="zh-CN" altLang="en-US" sz="2000" dirty="0"/>
              <a:t>。本题中，用无符号二进制整数来表示。</a:t>
            </a:r>
            <a:br>
              <a:rPr lang="zh-CN" altLang="en-US" sz="2000" dirty="0"/>
            </a:br>
            <a:r>
              <a:rPr lang="zh-CN" altLang="en-US" sz="2000" dirty="0"/>
              <a:t>         </a:t>
            </a:r>
            <a:r>
              <a:rPr lang="zh-CN" altLang="en-US" sz="2000" dirty="0" smtClean="0"/>
              <a:t>因 </a:t>
            </a:r>
            <a:r>
              <a:rPr lang="en-US" altLang="zh-CN" sz="2000" dirty="0"/>
              <a:t>x1, x2 </a:t>
            </a:r>
            <a:r>
              <a:rPr lang="zh-CN" altLang="en-US" sz="2000" dirty="0"/>
              <a:t>为 </a:t>
            </a:r>
            <a:r>
              <a:rPr lang="en-US" altLang="zh-CN" sz="2000" dirty="0"/>
              <a:t>0 ~ 7</a:t>
            </a:r>
            <a:r>
              <a:rPr lang="zh-CN" altLang="en-US" sz="2000" dirty="0"/>
              <a:t>之间的整数，所以分别用</a:t>
            </a:r>
            <a:r>
              <a:rPr lang="en-US" altLang="zh-CN" sz="2000" dirty="0"/>
              <a:t>3</a:t>
            </a:r>
            <a:r>
              <a:rPr lang="zh-CN" altLang="en-US" sz="2000" dirty="0"/>
              <a:t>位无符号二进制整数来表示，将</a:t>
            </a:r>
            <a:r>
              <a:rPr lang="zh-CN" altLang="en-US" sz="2000" dirty="0" smtClean="0"/>
              <a:t>它们</a:t>
            </a:r>
            <a:r>
              <a:rPr lang="zh-CN" altLang="en-US" sz="2000" dirty="0"/>
              <a:t>连接在一起所组成的</a:t>
            </a:r>
            <a:r>
              <a:rPr lang="en-US" altLang="zh-CN" sz="2000" dirty="0"/>
              <a:t>6</a:t>
            </a:r>
            <a:r>
              <a:rPr lang="zh-CN" altLang="en-US" sz="2000" dirty="0"/>
              <a:t>位无符号二进制数就形成了个体的基因型，表示一个</a:t>
            </a:r>
            <a:r>
              <a:rPr lang="zh-CN" altLang="en-US" sz="2000" dirty="0" smtClean="0"/>
              <a:t>可行解。</a:t>
            </a:r>
            <a:endParaRPr lang="en-US" altLang="zh-CN" sz="2000" dirty="0" smtClean="0"/>
          </a:p>
          <a:p>
            <a:r>
              <a:rPr lang="en-US" altLang="zh-CN" sz="2000" dirty="0"/>
              <a:t> </a:t>
            </a:r>
            <a:r>
              <a:rPr lang="en-US" altLang="zh-CN" sz="2000" dirty="0" smtClean="0"/>
              <a:t>        </a:t>
            </a:r>
            <a:r>
              <a:rPr lang="zh-CN" altLang="en-US" sz="2000" dirty="0" smtClean="0"/>
              <a:t>例如</a:t>
            </a:r>
            <a:r>
              <a:rPr lang="zh-CN" altLang="en-US" sz="2000" dirty="0"/>
              <a:t>，基因型 </a:t>
            </a:r>
            <a:r>
              <a:rPr lang="en-US" altLang="zh-CN" sz="2000" dirty="0"/>
              <a:t>X</a:t>
            </a:r>
            <a:r>
              <a:rPr lang="zh-CN" altLang="en-US" sz="2000" dirty="0"/>
              <a:t>＝</a:t>
            </a:r>
            <a:r>
              <a:rPr lang="en-US" altLang="zh-CN" sz="2000" dirty="0"/>
              <a:t>101110 </a:t>
            </a:r>
            <a:r>
              <a:rPr lang="zh-CN" altLang="en-US" sz="2000" dirty="0"/>
              <a:t>所对应的表现型是：</a:t>
            </a:r>
            <a:r>
              <a:rPr lang="en-US" altLang="zh-CN" sz="2000" dirty="0"/>
              <a:t>x</a:t>
            </a:r>
            <a:r>
              <a:rPr lang="zh-CN" altLang="en-US" sz="2000" dirty="0"/>
              <a:t>＝</a:t>
            </a:r>
            <a:r>
              <a:rPr lang="en-US" altLang="zh-CN" sz="2000" dirty="0"/>
              <a:t>[ 5</a:t>
            </a:r>
            <a:r>
              <a:rPr lang="zh-CN" altLang="en-US" sz="2000" dirty="0"/>
              <a:t>，</a:t>
            </a:r>
            <a:r>
              <a:rPr lang="en-US" altLang="zh-CN" sz="2000" dirty="0"/>
              <a:t>6 ]</a:t>
            </a:r>
            <a:r>
              <a:rPr lang="zh-CN" altLang="en-US" sz="2000" dirty="0" smtClean="0"/>
              <a:t>。个体</a:t>
            </a:r>
            <a:r>
              <a:rPr lang="zh-CN" altLang="en-US" sz="2000" dirty="0"/>
              <a:t>的表现型</a:t>
            </a:r>
            <a:r>
              <a:rPr lang="en-US" altLang="zh-CN" sz="2000" dirty="0"/>
              <a:t>x</a:t>
            </a:r>
            <a:r>
              <a:rPr lang="zh-CN" altLang="en-US" sz="2000" dirty="0"/>
              <a:t>和基因型</a:t>
            </a:r>
            <a:r>
              <a:rPr lang="en-US" altLang="zh-CN" sz="2000" dirty="0"/>
              <a:t>X</a:t>
            </a:r>
            <a:r>
              <a:rPr lang="zh-CN" altLang="en-US" sz="2000" dirty="0"/>
              <a:t>之间可通过编码和解码程序相互转换。</a:t>
            </a:r>
          </a:p>
          <a:p>
            <a:r>
              <a:rPr lang="en-US" altLang="zh-CN" sz="2000" dirty="0"/>
              <a:t>(2) </a:t>
            </a:r>
            <a:r>
              <a:rPr lang="zh-CN" altLang="en-US" sz="2000" dirty="0"/>
              <a:t>初始群体的产生</a:t>
            </a:r>
            <a:br>
              <a:rPr lang="zh-CN" altLang="en-US" sz="2000" dirty="0"/>
            </a:br>
            <a:r>
              <a:rPr lang="zh-CN" altLang="en-US" sz="2000" dirty="0"/>
              <a:t>          遗传算法是对群体进行的进化操作，需要给</a:t>
            </a:r>
            <a:r>
              <a:rPr lang="zh-CN" altLang="en-US" sz="2000" dirty="0" smtClean="0"/>
              <a:t>其准备</a:t>
            </a:r>
            <a:r>
              <a:rPr lang="zh-CN" altLang="en-US" sz="2000" dirty="0"/>
              <a:t>一些表示起始搜索点的</a:t>
            </a:r>
            <a:r>
              <a:rPr lang="zh-CN" altLang="en-US" sz="2000" dirty="0" smtClean="0"/>
              <a:t>初始群体</a:t>
            </a:r>
            <a:r>
              <a:rPr lang="zh-CN" altLang="en-US" sz="2000" dirty="0"/>
              <a:t>数据</a:t>
            </a:r>
            <a:r>
              <a:rPr lang="zh-CN" altLang="en-US" sz="2000" dirty="0" smtClean="0"/>
              <a:t>。本</a:t>
            </a:r>
            <a:r>
              <a:rPr lang="zh-CN" altLang="en-US" sz="2000" dirty="0"/>
              <a:t>例中，群体规模的大小取为</a:t>
            </a:r>
            <a:r>
              <a:rPr lang="en-US" altLang="zh-CN" sz="2000" dirty="0"/>
              <a:t>4</a:t>
            </a:r>
            <a:r>
              <a:rPr lang="zh-CN" altLang="en-US" sz="2000" dirty="0"/>
              <a:t>，即群体由</a:t>
            </a:r>
            <a:r>
              <a:rPr lang="en-US" altLang="zh-CN" sz="2000" dirty="0"/>
              <a:t>4</a:t>
            </a:r>
            <a:r>
              <a:rPr lang="zh-CN" altLang="en-US" sz="2000" dirty="0"/>
              <a:t>个个体组成，每个个体可通过</a:t>
            </a:r>
            <a:r>
              <a:rPr lang="zh-CN" altLang="en-US" sz="2000" dirty="0" smtClean="0"/>
              <a:t>随机方法</a:t>
            </a:r>
            <a:r>
              <a:rPr lang="zh-CN" altLang="en-US" sz="2000" dirty="0"/>
              <a:t>产生。</a:t>
            </a:r>
            <a:br>
              <a:rPr lang="zh-CN" altLang="en-US" sz="2000" dirty="0"/>
            </a:br>
            <a:r>
              <a:rPr lang="zh-CN" altLang="en-US" sz="2000" dirty="0"/>
              <a:t>          如：</a:t>
            </a:r>
            <a:r>
              <a:rPr lang="en-US" altLang="zh-CN" sz="2000" dirty="0"/>
              <a:t>011101</a:t>
            </a:r>
            <a:r>
              <a:rPr lang="zh-CN" altLang="en-US" sz="2000" dirty="0"/>
              <a:t>，</a:t>
            </a:r>
            <a:r>
              <a:rPr lang="en-US" altLang="zh-CN" sz="2000" dirty="0"/>
              <a:t>101011</a:t>
            </a:r>
            <a:r>
              <a:rPr lang="zh-CN" altLang="en-US" sz="2000" dirty="0"/>
              <a:t>，</a:t>
            </a:r>
            <a:r>
              <a:rPr lang="en-US" altLang="zh-CN" sz="2000" dirty="0"/>
              <a:t>011100</a:t>
            </a:r>
            <a:r>
              <a:rPr lang="zh-CN" altLang="en-US" sz="2000" dirty="0"/>
              <a:t>，</a:t>
            </a:r>
            <a:r>
              <a:rPr lang="en-US" altLang="zh-CN" sz="2000" dirty="0"/>
              <a:t>111001</a:t>
            </a:r>
            <a:endParaRPr lang="zh-CN" altLang="en-US" sz="2000" dirty="0"/>
          </a:p>
          <a:p>
            <a:r>
              <a:rPr lang="en-US" altLang="zh-CN" sz="2000" dirty="0"/>
              <a:t>(3) </a:t>
            </a:r>
            <a:r>
              <a:rPr lang="zh-CN" altLang="en-US" sz="2000" dirty="0"/>
              <a:t>适应</a:t>
            </a:r>
            <a:r>
              <a:rPr lang="zh-CN" altLang="en-US" sz="2000" dirty="0" smtClean="0"/>
              <a:t>度计算</a:t>
            </a:r>
            <a:r>
              <a:rPr lang="zh-CN" altLang="en-US" sz="2000" dirty="0"/>
              <a:t/>
            </a:r>
            <a:br>
              <a:rPr lang="zh-CN" altLang="en-US" sz="2000" dirty="0"/>
            </a:br>
            <a:r>
              <a:rPr lang="zh-CN" altLang="en-US" sz="2000" dirty="0"/>
              <a:t>遗传</a:t>
            </a:r>
            <a:r>
              <a:rPr lang="zh-CN" altLang="en-US" sz="2000" dirty="0" smtClean="0"/>
              <a:t>算法是依据适应度函数值逐步</a:t>
            </a:r>
            <a:r>
              <a:rPr lang="zh-CN" altLang="en-US" sz="2000" dirty="0"/>
              <a:t>淘汰掉适应度函数值低的解，增加适应度函数值高的解。</a:t>
            </a:r>
            <a:r>
              <a:rPr lang="zh-CN" altLang="en-US" sz="2000" dirty="0" smtClean="0"/>
              <a:t>本</a:t>
            </a:r>
            <a:r>
              <a:rPr lang="zh-CN" altLang="en-US" sz="2000" dirty="0"/>
              <a:t>例中，目标函数总取非负值，并且是以求函数最大值为优化目标，故可直接利用目标函数值作为个体的适应度。</a:t>
            </a:r>
          </a:p>
          <a:p>
            <a:endParaRPr lang="zh-CN" altLang="en-US" sz="2000" dirty="0"/>
          </a:p>
        </p:txBody>
      </p:sp>
    </p:spTree>
    <p:extLst>
      <p:ext uri="{BB962C8B-B14F-4D97-AF65-F5344CB8AC3E}">
        <p14:creationId xmlns:p14="http://schemas.microsoft.com/office/powerpoint/2010/main" val="1509429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1800" dirty="0" smtClean="0"/>
                  <a:t> </a:t>
                </a:r>
                <a:r>
                  <a:rPr lang="en-US" altLang="zh-CN" sz="1800" dirty="0"/>
                  <a:t>(4) </a:t>
                </a:r>
                <a:r>
                  <a:rPr lang="zh-CN" altLang="en-US" sz="1800" dirty="0" smtClean="0"/>
                  <a:t>选择</a:t>
                </a:r>
                <a:r>
                  <a:rPr lang="zh-CN" altLang="en-US" sz="1800" dirty="0"/>
                  <a:t>运算</a:t>
                </a:r>
                <a:br>
                  <a:rPr lang="zh-CN" altLang="en-US" sz="1800" dirty="0"/>
                </a:br>
                <a:r>
                  <a:rPr lang="zh-CN" altLang="en-US" sz="1800" dirty="0"/>
                  <a:t>         </a:t>
                </a:r>
                <a:r>
                  <a:rPr lang="zh-CN" altLang="en-US" sz="1800" dirty="0" smtClean="0"/>
                  <a:t>本例</a:t>
                </a:r>
                <a:r>
                  <a:rPr lang="zh-CN" altLang="en-US" sz="1800" dirty="0"/>
                  <a:t>中，我们采用与适应度成正比的概率来确定各个个体复制到下一代群体</a:t>
                </a:r>
                <a:r>
                  <a:rPr lang="zh-CN" altLang="en-US" sz="1800" dirty="0" smtClean="0"/>
                  <a:t>中的</a:t>
                </a:r>
                <a:r>
                  <a:rPr lang="zh-CN" altLang="en-US" sz="1800" dirty="0"/>
                  <a:t>数量。其具体操作过程是：</a:t>
                </a:r>
                <a:br>
                  <a:rPr lang="zh-CN" altLang="en-US" sz="1800" dirty="0"/>
                </a:br>
                <a:r>
                  <a:rPr lang="zh-CN" altLang="en-US" sz="1800" dirty="0"/>
                  <a:t>         </a:t>
                </a:r>
                <a:r>
                  <a:rPr lang="en-US" altLang="zh-CN" sz="1800" dirty="0"/>
                  <a:t>•  </a:t>
                </a:r>
                <a:r>
                  <a:rPr lang="zh-CN" altLang="en-US" sz="1800" dirty="0"/>
                  <a:t>先计算出群体中所有个体的适应度的总和</a:t>
                </a:r>
                <a14:m>
                  <m:oMath xmlns:m="http://schemas.openxmlformats.org/officeDocument/2006/math">
                    <m:nary>
                      <m:naryPr>
                        <m:chr m:val="∑"/>
                        <m:subHide m:val="on"/>
                        <m:supHide m:val="on"/>
                        <m:ctrlPr>
                          <a:rPr lang="zh-CN" altLang="en-US" sz="1800" i="1" dirty="0" smtClean="0">
                            <a:latin typeface="Cambria Math"/>
                          </a:rPr>
                        </m:ctrlPr>
                      </m:naryPr>
                      <m:sub/>
                      <m:sup/>
                      <m:e>
                        <m:sSub>
                          <m:sSubPr>
                            <m:ctrlPr>
                              <a:rPr lang="en-US" altLang="zh-CN" sz="1800" i="1" dirty="0" smtClean="0">
                                <a:latin typeface="Cambria Math"/>
                              </a:rPr>
                            </m:ctrlPr>
                          </m:sSubPr>
                          <m:e>
                            <m:r>
                              <a:rPr lang="en-US" altLang="zh-CN" sz="1800" b="0" i="1" dirty="0" smtClean="0">
                                <a:latin typeface="Cambria Math"/>
                              </a:rPr>
                              <m:t>𝑓</m:t>
                            </m:r>
                          </m:e>
                          <m:sub>
                            <m:r>
                              <a:rPr lang="en-US" altLang="zh-CN" sz="1800" b="0" i="1" dirty="0" smtClean="0">
                                <a:latin typeface="Cambria Math"/>
                              </a:rPr>
                              <m:t>𝑖</m:t>
                            </m:r>
                          </m:sub>
                        </m:sSub>
                      </m:e>
                    </m:nary>
                    <m:r>
                      <a:rPr lang="zh-CN" altLang="en-US" sz="1800" i="1" dirty="0" smtClean="0">
                        <a:latin typeface="Cambria Math"/>
                      </a:rPr>
                      <m:t> </m:t>
                    </m:r>
                  </m:oMath>
                </a14:m>
                <a:r>
                  <a:rPr lang="en-US" altLang="zh-CN" sz="1800" dirty="0" smtClean="0"/>
                  <a:t>( </a:t>
                </a:r>
                <a:r>
                  <a:rPr lang="en-US" altLang="zh-CN" sz="1800" dirty="0" err="1" smtClean="0"/>
                  <a:t>i</a:t>
                </a:r>
                <a:r>
                  <a:rPr lang="en-US" altLang="zh-CN" sz="1800" dirty="0" smtClean="0"/>
                  <a:t>=1</a:t>
                </a:r>
                <a:r>
                  <a:rPr lang="en-US" altLang="zh-CN" sz="1800" dirty="0"/>
                  <a:t>,</a:t>
                </a:r>
                <a:r>
                  <a:rPr lang="en-US" altLang="zh-CN" sz="1800" dirty="0" smtClean="0"/>
                  <a:t>2</a:t>
                </a:r>
                <a:r>
                  <a:rPr lang="en-US" altLang="zh-CN" sz="1800" dirty="0"/>
                  <a:t>,…,M );</a:t>
                </a:r>
                <a:br>
                  <a:rPr lang="en-US" altLang="zh-CN" sz="1800" dirty="0"/>
                </a:br>
                <a:r>
                  <a:rPr lang="en-US" altLang="zh-CN" sz="1800" dirty="0"/>
                  <a:t>         •  </a:t>
                </a:r>
                <a:r>
                  <a:rPr lang="zh-CN" altLang="en-US" sz="1800" dirty="0"/>
                  <a:t>其次计算出每个个体的相对适应度的大小 </a:t>
                </a:r>
                <a14:m>
                  <m:oMath xmlns:m="http://schemas.openxmlformats.org/officeDocument/2006/math">
                    <m:sSub>
                      <m:sSubPr>
                        <m:ctrlPr>
                          <a:rPr lang="en-US" altLang="zh-CN" sz="1800" i="1" dirty="0">
                            <a:latin typeface="Cambria Math"/>
                          </a:rPr>
                        </m:ctrlPr>
                      </m:sSubPr>
                      <m:e>
                        <m:r>
                          <a:rPr lang="en-US" altLang="zh-CN" sz="1800" i="1" dirty="0">
                            <a:latin typeface="Cambria Math"/>
                          </a:rPr>
                          <m:t>𝑓</m:t>
                        </m:r>
                      </m:e>
                      <m:sub>
                        <m:r>
                          <a:rPr lang="en-US" altLang="zh-CN" sz="1800" i="1" dirty="0">
                            <a:latin typeface="Cambria Math"/>
                          </a:rPr>
                          <m:t>𝑖</m:t>
                        </m:r>
                      </m:sub>
                    </m:sSub>
                    <m:r>
                      <a:rPr lang="en-US" altLang="zh-CN" sz="1800" i="1" dirty="0">
                        <a:latin typeface="Cambria Math"/>
                      </a:rPr>
                      <m:t> </m:t>
                    </m:r>
                  </m:oMath>
                </a14:m>
                <a:r>
                  <a:rPr lang="en-US" altLang="zh-CN" sz="1800" dirty="0"/>
                  <a:t>/ </a:t>
                </a:r>
                <a14:m>
                  <m:oMath xmlns:m="http://schemas.openxmlformats.org/officeDocument/2006/math">
                    <m:nary>
                      <m:naryPr>
                        <m:chr m:val="∑"/>
                        <m:limLoc m:val="subSup"/>
                        <m:ctrlPr>
                          <a:rPr lang="zh-CN" altLang="en-US" sz="1800" i="1" dirty="0" smtClean="0">
                            <a:latin typeface="Cambria Math"/>
                          </a:rPr>
                        </m:ctrlPr>
                      </m:naryPr>
                      <m:sub>
                        <m:r>
                          <m:rPr>
                            <m:brk m:alnAt="25"/>
                          </m:rPr>
                          <a:rPr lang="en-US" altLang="zh-CN" sz="1800" b="0" i="1" dirty="0" smtClean="0">
                            <a:latin typeface="Cambria Math"/>
                          </a:rPr>
                          <m:t>1</m:t>
                        </m:r>
                      </m:sub>
                      <m:sup>
                        <m:r>
                          <a:rPr lang="en-US" altLang="zh-CN" sz="1800" b="0" i="1" dirty="0" smtClean="0">
                            <a:latin typeface="Cambria Math"/>
                          </a:rPr>
                          <m:t>𝑀</m:t>
                        </m:r>
                      </m:sup>
                      <m:e>
                        <m:sSub>
                          <m:sSubPr>
                            <m:ctrlPr>
                              <a:rPr lang="en-US" altLang="zh-CN" sz="1800" i="1" dirty="0">
                                <a:latin typeface="Cambria Math"/>
                              </a:rPr>
                            </m:ctrlPr>
                          </m:sSubPr>
                          <m:e>
                            <m:r>
                              <a:rPr lang="en-US" altLang="zh-CN" sz="1800" i="1" dirty="0">
                                <a:latin typeface="Cambria Math"/>
                              </a:rPr>
                              <m:t>𝑓</m:t>
                            </m:r>
                          </m:e>
                          <m:sub>
                            <m:r>
                              <a:rPr lang="en-US" altLang="zh-CN" sz="1800" i="1" dirty="0">
                                <a:latin typeface="Cambria Math"/>
                              </a:rPr>
                              <m:t>𝑗</m:t>
                            </m:r>
                          </m:sub>
                        </m:sSub>
                      </m:e>
                    </m:nary>
                  </m:oMath>
                </a14:m>
                <a:r>
                  <a:rPr lang="en-US" altLang="zh-CN" sz="1800" dirty="0"/>
                  <a:t> </a:t>
                </a:r>
                <a:r>
                  <a:rPr lang="zh-CN" altLang="en-US" sz="1800" dirty="0"/>
                  <a:t>，它即为每个个体被遗传</a:t>
                </a:r>
                <a:br>
                  <a:rPr lang="zh-CN" altLang="en-US" sz="1800" dirty="0"/>
                </a:br>
                <a:r>
                  <a:rPr lang="zh-CN" altLang="en-US" sz="1800" dirty="0"/>
                  <a:t>             到下一代群体中的概率，</a:t>
                </a:r>
                <a:br>
                  <a:rPr lang="zh-CN" altLang="en-US" sz="1800" dirty="0"/>
                </a:br>
                <a:r>
                  <a:rPr lang="zh-CN" altLang="en-US" sz="1800" dirty="0"/>
                  <a:t>         </a:t>
                </a:r>
                <a:r>
                  <a:rPr lang="en-US" altLang="zh-CN" sz="1800" dirty="0"/>
                  <a:t>•  </a:t>
                </a:r>
                <a:r>
                  <a:rPr lang="zh-CN" altLang="en-US" sz="1800" dirty="0"/>
                  <a:t>每个概率值组成一个区域，全部概率值之和为</a:t>
                </a:r>
                <a:r>
                  <a:rPr lang="en-US" altLang="zh-CN" sz="1800" dirty="0"/>
                  <a:t>1</a:t>
                </a:r>
                <a:r>
                  <a:rPr lang="zh-CN" altLang="en-US" sz="1800" dirty="0"/>
                  <a:t>；</a:t>
                </a:r>
                <a:br>
                  <a:rPr lang="zh-CN" altLang="en-US" sz="1800" dirty="0"/>
                </a:br>
                <a:r>
                  <a:rPr lang="zh-CN" altLang="en-US" sz="1800" dirty="0"/>
                  <a:t>         </a:t>
                </a:r>
                <a:r>
                  <a:rPr lang="en-US" altLang="zh-CN" sz="1800" dirty="0"/>
                  <a:t>•  </a:t>
                </a:r>
                <a:r>
                  <a:rPr lang="zh-CN" altLang="en-US" sz="1800" dirty="0"/>
                  <a:t>最后再产生一个</a:t>
                </a:r>
                <a:r>
                  <a:rPr lang="en-US" altLang="zh-CN" sz="1800" dirty="0"/>
                  <a:t>0</a:t>
                </a:r>
                <a:r>
                  <a:rPr lang="zh-CN" altLang="en-US" sz="1800" dirty="0"/>
                  <a:t>到</a:t>
                </a:r>
                <a:r>
                  <a:rPr lang="en-US" altLang="zh-CN" sz="1800" dirty="0"/>
                  <a:t>1</a:t>
                </a:r>
                <a:r>
                  <a:rPr lang="zh-CN" altLang="en-US" sz="1800" dirty="0"/>
                  <a:t>之间的随机数，依据该随机数出现在上述哪一个概率区</a:t>
                </a:r>
                <a:br>
                  <a:rPr lang="zh-CN" altLang="en-US" sz="1800" dirty="0"/>
                </a:br>
                <a:r>
                  <a:rPr lang="zh-CN" altLang="en-US" sz="1800" dirty="0"/>
                  <a:t>             域内来确定各个个体被选中的次数</a:t>
                </a:r>
                <a:r>
                  <a:rPr lang="zh-CN" altLang="en-US" sz="1800" dirty="0" smtClean="0"/>
                  <a:t>。</a:t>
                </a:r>
                <a:endParaRPr lang="en-US" altLang="zh-CN" sz="1800" dirty="0" smtClean="0"/>
              </a:p>
              <a:p>
                <a:endParaRPr lang="en-US" altLang="zh-CN" sz="1800" dirty="0"/>
              </a:p>
              <a:p>
                <a:endParaRPr lang="en-US" altLang="zh-CN" sz="1800" dirty="0" smtClean="0"/>
              </a:p>
              <a:p>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65" t="-1140"/>
                </a:stretch>
              </a:blipFill>
            </p:spPr>
            <p:txBody>
              <a:bodyPr/>
              <a:lstStyle/>
              <a:p>
                <a:r>
                  <a:rPr lang="zh-CN" alt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435" y="4104183"/>
            <a:ext cx="4872543"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429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p:sp>
        <p:nvSpPr>
          <p:cNvPr id="3" name="内容占位符 2"/>
          <p:cNvSpPr>
            <a:spLocks noGrp="1"/>
          </p:cNvSpPr>
          <p:nvPr>
            <p:ph idx="1"/>
          </p:nvPr>
        </p:nvSpPr>
        <p:spPr/>
        <p:txBody>
          <a:bodyPr>
            <a:normAutofit/>
          </a:bodyPr>
          <a:lstStyle/>
          <a:p>
            <a:r>
              <a:rPr lang="en-US" altLang="zh-CN" sz="2000" dirty="0"/>
              <a:t>(5)  </a:t>
            </a:r>
            <a:r>
              <a:rPr lang="zh-CN" altLang="en-US" sz="2000" dirty="0"/>
              <a:t>交叉运算</a:t>
            </a:r>
            <a:br>
              <a:rPr lang="zh-CN" altLang="en-US" sz="2000" dirty="0"/>
            </a:br>
            <a:r>
              <a:rPr lang="zh-CN" altLang="en-US" sz="2000" dirty="0"/>
              <a:t>        交叉运算是遗传算法中产生新个体的主要操作过程，它以某一概率相互交换某</a:t>
            </a:r>
            <a:br>
              <a:rPr lang="zh-CN" altLang="en-US" sz="2000" dirty="0"/>
            </a:br>
            <a:r>
              <a:rPr lang="zh-CN" altLang="en-US" sz="2000" dirty="0"/>
              <a:t>    两个个体之间的部分染色体。</a:t>
            </a:r>
            <a:br>
              <a:rPr lang="zh-CN" altLang="en-US" sz="2000" dirty="0"/>
            </a:br>
            <a:r>
              <a:rPr lang="zh-CN" altLang="en-US" sz="2000" dirty="0"/>
              <a:t>       本例采用单点交叉的方法，其具体操作过程是：</a:t>
            </a:r>
            <a:br>
              <a:rPr lang="zh-CN" altLang="en-US" sz="2000" dirty="0"/>
            </a:br>
            <a:r>
              <a:rPr lang="zh-CN" altLang="en-US" sz="2000" dirty="0"/>
              <a:t>       </a:t>
            </a:r>
            <a:r>
              <a:rPr lang="en-US" altLang="zh-CN" sz="2000" dirty="0"/>
              <a:t>• </a:t>
            </a:r>
            <a:r>
              <a:rPr lang="zh-CN" altLang="en-US" sz="2000" dirty="0"/>
              <a:t>先对群体进行随机配对；</a:t>
            </a:r>
            <a:br>
              <a:rPr lang="zh-CN" altLang="en-US" sz="2000" dirty="0"/>
            </a:br>
            <a:r>
              <a:rPr lang="zh-CN" altLang="en-US" sz="2000" dirty="0"/>
              <a:t>       </a:t>
            </a:r>
            <a:r>
              <a:rPr lang="en-US" altLang="zh-CN" sz="2000" dirty="0"/>
              <a:t>• </a:t>
            </a:r>
            <a:r>
              <a:rPr lang="zh-CN" altLang="en-US" sz="2000" dirty="0"/>
              <a:t>其次随机设置交叉点位置；</a:t>
            </a:r>
            <a:br>
              <a:rPr lang="zh-CN" altLang="en-US" sz="2000" dirty="0"/>
            </a:br>
            <a:r>
              <a:rPr lang="zh-CN" altLang="en-US" sz="2000" dirty="0"/>
              <a:t>       </a:t>
            </a:r>
            <a:r>
              <a:rPr lang="en-US" altLang="zh-CN" sz="2000" dirty="0"/>
              <a:t>• </a:t>
            </a:r>
            <a:r>
              <a:rPr lang="zh-CN" altLang="en-US" sz="2000" dirty="0"/>
              <a:t>最后再相互交换</a:t>
            </a:r>
            <a:r>
              <a:rPr lang="zh-CN" altLang="en-US" sz="2000" dirty="0" smtClean="0"/>
              <a:t>配对</a:t>
            </a:r>
            <a:r>
              <a:rPr lang="zh-CN" altLang="en-US" sz="2000" dirty="0"/>
              <a:t>染色体之间的部分基因</a:t>
            </a:r>
            <a:r>
              <a:rPr lang="zh-CN" altLang="en-US" sz="2000" dirty="0" smtClean="0"/>
              <a:t>。</a:t>
            </a:r>
            <a:endParaRPr lang="en-US" altLang="zh-CN" sz="2000" dirty="0" smtClean="0"/>
          </a:p>
          <a:p>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355" y="3770996"/>
            <a:ext cx="51149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42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p:sp>
        <p:nvSpPr>
          <p:cNvPr id="4" name="内容占位符 3"/>
          <p:cNvSpPr>
            <a:spLocks noGrp="1"/>
          </p:cNvSpPr>
          <p:nvPr>
            <p:ph idx="1"/>
          </p:nvPr>
        </p:nvSpPr>
        <p:spPr/>
        <p:txBody>
          <a:bodyPr>
            <a:noAutofit/>
          </a:bodyPr>
          <a:lstStyle/>
          <a:p>
            <a:r>
              <a:rPr lang="en-US" altLang="zh-CN" sz="2000" dirty="0"/>
              <a:t>(6)  </a:t>
            </a:r>
            <a:r>
              <a:rPr lang="zh-CN" altLang="en-US" sz="2000" dirty="0"/>
              <a:t>变异运算</a:t>
            </a:r>
            <a:br>
              <a:rPr lang="zh-CN" altLang="en-US" sz="2000" dirty="0"/>
            </a:br>
            <a:r>
              <a:rPr lang="zh-CN" altLang="en-US" sz="2000" dirty="0"/>
              <a:t>         变异运算是对个体的某一个或某一些基因座上的基因值按某一较小的概率</a:t>
            </a:r>
            <a:r>
              <a:rPr lang="zh-CN" altLang="en-US" sz="2000" dirty="0" smtClean="0"/>
              <a:t>进行</a:t>
            </a:r>
            <a:r>
              <a:rPr lang="zh-CN" altLang="en-US" sz="2000" dirty="0"/>
              <a:t>改变，它也是产生新个体的一种操作方法。</a:t>
            </a:r>
            <a:br>
              <a:rPr lang="zh-CN" altLang="en-US" sz="2000" dirty="0"/>
            </a:br>
            <a:r>
              <a:rPr lang="zh-CN" altLang="en-US" sz="2000" dirty="0"/>
              <a:t>        本例中，我们采用基本位变异的方法来进行变异运算，其具体操作过程是：</a:t>
            </a:r>
            <a:br>
              <a:rPr lang="zh-CN" altLang="en-US" sz="2000" dirty="0"/>
            </a:br>
            <a:r>
              <a:rPr lang="zh-CN" altLang="en-US" sz="2000" dirty="0"/>
              <a:t>        </a:t>
            </a:r>
            <a:r>
              <a:rPr lang="en-US" altLang="zh-CN" sz="2000" dirty="0"/>
              <a:t>• </a:t>
            </a:r>
            <a:r>
              <a:rPr lang="zh-CN" altLang="en-US" sz="2000" dirty="0"/>
              <a:t>首先确定出各个个体的基因变异位置，下表所示为随机产生的变异点位置，</a:t>
            </a:r>
            <a:br>
              <a:rPr lang="zh-CN" altLang="en-US" sz="2000" dirty="0"/>
            </a:br>
            <a:r>
              <a:rPr lang="zh-CN" altLang="en-US" sz="2000" dirty="0"/>
              <a:t>          其中的数字表示变异点设置在该基因座处；</a:t>
            </a:r>
            <a:br>
              <a:rPr lang="zh-CN" altLang="en-US" sz="2000" dirty="0"/>
            </a:br>
            <a:r>
              <a:rPr lang="zh-CN" altLang="en-US" sz="2000" dirty="0"/>
              <a:t>        </a:t>
            </a:r>
            <a:r>
              <a:rPr lang="en-US" altLang="zh-CN" sz="2000" dirty="0"/>
              <a:t>• </a:t>
            </a:r>
            <a:r>
              <a:rPr lang="zh-CN" altLang="en-US" sz="2000" dirty="0" smtClean="0"/>
              <a:t>然后</a:t>
            </a:r>
            <a:r>
              <a:rPr lang="zh-CN" altLang="en-US" sz="2000" dirty="0"/>
              <a:t>依照某一概率将变异点的原有基因值取反。</a:t>
            </a:r>
          </a:p>
        </p:txBody>
      </p:sp>
      <p:sp>
        <p:nvSpPr>
          <p:cNvPr id="5" name="AutoShape 4" descr="http://www.elecfans.com/article/UploadPic/2008-12/2008122024959480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347" y="3744143"/>
            <a:ext cx="487680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42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p:sp>
        <p:nvSpPr>
          <p:cNvPr id="3" name="内容占位符 2"/>
          <p:cNvSpPr>
            <a:spLocks noGrp="1"/>
          </p:cNvSpPr>
          <p:nvPr>
            <p:ph idx="1"/>
          </p:nvPr>
        </p:nvSpPr>
        <p:spPr/>
        <p:txBody>
          <a:bodyPr>
            <a:noAutofit/>
          </a:bodyPr>
          <a:lstStyle/>
          <a:p>
            <a:r>
              <a:rPr lang="en-US" altLang="zh-CN" sz="2000" dirty="0" smtClean="0"/>
              <a:t>(7)</a:t>
            </a:r>
            <a:r>
              <a:rPr lang="zh-CN" altLang="en-US" sz="2000" dirty="0" smtClean="0"/>
              <a:t>产生</a:t>
            </a:r>
            <a:r>
              <a:rPr lang="zh-CN" altLang="en-US" sz="2000" dirty="0"/>
              <a:t>新的种群</a:t>
            </a:r>
            <a:endParaRPr lang="en-US" altLang="zh-CN" sz="2000" dirty="0" smtClean="0"/>
          </a:p>
          <a:p>
            <a:r>
              <a:rPr lang="zh-CN" altLang="en-US" sz="2000" dirty="0" smtClean="0"/>
              <a:t>对</a:t>
            </a:r>
            <a:r>
              <a:rPr lang="zh-CN" altLang="en-US" sz="2000" dirty="0"/>
              <a:t>群体</a:t>
            </a:r>
            <a:r>
              <a:rPr lang="en-US" altLang="zh-CN" sz="2000" dirty="0"/>
              <a:t>P(t)</a:t>
            </a:r>
            <a:r>
              <a:rPr lang="zh-CN" altLang="en-US" sz="2000" dirty="0"/>
              <a:t>进行一轮选择、交叉、变异运算之后可得到新一代的群体</a:t>
            </a:r>
            <a:r>
              <a:rPr lang="en-US" altLang="zh-CN" sz="2000" dirty="0"/>
              <a:t>p(t+1)</a:t>
            </a:r>
            <a:r>
              <a:rPr lang="zh-CN" altLang="en-US" sz="2000" dirty="0" smtClean="0"/>
              <a:t>。</a:t>
            </a:r>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r>
              <a:rPr lang="zh-CN" altLang="en-US" sz="2000" dirty="0"/>
              <a:t>从上表中可以看出，群体经过一代进化之后，其适应度的最大值、平均值都</a:t>
            </a:r>
            <a:r>
              <a:rPr lang="zh-CN" altLang="en-US" sz="2000" dirty="0" smtClean="0"/>
              <a:t>得到</a:t>
            </a:r>
            <a:r>
              <a:rPr lang="zh-CN" altLang="en-US" sz="2000" dirty="0"/>
              <a:t>了明显的改进。事实上，这里已经找到了最佳个体“</a:t>
            </a:r>
            <a:r>
              <a:rPr lang="en-US" altLang="zh-CN" sz="2000" dirty="0"/>
              <a:t>111111”</a:t>
            </a:r>
            <a:r>
              <a:rPr lang="zh-CN" altLang="en-US" sz="20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684" y="2375991"/>
            <a:ext cx="442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429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遗传算法的手工模拟计算示例</a:t>
            </a:r>
          </a:p>
        </p:txBody>
      </p:sp>
      <p:sp>
        <p:nvSpPr>
          <p:cNvPr id="3" name="内容占位符 2"/>
          <p:cNvSpPr>
            <a:spLocks noGrp="1"/>
          </p:cNvSpPr>
          <p:nvPr>
            <p:ph idx="1"/>
          </p:nvPr>
        </p:nvSpPr>
        <p:spPr/>
        <p:txBody>
          <a:bodyPr>
            <a:normAutofit/>
          </a:bodyPr>
          <a:lstStyle/>
          <a:p>
            <a:r>
              <a:rPr lang="en-US" altLang="zh-CN" sz="1600" dirty="0"/>
              <a:t>[</a:t>
            </a:r>
            <a:r>
              <a:rPr lang="zh-CN" altLang="en-US" sz="1600" dirty="0"/>
              <a:t>注意</a:t>
            </a:r>
            <a:r>
              <a:rPr lang="en-US" altLang="zh-CN" sz="1600" dirty="0"/>
              <a:t>]      </a:t>
            </a:r>
            <a:r>
              <a:rPr lang="zh-CN" altLang="en-US" sz="1600" dirty="0" smtClean="0"/>
              <a:t>需要</a:t>
            </a:r>
            <a:r>
              <a:rPr lang="zh-CN" altLang="en-US" sz="1600" dirty="0"/>
              <a:t>说明的是，表中有些栏的数据是随机产生的。这里为了更好地说明问题</a:t>
            </a:r>
            <a:r>
              <a:rPr lang="zh-CN" altLang="en-US" sz="1600" dirty="0" smtClean="0"/>
              <a:t>，我们</a:t>
            </a:r>
            <a:r>
              <a:rPr lang="zh-CN" altLang="en-US" sz="1600" dirty="0"/>
              <a:t>特意选择了一些较好的数值以便能够得到较好的结果，而在实际运算过程</a:t>
            </a:r>
            <a:r>
              <a:rPr lang="zh-CN" altLang="en-US" sz="1600" dirty="0" smtClean="0"/>
              <a:t>中有</a:t>
            </a:r>
            <a:r>
              <a:rPr lang="zh-CN" altLang="en-US" sz="1600" dirty="0"/>
              <a:t>可能需要一定的循环次数才能达到这个最优结果</a:t>
            </a:r>
            <a:r>
              <a:rPr lang="zh-CN" altLang="en-US" sz="1600" dirty="0" smtClean="0"/>
              <a:t>。</a:t>
            </a:r>
            <a:endParaRPr lang="zh-CN" alt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120" y="2159967"/>
            <a:ext cx="49053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793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遗传算法优化的</a:t>
            </a:r>
            <a:r>
              <a:rPr lang="en-US" altLang="zh-CN" dirty="0"/>
              <a:t>BP</a:t>
            </a:r>
            <a:r>
              <a:rPr lang="zh-CN" altLang="en-US" dirty="0" smtClean="0"/>
              <a:t>神经网络</a:t>
            </a:r>
            <a:r>
              <a:rPr lang="zh-CN" altLang="en-US" dirty="0"/>
              <a:t>流程图</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6379" y="1295872"/>
            <a:ext cx="5043351" cy="4989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069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213</Words>
  <Application>Microsoft Office PowerPoint</Application>
  <PresentationFormat>自定义</PresentationFormat>
  <Paragraphs>48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1_Office 主题</vt:lpstr>
      <vt:lpstr>遗传算法示例</vt:lpstr>
      <vt:lpstr>遗传算法的手工模拟计算示例</vt:lpstr>
      <vt:lpstr>遗传算法的手工模拟计算示例</vt:lpstr>
      <vt:lpstr>遗传算法的手工模拟计算示例</vt:lpstr>
      <vt:lpstr>遗传算法的手工模拟计算示例</vt:lpstr>
      <vt:lpstr>遗传算法的手工模拟计算示例</vt:lpstr>
      <vt:lpstr>遗传算法的手工模拟计算示例</vt:lpstr>
      <vt:lpstr>遗传算法的手工模拟计算示例</vt:lpstr>
      <vt:lpstr>遗传算法优化的BP神经网络流程图</vt:lpstr>
      <vt:lpstr>遗传算法优化的BP神经网络</vt:lpstr>
      <vt:lpstr>遗传算法优化的BP神经网络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V_SunnyLin</dc:creator>
  <cp:lastModifiedBy>V_SunnyLin</cp:lastModifiedBy>
  <cp:revision>35</cp:revision>
  <dcterms:created xsi:type="dcterms:W3CDTF">2017-11-17T02:46:13Z</dcterms:created>
  <dcterms:modified xsi:type="dcterms:W3CDTF">2017-11-17T07:45:51Z</dcterms:modified>
</cp:coreProperties>
</file>